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31"/>
  </p:notesMasterIdLst>
  <p:sldIdLst>
    <p:sldId id="282" r:id="rId3"/>
    <p:sldId id="292" r:id="rId4"/>
    <p:sldId id="325" r:id="rId5"/>
    <p:sldId id="300" r:id="rId6"/>
    <p:sldId id="303" r:id="rId7"/>
    <p:sldId id="320" r:id="rId8"/>
    <p:sldId id="294" r:id="rId9"/>
    <p:sldId id="261" r:id="rId10"/>
    <p:sldId id="274" r:id="rId11"/>
    <p:sldId id="262" r:id="rId12"/>
    <p:sldId id="313" r:id="rId13"/>
    <p:sldId id="326" r:id="rId14"/>
    <p:sldId id="333" r:id="rId15"/>
    <p:sldId id="328" r:id="rId16"/>
    <p:sldId id="329" r:id="rId17"/>
    <p:sldId id="330" r:id="rId18"/>
    <p:sldId id="331" r:id="rId19"/>
    <p:sldId id="332" r:id="rId20"/>
    <p:sldId id="334" r:id="rId21"/>
    <p:sldId id="335" r:id="rId22"/>
    <p:sldId id="336" r:id="rId23"/>
    <p:sldId id="338" r:id="rId24"/>
    <p:sldId id="337" r:id="rId25"/>
    <p:sldId id="339" r:id="rId26"/>
    <p:sldId id="340" r:id="rId27"/>
    <p:sldId id="344" r:id="rId28"/>
    <p:sldId id="345" r:id="rId29"/>
    <p:sldId id="34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2" y="8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71B302-55CB-4A7D-AC60-AAF57BA70352}" type="doc">
      <dgm:prSet loTypeId="urn:microsoft.com/office/officeart/2005/8/layout/process1" loCatId="process" qsTypeId="urn:microsoft.com/office/officeart/2005/8/quickstyle/simple3" qsCatId="simple" csTypeId="urn:microsoft.com/office/officeart/2005/8/colors/accent4_5" csCatId="accent4" phldr="1"/>
      <dgm:spPr/>
    </dgm:pt>
    <dgm:pt modelId="{9E85F324-7A31-49B7-AB5F-423EC99D693C}">
      <dgm:prSet phldrT="[Text]"/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en-US" dirty="0" smtClean="0"/>
            <a:t>Boot sector</a:t>
          </a:r>
          <a:endParaRPr lang="en-US" dirty="0"/>
        </a:p>
      </dgm:t>
    </dgm:pt>
    <dgm:pt modelId="{7379C1C2-3414-47CC-9FE0-D0E3E0AD4B37}" type="parTrans" cxnId="{464C10D2-FD20-403D-8E2F-5947693B5EA9}">
      <dgm:prSet/>
      <dgm:spPr/>
      <dgm:t>
        <a:bodyPr/>
        <a:lstStyle/>
        <a:p>
          <a:endParaRPr lang="en-US"/>
        </a:p>
      </dgm:t>
    </dgm:pt>
    <dgm:pt modelId="{94AF02A5-131B-4515-B491-C05A95B63A12}" type="sibTrans" cxnId="{464C10D2-FD20-403D-8E2F-5947693B5EA9}">
      <dgm:prSet/>
      <dgm:spPr>
        <a:solidFill>
          <a:schemeClr val="tx1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A73F4FE6-3884-457D-8116-FD667A6A1A8F}">
      <dgm:prSet phldrT="[Text]"/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en-US" dirty="0" smtClean="0"/>
            <a:t>Boot manager (bootmgr)</a:t>
          </a:r>
          <a:endParaRPr lang="en-US" dirty="0"/>
        </a:p>
      </dgm:t>
    </dgm:pt>
    <dgm:pt modelId="{5125157E-09ED-423B-A019-B7CEBC9837D0}" type="parTrans" cxnId="{21832BA6-7604-4E22-8387-E067F6522323}">
      <dgm:prSet/>
      <dgm:spPr/>
      <dgm:t>
        <a:bodyPr/>
        <a:lstStyle/>
        <a:p>
          <a:endParaRPr lang="en-US"/>
        </a:p>
      </dgm:t>
    </dgm:pt>
    <dgm:pt modelId="{60262EC5-5461-4D33-8F13-9A709ED77A71}" type="sibTrans" cxnId="{21832BA6-7604-4E22-8387-E067F6522323}">
      <dgm:prSet/>
      <dgm:spPr>
        <a:solidFill>
          <a:schemeClr val="tx1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BD87BCE7-2AD1-4F41-844A-8C146DDF7EDB}">
      <dgm:prSet phldrT="[Text]"/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en-US" dirty="0" smtClean="0"/>
            <a:t>Boot Loader (winload.exe)</a:t>
          </a:r>
          <a:endParaRPr lang="en-US" dirty="0"/>
        </a:p>
      </dgm:t>
    </dgm:pt>
    <dgm:pt modelId="{8497FBC6-CC76-45ED-B383-C238A576E81B}" type="parTrans" cxnId="{EFCAA3E4-9520-43A3-8237-AFF8A1341AE1}">
      <dgm:prSet/>
      <dgm:spPr/>
      <dgm:t>
        <a:bodyPr/>
        <a:lstStyle/>
        <a:p>
          <a:endParaRPr lang="en-US"/>
        </a:p>
      </dgm:t>
    </dgm:pt>
    <dgm:pt modelId="{08B07E13-F4FF-4851-8FCA-B5A67C971DE5}" type="sibTrans" cxnId="{EFCAA3E4-9520-43A3-8237-AFF8A1341AE1}">
      <dgm:prSet/>
      <dgm:spPr/>
      <dgm:t>
        <a:bodyPr/>
        <a:lstStyle/>
        <a:p>
          <a:endParaRPr lang="en-US"/>
        </a:p>
      </dgm:t>
    </dgm:pt>
    <dgm:pt modelId="{A30EA3E6-5B5D-4CCF-BF53-B23DF1949031}" type="pres">
      <dgm:prSet presAssocID="{D271B302-55CB-4A7D-AC60-AAF57BA70352}" presName="Name0" presStyleCnt="0">
        <dgm:presLayoutVars>
          <dgm:dir/>
          <dgm:resizeHandles val="exact"/>
        </dgm:presLayoutVars>
      </dgm:prSet>
      <dgm:spPr/>
    </dgm:pt>
    <dgm:pt modelId="{3F9242BE-880D-4E8B-AFAF-A32B456AA224}" type="pres">
      <dgm:prSet presAssocID="{9E85F324-7A31-49B7-AB5F-423EC99D693C}" presName="node" presStyleLbl="node1" presStyleIdx="0" presStyleCnt="3" custLinFactNeighborX="27665" custLinFactNeighborY="-421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3B7B1E-D55B-4A5F-A58C-64517D3D71AB}" type="pres">
      <dgm:prSet presAssocID="{94AF02A5-131B-4515-B491-C05A95B63A12}" presName="sibTrans" presStyleLbl="sibTrans2D1" presStyleIdx="0" presStyleCnt="2" custScaleX="115039"/>
      <dgm:spPr/>
      <dgm:t>
        <a:bodyPr/>
        <a:lstStyle/>
        <a:p>
          <a:endParaRPr lang="en-US"/>
        </a:p>
      </dgm:t>
    </dgm:pt>
    <dgm:pt modelId="{2D97C911-9EB8-4A6A-B533-1BD45BBB2ECD}" type="pres">
      <dgm:prSet presAssocID="{94AF02A5-131B-4515-B491-C05A95B63A12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E2256676-9EBD-4811-96A5-AB673575FF37}" type="pres">
      <dgm:prSet presAssocID="{A73F4FE6-3884-457D-8116-FD667A6A1A8F}" presName="node" presStyleLbl="node1" presStyleIdx="1" presStyleCnt="3" custLinFactNeighborX="21196" custLinFactNeighborY="-426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E7F981-4832-479B-AC1D-A450499234FA}" type="pres">
      <dgm:prSet presAssocID="{60262EC5-5461-4D33-8F13-9A709ED77A71}" presName="sibTrans" presStyleLbl="sibTrans2D1" presStyleIdx="1" presStyleCnt="2" custScaleX="155436" custLinFactNeighborX="-5668" custLinFactNeighborY="6059"/>
      <dgm:spPr/>
      <dgm:t>
        <a:bodyPr/>
        <a:lstStyle/>
        <a:p>
          <a:endParaRPr lang="en-US"/>
        </a:p>
      </dgm:t>
    </dgm:pt>
    <dgm:pt modelId="{230DA6A4-CB61-40C4-871B-7B7F1E9E2AEA}" type="pres">
      <dgm:prSet presAssocID="{60262EC5-5461-4D33-8F13-9A709ED77A71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8AD89AA1-AFD5-4A34-A2C8-78E58E247D74}" type="pres">
      <dgm:prSet presAssocID="{BD87BCE7-2AD1-4F41-844A-8C146DDF7EDB}" presName="node" presStyleLbl="node1" presStyleIdx="2" presStyleCnt="3" custLinFactY="-26671" custLinFactNeighborX="-6461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1832BA6-7604-4E22-8387-E067F6522323}" srcId="{D271B302-55CB-4A7D-AC60-AAF57BA70352}" destId="{A73F4FE6-3884-457D-8116-FD667A6A1A8F}" srcOrd="1" destOrd="0" parTransId="{5125157E-09ED-423B-A019-B7CEBC9837D0}" sibTransId="{60262EC5-5461-4D33-8F13-9A709ED77A71}"/>
    <dgm:cxn modelId="{81F91CBC-6DDA-460B-A70F-9A10F471CF7D}" type="presOf" srcId="{94AF02A5-131B-4515-B491-C05A95B63A12}" destId="{2D97C911-9EB8-4A6A-B533-1BD45BBB2ECD}" srcOrd="1" destOrd="0" presId="urn:microsoft.com/office/officeart/2005/8/layout/process1"/>
    <dgm:cxn modelId="{464C10D2-FD20-403D-8E2F-5947693B5EA9}" srcId="{D271B302-55CB-4A7D-AC60-AAF57BA70352}" destId="{9E85F324-7A31-49B7-AB5F-423EC99D693C}" srcOrd="0" destOrd="0" parTransId="{7379C1C2-3414-47CC-9FE0-D0E3E0AD4B37}" sibTransId="{94AF02A5-131B-4515-B491-C05A95B63A12}"/>
    <dgm:cxn modelId="{81256AC5-EFB2-4354-94E1-70F52E39950E}" type="presOf" srcId="{60262EC5-5461-4D33-8F13-9A709ED77A71}" destId="{230DA6A4-CB61-40C4-871B-7B7F1E9E2AEA}" srcOrd="1" destOrd="0" presId="urn:microsoft.com/office/officeart/2005/8/layout/process1"/>
    <dgm:cxn modelId="{836316BD-DA3F-4F3D-9BF8-AF69792A0C7A}" type="presOf" srcId="{A73F4FE6-3884-457D-8116-FD667A6A1A8F}" destId="{E2256676-9EBD-4811-96A5-AB673575FF37}" srcOrd="0" destOrd="0" presId="urn:microsoft.com/office/officeart/2005/8/layout/process1"/>
    <dgm:cxn modelId="{B338CA86-6364-4548-9732-953F1A62192E}" type="presOf" srcId="{D271B302-55CB-4A7D-AC60-AAF57BA70352}" destId="{A30EA3E6-5B5D-4CCF-BF53-B23DF1949031}" srcOrd="0" destOrd="0" presId="urn:microsoft.com/office/officeart/2005/8/layout/process1"/>
    <dgm:cxn modelId="{10ED2758-076D-4D55-8F0E-8062925EBD28}" type="presOf" srcId="{BD87BCE7-2AD1-4F41-844A-8C146DDF7EDB}" destId="{8AD89AA1-AFD5-4A34-A2C8-78E58E247D74}" srcOrd="0" destOrd="0" presId="urn:microsoft.com/office/officeart/2005/8/layout/process1"/>
    <dgm:cxn modelId="{D53DA7AF-F3FF-4D73-9F2B-56E970F59C9B}" type="presOf" srcId="{94AF02A5-131B-4515-B491-C05A95B63A12}" destId="{433B7B1E-D55B-4A5F-A58C-64517D3D71AB}" srcOrd="0" destOrd="0" presId="urn:microsoft.com/office/officeart/2005/8/layout/process1"/>
    <dgm:cxn modelId="{219213D6-67B7-44EC-829A-900B60A74BBC}" type="presOf" srcId="{9E85F324-7A31-49B7-AB5F-423EC99D693C}" destId="{3F9242BE-880D-4E8B-AFAF-A32B456AA224}" srcOrd="0" destOrd="0" presId="urn:microsoft.com/office/officeart/2005/8/layout/process1"/>
    <dgm:cxn modelId="{EFCAA3E4-9520-43A3-8237-AFF8A1341AE1}" srcId="{D271B302-55CB-4A7D-AC60-AAF57BA70352}" destId="{BD87BCE7-2AD1-4F41-844A-8C146DDF7EDB}" srcOrd="2" destOrd="0" parTransId="{8497FBC6-CC76-45ED-B383-C238A576E81B}" sibTransId="{08B07E13-F4FF-4851-8FCA-B5A67C971DE5}"/>
    <dgm:cxn modelId="{9D6FF96D-A8C0-4776-8F8F-AF1FF3DC858E}" type="presOf" srcId="{60262EC5-5461-4D33-8F13-9A709ED77A71}" destId="{B7E7F981-4832-479B-AC1D-A450499234FA}" srcOrd="0" destOrd="0" presId="urn:microsoft.com/office/officeart/2005/8/layout/process1"/>
    <dgm:cxn modelId="{2CE4361B-B312-48F2-91B6-CD3EA9150A62}" type="presParOf" srcId="{A30EA3E6-5B5D-4CCF-BF53-B23DF1949031}" destId="{3F9242BE-880D-4E8B-AFAF-A32B456AA224}" srcOrd="0" destOrd="0" presId="urn:microsoft.com/office/officeart/2005/8/layout/process1"/>
    <dgm:cxn modelId="{82E76A91-CA9D-4CC6-AC9A-6BC11C5B942B}" type="presParOf" srcId="{A30EA3E6-5B5D-4CCF-BF53-B23DF1949031}" destId="{433B7B1E-D55B-4A5F-A58C-64517D3D71AB}" srcOrd="1" destOrd="0" presId="urn:microsoft.com/office/officeart/2005/8/layout/process1"/>
    <dgm:cxn modelId="{93557819-60A6-4FF3-9EC5-A9CAF48DE6E2}" type="presParOf" srcId="{433B7B1E-D55B-4A5F-A58C-64517D3D71AB}" destId="{2D97C911-9EB8-4A6A-B533-1BD45BBB2ECD}" srcOrd="0" destOrd="0" presId="urn:microsoft.com/office/officeart/2005/8/layout/process1"/>
    <dgm:cxn modelId="{4EC253CD-9508-41B9-9D38-BBE67172D4E2}" type="presParOf" srcId="{A30EA3E6-5B5D-4CCF-BF53-B23DF1949031}" destId="{E2256676-9EBD-4811-96A5-AB673575FF37}" srcOrd="2" destOrd="0" presId="urn:microsoft.com/office/officeart/2005/8/layout/process1"/>
    <dgm:cxn modelId="{75DEA252-1E0C-4BF2-9E57-92D6CB9CE181}" type="presParOf" srcId="{A30EA3E6-5B5D-4CCF-BF53-B23DF1949031}" destId="{B7E7F981-4832-479B-AC1D-A450499234FA}" srcOrd="3" destOrd="0" presId="urn:microsoft.com/office/officeart/2005/8/layout/process1"/>
    <dgm:cxn modelId="{55EB5A3E-052C-4BC2-BC3F-6C5F845E4FCF}" type="presParOf" srcId="{B7E7F981-4832-479B-AC1D-A450499234FA}" destId="{230DA6A4-CB61-40C4-871B-7B7F1E9E2AEA}" srcOrd="0" destOrd="0" presId="urn:microsoft.com/office/officeart/2005/8/layout/process1"/>
    <dgm:cxn modelId="{EBF0D2E4-9CD2-4028-BB85-4392C1EA2517}" type="presParOf" srcId="{A30EA3E6-5B5D-4CCF-BF53-B23DF1949031}" destId="{8AD89AA1-AFD5-4A34-A2C8-78E58E247D74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9242BE-880D-4E8B-AFAF-A32B456AA224}">
      <dsp:nvSpPr>
        <dsp:cNvPr id="0" name=""/>
        <dsp:cNvSpPr/>
      </dsp:nvSpPr>
      <dsp:spPr>
        <a:xfrm>
          <a:off x="138152" y="0"/>
          <a:ext cx="1387919" cy="910822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Boot sector</a:t>
          </a:r>
          <a:endParaRPr lang="en-US" sz="1700" kern="1200" dirty="0"/>
        </a:p>
      </dsp:txBody>
      <dsp:txXfrm>
        <a:off x="164829" y="26677"/>
        <a:ext cx="1334565" cy="857468"/>
      </dsp:txXfrm>
    </dsp:sp>
    <dsp:sp modelId="{433B7B1E-D55B-4A5F-A58C-64517D3D71AB}">
      <dsp:nvSpPr>
        <dsp:cNvPr id="0" name=""/>
        <dsp:cNvSpPr/>
      </dsp:nvSpPr>
      <dsp:spPr>
        <a:xfrm>
          <a:off x="1630591" y="283309"/>
          <a:ext cx="303246" cy="344204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1630591" y="352150"/>
        <a:ext cx="212272" cy="206522"/>
      </dsp:txXfrm>
    </dsp:sp>
    <dsp:sp modelId="{E2256676-9EBD-4811-96A5-AB673575FF37}">
      <dsp:nvSpPr>
        <dsp:cNvPr id="0" name=""/>
        <dsp:cNvSpPr/>
      </dsp:nvSpPr>
      <dsp:spPr>
        <a:xfrm>
          <a:off x="2023436" y="0"/>
          <a:ext cx="1387919" cy="910822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Boot manager (bootmgr)</a:t>
          </a:r>
          <a:endParaRPr lang="en-US" sz="1700" kern="1200" dirty="0"/>
        </a:p>
      </dsp:txBody>
      <dsp:txXfrm>
        <a:off x="2050113" y="26677"/>
        <a:ext cx="1334565" cy="857468"/>
      </dsp:txXfrm>
    </dsp:sp>
    <dsp:sp modelId="{B7E7F981-4832-479B-AC1D-A450499234FA}">
      <dsp:nvSpPr>
        <dsp:cNvPr id="0" name=""/>
        <dsp:cNvSpPr/>
      </dsp:nvSpPr>
      <dsp:spPr>
        <a:xfrm>
          <a:off x="3444697" y="304164"/>
          <a:ext cx="375975" cy="344204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3444697" y="373005"/>
        <a:ext cx="272714" cy="206522"/>
      </dsp:txXfrm>
    </dsp:sp>
    <dsp:sp modelId="{8AD89AA1-AFD5-4A34-A2C8-78E58E247D74}">
      <dsp:nvSpPr>
        <dsp:cNvPr id="0" name=""/>
        <dsp:cNvSpPr/>
      </dsp:nvSpPr>
      <dsp:spPr>
        <a:xfrm>
          <a:off x="3867742" y="0"/>
          <a:ext cx="1387919" cy="910822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Boot Loader (winload.exe)</a:t>
          </a:r>
          <a:endParaRPr lang="en-US" sz="1700" kern="1200" dirty="0"/>
        </a:p>
      </dsp:txBody>
      <dsp:txXfrm>
        <a:off x="3894419" y="26677"/>
        <a:ext cx="1334565" cy="8574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3A5B1D-7317-4237-8913-0334230F093F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DD242-17C5-4944-A8B1-9AACD4581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8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8010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cor</a:t>
            </a:r>
            <a:r>
              <a:rPr lang="en-US" dirty="0"/>
              <a:t> AZUL </a:t>
            </a:r>
            <a:r>
              <a:rPr lang="en-US" dirty="0" err="1"/>
              <a:t>sempre</a:t>
            </a:r>
            <a:r>
              <a:rPr lang="en-US" dirty="0"/>
              <a:t> tem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aparecer</a:t>
            </a:r>
            <a:r>
              <a:rPr lang="en-US" dirty="0"/>
              <a:t> no</a:t>
            </a:r>
            <a:r>
              <a:rPr lang="en-US" baseline="0" dirty="0"/>
              <a:t> slide. </a:t>
            </a:r>
            <a:r>
              <a:rPr lang="en-US" baseline="0" dirty="0" err="1"/>
              <a:t>Seja</a:t>
            </a:r>
            <a:r>
              <a:rPr lang="en-US" baseline="0" dirty="0"/>
              <a:t> </a:t>
            </a:r>
            <a:r>
              <a:rPr lang="en-US" baseline="0" dirty="0" err="1"/>
              <a:t>nas</a:t>
            </a:r>
            <a:r>
              <a:rPr lang="en-US" baseline="0" dirty="0"/>
              <a:t> </a:t>
            </a:r>
            <a:r>
              <a:rPr lang="en-US" baseline="0" dirty="0" err="1"/>
              <a:t>formas</a:t>
            </a:r>
            <a:r>
              <a:rPr lang="en-US" baseline="0" dirty="0"/>
              <a:t> </a:t>
            </a:r>
            <a:r>
              <a:rPr lang="en-US" baseline="0" dirty="0" err="1"/>
              <a:t>ou</a:t>
            </a:r>
            <a:r>
              <a:rPr lang="en-US" baseline="0" dirty="0"/>
              <a:t> no </a:t>
            </a:r>
            <a:r>
              <a:rPr lang="en-US" baseline="0" dirty="0" err="1"/>
              <a:t>texto</a:t>
            </a:r>
            <a:r>
              <a:rPr lang="en-US" baseline="0" dirty="0"/>
              <a:t>.</a:t>
            </a:r>
          </a:p>
          <a:p>
            <a:r>
              <a:rPr lang="en-US" baseline="0" dirty="0"/>
              <a:t>Uma </a:t>
            </a:r>
            <a:r>
              <a:rPr lang="en-US" baseline="0" dirty="0" err="1"/>
              <a:t>imagem</a:t>
            </a:r>
            <a:r>
              <a:rPr lang="en-US" baseline="0" dirty="0"/>
              <a:t> </a:t>
            </a:r>
            <a:r>
              <a:rPr lang="en-US" baseline="0" dirty="0" err="1"/>
              <a:t>como</a:t>
            </a:r>
            <a:r>
              <a:rPr lang="en-US" baseline="0" dirty="0"/>
              <a:t> </a:t>
            </a:r>
            <a:r>
              <a:rPr lang="en-US" baseline="0" dirty="0" err="1"/>
              <a:t>essa</a:t>
            </a:r>
            <a:r>
              <a:rPr lang="en-US" baseline="0" dirty="0"/>
              <a:t> </a:t>
            </a:r>
            <a:r>
              <a:rPr lang="en-US" baseline="0" dirty="0" err="1"/>
              <a:t>nao</a:t>
            </a:r>
            <a:r>
              <a:rPr lang="en-US" baseline="0" dirty="0"/>
              <a:t> </a:t>
            </a:r>
            <a:r>
              <a:rPr lang="en-US" baseline="0" dirty="0" err="1"/>
              <a:t>funciona</a:t>
            </a:r>
            <a:r>
              <a:rPr lang="en-US" baseline="0" dirty="0"/>
              <a:t>. </a:t>
            </a:r>
            <a:r>
              <a:rPr lang="en-US" baseline="0" dirty="0" err="1"/>
              <a:t>Muito</a:t>
            </a:r>
            <a:r>
              <a:rPr lang="en-US" baseline="0" dirty="0"/>
              <a:t> “Barbie” </a:t>
            </a:r>
            <a:r>
              <a:rPr lang="en-US" baseline="0" dirty="0" err="1"/>
              <a:t>para</a:t>
            </a:r>
            <a:r>
              <a:rPr lang="en-US" baseline="0" dirty="0"/>
              <a:t> </a:t>
            </a:r>
            <a:r>
              <a:rPr lang="en-US" baseline="0" dirty="0" err="1"/>
              <a:t>uma</a:t>
            </a:r>
            <a:r>
              <a:rPr lang="en-US" baseline="0" dirty="0"/>
              <a:t> </a:t>
            </a:r>
            <a:r>
              <a:rPr lang="en-US" baseline="0" dirty="0" err="1"/>
              <a:t>consultoria</a:t>
            </a:r>
            <a:r>
              <a:rPr lang="en-US" baseline="0" dirty="0"/>
              <a:t>. </a:t>
            </a:r>
            <a:r>
              <a:rPr lang="en-US" baseline="0" dirty="0" err="1"/>
              <a:t>Eles</a:t>
            </a:r>
            <a:r>
              <a:rPr lang="en-US" baseline="0" dirty="0"/>
              <a:t> </a:t>
            </a:r>
            <a:r>
              <a:rPr lang="en-US" baseline="0" dirty="0" err="1"/>
              <a:t>gostam</a:t>
            </a:r>
            <a:r>
              <a:rPr lang="en-US" baseline="0" dirty="0"/>
              <a:t> </a:t>
            </a:r>
            <a:r>
              <a:rPr lang="en-US" baseline="0" dirty="0" err="1"/>
              <a:t>deste</a:t>
            </a:r>
            <a:r>
              <a:rPr lang="en-US" baseline="0" dirty="0"/>
              <a:t> layout mas </a:t>
            </a:r>
            <a:r>
              <a:rPr lang="en-US" baseline="0" dirty="0" err="1"/>
              <a:t>deveria</a:t>
            </a:r>
            <a:r>
              <a:rPr lang="en-US" baseline="0" dirty="0"/>
              <a:t> </a:t>
            </a:r>
            <a:r>
              <a:rPr lang="en-US" baseline="0" dirty="0" err="1"/>
              <a:t>estar</a:t>
            </a:r>
            <a:r>
              <a:rPr lang="en-US" baseline="0" dirty="0"/>
              <a:t> </a:t>
            </a:r>
            <a:r>
              <a:rPr lang="en-US" baseline="0" dirty="0" err="1"/>
              <a:t>separador</a:t>
            </a:r>
            <a:r>
              <a:rPr lang="en-US" baseline="0" dirty="0"/>
              <a:t> de </a:t>
            </a:r>
            <a:r>
              <a:rPr lang="en-US" baseline="0" dirty="0" err="1"/>
              <a:t>capitulos</a:t>
            </a:r>
            <a:r>
              <a:rPr lang="en-US" baseline="0" dirty="0"/>
              <a:t> com o logo de “</a:t>
            </a:r>
            <a:r>
              <a:rPr lang="en-US" baseline="0" dirty="0" err="1"/>
              <a:t>espadas</a:t>
            </a:r>
            <a:r>
              <a:rPr lang="en-US" baseline="0" dirty="0"/>
              <a:t>” </a:t>
            </a:r>
            <a:r>
              <a:rPr lang="en-US" baseline="0" dirty="0" err="1"/>
              <a:t>maior</a:t>
            </a:r>
            <a:r>
              <a:rPr lang="en-US" baseline="0" dirty="0"/>
              <a:t>. Para </a:t>
            </a:r>
            <a:r>
              <a:rPr lang="en-US" baseline="0" dirty="0" err="1"/>
              <a:t>toda</a:t>
            </a:r>
            <a:r>
              <a:rPr lang="en-US" baseline="0" dirty="0"/>
              <a:t> </a:t>
            </a:r>
            <a:r>
              <a:rPr lang="en-US" baseline="0" dirty="0" err="1"/>
              <a:t>insercao</a:t>
            </a:r>
            <a:r>
              <a:rPr lang="en-US" baseline="0" dirty="0"/>
              <a:t> de </a:t>
            </a:r>
            <a:r>
              <a:rPr lang="en-US" baseline="0" dirty="0" err="1"/>
              <a:t>imagem</a:t>
            </a:r>
            <a:r>
              <a:rPr lang="en-US" baseline="0" dirty="0"/>
              <a:t> o </a:t>
            </a:r>
            <a:r>
              <a:rPr lang="en-US" baseline="0" dirty="0" err="1"/>
              <a:t>fundo</a:t>
            </a:r>
            <a:r>
              <a:rPr lang="en-US" baseline="0" dirty="0"/>
              <a:t> </a:t>
            </a:r>
            <a:r>
              <a:rPr lang="en-US" baseline="0" dirty="0" err="1"/>
              <a:t>deve</a:t>
            </a:r>
            <a:r>
              <a:rPr lang="en-US" baseline="0" dirty="0"/>
              <a:t> </a:t>
            </a:r>
            <a:r>
              <a:rPr lang="en-US" baseline="0" dirty="0" err="1"/>
              <a:t>ser</a:t>
            </a:r>
            <a:r>
              <a:rPr lang="en-US" baseline="0" dirty="0"/>
              <a:t> </a:t>
            </a:r>
            <a:r>
              <a:rPr lang="en-US" baseline="0" dirty="0" err="1"/>
              <a:t>cinza</a:t>
            </a:r>
            <a:r>
              <a:rPr lang="en-US" baseline="0" dirty="0"/>
              <a:t> </a:t>
            </a:r>
            <a:r>
              <a:rPr lang="en-US" baseline="0" dirty="0" err="1"/>
              <a:t>claro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8832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cor</a:t>
            </a:r>
            <a:r>
              <a:rPr lang="en-US" dirty="0"/>
              <a:t> AZUL </a:t>
            </a:r>
            <a:r>
              <a:rPr lang="en-US" dirty="0" err="1"/>
              <a:t>sempre</a:t>
            </a:r>
            <a:r>
              <a:rPr lang="en-US" dirty="0"/>
              <a:t> tem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aparecer</a:t>
            </a:r>
            <a:r>
              <a:rPr lang="en-US" dirty="0"/>
              <a:t> no</a:t>
            </a:r>
            <a:r>
              <a:rPr lang="en-US" baseline="0" dirty="0"/>
              <a:t> slide. </a:t>
            </a:r>
            <a:r>
              <a:rPr lang="en-US" baseline="0" dirty="0" err="1"/>
              <a:t>Seja</a:t>
            </a:r>
            <a:r>
              <a:rPr lang="en-US" baseline="0" dirty="0"/>
              <a:t> </a:t>
            </a:r>
            <a:r>
              <a:rPr lang="en-US" baseline="0" dirty="0" err="1"/>
              <a:t>nas</a:t>
            </a:r>
            <a:r>
              <a:rPr lang="en-US" baseline="0" dirty="0"/>
              <a:t> </a:t>
            </a:r>
            <a:r>
              <a:rPr lang="en-US" baseline="0" dirty="0" err="1"/>
              <a:t>formas</a:t>
            </a:r>
            <a:r>
              <a:rPr lang="en-US" baseline="0" dirty="0"/>
              <a:t> </a:t>
            </a:r>
            <a:r>
              <a:rPr lang="en-US" baseline="0" dirty="0" err="1"/>
              <a:t>ou</a:t>
            </a:r>
            <a:r>
              <a:rPr lang="en-US" baseline="0" dirty="0"/>
              <a:t> no </a:t>
            </a:r>
            <a:r>
              <a:rPr lang="en-US" baseline="0" dirty="0" err="1"/>
              <a:t>texto</a:t>
            </a:r>
            <a:r>
              <a:rPr lang="en-US" baseline="0" dirty="0"/>
              <a:t>.</a:t>
            </a:r>
          </a:p>
          <a:p>
            <a:r>
              <a:rPr lang="en-US" baseline="0" dirty="0"/>
              <a:t>Uma </a:t>
            </a:r>
            <a:r>
              <a:rPr lang="en-US" baseline="0" dirty="0" err="1"/>
              <a:t>imagem</a:t>
            </a:r>
            <a:r>
              <a:rPr lang="en-US" baseline="0" dirty="0"/>
              <a:t> </a:t>
            </a:r>
            <a:r>
              <a:rPr lang="en-US" baseline="0" dirty="0" err="1"/>
              <a:t>como</a:t>
            </a:r>
            <a:r>
              <a:rPr lang="en-US" baseline="0" dirty="0"/>
              <a:t> </a:t>
            </a:r>
            <a:r>
              <a:rPr lang="en-US" baseline="0" dirty="0" err="1"/>
              <a:t>essa</a:t>
            </a:r>
            <a:r>
              <a:rPr lang="en-US" baseline="0" dirty="0"/>
              <a:t> </a:t>
            </a:r>
            <a:r>
              <a:rPr lang="en-US" baseline="0" dirty="0" err="1"/>
              <a:t>nao</a:t>
            </a:r>
            <a:r>
              <a:rPr lang="en-US" baseline="0" dirty="0"/>
              <a:t> </a:t>
            </a:r>
            <a:r>
              <a:rPr lang="en-US" baseline="0" dirty="0" err="1"/>
              <a:t>funciona</a:t>
            </a:r>
            <a:r>
              <a:rPr lang="en-US" baseline="0" dirty="0"/>
              <a:t>. </a:t>
            </a:r>
            <a:r>
              <a:rPr lang="en-US" baseline="0" dirty="0" err="1"/>
              <a:t>Muito</a:t>
            </a:r>
            <a:r>
              <a:rPr lang="en-US" baseline="0" dirty="0"/>
              <a:t> “Barbie” </a:t>
            </a:r>
            <a:r>
              <a:rPr lang="en-US" baseline="0" dirty="0" err="1"/>
              <a:t>para</a:t>
            </a:r>
            <a:r>
              <a:rPr lang="en-US" baseline="0" dirty="0"/>
              <a:t> </a:t>
            </a:r>
            <a:r>
              <a:rPr lang="en-US" baseline="0" dirty="0" err="1"/>
              <a:t>uma</a:t>
            </a:r>
            <a:r>
              <a:rPr lang="en-US" baseline="0" dirty="0"/>
              <a:t> </a:t>
            </a:r>
            <a:r>
              <a:rPr lang="en-US" baseline="0" dirty="0" err="1"/>
              <a:t>consultoria</a:t>
            </a:r>
            <a:r>
              <a:rPr lang="en-US" baseline="0" dirty="0"/>
              <a:t>. </a:t>
            </a:r>
            <a:r>
              <a:rPr lang="en-US" baseline="0" dirty="0" err="1"/>
              <a:t>Eles</a:t>
            </a:r>
            <a:r>
              <a:rPr lang="en-US" baseline="0" dirty="0"/>
              <a:t> </a:t>
            </a:r>
            <a:r>
              <a:rPr lang="en-US" baseline="0" dirty="0" err="1"/>
              <a:t>gostam</a:t>
            </a:r>
            <a:r>
              <a:rPr lang="en-US" baseline="0" dirty="0"/>
              <a:t> </a:t>
            </a:r>
            <a:r>
              <a:rPr lang="en-US" baseline="0" dirty="0" err="1"/>
              <a:t>deste</a:t>
            </a:r>
            <a:r>
              <a:rPr lang="en-US" baseline="0" dirty="0"/>
              <a:t> layout mas </a:t>
            </a:r>
            <a:r>
              <a:rPr lang="en-US" baseline="0" dirty="0" err="1"/>
              <a:t>deveria</a:t>
            </a:r>
            <a:r>
              <a:rPr lang="en-US" baseline="0" dirty="0"/>
              <a:t> </a:t>
            </a:r>
            <a:r>
              <a:rPr lang="en-US" baseline="0" dirty="0" err="1"/>
              <a:t>estar</a:t>
            </a:r>
            <a:r>
              <a:rPr lang="en-US" baseline="0" dirty="0"/>
              <a:t> </a:t>
            </a:r>
            <a:r>
              <a:rPr lang="en-US" baseline="0" dirty="0" err="1"/>
              <a:t>separador</a:t>
            </a:r>
            <a:r>
              <a:rPr lang="en-US" baseline="0" dirty="0"/>
              <a:t> de </a:t>
            </a:r>
            <a:r>
              <a:rPr lang="en-US" baseline="0" dirty="0" err="1"/>
              <a:t>capitulos</a:t>
            </a:r>
            <a:r>
              <a:rPr lang="en-US" baseline="0" dirty="0"/>
              <a:t> com o logo de “</a:t>
            </a:r>
            <a:r>
              <a:rPr lang="en-US" baseline="0" dirty="0" err="1"/>
              <a:t>espadas</a:t>
            </a:r>
            <a:r>
              <a:rPr lang="en-US" baseline="0" dirty="0"/>
              <a:t>” </a:t>
            </a:r>
            <a:r>
              <a:rPr lang="en-US" baseline="0" dirty="0" err="1"/>
              <a:t>maior</a:t>
            </a:r>
            <a:r>
              <a:rPr lang="en-US" baseline="0" dirty="0"/>
              <a:t>. Para </a:t>
            </a:r>
            <a:r>
              <a:rPr lang="en-US" baseline="0" dirty="0" err="1"/>
              <a:t>toda</a:t>
            </a:r>
            <a:r>
              <a:rPr lang="en-US" baseline="0" dirty="0"/>
              <a:t> </a:t>
            </a:r>
            <a:r>
              <a:rPr lang="en-US" baseline="0" dirty="0" err="1"/>
              <a:t>insercao</a:t>
            </a:r>
            <a:r>
              <a:rPr lang="en-US" baseline="0" dirty="0"/>
              <a:t> de </a:t>
            </a:r>
            <a:r>
              <a:rPr lang="en-US" baseline="0" dirty="0" err="1"/>
              <a:t>imagem</a:t>
            </a:r>
            <a:r>
              <a:rPr lang="en-US" baseline="0" dirty="0"/>
              <a:t> o </a:t>
            </a:r>
            <a:r>
              <a:rPr lang="en-US" baseline="0" dirty="0" err="1"/>
              <a:t>fundo</a:t>
            </a:r>
            <a:r>
              <a:rPr lang="en-US" baseline="0" dirty="0"/>
              <a:t> </a:t>
            </a:r>
            <a:r>
              <a:rPr lang="en-US" baseline="0" dirty="0" err="1"/>
              <a:t>deve</a:t>
            </a:r>
            <a:r>
              <a:rPr lang="en-US" baseline="0" dirty="0"/>
              <a:t> </a:t>
            </a:r>
            <a:r>
              <a:rPr lang="en-US" baseline="0" dirty="0" err="1"/>
              <a:t>ser</a:t>
            </a:r>
            <a:r>
              <a:rPr lang="en-US" baseline="0" dirty="0"/>
              <a:t> </a:t>
            </a:r>
            <a:r>
              <a:rPr lang="en-US" baseline="0" dirty="0" err="1"/>
              <a:t>cinza</a:t>
            </a:r>
            <a:r>
              <a:rPr lang="en-US" baseline="0" dirty="0"/>
              <a:t> </a:t>
            </a:r>
            <a:r>
              <a:rPr lang="en-US" baseline="0" dirty="0" err="1"/>
              <a:t>claro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3759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4.sv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4.sv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sv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4.png"/><Relationship Id="rId5" Type="http://schemas.openxmlformats.org/officeDocument/2006/relationships/image" Target="../media/image2.sv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03E7D-2D55-48CC-991F-BABB61513339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233EE-4A36-4A16-8B6C-D313DDF50A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25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03E7D-2D55-48CC-991F-BABB61513339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233EE-4A36-4A16-8B6C-D313DDF50A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65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03E7D-2D55-48CC-991F-BABB61513339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233EE-4A36-4A16-8B6C-D313DDF50A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399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5 (Image placeholder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25D6B527-14EF-4F30-9C9C-691EC4327E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98310" y="-1588"/>
            <a:ext cx="7893690" cy="685958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pt-PT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B83CBA49-BBF9-4CF0-9E0B-FF67BA14966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3068960"/>
            <a:ext cx="4103688" cy="863600"/>
          </a:xfrm>
        </p:spPr>
        <p:txBody>
          <a:bodyPr lIns="0" tIns="0" rIns="0" bIns="0" anchor="b">
            <a:normAutofit/>
          </a:bodyPr>
          <a:lstStyle>
            <a:lvl1pPr>
              <a:lnSpc>
                <a:spcPts val="3000"/>
              </a:lnSpc>
              <a:defRPr sz="2600">
                <a:solidFill>
                  <a:srgbClr val="0070AD"/>
                </a:solidFill>
              </a:defRPr>
            </a:lvl1pPr>
            <a:lvl2pPr>
              <a:defRPr sz="2400">
                <a:solidFill>
                  <a:srgbClr val="0070AD"/>
                </a:solidFill>
              </a:defRPr>
            </a:lvl2pPr>
          </a:lstStyle>
          <a:p>
            <a:pPr lvl="0"/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xmlns="" id="{F4C94DDB-5E07-4F17-ABAA-3E9C5E8683A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4040163"/>
            <a:ext cx="4103688" cy="1189037"/>
          </a:xfr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rgbClr val="0070AD"/>
                </a:solidFill>
              </a:defRPr>
            </a:lvl1pPr>
            <a:lvl2pPr>
              <a:defRPr sz="1600">
                <a:solidFill>
                  <a:srgbClr val="0070AD"/>
                </a:solidFill>
              </a:defRPr>
            </a:lvl2pPr>
          </a:lstStyle>
          <a:p>
            <a:pPr lvl="0"/>
            <a:r>
              <a:rPr lang="en-US" dirty="0"/>
              <a:t>Click to insert presenter, location, and date</a:t>
            </a:r>
            <a:endParaRPr lang="pt-PT" dirty="0"/>
          </a:p>
        </p:txBody>
      </p:sp>
      <p:pic>
        <p:nvPicPr>
          <p:cNvPr id="5" name="Graphic 9">
            <a:extLst>
              <a:ext uri="{FF2B5EF4-FFF2-40B4-BE49-F238E27FC236}">
                <a16:creationId xmlns:a16="http://schemas.microsoft.com/office/drawing/2014/main" xmlns="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9703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634">
          <p15:clr>
            <a:srgbClr val="FBAE40"/>
          </p15:clr>
        </p15:guide>
        <p15:guide id="3" pos="7219">
          <p15:clr>
            <a:srgbClr val="FBAE40"/>
          </p15:clr>
        </p15:guide>
        <p15:guide id="4" orient="horz" pos="2614">
          <p15:clr>
            <a:srgbClr val="FBAE40"/>
          </p15:clr>
        </p15:guide>
        <p15:guide id="5" orient="horz" pos="3203">
          <p15:clr>
            <a:srgbClr val="FBAE40"/>
          </p15:clr>
        </p15:guide>
        <p15:guide id="6" orient="horz" pos="39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17">
            <a:extLst>
              <a:ext uri="{FF2B5EF4-FFF2-40B4-BE49-F238E27FC236}">
                <a16:creationId xmlns:a16="http://schemas.microsoft.com/office/drawing/2014/main" xmlns="" id="{829BBBD1-ECF6-4131-A3B0-11EFC39DB4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t="1" b="46599"/>
          <a:stretch/>
        </p:blipFill>
        <p:spPr>
          <a:xfrm flipH="1">
            <a:off x="3773714" y="1844825"/>
            <a:ext cx="8418286" cy="5013176"/>
          </a:xfrm>
          <a:prstGeom prst="rect">
            <a:avLst/>
          </a:prstGeom>
        </p:spPr>
      </p:pic>
      <p:pic>
        <p:nvPicPr>
          <p:cNvPr id="5" name="Graphic 9">
            <a:extLst>
              <a:ext uri="{FF2B5EF4-FFF2-40B4-BE49-F238E27FC236}">
                <a16:creationId xmlns:a16="http://schemas.microsoft.com/office/drawing/2014/main" xmlns="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4252348C-45B4-48E3-B74B-8E834575C8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84032" y="4157668"/>
            <a:ext cx="5399981" cy="1079500"/>
          </a:xfrm>
        </p:spPr>
        <p:txBody>
          <a:bodyPr anchor="b">
            <a:normAutofit/>
          </a:bodyPr>
          <a:lstStyle>
            <a:lvl1pPr algn="r">
              <a:lnSpc>
                <a:spcPts val="3000"/>
              </a:lnSpc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xmlns="" id="{97620309-84FF-4D53-AD39-936B55216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82672" y="5381481"/>
            <a:ext cx="5401341" cy="1079500"/>
          </a:xfrm>
        </p:spPr>
        <p:txBody>
          <a:bodyPr anchor="t">
            <a:normAutofit/>
          </a:bodyPr>
          <a:lstStyle>
            <a:lvl1pPr marL="0" algn="r">
              <a:lnSpc>
                <a:spcPts val="2200"/>
              </a:lnSpc>
              <a:defRPr sz="180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</p:spTree>
    <p:extLst>
      <p:ext uri="{BB962C8B-B14F-4D97-AF65-F5344CB8AC3E}">
        <p14:creationId xmlns:p14="http://schemas.microsoft.com/office/powerpoint/2010/main" val="42892220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5" name="Graphic 97">
            <a:extLst>
              <a:ext uri="{FF2B5EF4-FFF2-40B4-BE49-F238E27FC236}">
                <a16:creationId xmlns="" xmlns:a16="http://schemas.microsoft.com/office/drawing/2014/main" id="{46279687-00F0-4823-8159-585447C125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5127434" y="0"/>
            <a:ext cx="7064566" cy="68580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407988" y="3068960"/>
            <a:ext cx="4967932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3000"/>
              </a:lnSpc>
              <a:defRPr lang="en-US" sz="2600" b="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8" y="3932559"/>
            <a:ext cx="4967932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pic>
        <p:nvPicPr>
          <p:cNvPr id="7" name="Graphic 9">
            <a:extLst>
              <a:ext uri="{FF2B5EF4-FFF2-40B4-BE49-F238E27FC236}">
                <a16:creationId xmlns=""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7988" y="6101472"/>
            <a:ext cx="22860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01434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21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6" name="Graphic 17">
            <a:extLst>
              <a:ext uri="{FF2B5EF4-FFF2-40B4-BE49-F238E27FC236}">
                <a16:creationId xmlns="" xmlns:a16="http://schemas.microsoft.com/office/drawing/2014/main" id="{829BBBD1-ECF6-4131-A3B0-11EFC39DB4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t="1" b="46599"/>
          <a:stretch/>
        </p:blipFill>
        <p:spPr>
          <a:xfrm flipH="1">
            <a:off x="3773714" y="1844825"/>
            <a:ext cx="8418286" cy="5013176"/>
          </a:xfrm>
          <a:prstGeom prst="rect">
            <a:avLst/>
          </a:prstGeom>
        </p:spPr>
      </p:pic>
      <p:pic>
        <p:nvPicPr>
          <p:cNvPr id="5" name="Graphic 9">
            <a:extLst>
              <a:ext uri="{FF2B5EF4-FFF2-40B4-BE49-F238E27FC236}">
                <a16:creationId xmlns=""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4252348C-45B4-48E3-B74B-8E834575C8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84032" y="4157668"/>
            <a:ext cx="5399981" cy="1079500"/>
          </a:xfrm>
        </p:spPr>
        <p:txBody>
          <a:bodyPr anchor="b">
            <a:normAutofit/>
          </a:bodyPr>
          <a:lstStyle>
            <a:lvl1pPr algn="r">
              <a:lnSpc>
                <a:spcPts val="3000"/>
              </a:lnSpc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="" xmlns:a16="http://schemas.microsoft.com/office/drawing/2014/main" id="{97620309-84FF-4D53-AD39-936B55216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82672" y="5381481"/>
            <a:ext cx="5401341" cy="1079500"/>
          </a:xfrm>
        </p:spPr>
        <p:txBody>
          <a:bodyPr anchor="t">
            <a:normAutofit/>
          </a:bodyPr>
          <a:lstStyle>
            <a:lvl1pPr marL="0" algn="r">
              <a:lnSpc>
                <a:spcPts val="2200"/>
              </a:lnSpc>
              <a:defRPr sz="180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</p:spTree>
    <p:extLst>
      <p:ext uri="{BB962C8B-B14F-4D97-AF65-F5344CB8AC3E}">
        <p14:creationId xmlns:p14="http://schemas.microsoft.com/office/powerpoint/2010/main" val="34838809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6" name="Graphic 9">
            <a:extLst>
              <a:ext uri="{FF2B5EF4-FFF2-40B4-BE49-F238E27FC236}">
                <a16:creationId xmlns=""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  <p:sp>
        <p:nvSpPr>
          <p:cNvPr id="10" name="Text Placeholder 13">
            <a:extLst>
              <a:ext uri="{FF2B5EF4-FFF2-40B4-BE49-F238E27FC236}">
                <a16:creationId xmlns="" xmlns:a16="http://schemas.microsoft.com/office/drawing/2014/main" id="{7D1DC75A-C7A4-44A4-B19C-D445335545B0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07988" y="2276872"/>
            <a:ext cx="5399980" cy="869950"/>
          </a:xfrm>
        </p:spPr>
        <p:txBody>
          <a:bodyPr lIns="0" tIns="0" rIns="0" bIns="0" anchor="b">
            <a:normAutofit/>
          </a:bodyPr>
          <a:lstStyle>
            <a:lvl1pPr>
              <a:lnSpc>
                <a:spcPts val="3000"/>
              </a:lnSpc>
              <a:defRPr sz="260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</a:t>
            </a:r>
            <a:r>
              <a:rPr lang="en-US" dirty="0" smtClean="0"/>
              <a:t>title</a:t>
            </a:r>
            <a:endParaRPr lang="pt-PT" dirty="0"/>
          </a:p>
        </p:txBody>
      </p:sp>
      <p:sp>
        <p:nvSpPr>
          <p:cNvPr id="11" name="Text Placeholder 13">
            <a:extLst>
              <a:ext uri="{FF2B5EF4-FFF2-40B4-BE49-F238E27FC236}">
                <a16:creationId xmlns="" xmlns:a16="http://schemas.microsoft.com/office/drawing/2014/main" id="{563879A0-0979-491A-8758-371BB7AD935B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07988" y="3261834"/>
            <a:ext cx="5399980" cy="1196340"/>
          </a:xfr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chemeClr val="accent2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presenter, location, and date</a:t>
            </a:r>
            <a:endParaRPr lang="pt-PT" dirty="0"/>
          </a:p>
        </p:txBody>
      </p:sp>
      <p:sp>
        <p:nvSpPr>
          <p:cNvPr id="4" name="Freeform 11"/>
          <p:cNvSpPr>
            <a:spLocks/>
          </p:cNvSpPr>
          <p:nvPr userDrawn="1"/>
        </p:nvSpPr>
        <p:spPr bwMode="auto">
          <a:xfrm rot="16200000" flipH="1">
            <a:off x="6370124" y="13910"/>
            <a:ext cx="6353908" cy="6326091"/>
          </a:xfrm>
          <a:custGeom>
            <a:avLst/>
            <a:gdLst>
              <a:gd name="T0" fmla="*/ 909 w 1432"/>
              <a:gd name="T1" fmla="*/ 1425 h 1425"/>
              <a:gd name="T2" fmla="*/ 934 w 1432"/>
              <a:gd name="T3" fmla="*/ 0 h 1425"/>
              <a:gd name="T4" fmla="*/ 0 w 1432"/>
              <a:gd name="T5" fmla="*/ 231 h 1425"/>
              <a:gd name="T6" fmla="*/ 0 w 1432"/>
              <a:gd name="T7" fmla="*/ 1425 h 1425"/>
              <a:gd name="T8" fmla="*/ 909 w 1432"/>
              <a:gd name="T9" fmla="*/ 1425 h 1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32" h="1425">
                <a:moveTo>
                  <a:pt x="909" y="1425"/>
                </a:moveTo>
                <a:cubicBezTo>
                  <a:pt x="1358" y="720"/>
                  <a:pt x="1432" y="301"/>
                  <a:pt x="934" y="0"/>
                </a:cubicBezTo>
                <a:cubicBezTo>
                  <a:pt x="392" y="295"/>
                  <a:pt x="129" y="297"/>
                  <a:pt x="0" y="231"/>
                </a:cubicBezTo>
                <a:cubicBezTo>
                  <a:pt x="0" y="1425"/>
                  <a:pt x="0" y="1425"/>
                  <a:pt x="0" y="1425"/>
                </a:cubicBezTo>
                <a:lnTo>
                  <a:pt x="909" y="142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275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4 (with imag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6" name="Graphic 9">
            <a:extLst>
              <a:ext uri="{FF2B5EF4-FFF2-40B4-BE49-F238E27FC236}">
                <a16:creationId xmlns=""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  <p:sp>
        <p:nvSpPr>
          <p:cNvPr id="10" name="Text Placeholder 13">
            <a:extLst>
              <a:ext uri="{FF2B5EF4-FFF2-40B4-BE49-F238E27FC236}">
                <a16:creationId xmlns="" xmlns:a16="http://schemas.microsoft.com/office/drawing/2014/main" id="{7D1DC75A-C7A4-44A4-B19C-D445335545B0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07988" y="3555553"/>
            <a:ext cx="5399980" cy="869950"/>
          </a:xfrm>
        </p:spPr>
        <p:txBody>
          <a:bodyPr lIns="0" tIns="0" rIns="0" bIns="0" anchor="b">
            <a:normAutofit/>
          </a:bodyPr>
          <a:lstStyle>
            <a:lvl1pPr>
              <a:lnSpc>
                <a:spcPts val="3000"/>
              </a:lnSpc>
              <a:defRPr sz="260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</a:t>
            </a:r>
            <a:r>
              <a:rPr lang="en-US" dirty="0" smtClean="0"/>
              <a:t>title</a:t>
            </a:r>
            <a:endParaRPr lang="pt-PT" dirty="0"/>
          </a:p>
        </p:txBody>
      </p:sp>
      <p:sp>
        <p:nvSpPr>
          <p:cNvPr id="11" name="Text Placeholder 13">
            <a:extLst>
              <a:ext uri="{FF2B5EF4-FFF2-40B4-BE49-F238E27FC236}">
                <a16:creationId xmlns="" xmlns:a16="http://schemas.microsoft.com/office/drawing/2014/main" id="{563879A0-0979-491A-8758-371BB7AD935B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07988" y="4540515"/>
            <a:ext cx="5399980" cy="1196340"/>
          </a:xfr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chemeClr val="accent2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presenter, location, and date</a:t>
            </a:r>
            <a:endParaRPr lang="pt-PT" dirty="0"/>
          </a:p>
        </p:txBody>
      </p:sp>
      <p:sp>
        <p:nvSpPr>
          <p:cNvPr id="7" name="Freeform 6"/>
          <p:cNvSpPr>
            <a:spLocks/>
          </p:cNvSpPr>
          <p:nvPr userDrawn="1"/>
        </p:nvSpPr>
        <p:spPr bwMode="auto">
          <a:xfrm rot="16200000" flipH="1">
            <a:off x="6370124" y="13910"/>
            <a:ext cx="6353908" cy="6326091"/>
          </a:xfrm>
          <a:custGeom>
            <a:avLst/>
            <a:gdLst>
              <a:gd name="T0" fmla="*/ 909 w 1432"/>
              <a:gd name="T1" fmla="*/ 1425 h 1425"/>
              <a:gd name="T2" fmla="*/ 934 w 1432"/>
              <a:gd name="T3" fmla="*/ 0 h 1425"/>
              <a:gd name="T4" fmla="*/ 0 w 1432"/>
              <a:gd name="T5" fmla="*/ 231 h 1425"/>
              <a:gd name="T6" fmla="*/ 0 w 1432"/>
              <a:gd name="T7" fmla="*/ 1425 h 1425"/>
              <a:gd name="T8" fmla="*/ 909 w 1432"/>
              <a:gd name="T9" fmla="*/ 1425 h 1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32" h="1425">
                <a:moveTo>
                  <a:pt x="909" y="1425"/>
                </a:moveTo>
                <a:cubicBezTo>
                  <a:pt x="1358" y="720"/>
                  <a:pt x="1432" y="301"/>
                  <a:pt x="934" y="0"/>
                </a:cubicBezTo>
                <a:cubicBezTo>
                  <a:pt x="392" y="295"/>
                  <a:pt x="129" y="297"/>
                  <a:pt x="0" y="231"/>
                </a:cubicBezTo>
                <a:cubicBezTo>
                  <a:pt x="0" y="1425"/>
                  <a:pt x="0" y="1425"/>
                  <a:pt x="0" y="1425"/>
                </a:cubicBezTo>
                <a:lnTo>
                  <a:pt x="909" y="142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8" name="Picture Placeholder 8">
            <a:extLst>
              <a:ext uri="{FF2B5EF4-FFF2-40B4-BE49-F238E27FC236}">
                <a16:creationId xmlns="" xmlns:a16="http://schemas.microsoft.com/office/drawing/2014/main" id="{029072D2-C914-4387-8C30-FF5B99DAEA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clrChange>
              <a:clrFrom>
                <a:srgbClr val="DBE3F3">
                  <a:alpha val="96863"/>
                </a:srgbClr>
              </a:clrFrom>
              <a:clrTo>
                <a:srgbClr val="DBE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5" r="43208"/>
          <a:stretch/>
        </p:blipFill>
        <p:spPr>
          <a:xfrm>
            <a:off x="6212308" y="1"/>
            <a:ext cx="5976664" cy="685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3169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="" xmlns:a16="http://schemas.microsoft.com/office/drawing/2014/main" id="{17B390E6-46A0-4BED-B3E2-3051836E0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07267" y="2606029"/>
            <a:ext cx="7377467" cy="164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7695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5 (Image placeholder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="" xmlns:a16="http://schemas.microsoft.com/office/drawing/2014/main" id="{25D6B527-14EF-4F30-9C9C-691EC4327E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98310" y="-1588"/>
            <a:ext cx="7893690" cy="685958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pt-PT" dirty="0"/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B83CBA49-BBF9-4CF0-9E0B-FF67BA14966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3068960"/>
            <a:ext cx="4103688" cy="863600"/>
          </a:xfrm>
        </p:spPr>
        <p:txBody>
          <a:bodyPr lIns="0" tIns="0" rIns="0" bIns="0" anchor="b">
            <a:normAutofit/>
          </a:bodyPr>
          <a:lstStyle>
            <a:lvl1pPr>
              <a:lnSpc>
                <a:spcPts val="3000"/>
              </a:lnSpc>
              <a:defRPr sz="2600">
                <a:solidFill>
                  <a:srgbClr val="0070AD"/>
                </a:solidFill>
              </a:defRPr>
            </a:lvl1pPr>
            <a:lvl2pPr>
              <a:defRPr sz="2400">
                <a:solidFill>
                  <a:srgbClr val="0070AD"/>
                </a:solidFill>
              </a:defRPr>
            </a:lvl2pPr>
          </a:lstStyle>
          <a:p>
            <a:pPr lvl="0"/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5" name="Text Placeholder 13">
            <a:extLst>
              <a:ext uri="{FF2B5EF4-FFF2-40B4-BE49-F238E27FC236}">
                <a16:creationId xmlns="" xmlns:a16="http://schemas.microsoft.com/office/drawing/2014/main" id="{F4C94DDB-5E07-4F17-ABAA-3E9C5E8683A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4040163"/>
            <a:ext cx="4103688" cy="1189037"/>
          </a:xfr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rgbClr val="0070AD"/>
                </a:solidFill>
              </a:defRPr>
            </a:lvl1pPr>
            <a:lvl2pPr>
              <a:defRPr sz="1600">
                <a:solidFill>
                  <a:srgbClr val="0070AD"/>
                </a:solidFill>
              </a:defRPr>
            </a:lvl2pPr>
          </a:lstStyle>
          <a:p>
            <a:pPr lvl="0"/>
            <a:r>
              <a:rPr lang="en-US" dirty="0"/>
              <a:t>Click to insert presenter, location, and date</a:t>
            </a:r>
            <a:endParaRPr lang="pt-PT" dirty="0"/>
          </a:p>
        </p:txBody>
      </p:sp>
      <p:pic>
        <p:nvPicPr>
          <p:cNvPr id="5" name="Graphic 9">
            <a:extLst>
              <a:ext uri="{FF2B5EF4-FFF2-40B4-BE49-F238E27FC236}">
                <a16:creationId xmlns=""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011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634">
          <p15:clr>
            <a:srgbClr val="FBAE40"/>
          </p15:clr>
        </p15:guide>
        <p15:guide id="3" pos="7219">
          <p15:clr>
            <a:srgbClr val="FBAE40"/>
          </p15:clr>
        </p15:guide>
        <p15:guide id="4" orient="horz" pos="2614">
          <p15:clr>
            <a:srgbClr val="FBAE40"/>
          </p15:clr>
        </p15:guide>
        <p15:guide id="5" orient="horz" pos="3203">
          <p15:clr>
            <a:srgbClr val="FBAE40"/>
          </p15:clr>
        </p15:guide>
        <p15:guide id="6" orient="horz" pos="395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03E7D-2D55-48CC-991F-BABB61513339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233EE-4A36-4A16-8B6C-D313DDF50A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658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03E7D-2D55-48CC-991F-BABB61513339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233EE-4A36-4A16-8B6C-D313DDF50A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80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03E7D-2D55-48CC-991F-BABB61513339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233EE-4A36-4A16-8B6C-D313DDF50A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95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03E7D-2D55-48CC-991F-BABB61513339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233EE-4A36-4A16-8B6C-D313DDF50A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29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03E7D-2D55-48CC-991F-BABB61513339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233EE-4A36-4A16-8B6C-D313DDF50A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954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03E7D-2D55-48CC-991F-BABB61513339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233EE-4A36-4A16-8B6C-D313DDF50A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387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03E7D-2D55-48CC-991F-BABB61513339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233EE-4A36-4A16-8B6C-D313DDF50A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902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03E7D-2D55-48CC-991F-BABB61513339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233EE-4A36-4A16-8B6C-D313DDF50A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997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03E7D-2D55-48CC-991F-BABB61513339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3EE-4A36-4A16-8B6C-D313DDF50A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334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8" r:id="rId12"/>
    <p:sldLayoutId id="214748366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>
            <a:extLst>
              <a:ext uri="{FF2B5EF4-FFF2-40B4-BE49-F238E27FC236}">
                <a16:creationId xmlns="" xmlns:a16="http://schemas.microsoft.com/office/drawing/2014/main" id="{509B218C-0963-489A-AA77-3748FFA42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13387"/>
            <a:ext cx="11376025" cy="85502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pt-PT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4D17236-A440-4453-A69C-BE3728C11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8" y="1412875"/>
            <a:ext cx="11376024" cy="47640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92264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65">
          <p15:clr>
            <a:srgbClr val="F26B43"/>
          </p15:clr>
        </p15:guide>
        <p15:guide id="2" pos="257">
          <p15:clr>
            <a:srgbClr val="F26B43"/>
          </p15:clr>
        </p15:guide>
        <p15:guide id="3" pos="7423">
          <p15:clr>
            <a:srgbClr val="F26B43"/>
          </p15:clr>
        </p15:guide>
        <p15:guide id="4" orient="horz" pos="255">
          <p15:clr>
            <a:srgbClr val="F26B43"/>
          </p15:clr>
        </p15:guide>
        <p15:guide id="5" orient="horz" pos="799">
          <p15:clr>
            <a:srgbClr val="F26B43"/>
          </p15:clr>
        </p15:guide>
        <p15:guide id="6" orient="horz" pos="890">
          <p15:clr>
            <a:srgbClr val="F26B43"/>
          </p15:clr>
        </p15:guide>
        <p15:guide id="7" pos="3840">
          <p15:clr>
            <a:srgbClr val="F26B43"/>
          </p15:clr>
        </p15:guide>
        <p15:guide id="8" pos="3749">
          <p15:clr>
            <a:srgbClr val="F26B43"/>
          </p15:clr>
        </p15:guide>
        <p15:guide id="9" pos="393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53058" y="4298682"/>
            <a:ext cx="115743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 smtClean="0">
                <a:latin typeface="Cambria" pitchFamily="18" charset="0"/>
              </a:rPr>
              <a:t>FUNDAMENTALS OF </a:t>
            </a:r>
          </a:p>
          <a:p>
            <a:r>
              <a:rPr lang="en-US" sz="4000" b="1" i="1" dirty="0" smtClean="0">
                <a:latin typeface="Cambria" pitchFamily="18" charset="0"/>
              </a:rPr>
              <a:t>HARDWARE AND WINDOWS</a:t>
            </a:r>
            <a:endParaRPr lang="en-US" sz="4000" b="1" i="1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30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8900" y="1027364"/>
            <a:ext cx="117983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ambria" pitchFamily="18" charset="0"/>
              </a:rPr>
              <a:t>Process:  </a:t>
            </a:r>
          </a:p>
          <a:p>
            <a:r>
              <a:rPr lang="en-US" dirty="0" smtClean="0"/>
              <a:t>                      </a:t>
            </a:r>
            <a:r>
              <a:rPr lang="en-US" sz="2800" dirty="0" smtClean="0"/>
              <a:t>A </a:t>
            </a:r>
            <a:r>
              <a:rPr lang="en-US" sz="2800" dirty="0"/>
              <a:t>process is a program in </a:t>
            </a:r>
            <a:r>
              <a:rPr lang="en-US" sz="2800" dirty="0" smtClean="0"/>
              <a:t>execution.</a:t>
            </a:r>
          </a:p>
          <a:p>
            <a:r>
              <a:rPr lang="en-US" sz="2800" dirty="0" smtClean="0"/>
              <a:t> </a:t>
            </a:r>
          </a:p>
          <a:p>
            <a:endParaRPr lang="en-US" b="1" dirty="0">
              <a:latin typeface="Cambria" pitchFamily="18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098" name="Picture 2" descr="C:\Users\DEBAYAN DUTTA\Desktop\process_stat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674" y="2827422"/>
            <a:ext cx="8874036" cy="297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445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81634" y="812217"/>
            <a:ext cx="4103688" cy="863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i="1" dirty="0" smtClean="0">
                <a:latin typeface="Cambria" pitchFamily="18" charset="0"/>
              </a:rPr>
              <a:t>VIRTUAL MEMORY</a:t>
            </a:r>
            <a:endParaRPr lang="en-US" sz="2800" b="1" i="1" dirty="0">
              <a:latin typeface="Cambr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1634" y="2061462"/>
            <a:ext cx="109840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Memory management</a:t>
            </a:r>
            <a:r>
              <a:rPr lang="en-US" sz="2000" dirty="0"/>
              <a:t> capability of an OS that uses hardware and software to allow a computer to compensate for physical memory shortages by temporarily transferring data from random access memory (RAM) to disk </a:t>
            </a:r>
            <a:r>
              <a:rPr lang="en-US" sz="2000" dirty="0" smtClean="0"/>
              <a:t>storage.</a:t>
            </a:r>
            <a:endParaRPr lang="en-US" sz="200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81634" y="3453112"/>
            <a:ext cx="1659767" cy="4972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i="1" dirty="0" smtClean="0">
                <a:latin typeface="Cambria" pitchFamily="18" charset="0"/>
              </a:rPr>
              <a:t>PAGING</a:t>
            </a:r>
            <a:endParaRPr lang="en-US" sz="2800" b="1" i="1" dirty="0">
              <a:latin typeface="Cambria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81634" y="4326370"/>
            <a:ext cx="1039754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/>
              <a:t>In computer operating systems, paging is a memory management scheme by which a computer stores and retrieves data from secondary storage for use in main memory.</a:t>
            </a:r>
          </a:p>
          <a:p>
            <a:r>
              <a:rPr lang="en-IN" sz="2000" dirty="0"/>
              <a:t>In this scheme, the operating system retrieves data from secondary storage in same-size blocks called pages. </a:t>
            </a:r>
          </a:p>
        </p:txBody>
      </p:sp>
    </p:spTree>
    <p:extLst>
      <p:ext uri="{BB962C8B-B14F-4D97-AF65-F5344CB8AC3E}">
        <p14:creationId xmlns:p14="http://schemas.microsoft.com/office/powerpoint/2010/main" val="177897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154546" y="3925848"/>
            <a:ext cx="12144621" cy="18438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b="1" dirty="0" smtClean="0">
                <a:solidFill>
                  <a:schemeClr val="tx1"/>
                </a:solidFill>
              </a:rPr>
              <a:t>L I N U X </a:t>
            </a:r>
            <a:r>
              <a:rPr lang="en-US" sz="5400" dirty="0" smtClean="0">
                <a:solidFill>
                  <a:schemeClr val="tx1"/>
                </a:solidFill>
              </a:rPr>
              <a:t>FUNDAMENTALS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27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391965" y="1006906"/>
            <a:ext cx="434253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Advantages of Linux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27571" y="2027175"/>
            <a:ext cx="4017161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Open source</a:t>
            </a:r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Flexible</a:t>
            </a:r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erformance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91965" y="3824499"/>
            <a:ext cx="4017161" cy="123726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Security</a:t>
            </a:r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 Tasking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7384930" y="2024097"/>
            <a:ext cx="4356310" cy="123726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Alpha</a:t>
            </a:r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Beta 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66541" y="1006906"/>
            <a:ext cx="429778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Software Versions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4589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28163" y="739289"/>
            <a:ext cx="50523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LINUX Subsystem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9513"/>
              </p:ext>
            </p:extLst>
          </p:nvPr>
        </p:nvGraphicFramePr>
        <p:xfrm>
          <a:off x="3428163" y="2653048"/>
          <a:ext cx="4974104" cy="3026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4104"/>
              </a:tblGrid>
              <a:tr h="77478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User Applications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750582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 smtClean="0"/>
                        <a:t>Operating System Services</a:t>
                      </a:r>
                      <a:endParaRPr lang="en-US" dirty="0"/>
                    </a:p>
                  </a:txBody>
                  <a:tcPr/>
                </a:tc>
              </a:tr>
              <a:tr h="750582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 smtClean="0"/>
                        <a:t>Kernel</a:t>
                      </a:r>
                      <a:endParaRPr lang="en-US" dirty="0"/>
                    </a:p>
                  </a:txBody>
                  <a:tcPr/>
                </a:tc>
              </a:tr>
              <a:tr h="750582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 smtClean="0"/>
                        <a:t>Hardware Controllers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107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86326" y="739289"/>
            <a:ext cx="51360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Kernel Subsystem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336" y="1965638"/>
            <a:ext cx="60960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77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421158" y="5521430"/>
            <a:ext cx="255704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nit runs script to start </a:t>
            </a:r>
          </a:p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level services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15368" y="4674482"/>
            <a:ext cx="1768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Kernel runs init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47925" y="3827534"/>
            <a:ext cx="326916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Kernel mount root file system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270834" y="2811213"/>
            <a:ext cx="285770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GRUB loads kernel image </a:t>
            </a:r>
          </a:p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&amp; initial RAM disk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38220" y="1898289"/>
            <a:ext cx="272292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 boot time menu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81636" y="1898289"/>
            <a:ext cx="117173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Power on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621596" y="2770258"/>
            <a:ext cx="6767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BIOS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39225" y="3647421"/>
            <a:ext cx="326300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Load stage 1 GRUB from MBR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85868" y="4561821"/>
            <a:ext cx="394826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Load stage 1.5 then stage 2 of GRUB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72243" y="5438983"/>
            <a:ext cx="23905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GRUB reads menu.lst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975020" y="2298399"/>
            <a:ext cx="0" cy="4678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8699681" y="5074592"/>
            <a:ext cx="0" cy="4678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8699681" y="4206677"/>
            <a:ext cx="0" cy="4678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8699681" y="3480612"/>
            <a:ext cx="0" cy="4678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8682507" y="2343408"/>
            <a:ext cx="0" cy="4678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972873" y="4937818"/>
            <a:ext cx="0" cy="4678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972873" y="4047531"/>
            <a:ext cx="0" cy="4678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975020" y="3212799"/>
            <a:ext cx="0" cy="4678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5" idx="2"/>
            <a:endCxn id="10" idx="0"/>
          </p:cNvCxnSpPr>
          <p:nvPr/>
        </p:nvCxnSpPr>
        <p:spPr>
          <a:xfrm rot="5400000" flipH="1" flipV="1">
            <a:off x="3863192" y="1002602"/>
            <a:ext cx="3940804" cy="5732177"/>
          </a:xfrm>
          <a:prstGeom prst="bentConnector5">
            <a:avLst>
              <a:gd name="adj1" fmla="val -5801"/>
              <a:gd name="adj2" fmla="val 48550"/>
              <a:gd name="adj3" fmla="val 10580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602234" y="256148"/>
            <a:ext cx="23727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Booting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8241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275479" y="372058"/>
            <a:ext cx="30262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Run levels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338466"/>
              </p:ext>
            </p:extLst>
          </p:nvPr>
        </p:nvGraphicFramePr>
        <p:xfrm>
          <a:off x="1967604" y="2393919"/>
          <a:ext cx="8683223" cy="3272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679"/>
                <a:gridCol w="7290544"/>
              </a:tblGrid>
              <a:tr h="40909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Run levels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</a:t>
                      </a:r>
                      <a:endParaRPr lang="en-US" dirty="0"/>
                    </a:p>
                  </a:txBody>
                  <a:tcPr/>
                </a:tc>
              </a:tr>
              <a:tr h="40909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Shut down</a:t>
                      </a:r>
                      <a:r>
                        <a:rPr lang="en-US" baseline="0" dirty="0" smtClean="0"/>
                        <a:t> the system</a:t>
                      </a:r>
                      <a:endParaRPr lang="en-US" dirty="0"/>
                    </a:p>
                  </a:txBody>
                  <a:tcPr/>
                </a:tc>
              </a:tr>
              <a:tr h="40909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Single user mode</a:t>
                      </a:r>
                      <a:endParaRPr lang="en-US" dirty="0"/>
                    </a:p>
                  </a:txBody>
                  <a:tcPr/>
                </a:tc>
              </a:tr>
              <a:tr h="40909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Basic multiuser mode without NFS</a:t>
                      </a:r>
                      <a:endParaRPr lang="en-US" dirty="0"/>
                    </a:p>
                  </a:txBody>
                  <a:tcPr/>
                </a:tc>
              </a:tr>
              <a:tr h="40909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Full multiuser mode (Text based)</a:t>
                      </a:r>
                      <a:endParaRPr lang="en-US" dirty="0"/>
                    </a:p>
                  </a:txBody>
                  <a:tcPr/>
                </a:tc>
              </a:tr>
              <a:tr h="40909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 used</a:t>
                      </a:r>
                      <a:endParaRPr lang="en-US" dirty="0"/>
                    </a:p>
                  </a:txBody>
                  <a:tcPr/>
                </a:tc>
              </a:tr>
              <a:tr h="40909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Multiuser mode</a:t>
                      </a:r>
                      <a:r>
                        <a:rPr lang="en-US" baseline="0" dirty="0" smtClean="0"/>
                        <a:t> with GUI</a:t>
                      </a:r>
                      <a:endParaRPr lang="en-US" dirty="0"/>
                    </a:p>
                  </a:txBody>
                  <a:tcPr/>
                </a:tc>
              </a:tr>
              <a:tr h="40909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Reboot</a:t>
                      </a:r>
                      <a:r>
                        <a:rPr lang="en-US" baseline="0" dirty="0" smtClean="0"/>
                        <a:t> system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845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024627" y="372058"/>
            <a:ext cx="15279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Shell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07525" y="2056077"/>
            <a:ext cx="101485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/>
              <a:t>It provides command line user interface.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/>
              <a:t>Used by the operating system as facility of control.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/>
              <a:t>Shell converts function calls into system calls.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/>
              <a:t>Examples :  bash, t- shell, c- shell, etc.</a:t>
            </a:r>
            <a:endParaRPr lang="en-IN" sz="2400" dirty="0"/>
          </a:p>
        </p:txBody>
      </p:sp>
      <p:sp>
        <p:nvSpPr>
          <p:cNvPr id="4" name="Rectangle 3"/>
          <p:cNvSpPr/>
          <p:nvPr/>
        </p:nvSpPr>
        <p:spPr>
          <a:xfrm>
            <a:off x="9506129" y="2080975"/>
            <a:ext cx="732893" cy="400110"/>
          </a:xfrm>
          <a:prstGeom prst="rect">
            <a:avLst/>
          </a:prstGeom>
          <a:solidFill>
            <a:schemeClr val="tx2"/>
          </a:solidFill>
        </p:spPr>
        <p:txBody>
          <a:bodyPr wrap="none" lIns="91440" tIns="45720" rIns="91440" bIns="45720">
            <a:spAutoFit/>
          </a:bodyPr>
          <a:lstStyle/>
          <a:p>
            <a:pPr algn="just"/>
            <a:r>
              <a:rPr lang="en-US" sz="20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</a:t>
            </a:r>
            <a:endParaRPr lang="en-US" sz="2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435596" y="3127749"/>
            <a:ext cx="803426" cy="400110"/>
          </a:xfrm>
          <a:prstGeom prst="rect">
            <a:avLst/>
          </a:prstGeom>
          <a:solidFill>
            <a:schemeClr val="tx2"/>
          </a:solidFill>
        </p:spPr>
        <p:txBody>
          <a:bodyPr wrap="none" lIns="91440" tIns="45720" rIns="91440" bIns="45720">
            <a:spAutoFit/>
          </a:bodyPr>
          <a:lstStyle/>
          <a:p>
            <a:pPr algn="just"/>
            <a:r>
              <a:rPr lang="en-US" sz="20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SHELL</a:t>
            </a:r>
            <a:endParaRPr lang="en-US" sz="2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358170" y="4156147"/>
            <a:ext cx="979756" cy="400110"/>
          </a:xfrm>
          <a:prstGeom prst="rect">
            <a:avLst/>
          </a:prstGeom>
          <a:solidFill>
            <a:schemeClr val="tx2"/>
          </a:solidFill>
        </p:spPr>
        <p:txBody>
          <a:bodyPr wrap="none" lIns="91440" tIns="45720" rIns="91440" bIns="45720">
            <a:spAutoFit/>
          </a:bodyPr>
          <a:lstStyle/>
          <a:p>
            <a:pPr algn="just"/>
            <a:r>
              <a:rPr lang="en-US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KERNEL</a:t>
            </a:r>
            <a:endParaRPr lang="en-US" sz="2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51726" y="5197869"/>
            <a:ext cx="1418402" cy="400110"/>
          </a:xfrm>
          <a:prstGeom prst="rect">
            <a:avLst/>
          </a:prstGeom>
          <a:solidFill>
            <a:schemeClr val="tx2"/>
          </a:solidFill>
        </p:spPr>
        <p:txBody>
          <a:bodyPr wrap="none" lIns="91440" tIns="45720" rIns="91440" bIns="45720">
            <a:spAutoFit/>
          </a:bodyPr>
          <a:lstStyle/>
          <a:p>
            <a:pPr algn="just"/>
            <a:r>
              <a:rPr lang="en-US" sz="20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HARDWARE</a:t>
            </a:r>
            <a:endParaRPr lang="en-US" sz="2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9860926" y="2556039"/>
            <a:ext cx="0" cy="4678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9860927" y="4649720"/>
            <a:ext cx="0" cy="4678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9860927" y="3613388"/>
            <a:ext cx="0" cy="4678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75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63650" y="2060620"/>
            <a:ext cx="6684136" cy="74697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3464417" y="2047741"/>
            <a:ext cx="0" cy="7598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827429" y="2047741"/>
            <a:ext cx="0" cy="7598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555606" y="2047741"/>
            <a:ext cx="0" cy="7598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192591" y="2060620"/>
            <a:ext cx="0" cy="7598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350844" y="2102701"/>
            <a:ext cx="94663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Boot </a:t>
            </a:r>
          </a:p>
          <a:p>
            <a:pPr algn="ctr"/>
            <a:r>
              <a:rPr lang="en-US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block</a:t>
            </a:r>
            <a:endParaRPr lang="en-US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678441" y="2141719"/>
            <a:ext cx="94663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Block Group 0</a:t>
            </a:r>
            <a:endParaRPr lang="en-US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13062" y="2148159"/>
            <a:ext cx="94663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Block Group 1</a:t>
            </a:r>
            <a:endParaRPr lang="en-US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400782" y="2112588"/>
            <a:ext cx="94663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  <a:endParaRPr lang="en-US" sz="2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728379" y="2133478"/>
            <a:ext cx="94663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Block</a:t>
            </a:r>
          </a:p>
          <a:p>
            <a:pPr algn="ctr"/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Group n</a:t>
            </a:r>
            <a:endParaRPr lang="en-US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472503" y="4537308"/>
            <a:ext cx="9719238" cy="138476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268047" y="4537308"/>
            <a:ext cx="0" cy="13847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631059" y="4537308"/>
            <a:ext cx="0" cy="13847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359236" y="4537308"/>
            <a:ext cx="0" cy="13847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996221" y="4537308"/>
            <a:ext cx="0" cy="13847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882941" y="4829578"/>
            <a:ext cx="93159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SUPER</a:t>
            </a:r>
          </a:p>
          <a:p>
            <a:pPr algn="ctr"/>
            <a:r>
              <a:rPr lang="en-US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Block</a:t>
            </a:r>
            <a:endParaRPr lang="en-US" sz="2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297478" y="4841659"/>
            <a:ext cx="130135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Group Descriptor</a:t>
            </a:r>
            <a:endParaRPr lang="en-US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700870" y="4768022"/>
            <a:ext cx="12964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</a:p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Block</a:t>
            </a:r>
          </a:p>
          <a:p>
            <a:pPr algn="ctr"/>
            <a:r>
              <a:rPr lang="en-US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Bitmap</a:t>
            </a:r>
            <a:endParaRPr lang="en-US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11933" y="4721856"/>
            <a:ext cx="931591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iNode</a:t>
            </a:r>
          </a:p>
          <a:p>
            <a:pPr algn="ctr"/>
            <a:r>
              <a:rPr lang="en-US" sz="20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Block</a:t>
            </a:r>
          </a:p>
          <a:p>
            <a:pPr algn="ctr"/>
            <a:r>
              <a:rPr lang="en-US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Bitmap</a:t>
            </a:r>
            <a:endParaRPr lang="en-US" sz="2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522913" y="4829578"/>
            <a:ext cx="140486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iNode</a:t>
            </a:r>
            <a:endParaRPr lang="en-US" sz="20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000" b="0" cap="none" spc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Block</a:t>
            </a:r>
            <a:endParaRPr lang="en-US" sz="2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9181581" y="4551989"/>
            <a:ext cx="0" cy="13847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9592019" y="4827982"/>
            <a:ext cx="93159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</a:p>
          <a:p>
            <a:pPr algn="ctr"/>
            <a:r>
              <a:rPr lang="en-US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Block</a:t>
            </a:r>
            <a:endParaRPr lang="en-US" sz="2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 flipH="1">
            <a:off x="1472503" y="2820474"/>
            <a:ext cx="1991914" cy="17315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827429" y="2807595"/>
            <a:ext cx="6364312" cy="17297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4778767" y="513861"/>
            <a:ext cx="274414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 System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0015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38909" y="405535"/>
            <a:ext cx="2800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 Black" panose="020B0A04020102020204" pitchFamily="34" charset="0"/>
              </a:rPr>
              <a:t>Motherboard: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925" y="1237847"/>
            <a:ext cx="8544030" cy="503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45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248775" y="372058"/>
            <a:ext cx="30796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Journaling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5102" y="2787983"/>
            <a:ext cx="1014855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800" dirty="0" smtClean="0"/>
              <a:t>Write Back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800" dirty="0" smtClean="0"/>
              <a:t>Ordered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800" dirty="0" smtClean="0"/>
              <a:t>Journal</a:t>
            </a:r>
            <a:endParaRPr lang="en-IN" sz="2800" dirty="0"/>
          </a:p>
        </p:txBody>
      </p:sp>
      <p:sp>
        <p:nvSpPr>
          <p:cNvPr id="7" name="Rectangle 6"/>
          <p:cNvSpPr/>
          <p:nvPr/>
        </p:nvSpPr>
        <p:spPr>
          <a:xfrm>
            <a:off x="1564348" y="2141652"/>
            <a:ext cx="124893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u="sng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Types</a:t>
            </a:r>
            <a:endParaRPr lang="en-US" sz="3600" b="0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7947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473087" y="887213"/>
            <a:ext cx="463107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Scheduling Algorithm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5102" y="2787983"/>
            <a:ext cx="1014855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800" dirty="0" smtClean="0"/>
              <a:t>FCFS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800" dirty="0" smtClean="0"/>
              <a:t>Round Robin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800" dirty="0" smtClean="0"/>
              <a:t>SJF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800" dirty="0" smtClean="0"/>
              <a:t>Priority Based</a:t>
            </a:r>
          </a:p>
        </p:txBody>
      </p:sp>
      <p:sp>
        <p:nvSpPr>
          <p:cNvPr id="7" name="Rectangle 6"/>
          <p:cNvSpPr/>
          <p:nvPr/>
        </p:nvSpPr>
        <p:spPr>
          <a:xfrm>
            <a:off x="1564348" y="2141652"/>
            <a:ext cx="124893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u="sng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Types</a:t>
            </a:r>
            <a:endParaRPr lang="en-US" sz="3600" b="0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188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38149" y="694029"/>
            <a:ext cx="48100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Types of Process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61387" y="1885508"/>
            <a:ext cx="4017161" cy="393954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Automated</a:t>
            </a:r>
          </a:p>
          <a:p>
            <a:pPr marL="457200" indent="-45720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Batch</a:t>
            </a:r>
          </a:p>
          <a:p>
            <a:pPr marL="457200" indent="-45720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Zombie</a:t>
            </a:r>
          </a:p>
          <a:p>
            <a:pPr marL="457200" indent="-45720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Parent</a:t>
            </a:r>
          </a:p>
          <a:p>
            <a:pPr marL="457200" indent="-45720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Child</a:t>
            </a:r>
          </a:p>
        </p:txBody>
      </p:sp>
      <p:sp>
        <p:nvSpPr>
          <p:cNvPr id="7" name="Rectangle 6"/>
          <p:cNvSpPr/>
          <p:nvPr/>
        </p:nvSpPr>
        <p:spPr>
          <a:xfrm>
            <a:off x="6840621" y="1885508"/>
            <a:ext cx="4017161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Real Time</a:t>
            </a:r>
          </a:p>
          <a:p>
            <a:pPr marL="457200" indent="-45720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Interactive</a:t>
            </a:r>
          </a:p>
          <a:p>
            <a:pPr marL="457200" indent="-45720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Orphans</a:t>
            </a:r>
          </a:p>
          <a:p>
            <a:pPr marL="457200" indent="-45720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Daemon </a:t>
            </a:r>
          </a:p>
        </p:txBody>
      </p:sp>
    </p:spTree>
    <p:extLst>
      <p:ext uri="{BB962C8B-B14F-4D97-AF65-F5344CB8AC3E}">
        <p14:creationId xmlns:p14="http://schemas.microsoft.com/office/powerpoint/2010/main" val="396083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031320" y="662018"/>
            <a:ext cx="310357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Team - 04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74024" y="1948634"/>
            <a:ext cx="5190908" cy="39703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Shabnam Swain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Debleena Biswas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Aniket Gidvir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Nikitha Narahari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Priya Gunjal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Pawankumar Chidurala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075054" y="5918952"/>
            <a:ext cx="337211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...Thank you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7115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154546" y="3925848"/>
            <a:ext cx="12144621" cy="18438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OSI PHYSICAL LAYER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1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59000" y="1271618"/>
            <a:ext cx="95631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FUNCTIONS OF PHYSICAL LAYER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24200" y="2748734"/>
            <a:ext cx="7988300" cy="45243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 algn="just">
              <a:buFont typeface="Wingdings" panose="05000000000000000000" pitchFamily="2" charset="2"/>
              <a:buChar char="v"/>
            </a:pPr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HARDWARE SPECIFICATIONS</a:t>
            </a:r>
          </a:p>
          <a:p>
            <a:pPr marL="571500" indent="-571500" algn="just">
              <a:buFont typeface="Wingdings" panose="05000000000000000000" pitchFamily="2" charset="2"/>
              <a:buChar char="v"/>
            </a:pPr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ENCODING AND SIGNALING</a:t>
            </a:r>
          </a:p>
          <a:p>
            <a:pPr marL="571500" indent="-571500" algn="just">
              <a:buFont typeface="Wingdings" panose="05000000000000000000" pitchFamily="2" charset="2"/>
              <a:buChar char="v"/>
            </a:pPr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TRANSMISSION AND RECEPTION</a:t>
            </a:r>
          </a:p>
          <a:p>
            <a:pPr marL="571500" indent="-571500" algn="just">
              <a:buFont typeface="Wingdings" panose="05000000000000000000" pitchFamily="2" charset="2"/>
              <a:buChar char="v"/>
            </a:pPr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TOPOLOGY AND PHYSICAL NETWORK DESIGN</a:t>
            </a:r>
          </a:p>
          <a:p>
            <a:pPr marL="571500" indent="-571500" algn="just">
              <a:buFont typeface="Wingdings" panose="05000000000000000000" pitchFamily="2" charset="2"/>
              <a:buChar char="v"/>
            </a:pPr>
            <a:endParaRPr lang="en-US" sz="36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571500" indent="-571500" algn="just">
              <a:buFont typeface="Wingdings" panose="05000000000000000000" pitchFamily="2" charset="2"/>
              <a:buChar char="v"/>
            </a:pPr>
            <a:endParaRPr lang="en-US" sz="36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685800" indent="-685800" algn="just">
              <a:buFont typeface="Arial" panose="020B0604020202020204" pitchFamily="34" charset="0"/>
              <a:buChar char="•"/>
            </a:pP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4538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59000" y="1271618"/>
            <a:ext cx="95631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TOPOLOGY OF PHYSICAL LAYER</a:t>
            </a:r>
          </a:p>
        </p:txBody>
      </p:sp>
      <p:sp>
        <p:nvSpPr>
          <p:cNvPr id="6" name="Rectangle 5"/>
          <p:cNvSpPr/>
          <p:nvPr/>
        </p:nvSpPr>
        <p:spPr>
          <a:xfrm>
            <a:off x="3124200" y="2748734"/>
            <a:ext cx="7988300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endParaRPr lang="en-US" sz="36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571500" indent="-571500" algn="just">
              <a:buFont typeface="Wingdings" panose="05000000000000000000" pitchFamily="2" charset="2"/>
              <a:buChar char="v"/>
            </a:pPr>
            <a:endParaRPr lang="en-US" sz="36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571500" indent="-571500" algn="just">
              <a:buFont typeface="Wingdings" panose="05000000000000000000" pitchFamily="2" charset="2"/>
              <a:buChar char="v"/>
            </a:pPr>
            <a:endParaRPr lang="en-US" sz="36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685800" indent="-685800" algn="just">
              <a:buFont typeface="Arial" panose="020B0604020202020204" pitchFamily="34" charset="0"/>
              <a:buChar char="•"/>
            </a:pP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778" y="2222499"/>
            <a:ext cx="8048022" cy="421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02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59000" y="1271618"/>
            <a:ext cx="95631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SERVICES IN PHYSICAL LAYER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24200" y="2748734"/>
            <a:ext cx="7988300" cy="39703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BIT BY BIT DELIVERY</a:t>
            </a: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TRANSMISSION MEDIUM</a:t>
            </a: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MODULATION</a:t>
            </a: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LINE CODING</a:t>
            </a:r>
          </a:p>
          <a:p>
            <a:pPr marL="571500" indent="-571500" algn="just">
              <a:buFont typeface="Wingdings" panose="05000000000000000000" pitchFamily="2" charset="2"/>
              <a:buChar char="v"/>
            </a:pPr>
            <a:endParaRPr lang="en-US" sz="36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571500" indent="-571500" algn="just">
              <a:buFont typeface="Wingdings" panose="05000000000000000000" pitchFamily="2" charset="2"/>
              <a:buChar char="v"/>
            </a:pPr>
            <a:endParaRPr lang="en-US" sz="36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685800" indent="-685800" algn="just">
              <a:buFont typeface="Arial" panose="020B0604020202020204" pitchFamily="34" charset="0"/>
              <a:buChar char="•"/>
            </a:pP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6896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6000" y="1201792"/>
            <a:ext cx="95631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TRANSMISSION MEDIUM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24200" y="2748734"/>
            <a:ext cx="7988300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endParaRPr lang="en-US" sz="36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571500" indent="-571500" algn="just">
              <a:buFont typeface="Wingdings" panose="05000000000000000000" pitchFamily="2" charset="2"/>
              <a:buChar char="v"/>
            </a:pPr>
            <a:endParaRPr lang="en-US" sz="36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571500" indent="-571500" algn="just">
              <a:buFont typeface="Wingdings" panose="05000000000000000000" pitchFamily="2" charset="2"/>
              <a:buChar char="v"/>
            </a:pPr>
            <a:endParaRPr lang="en-US" sz="36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685800" indent="-685800" algn="just">
              <a:buFont typeface="Arial" panose="020B0604020202020204" pitchFamily="34" charset="0"/>
              <a:buChar char="•"/>
            </a:pP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2235200"/>
            <a:ext cx="6595119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61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9361" y="4634186"/>
            <a:ext cx="10122639" cy="1079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b="1" dirty="0" smtClean="0">
                <a:solidFill>
                  <a:schemeClr val="tx1"/>
                </a:solidFill>
              </a:rPr>
              <a:t>W I N D O W S </a:t>
            </a:r>
            <a:r>
              <a:rPr lang="en-US" sz="4800" dirty="0" smtClean="0">
                <a:solidFill>
                  <a:schemeClr val="tx1"/>
                </a:solidFill>
              </a:rPr>
              <a:t>FUNDAMENTALS</a:t>
            </a:r>
            <a:endParaRPr 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53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972827" y="756905"/>
            <a:ext cx="5752180" cy="863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3200" b="1" i="1" dirty="0">
                <a:solidFill>
                  <a:schemeClr val="tx1"/>
                </a:solidFill>
                <a:latin typeface="Cambria" pitchFamily="18" charset="0"/>
              </a:rPr>
              <a:t>TYPES OF OPERATING SYSTEM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2827" y="1939586"/>
            <a:ext cx="60398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IN" sz="2400" dirty="0" smtClean="0"/>
              <a:t>Network OS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IN" sz="2400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IN" sz="2400" dirty="0" smtClean="0"/>
              <a:t>Distributed OS</a:t>
            </a:r>
          </a:p>
          <a:p>
            <a:pPr algn="just"/>
            <a:endParaRPr lang="en-IN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690393" y="1939586"/>
            <a:ext cx="60398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IN" sz="2400" dirty="0" smtClean="0"/>
              <a:t>Multi-Tasking OS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IN" sz="2400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IN" sz="2400" dirty="0"/>
              <a:t>Real-Time OS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IN" sz="2400" dirty="0" smtClean="0"/>
          </a:p>
          <a:p>
            <a:pPr algn="just"/>
            <a:endParaRPr lang="en-IN" sz="2400" dirty="0" smtClean="0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944902" y="3732635"/>
            <a:ext cx="5752180" cy="863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3200" b="1" i="1" dirty="0" smtClean="0">
                <a:solidFill>
                  <a:schemeClr val="tx1"/>
                </a:solidFill>
                <a:latin typeface="Cambria" pitchFamily="18" charset="0"/>
              </a:rPr>
              <a:t>Types of Processors </a:t>
            </a:r>
            <a:endParaRPr lang="en-IN" sz="3200" b="1" i="1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90393" y="5013857"/>
            <a:ext cx="6039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IN" sz="2400" dirty="0" smtClean="0"/>
              <a:t>Hyper-Threading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2827" y="5013858"/>
            <a:ext cx="6039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IN" sz="2400" dirty="0" smtClean="0"/>
              <a:t>Multithreading</a:t>
            </a:r>
          </a:p>
        </p:txBody>
      </p:sp>
    </p:spTree>
    <p:extLst>
      <p:ext uri="{BB962C8B-B14F-4D97-AF65-F5344CB8AC3E}">
        <p14:creationId xmlns:p14="http://schemas.microsoft.com/office/powerpoint/2010/main" val="291280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73454" y="788398"/>
            <a:ext cx="11658600" cy="456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  <a:cs typeface="Calibri" pitchFamily="34" charset="0"/>
              </a:rPr>
              <a:t>A </a:t>
            </a:r>
            <a:r>
              <a:rPr lang="en-US" b="1" i="1" dirty="0">
                <a:latin typeface="Cambria" panose="02040503050406030204" pitchFamily="18" charset="0"/>
                <a:cs typeface="Calibri" pitchFamily="34" charset="0"/>
              </a:rPr>
              <a:t>kernel</a:t>
            </a:r>
            <a:r>
              <a:rPr lang="en-US" dirty="0">
                <a:latin typeface="Cambria" panose="02040503050406030204" pitchFamily="18" charset="0"/>
                <a:cs typeface="Calibri" pitchFamily="34" charset="0"/>
              </a:rPr>
              <a:t> manages computer and the hardware - most notably memory and CPU </a:t>
            </a:r>
            <a:r>
              <a:rPr lang="en-US" dirty="0" smtClean="0">
                <a:latin typeface="Cambria" panose="02040503050406030204" pitchFamily="18" charset="0"/>
                <a:cs typeface="Calibri" pitchFamily="34" charset="0"/>
              </a:rPr>
              <a:t>time.</a:t>
            </a:r>
            <a:endParaRPr lang="en-US" dirty="0">
              <a:latin typeface="Cambria" panose="02040503050406030204" pitchFamily="18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22175" y="1185971"/>
            <a:ext cx="3292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000" dirty="0" smtClean="0"/>
              <a:t>Monolithic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18664" y="1222207"/>
            <a:ext cx="31763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000" dirty="0" smtClean="0"/>
              <a:t>Hybrid</a:t>
            </a:r>
          </a:p>
          <a:p>
            <a:endParaRPr lang="en-IN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314422" y="1239978"/>
            <a:ext cx="30883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000" dirty="0" smtClean="0"/>
              <a:t>Micro Kernel</a:t>
            </a:r>
          </a:p>
          <a:p>
            <a:endParaRPr lang="en-IN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75" y="1640088"/>
            <a:ext cx="951547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45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563512045"/>
              </p:ext>
            </p:extLst>
          </p:nvPr>
        </p:nvGraphicFramePr>
        <p:xfrm>
          <a:off x="3342399" y="1084851"/>
          <a:ext cx="5283382" cy="12187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600728"/>
              </p:ext>
            </p:extLst>
          </p:nvPr>
        </p:nvGraphicFramePr>
        <p:xfrm>
          <a:off x="6963711" y="2412776"/>
          <a:ext cx="1892073" cy="8382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892073"/>
              </a:tblGrid>
              <a:tr h="838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Phase 0</a:t>
                      </a:r>
                    </a:p>
                    <a:p>
                      <a:pPr algn="ctr"/>
                      <a:r>
                        <a:rPr lang="en-US" sz="1600" dirty="0" smtClean="0"/>
                        <a:t>Loads Kernel</a:t>
                      </a:r>
                    </a:p>
                    <a:p>
                      <a:pPr algn="ctr"/>
                      <a:r>
                        <a:rPr lang="en-US" sz="1600" dirty="0" smtClean="0"/>
                        <a:t>Ntoskrnl.exe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>
            <a:off x="7746884" y="3303154"/>
            <a:ext cx="381000" cy="364499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 err="1">
              <a:solidFill>
                <a:srgbClr val="998C85">
                  <a:lumMod val="50000"/>
                </a:srgbClr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048279"/>
              </p:ext>
            </p:extLst>
          </p:nvPr>
        </p:nvGraphicFramePr>
        <p:xfrm>
          <a:off x="6995348" y="3707403"/>
          <a:ext cx="1828800" cy="894204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828800"/>
              </a:tblGrid>
              <a:tr h="894204">
                <a:tc>
                  <a:txBody>
                    <a:bodyPr/>
                    <a:lstStyle/>
                    <a:p>
                      <a:pPr algn="ctr"/>
                      <a:endParaRPr lang="en-US" sz="1600" dirty="0" smtClean="0"/>
                    </a:p>
                    <a:p>
                      <a:pPr algn="ctr"/>
                      <a:r>
                        <a:rPr lang="en-US" sz="1600" dirty="0" smtClean="0"/>
                        <a:t>Phase 1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491769" y="2168475"/>
            <a:ext cx="1126712" cy="307777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  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     BCD</a:t>
            </a:r>
            <a:endParaRPr lang="en-US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9171230" y="1093940"/>
            <a:ext cx="1170505" cy="934355"/>
            <a:chOff x="98394" y="0"/>
            <a:chExt cx="1646999" cy="988199"/>
          </a:xfrm>
          <a:solidFill>
            <a:schemeClr val="accent1"/>
          </a:solidFill>
          <a:scene3d>
            <a:camera prst="orthographicFront"/>
            <a:lightRig rig="flat" dir="t"/>
          </a:scene3d>
        </p:grpSpPr>
        <p:sp>
          <p:nvSpPr>
            <p:cNvPr id="11" name="Rounded Rectangle 10"/>
            <p:cNvSpPr/>
            <p:nvPr/>
          </p:nvSpPr>
          <p:spPr>
            <a:xfrm>
              <a:off x="98394" y="0"/>
              <a:ext cx="1646999" cy="988199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sp>
        <p:sp>
          <p:nvSpPr>
            <p:cNvPr id="12" name="Rounded Rectangle 4"/>
            <p:cNvSpPr/>
            <p:nvPr/>
          </p:nvSpPr>
          <p:spPr>
            <a:xfrm>
              <a:off x="127337" y="28943"/>
              <a:ext cx="1589113" cy="930313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900" dirty="0"/>
            </a:p>
          </p:txBody>
        </p:sp>
      </p:grpSp>
      <p:sp>
        <p:nvSpPr>
          <p:cNvPr id="13" name="Right Arrow 12"/>
          <p:cNvSpPr/>
          <p:nvPr/>
        </p:nvSpPr>
        <p:spPr>
          <a:xfrm>
            <a:off x="8669905" y="1479581"/>
            <a:ext cx="457201" cy="34410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 err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7737083" y="2028089"/>
            <a:ext cx="381000" cy="332509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 err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366638" y="1353987"/>
            <a:ext cx="77968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Loads Kernel</a:t>
            </a:r>
          </a:p>
        </p:txBody>
      </p:sp>
      <p:sp>
        <p:nvSpPr>
          <p:cNvPr id="16" name="Down Arrow 15"/>
          <p:cNvSpPr/>
          <p:nvPr/>
        </p:nvSpPr>
        <p:spPr>
          <a:xfrm>
            <a:off x="9451439" y="2125123"/>
            <a:ext cx="518699" cy="3156929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 err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139034" y="5342901"/>
            <a:ext cx="5786981" cy="44606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Session manager sub system smss.exe</a:t>
            </a:r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8" name="Rounded Rectangle 4"/>
          <p:cNvSpPr/>
          <p:nvPr/>
        </p:nvSpPr>
        <p:spPr>
          <a:xfrm>
            <a:off x="1597174" y="5957104"/>
            <a:ext cx="1311564" cy="74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csrss.exe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3063552" y="6164472"/>
            <a:ext cx="646854" cy="2580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 err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828193" y="5959056"/>
            <a:ext cx="1448823" cy="749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 err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62326" y="6124238"/>
            <a:ext cx="1257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  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Session 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079730" y="5959056"/>
            <a:ext cx="1359531" cy="74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 err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575248" y="5959056"/>
            <a:ext cx="1389429" cy="708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 err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6" name="Right Arrow 25"/>
          <p:cNvSpPr/>
          <p:nvPr/>
        </p:nvSpPr>
        <p:spPr>
          <a:xfrm>
            <a:off x="7683274" y="6189844"/>
            <a:ext cx="692678" cy="23271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 err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5411149" y="6180384"/>
            <a:ext cx="557115" cy="26551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 err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34538" y="6124238"/>
            <a:ext cx="1257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 Session 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619966" y="6124238"/>
            <a:ext cx="12483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Explorer Initialization</a:t>
            </a:r>
          </a:p>
          <a:p>
            <a:endParaRPr lang="en-US" sz="1400" dirty="0" err="1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1638111" y="2132318"/>
            <a:ext cx="1307731" cy="687868"/>
            <a:chOff x="70538" y="0"/>
            <a:chExt cx="1646999" cy="988199"/>
          </a:xfrm>
          <a:solidFill>
            <a:schemeClr val="accent1"/>
          </a:solidFill>
          <a:scene3d>
            <a:camera prst="orthographicFront"/>
            <a:lightRig rig="flat" dir="t"/>
          </a:scene3d>
        </p:grpSpPr>
        <p:sp>
          <p:nvSpPr>
            <p:cNvPr id="35" name="Rounded Rectangle 34"/>
            <p:cNvSpPr/>
            <p:nvPr/>
          </p:nvSpPr>
          <p:spPr>
            <a:xfrm>
              <a:off x="70538" y="0"/>
              <a:ext cx="1646999" cy="988199"/>
            </a:xfrm>
            <a:prstGeom prst="roundRect">
              <a:avLst>
                <a:gd name="adj" fmla="val 10000"/>
              </a:avLst>
            </a:prstGeom>
            <a:grpFill/>
            <a:ln>
              <a:noFill/>
            </a:ln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alpha val="9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36" name="Rounded Rectangle 4"/>
            <p:cNvSpPr/>
            <p:nvPr/>
          </p:nvSpPr>
          <p:spPr>
            <a:xfrm>
              <a:off x="99481" y="28943"/>
              <a:ext cx="1589113" cy="930313"/>
            </a:xfrm>
            <a:prstGeom prst="rect">
              <a:avLst/>
            </a:prstGeom>
            <a:grpFill/>
            <a:ln>
              <a:noFill/>
            </a:ln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 smtClean="0"/>
                <a:t>BIOS</a:t>
              </a:r>
              <a:endParaRPr lang="en-US" sz="1900" kern="1200" dirty="0"/>
            </a:p>
          </p:txBody>
        </p:sp>
      </p:grpSp>
      <p:sp>
        <p:nvSpPr>
          <p:cNvPr id="39" name="Rounded Rectangle 4"/>
          <p:cNvSpPr/>
          <p:nvPr/>
        </p:nvSpPr>
        <p:spPr>
          <a:xfrm>
            <a:off x="687400" y="4114668"/>
            <a:ext cx="1261769" cy="647575"/>
          </a:xfrm>
          <a:prstGeom prst="rect">
            <a:avLst/>
          </a:prstGeom>
          <a:scene3d>
            <a:camera prst="orthographicFront"/>
            <a:lightRig rig="fla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72390" tIns="72390" rIns="72390" bIns="72390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900" kern="1200" dirty="0"/>
          </a:p>
        </p:txBody>
      </p:sp>
      <p:grpSp>
        <p:nvGrpSpPr>
          <p:cNvPr id="40" name="Group 39"/>
          <p:cNvGrpSpPr/>
          <p:nvPr/>
        </p:nvGrpSpPr>
        <p:grpSpPr>
          <a:xfrm>
            <a:off x="1660473" y="996738"/>
            <a:ext cx="1272416" cy="737429"/>
            <a:chOff x="70538" y="0"/>
            <a:chExt cx="1646999" cy="988199"/>
          </a:xfrm>
          <a:solidFill>
            <a:schemeClr val="accent1"/>
          </a:solidFill>
          <a:scene3d>
            <a:camera prst="orthographicFront"/>
            <a:lightRig rig="flat" dir="t"/>
          </a:scene3d>
        </p:grpSpPr>
        <p:sp>
          <p:nvSpPr>
            <p:cNvPr id="41" name="Rounded Rectangle 40"/>
            <p:cNvSpPr/>
            <p:nvPr/>
          </p:nvSpPr>
          <p:spPr>
            <a:xfrm>
              <a:off x="70538" y="0"/>
              <a:ext cx="1646999" cy="988199"/>
            </a:xfrm>
            <a:prstGeom prst="roundRect">
              <a:avLst>
                <a:gd name="adj" fmla="val 10000"/>
              </a:avLst>
            </a:prstGeom>
            <a:grpFill/>
            <a:ln>
              <a:noFill/>
            </a:ln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alpha val="9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42" name="Rounded Rectangle 4"/>
            <p:cNvSpPr/>
            <p:nvPr/>
          </p:nvSpPr>
          <p:spPr>
            <a:xfrm>
              <a:off x="99481" y="28943"/>
              <a:ext cx="1589113" cy="930313"/>
            </a:xfrm>
            <a:prstGeom prst="rect">
              <a:avLst/>
            </a:prstGeom>
            <a:grpFill/>
            <a:ln>
              <a:noFill/>
            </a:ln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 smtClean="0"/>
                <a:t>MBR</a:t>
              </a:r>
              <a:endParaRPr lang="en-US" sz="1900" kern="1200" dirty="0"/>
            </a:p>
          </p:txBody>
        </p:sp>
      </p:grpSp>
      <p:sp>
        <p:nvSpPr>
          <p:cNvPr id="46" name="Rounded Rectangle 4"/>
          <p:cNvSpPr/>
          <p:nvPr/>
        </p:nvSpPr>
        <p:spPr>
          <a:xfrm>
            <a:off x="2549921" y="2567530"/>
            <a:ext cx="1589113" cy="1042337"/>
          </a:xfrm>
          <a:prstGeom prst="rect">
            <a:avLst/>
          </a:prstGeom>
          <a:scene3d>
            <a:camera prst="orthographicFront"/>
            <a:lightRig rig="fla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72390" tIns="72390" rIns="72390" bIns="72390" numCol="1" spcCol="1270" anchor="ctr" anchorCtr="0">
            <a:noAutofit/>
          </a:bodyPr>
          <a:lstStyle/>
          <a:p>
            <a:pPr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900" dirty="0"/>
          </a:p>
        </p:txBody>
      </p:sp>
      <p:sp>
        <p:nvSpPr>
          <p:cNvPr id="48" name="Rectangle 47"/>
          <p:cNvSpPr/>
          <p:nvPr/>
        </p:nvSpPr>
        <p:spPr>
          <a:xfrm>
            <a:off x="1660473" y="3165238"/>
            <a:ext cx="1328453" cy="6451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Processor</a:t>
            </a:r>
            <a:endParaRPr 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660473" y="4229721"/>
            <a:ext cx="1359531" cy="74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SMPS</a:t>
            </a:r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 rot="16200000">
            <a:off x="2165727" y="3844774"/>
            <a:ext cx="313003" cy="34410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 err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8" name="Right Arrow 37"/>
          <p:cNvSpPr/>
          <p:nvPr/>
        </p:nvSpPr>
        <p:spPr>
          <a:xfrm rot="16200000">
            <a:off x="2135476" y="2812197"/>
            <a:ext cx="313003" cy="34410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 err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3" name="Right Arrow 42"/>
          <p:cNvSpPr/>
          <p:nvPr/>
        </p:nvSpPr>
        <p:spPr>
          <a:xfrm rot="16200000">
            <a:off x="2139639" y="1763643"/>
            <a:ext cx="313003" cy="34410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 err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4" name="Right Arrow 43"/>
          <p:cNvSpPr/>
          <p:nvPr/>
        </p:nvSpPr>
        <p:spPr>
          <a:xfrm>
            <a:off x="3063552" y="1271496"/>
            <a:ext cx="313003" cy="34410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 err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" name="Bent-Up Arrow 1"/>
          <p:cNvSpPr/>
          <p:nvPr/>
        </p:nvSpPr>
        <p:spPr>
          <a:xfrm rot="10800000">
            <a:off x="2004832" y="5435176"/>
            <a:ext cx="1957493" cy="443414"/>
          </a:xfrm>
          <a:prstGeom prst="bent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15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0875" y="2456056"/>
            <a:ext cx="3861435" cy="332651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560571" y="1468645"/>
            <a:ext cx="419351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Windows Registry Editor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51719" y="1468645"/>
            <a:ext cx="419351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Windows 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Services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36609" y="2364902"/>
            <a:ext cx="60398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800" dirty="0" smtClean="0"/>
              <a:t>Windows Update</a:t>
            </a:r>
            <a:endParaRPr lang="en-IN" sz="2800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800" dirty="0" smtClean="0"/>
              <a:t>Firewall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800" dirty="0" smtClean="0"/>
              <a:t>Windows Time</a:t>
            </a:r>
          </a:p>
        </p:txBody>
      </p:sp>
    </p:spTree>
    <p:extLst>
      <p:ext uri="{BB962C8B-B14F-4D97-AF65-F5344CB8AC3E}">
        <p14:creationId xmlns:p14="http://schemas.microsoft.com/office/powerpoint/2010/main" val="65997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79400" y="914400"/>
            <a:ext cx="2854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ambria" pitchFamily="18" charset="0"/>
              </a:rPr>
              <a:t>Power Manager:</a:t>
            </a:r>
            <a:endParaRPr lang="en-US" sz="2800" b="1" i="1" dirty="0">
              <a:latin typeface="Cambria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237385"/>
              </p:ext>
            </p:extLst>
          </p:nvPr>
        </p:nvGraphicFramePr>
        <p:xfrm>
          <a:off x="1201098" y="2007045"/>
          <a:ext cx="9543102" cy="3699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1551"/>
                <a:gridCol w="4771551"/>
              </a:tblGrid>
              <a:tr h="611977">
                <a:tc>
                  <a:txBody>
                    <a:bodyPr/>
                    <a:lstStyle/>
                    <a:p>
                      <a:r>
                        <a:rPr lang="en-IN" dirty="0" smtClean="0"/>
                        <a:t>S0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All</a:t>
                      </a:r>
                      <a:r>
                        <a:rPr lang="en-IN" baseline="0" dirty="0" smtClean="0"/>
                        <a:t> the components uses full power</a:t>
                      </a:r>
                    </a:p>
                  </a:txBody>
                  <a:tcPr/>
                </a:tc>
              </a:tr>
              <a:tr h="611977">
                <a:tc>
                  <a:txBody>
                    <a:bodyPr/>
                    <a:lstStyle/>
                    <a:p>
                      <a:r>
                        <a:rPr lang="en-IN" dirty="0" smtClean="0"/>
                        <a:t>S1 (Light Sleep)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Power consumption</a:t>
                      </a:r>
                      <a:r>
                        <a:rPr lang="en-IN" baseline="0" dirty="0" smtClean="0"/>
                        <a:t> greater than s2, less than s0.</a:t>
                      </a:r>
                      <a:endParaRPr lang="en-IN" dirty="0"/>
                    </a:p>
                  </a:txBody>
                  <a:tcPr/>
                </a:tc>
              </a:tr>
              <a:tr h="611977">
                <a:tc>
                  <a:txBody>
                    <a:bodyPr/>
                    <a:lstStyle/>
                    <a:p>
                      <a:r>
                        <a:rPr lang="en-IN" dirty="0" smtClean="0"/>
                        <a:t>S2 (Deep Sleep)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Power consumption</a:t>
                      </a:r>
                      <a:r>
                        <a:rPr lang="en-IN" baseline="0" dirty="0" smtClean="0"/>
                        <a:t> greater than s3, less than s1.</a:t>
                      </a:r>
                      <a:endParaRPr lang="en-IN" dirty="0"/>
                    </a:p>
                  </a:txBody>
                  <a:tcPr/>
                </a:tc>
              </a:tr>
              <a:tr h="611977">
                <a:tc>
                  <a:txBody>
                    <a:bodyPr/>
                    <a:lstStyle/>
                    <a:p>
                      <a:r>
                        <a:rPr lang="en-IN" dirty="0" smtClean="0"/>
                        <a:t>S3 (Deepest Sleep)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Only one of the components is consuming power.</a:t>
                      </a:r>
                      <a:endParaRPr lang="en-IN" dirty="0"/>
                    </a:p>
                  </a:txBody>
                  <a:tcPr/>
                </a:tc>
              </a:tr>
              <a:tr h="611977">
                <a:tc>
                  <a:txBody>
                    <a:bodyPr/>
                    <a:lstStyle/>
                    <a:p>
                      <a:r>
                        <a:rPr lang="en-IN" dirty="0" smtClean="0"/>
                        <a:t>S4 (Hibernating)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Least amount of power is getting used.</a:t>
                      </a:r>
                      <a:endParaRPr lang="en-IN" dirty="0"/>
                    </a:p>
                  </a:txBody>
                  <a:tcPr/>
                </a:tc>
              </a:tr>
              <a:tr h="611977">
                <a:tc>
                  <a:txBody>
                    <a:bodyPr/>
                    <a:lstStyle/>
                    <a:p>
                      <a:r>
                        <a:rPr lang="en-IN" dirty="0" smtClean="0"/>
                        <a:t>S5 (Fully off)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 components are using power.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74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xmlns="" id="{AFA79673-AD73-4CE5-AC49-8BB07DDE07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13778" y="1295400"/>
            <a:ext cx="3901222" cy="60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3200" b="1" i="1" dirty="0">
                <a:solidFill>
                  <a:schemeClr val="tx1"/>
                </a:solidFill>
              </a:rPr>
              <a:t>Types of File System: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xmlns="" id="{F026E81B-829A-4890-A55E-48977148E13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33601" y="2286001"/>
            <a:ext cx="4951809" cy="1189037"/>
          </a:xfrm>
        </p:spPr>
        <p:txBody>
          <a:bodyPr>
            <a:noAutofit/>
          </a:bodyPr>
          <a:lstStyle/>
          <a:p>
            <a:pPr lvl="0">
              <a:lnSpc>
                <a:spcPct val="200000"/>
              </a:lnSpc>
            </a:pPr>
            <a:r>
              <a:rPr lang="en-US" sz="2400" dirty="0">
                <a:solidFill>
                  <a:schemeClr val="tx1"/>
                </a:solidFill>
              </a:rPr>
              <a:t>File Allocation Table (FAT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</a:p>
          <a:p>
            <a:pPr lvl="0">
              <a:lnSpc>
                <a:spcPct val="200000"/>
              </a:lnSpc>
            </a:pPr>
            <a:endParaRPr lang="en-US" sz="2400" dirty="0">
              <a:solidFill>
                <a:schemeClr val="tx1"/>
              </a:solidFill>
            </a:endParaRPr>
          </a:p>
          <a:p>
            <a:pPr lvl="0">
              <a:lnSpc>
                <a:spcPct val="20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New </a:t>
            </a:r>
            <a:r>
              <a:rPr lang="en-US" sz="2400" dirty="0">
                <a:solidFill>
                  <a:schemeClr val="tx1"/>
                </a:solidFill>
              </a:rPr>
              <a:t>Technology File System (NTFS)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980829"/>
              </p:ext>
            </p:extLst>
          </p:nvPr>
        </p:nvGraphicFramePr>
        <p:xfrm>
          <a:off x="2282917" y="4928137"/>
          <a:ext cx="6096000" cy="81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812800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Boot sector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Master File Table( MFT)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Files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MFT Copy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814882"/>
              </p:ext>
            </p:extLst>
          </p:nvPr>
        </p:nvGraphicFramePr>
        <p:xfrm>
          <a:off x="2282917" y="3142445"/>
          <a:ext cx="6096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888325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Boot</a:t>
                      </a:r>
                      <a:r>
                        <a:rPr lang="en-US" baseline="0" dirty="0" smtClean="0"/>
                        <a:t> sector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FAT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FAT Copy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Files and Folders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096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apgemini 2017_Cover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D76BB8BF-901C-4709-A70B-B9D85990965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1750</TotalTime>
  <Words>626</Words>
  <Application>Microsoft Office PowerPoint</Application>
  <PresentationFormat>Widescreen</PresentationFormat>
  <Paragraphs>214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Arial Black</vt:lpstr>
      <vt:lpstr>Calibri</vt:lpstr>
      <vt:lpstr>Calibri Light</vt:lpstr>
      <vt:lpstr>Cambria</vt:lpstr>
      <vt:lpstr>Verdana</vt:lpstr>
      <vt:lpstr>Wingdings</vt:lpstr>
      <vt:lpstr>Office Theme</vt:lpstr>
      <vt:lpstr>Capgemini 2017_Cover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Mishra, Surabhi</dc:creator>
  <cp:lastModifiedBy>Barnela, BHAVANI</cp:lastModifiedBy>
  <cp:revision>90</cp:revision>
  <dcterms:created xsi:type="dcterms:W3CDTF">2017-12-29T08:28:34Z</dcterms:created>
  <dcterms:modified xsi:type="dcterms:W3CDTF">2018-01-12T03:45:24Z</dcterms:modified>
</cp:coreProperties>
</file>