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1"/>
  </p:notesMasterIdLst>
  <p:sldIdLst>
    <p:sldId id="282" r:id="rId3"/>
    <p:sldId id="292" r:id="rId4"/>
    <p:sldId id="325" r:id="rId5"/>
    <p:sldId id="300" r:id="rId6"/>
    <p:sldId id="303" r:id="rId7"/>
    <p:sldId id="320" r:id="rId8"/>
    <p:sldId id="294" r:id="rId9"/>
    <p:sldId id="261" r:id="rId10"/>
    <p:sldId id="274" r:id="rId11"/>
    <p:sldId id="262" r:id="rId12"/>
    <p:sldId id="313" r:id="rId13"/>
    <p:sldId id="326" r:id="rId14"/>
    <p:sldId id="333" r:id="rId15"/>
    <p:sldId id="328" r:id="rId16"/>
    <p:sldId id="329" r:id="rId17"/>
    <p:sldId id="330" r:id="rId18"/>
    <p:sldId id="332" r:id="rId19"/>
    <p:sldId id="334" r:id="rId20"/>
    <p:sldId id="335" r:id="rId21"/>
    <p:sldId id="338" r:id="rId22"/>
    <p:sldId id="336" r:id="rId23"/>
    <p:sldId id="339" r:id="rId24"/>
    <p:sldId id="340" r:id="rId25"/>
    <p:sldId id="345" r:id="rId26"/>
    <p:sldId id="341" r:id="rId27"/>
    <p:sldId id="342" r:id="rId28"/>
    <p:sldId id="343" r:id="rId29"/>
    <p:sldId id="34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1B302-55CB-4A7D-AC60-AAF57BA70352}" type="doc">
      <dgm:prSet loTypeId="urn:microsoft.com/office/officeart/2005/8/layout/process1" loCatId="process" qsTypeId="urn:microsoft.com/office/officeart/2005/8/quickstyle/simple3" qsCatId="simple" csTypeId="urn:microsoft.com/office/officeart/2005/8/colors/accent4_5" csCatId="accent4" phldr="1"/>
      <dgm:spPr/>
    </dgm:pt>
    <dgm:pt modelId="{9E85F324-7A31-49B7-AB5F-423EC99D693C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 smtClean="0"/>
            <a:t>Boot sector</a:t>
          </a:r>
          <a:endParaRPr lang="en-US" dirty="0"/>
        </a:p>
      </dgm:t>
    </dgm:pt>
    <dgm:pt modelId="{7379C1C2-3414-47CC-9FE0-D0E3E0AD4B37}" type="parTrans" cxnId="{464C10D2-FD20-403D-8E2F-5947693B5EA9}">
      <dgm:prSet/>
      <dgm:spPr/>
      <dgm:t>
        <a:bodyPr/>
        <a:lstStyle/>
        <a:p>
          <a:endParaRPr lang="en-US"/>
        </a:p>
      </dgm:t>
    </dgm:pt>
    <dgm:pt modelId="{94AF02A5-131B-4515-B491-C05A95B63A12}" type="sibTrans" cxnId="{464C10D2-FD20-403D-8E2F-5947693B5EA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73F4FE6-3884-457D-8116-FD667A6A1A8F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 smtClean="0"/>
            <a:t>Boot manager (bootmgr)</a:t>
          </a:r>
          <a:endParaRPr lang="en-US" dirty="0"/>
        </a:p>
      </dgm:t>
    </dgm:pt>
    <dgm:pt modelId="{5125157E-09ED-423B-A019-B7CEBC9837D0}" type="parTrans" cxnId="{21832BA6-7604-4E22-8387-E067F6522323}">
      <dgm:prSet/>
      <dgm:spPr/>
      <dgm:t>
        <a:bodyPr/>
        <a:lstStyle/>
        <a:p>
          <a:endParaRPr lang="en-US"/>
        </a:p>
      </dgm:t>
    </dgm:pt>
    <dgm:pt modelId="{60262EC5-5461-4D33-8F13-9A709ED77A71}" type="sibTrans" cxnId="{21832BA6-7604-4E22-8387-E067F6522323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D87BCE7-2AD1-4F41-844A-8C146DDF7EDB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 smtClean="0"/>
            <a:t>Boot Loader (winload.exe)</a:t>
          </a:r>
          <a:endParaRPr lang="en-US" dirty="0"/>
        </a:p>
      </dgm:t>
    </dgm:pt>
    <dgm:pt modelId="{8497FBC6-CC76-45ED-B383-C238A576E81B}" type="parTrans" cxnId="{EFCAA3E4-9520-43A3-8237-AFF8A1341AE1}">
      <dgm:prSet/>
      <dgm:spPr/>
      <dgm:t>
        <a:bodyPr/>
        <a:lstStyle/>
        <a:p>
          <a:endParaRPr lang="en-US"/>
        </a:p>
      </dgm:t>
    </dgm:pt>
    <dgm:pt modelId="{08B07E13-F4FF-4851-8FCA-B5A67C971DE5}" type="sibTrans" cxnId="{EFCAA3E4-9520-43A3-8237-AFF8A1341AE1}">
      <dgm:prSet/>
      <dgm:spPr/>
      <dgm:t>
        <a:bodyPr/>
        <a:lstStyle/>
        <a:p>
          <a:endParaRPr lang="en-US"/>
        </a:p>
      </dgm:t>
    </dgm:pt>
    <dgm:pt modelId="{A30EA3E6-5B5D-4CCF-BF53-B23DF1949031}" type="pres">
      <dgm:prSet presAssocID="{D271B302-55CB-4A7D-AC60-AAF57BA70352}" presName="Name0" presStyleCnt="0">
        <dgm:presLayoutVars>
          <dgm:dir/>
          <dgm:resizeHandles val="exact"/>
        </dgm:presLayoutVars>
      </dgm:prSet>
      <dgm:spPr/>
    </dgm:pt>
    <dgm:pt modelId="{3F9242BE-880D-4E8B-AFAF-A32B456AA224}" type="pres">
      <dgm:prSet presAssocID="{9E85F324-7A31-49B7-AB5F-423EC99D693C}" presName="node" presStyleLbl="node1" presStyleIdx="0" presStyleCnt="3" custLinFactNeighborX="24048" custLinFactNeighborY="-29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B7B1E-D55B-4A5F-A58C-64517D3D71AB}" type="pres">
      <dgm:prSet presAssocID="{94AF02A5-131B-4515-B491-C05A95B63A12}" presName="sibTrans" presStyleLbl="sibTrans2D1" presStyleIdx="0" presStyleCnt="2" custScaleX="115039"/>
      <dgm:spPr/>
      <dgm:t>
        <a:bodyPr/>
        <a:lstStyle/>
        <a:p>
          <a:endParaRPr lang="en-US"/>
        </a:p>
      </dgm:t>
    </dgm:pt>
    <dgm:pt modelId="{2D97C911-9EB8-4A6A-B533-1BD45BBB2ECD}" type="pres">
      <dgm:prSet presAssocID="{94AF02A5-131B-4515-B491-C05A95B63A1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2256676-9EBD-4811-96A5-AB673575FF37}" type="pres">
      <dgm:prSet presAssocID="{A73F4FE6-3884-457D-8116-FD667A6A1A8F}" presName="node" presStyleLbl="node1" presStyleIdx="1" presStyleCnt="3" custLinFactNeighborX="21196" custLinFactNeighborY="-42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7F981-4832-479B-AC1D-A450499234FA}" type="pres">
      <dgm:prSet presAssocID="{60262EC5-5461-4D33-8F13-9A709ED77A71}" presName="sibTrans" presStyleLbl="sibTrans2D1" presStyleIdx="1" presStyleCnt="2" custScaleX="155436" custLinFactNeighborX="-5668" custLinFactNeighborY="6059"/>
      <dgm:spPr/>
      <dgm:t>
        <a:bodyPr/>
        <a:lstStyle/>
        <a:p>
          <a:endParaRPr lang="en-US"/>
        </a:p>
      </dgm:t>
    </dgm:pt>
    <dgm:pt modelId="{230DA6A4-CB61-40C4-871B-7B7F1E9E2AEA}" type="pres">
      <dgm:prSet presAssocID="{60262EC5-5461-4D33-8F13-9A709ED77A7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AD89AA1-AFD5-4A34-A2C8-78E58E247D74}" type="pres">
      <dgm:prSet presAssocID="{BD87BCE7-2AD1-4F41-844A-8C146DDF7EDB}" presName="node" presStyleLbl="node1" presStyleIdx="2" presStyleCnt="3" custLinFactY="-26671" custLinFactNeighborX="-646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832BA6-7604-4E22-8387-E067F6522323}" srcId="{D271B302-55CB-4A7D-AC60-AAF57BA70352}" destId="{A73F4FE6-3884-457D-8116-FD667A6A1A8F}" srcOrd="1" destOrd="0" parTransId="{5125157E-09ED-423B-A019-B7CEBC9837D0}" sibTransId="{60262EC5-5461-4D33-8F13-9A709ED77A71}"/>
    <dgm:cxn modelId="{81F91CBC-6DDA-460B-A70F-9A10F471CF7D}" type="presOf" srcId="{94AF02A5-131B-4515-B491-C05A95B63A12}" destId="{2D97C911-9EB8-4A6A-B533-1BD45BBB2ECD}" srcOrd="1" destOrd="0" presId="urn:microsoft.com/office/officeart/2005/8/layout/process1"/>
    <dgm:cxn modelId="{464C10D2-FD20-403D-8E2F-5947693B5EA9}" srcId="{D271B302-55CB-4A7D-AC60-AAF57BA70352}" destId="{9E85F324-7A31-49B7-AB5F-423EC99D693C}" srcOrd="0" destOrd="0" parTransId="{7379C1C2-3414-47CC-9FE0-D0E3E0AD4B37}" sibTransId="{94AF02A5-131B-4515-B491-C05A95B63A12}"/>
    <dgm:cxn modelId="{81256AC5-EFB2-4354-94E1-70F52E39950E}" type="presOf" srcId="{60262EC5-5461-4D33-8F13-9A709ED77A71}" destId="{230DA6A4-CB61-40C4-871B-7B7F1E9E2AEA}" srcOrd="1" destOrd="0" presId="urn:microsoft.com/office/officeart/2005/8/layout/process1"/>
    <dgm:cxn modelId="{836316BD-DA3F-4F3D-9BF8-AF69792A0C7A}" type="presOf" srcId="{A73F4FE6-3884-457D-8116-FD667A6A1A8F}" destId="{E2256676-9EBD-4811-96A5-AB673575FF37}" srcOrd="0" destOrd="0" presId="urn:microsoft.com/office/officeart/2005/8/layout/process1"/>
    <dgm:cxn modelId="{B338CA86-6364-4548-9732-953F1A62192E}" type="presOf" srcId="{D271B302-55CB-4A7D-AC60-AAF57BA70352}" destId="{A30EA3E6-5B5D-4CCF-BF53-B23DF1949031}" srcOrd="0" destOrd="0" presId="urn:microsoft.com/office/officeart/2005/8/layout/process1"/>
    <dgm:cxn modelId="{10ED2758-076D-4D55-8F0E-8062925EBD28}" type="presOf" srcId="{BD87BCE7-2AD1-4F41-844A-8C146DDF7EDB}" destId="{8AD89AA1-AFD5-4A34-A2C8-78E58E247D74}" srcOrd="0" destOrd="0" presId="urn:microsoft.com/office/officeart/2005/8/layout/process1"/>
    <dgm:cxn modelId="{D53DA7AF-F3FF-4D73-9F2B-56E970F59C9B}" type="presOf" srcId="{94AF02A5-131B-4515-B491-C05A95B63A12}" destId="{433B7B1E-D55B-4A5F-A58C-64517D3D71AB}" srcOrd="0" destOrd="0" presId="urn:microsoft.com/office/officeart/2005/8/layout/process1"/>
    <dgm:cxn modelId="{219213D6-67B7-44EC-829A-900B60A74BBC}" type="presOf" srcId="{9E85F324-7A31-49B7-AB5F-423EC99D693C}" destId="{3F9242BE-880D-4E8B-AFAF-A32B456AA224}" srcOrd="0" destOrd="0" presId="urn:microsoft.com/office/officeart/2005/8/layout/process1"/>
    <dgm:cxn modelId="{EFCAA3E4-9520-43A3-8237-AFF8A1341AE1}" srcId="{D271B302-55CB-4A7D-AC60-AAF57BA70352}" destId="{BD87BCE7-2AD1-4F41-844A-8C146DDF7EDB}" srcOrd="2" destOrd="0" parTransId="{8497FBC6-CC76-45ED-B383-C238A576E81B}" sibTransId="{08B07E13-F4FF-4851-8FCA-B5A67C971DE5}"/>
    <dgm:cxn modelId="{9D6FF96D-A8C0-4776-8F8F-AF1FF3DC858E}" type="presOf" srcId="{60262EC5-5461-4D33-8F13-9A709ED77A71}" destId="{B7E7F981-4832-479B-AC1D-A450499234FA}" srcOrd="0" destOrd="0" presId="urn:microsoft.com/office/officeart/2005/8/layout/process1"/>
    <dgm:cxn modelId="{2CE4361B-B312-48F2-91B6-CD3EA9150A62}" type="presParOf" srcId="{A30EA3E6-5B5D-4CCF-BF53-B23DF1949031}" destId="{3F9242BE-880D-4E8B-AFAF-A32B456AA224}" srcOrd="0" destOrd="0" presId="urn:microsoft.com/office/officeart/2005/8/layout/process1"/>
    <dgm:cxn modelId="{82E76A91-CA9D-4CC6-AC9A-6BC11C5B942B}" type="presParOf" srcId="{A30EA3E6-5B5D-4CCF-BF53-B23DF1949031}" destId="{433B7B1E-D55B-4A5F-A58C-64517D3D71AB}" srcOrd="1" destOrd="0" presId="urn:microsoft.com/office/officeart/2005/8/layout/process1"/>
    <dgm:cxn modelId="{93557819-60A6-4FF3-9EC5-A9CAF48DE6E2}" type="presParOf" srcId="{433B7B1E-D55B-4A5F-A58C-64517D3D71AB}" destId="{2D97C911-9EB8-4A6A-B533-1BD45BBB2ECD}" srcOrd="0" destOrd="0" presId="urn:microsoft.com/office/officeart/2005/8/layout/process1"/>
    <dgm:cxn modelId="{4EC253CD-9508-41B9-9D38-BBE67172D4E2}" type="presParOf" srcId="{A30EA3E6-5B5D-4CCF-BF53-B23DF1949031}" destId="{E2256676-9EBD-4811-96A5-AB673575FF37}" srcOrd="2" destOrd="0" presId="urn:microsoft.com/office/officeart/2005/8/layout/process1"/>
    <dgm:cxn modelId="{75DEA252-1E0C-4BF2-9E57-92D6CB9CE181}" type="presParOf" srcId="{A30EA3E6-5B5D-4CCF-BF53-B23DF1949031}" destId="{B7E7F981-4832-479B-AC1D-A450499234FA}" srcOrd="3" destOrd="0" presId="urn:microsoft.com/office/officeart/2005/8/layout/process1"/>
    <dgm:cxn modelId="{55EB5A3E-052C-4BC2-BC3F-6C5F845E4FCF}" type="presParOf" srcId="{B7E7F981-4832-479B-AC1D-A450499234FA}" destId="{230DA6A4-CB61-40C4-871B-7B7F1E9E2AEA}" srcOrd="0" destOrd="0" presId="urn:microsoft.com/office/officeart/2005/8/layout/process1"/>
    <dgm:cxn modelId="{EBF0D2E4-9CD2-4028-BB85-4392C1EA2517}" type="presParOf" srcId="{A30EA3E6-5B5D-4CCF-BF53-B23DF1949031}" destId="{8AD89AA1-AFD5-4A34-A2C8-78E58E247D7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A5B1D-7317-4237-8913-0334230F093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DD242-17C5-4944-A8B1-9AACD458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8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01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cor</a:t>
            </a:r>
            <a:r>
              <a:rPr lang="en-US" dirty="0"/>
              <a:t> AZUL </a:t>
            </a:r>
            <a:r>
              <a:rPr lang="en-US" dirty="0" err="1"/>
              <a:t>sempre</a:t>
            </a:r>
            <a:r>
              <a:rPr lang="en-US" dirty="0"/>
              <a:t> tem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no</a:t>
            </a:r>
            <a:r>
              <a:rPr lang="en-US" baseline="0" dirty="0"/>
              <a:t> slide. </a:t>
            </a:r>
            <a:r>
              <a:rPr lang="en-US" baseline="0" dirty="0" err="1"/>
              <a:t>Seja</a:t>
            </a:r>
            <a:r>
              <a:rPr lang="en-US" baseline="0" dirty="0"/>
              <a:t> </a:t>
            </a:r>
            <a:r>
              <a:rPr lang="en-US" baseline="0" dirty="0" err="1"/>
              <a:t>nas</a:t>
            </a:r>
            <a:r>
              <a:rPr lang="en-US" baseline="0" dirty="0"/>
              <a:t> </a:t>
            </a:r>
            <a:r>
              <a:rPr lang="en-US" baseline="0" dirty="0" err="1"/>
              <a:t>formas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no </a:t>
            </a:r>
            <a:r>
              <a:rPr lang="en-US" baseline="0" dirty="0" err="1"/>
              <a:t>texto</a:t>
            </a:r>
            <a:r>
              <a:rPr lang="en-US" baseline="0" dirty="0"/>
              <a:t>.</a:t>
            </a:r>
          </a:p>
          <a:p>
            <a:r>
              <a:rPr lang="en-US" baseline="0" dirty="0"/>
              <a:t>Uma </a:t>
            </a:r>
            <a:r>
              <a:rPr lang="en-US" baseline="0" dirty="0" err="1"/>
              <a:t>imagem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essa</a:t>
            </a:r>
            <a:r>
              <a:rPr lang="en-US" baseline="0" dirty="0"/>
              <a:t> </a:t>
            </a:r>
            <a:r>
              <a:rPr lang="en-US" baseline="0" dirty="0" err="1"/>
              <a:t>nao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. </a:t>
            </a:r>
            <a:r>
              <a:rPr lang="en-US" baseline="0" dirty="0" err="1"/>
              <a:t>Muito</a:t>
            </a:r>
            <a:r>
              <a:rPr lang="en-US" baseline="0" dirty="0"/>
              <a:t> “Barbie”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consultoria</a:t>
            </a:r>
            <a:r>
              <a:rPr lang="en-US" baseline="0" dirty="0"/>
              <a:t>. </a:t>
            </a:r>
            <a:r>
              <a:rPr lang="en-US" baseline="0" dirty="0" err="1"/>
              <a:t>Eles</a:t>
            </a:r>
            <a:r>
              <a:rPr lang="en-US" baseline="0" dirty="0"/>
              <a:t> </a:t>
            </a:r>
            <a:r>
              <a:rPr lang="en-US" baseline="0" dirty="0" err="1"/>
              <a:t>gostam</a:t>
            </a:r>
            <a:r>
              <a:rPr lang="en-US" baseline="0" dirty="0"/>
              <a:t> </a:t>
            </a:r>
            <a:r>
              <a:rPr lang="en-US" baseline="0" dirty="0" err="1"/>
              <a:t>deste</a:t>
            </a:r>
            <a:r>
              <a:rPr lang="en-US" baseline="0" dirty="0"/>
              <a:t> layout mas </a:t>
            </a:r>
            <a:r>
              <a:rPr lang="en-US" baseline="0" dirty="0" err="1"/>
              <a:t>deveria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separador</a:t>
            </a:r>
            <a:r>
              <a:rPr lang="en-US" baseline="0" dirty="0"/>
              <a:t> de </a:t>
            </a:r>
            <a:r>
              <a:rPr lang="en-US" baseline="0" dirty="0" err="1"/>
              <a:t>capitulos</a:t>
            </a:r>
            <a:r>
              <a:rPr lang="en-US" baseline="0" dirty="0"/>
              <a:t> com o logo de “</a:t>
            </a:r>
            <a:r>
              <a:rPr lang="en-US" baseline="0" dirty="0" err="1"/>
              <a:t>espadas</a:t>
            </a:r>
            <a:r>
              <a:rPr lang="en-US" baseline="0" dirty="0"/>
              <a:t>” </a:t>
            </a:r>
            <a:r>
              <a:rPr lang="en-US" baseline="0" dirty="0" err="1"/>
              <a:t>maior</a:t>
            </a:r>
            <a:r>
              <a:rPr lang="en-US" baseline="0" dirty="0"/>
              <a:t>. Para </a:t>
            </a:r>
            <a:r>
              <a:rPr lang="en-US" baseline="0" dirty="0" err="1"/>
              <a:t>toda</a:t>
            </a:r>
            <a:r>
              <a:rPr lang="en-US" baseline="0" dirty="0"/>
              <a:t> </a:t>
            </a:r>
            <a:r>
              <a:rPr lang="en-US" baseline="0" dirty="0" err="1"/>
              <a:t>insercao</a:t>
            </a:r>
            <a:r>
              <a:rPr lang="en-US" baseline="0" dirty="0"/>
              <a:t> de </a:t>
            </a:r>
            <a:r>
              <a:rPr lang="en-US" baseline="0" dirty="0" err="1"/>
              <a:t>imagem</a:t>
            </a:r>
            <a:r>
              <a:rPr lang="en-US" baseline="0" dirty="0"/>
              <a:t> o </a:t>
            </a:r>
            <a:r>
              <a:rPr lang="en-US" baseline="0" dirty="0" err="1"/>
              <a:t>fundo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cinza</a:t>
            </a:r>
            <a:r>
              <a:rPr lang="en-US" baseline="0" dirty="0"/>
              <a:t> </a:t>
            </a:r>
            <a:r>
              <a:rPr lang="en-US" baseline="0" dirty="0" err="1"/>
              <a:t>claro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83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cor</a:t>
            </a:r>
            <a:r>
              <a:rPr lang="en-US" dirty="0"/>
              <a:t> AZUL </a:t>
            </a:r>
            <a:r>
              <a:rPr lang="en-US" dirty="0" err="1"/>
              <a:t>sempre</a:t>
            </a:r>
            <a:r>
              <a:rPr lang="en-US" dirty="0"/>
              <a:t> tem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no</a:t>
            </a:r>
            <a:r>
              <a:rPr lang="en-US" baseline="0" dirty="0"/>
              <a:t> slide. </a:t>
            </a:r>
            <a:r>
              <a:rPr lang="en-US" baseline="0" dirty="0" err="1"/>
              <a:t>Seja</a:t>
            </a:r>
            <a:r>
              <a:rPr lang="en-US" baseline="0" dirty="0"/>
              <a:t> </a:t>
            </a:r>
            <a:r>
              <a:rPr lang="en-US" baseline="0" dirty="0" err="1"/>
              <a:t>nas</a:t>
            </a:r>
            <a:r>
              <a:rPr lang="en-US" baseline="0" dirty="0"/>
              <a:t> </a:t>
            </a:r>
            <a:r>
              <a:rPr lang="en-US" baseline="0" dirty="0" err="1"/>
              <a:t>formas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no </a:t>
            </a:r>
            <a:r>
              <a:rPr lang="en-US" baseline="0" dirty="0" err="1"/>
              <a:t>texto</a:t>
            </a:r>
            <a:r>
              <a:rPr lang="en-US" baseline="0" dirty="0"/>
              <a:t>.</a:t>
            </a:r>
          </a:p>
          <a:p>
            <a:r>
              <a:rPr lang="en-US" baseline="0" dirty="0"/>
              <a:t>Uma </a:t>
            </a:r>
            <a:r>
              <a:rPr lang="en-US" baseline="0" dirty="0" err="1"/>
              <a:t>imagem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essa</a:t>
            </a:r>
            <a:r>
              <a:rPr lang="en-US" baseline="0" dirty="0"/>
              <a:t> </a:t>
            </a:r>
            <a:r>
              <a:rPr lang="en-US" baseline="0" dirty="0" err="1"/>
              <a:t>nao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. </a:t>
            </a:r>
            <a:r>
              <a:rPr lang="en-US" baseline="0" dirty="0" err="1"/>
              <a:t>Muito</a:t>
            </a:r>
            <a:r>
              <a:rPr lang="en-US" baseline="0" dirty="0"/>
              <a:t> “Barbie”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consultoria</a:t>
            </a:r>
            <a:r>
              <a:rPr lang="en-US" baseline="0" dirty="0"/>
              <a:t>. </a:t>
            </a:r>
            <a:r>
              <a:rPr lang="en-US" baseline="0" dirty="0" err="1"/>
              <a:t>Eles</a:t>
            </a:r>
            <a:r>
              <a:rPr lang="en-US" baseline="0" dirty="0"/>
              <a:t> </a:t>
            </a:r>
            <a:r>
              <a:rPr lang="en-US" baseline="0" dirty="0" err="1"/>
              <a:t>gostam</a:t>
            </a:r>
            <a:r>
              <a:rPr lang="en-US" baseline="0" dirty="0"/>
              <a:t> </a:t>
            </a:r>
            <a:r>
              <a:rPr lang="en-US" baseline="0" dirty="0" err="1"/>
              <a:t>deste</a:t>
            </a:r>
            <a:r>
              <a:rPr lang="en-US" baseline="0" dirty="0"/>
              <a:t> layout mas </a:t>
            </a:r>
            <a:r>
              <a:rPr lang="en-US" baseline="0" dirty="0" err="1"/>
              <a:t>deveria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separador</a:t>
            </a:r>
            <a:r>
              <a:rPr lang="en-US" baseline="0" dirty="0"/>
              <a:t> de </a:t>
            </a:r>
            <a:r>
              <a:rPr lang="en-US" baseline="0" dirty="0" err="1"/>
              <a:t>capitulos</a:t>
            </a:r>
            <a:r>
              <a:rPr lang="en-US" baseline="0" dirty="0"/>
              <a:t> com o logo de “</a:t>
            </a:r>
            <a:r>
              <a:rPr lang="en-US" baseline="0" dirty="0" err="1"/>
              <a:t>espadas</a:t>
            </a:r>
            <a:r>
              <a:rPr lang="en-US" baseline="0" dirty="0"/>
              <a:t>” </a:t>
            </a:r>
            <a:r>
              <a:rPr lang="en-US" baseline="0" dirty="0" err="1"/>
              <a:t>maior</a:t>
            </a:r>
            <a:r>
              <a:rPr lang="en-US" baseline="0" dirty="0"/>
              <a:t>. Para </a:t>
            </a:r>
            <a:r>
              <a:rPr lang="en-US" baseline="0" dirty="0" err="1"/>
              <a:t>toda</a:t>
            </a:r>
            <a:r>
              <a:rPr lang="en-US" baseline="0" dirty="0"/>
              <a:t> </a:t>
            </a:r>
            <a:r>
              <a:rPr lang="en-US" baseline="0" dirty="0" err="1"/>
              <a:t>insercao</a:t>
            </a:r>
            <a:r>
              <a:rPr lang="en-US" baseline="0" dirty="0"/>
              <a:t> de </a:t>
            </a:r>
            <a:r>
              <a:rPr lang="en-US" baseline="0" dirty="0" err="1"/>
              <a:t>imagem</a:t>
            </a:r>
            <a:r>
              <a:rPr lang="en-US" baseline="0" dirty="0"/>
              <a:t> o </a:t>
            </a:r>
            <a:r>
              <a:rPr lang="en-US" baseline="0" dirty="0" err="1"/>
              <a:t>fundo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cinza</a:t>
            </a:r>
            <a:r>
              <a:rPr lang="en-US" baseline="0" dirty="0"/>
              <a:t> </a:t>
            </a:r>
            <a:r>
              <a:rPr lang="en-US" baseline="0" dirty="0" err="1"/>
              <a:t>claro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75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70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4289222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6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30689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143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48388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</a:t>
            </a:r>
            <a:r>
              <a:rPr lang="en-US" dirty="0" smtClean="0"/>
              <a:t>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7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 (with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3555553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</a:t>
            </a:r>
            <a:r>
              <a:rPr lang="en-US" dirty="0" smtClean="0"/>
              <a:t>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4540515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Placeholder 8">
            <a:extLst>
              <a:ext uri="{FF2B5EF4-FFF2-40B4-BE49-F238E27FC236}">
                <a16:creationId xmlns="" xmlns:a16="http://schemas.microsoft.com/office/drawing/2014/main" id="{029072D2-C914-4387-8C30-FF5B99DAE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DBE3F3">
                  <a:alpha val="96863"/>
                </a:srgbClr>
              </a:clrFrom>
              <a:clrTo>
                <a:srgbClr val="DBE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" r="43208"/>
          <a:stretch/>
        </p:blipFill>
        <p:spPr>
          <a:xfrm>
            <a:off x="6212308" y="1"/>
            <a:ext cx="5976664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16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17B390E6-46A0-4BED-B3E2-3051836E0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7267" y="2606029"/>
            <a:ext cx="7377467" cy="16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69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0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03E7D-2D55-48CC-991F-BABB6151333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3EE-4A36-4A16-8B6C-D313DDF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226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1" y="3993882"/>
            <a:ext cx="546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i="1" dirty="0" smtClean="0">
                <a:latin typeface="Cambria" pitchFamily="18" charset="0"/>
              </a:rPr>
              <a:t>FUNDAMENTALS OF </a:t>
            </a:r>
          </a:p>
          <a:p>
            <a:pPr algn="just"/>
            <a:r>
              <a:rPr lang="en-US" sz="4000" b="1" i="1" dirty="0" smtClean="0">
                <a:latin typeface="Cambria" pitchFamily="18" charset="0"/>
              </a:rPr>
              <a:t>HARDWARE, WINDOWS, LINUX AND NETWORKS</a:t>
            </a:r>
            <a:endParaRPr lang="en-US" sz="4000" b="1" i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900" y="1027364"/>
            <a:ext cx="117983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Process:  </a:t>
            </a:r>
          </a:p>
          <a:p>
            <a:r>
              <a:rPr lang="en-US" dirty="0" smtClean="0"/>
              <a:t>                      </a:t>
            </a:r>
            <a:r>
              <a:rPr lang="en-US" sz="2800" dirty="0" smtClean="0"/>
              <a:t>A </a:t>
            </a:r>
            <a:r>
              <a:rPr lang="en-US" sz="2800" dirty="0"/>
              <a:t>process is a program in </a:t>
            </a:r>
            <a:r>
              <a:rPr lang="en-US" sz="2800" dirty="0" smtClean="0"/>
              <a:t>execution.</a:t>
            </a:r>
          </a:p>
          <a:p>
            <a:r>
              <a:rPr lang="en-US" sz="2800" dirty="0" smtClean="0"/>
              <a:t> </a:t>
            </a:r>
          </a:p>
          <a:p>
            <a:endParaRPr lang="en-US" b="1" dirty="0">
              <a:latin typeface="Cambria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DEBAYAN DUTTA\Desktop\process_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74" y="2827422"/>
            <a:ext cx="8874036" cy="297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4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81634" y="812217"/>
            <a:ext cx="4103688" cy="86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>
                <a:latin typeface="Cambria" pitchFamily="18" charset="0"/>
              </a:rPr>
              <a:t>VIRTUAL MEMORY</a:t>
            </a:r>
            <a:endParaRPr lang="en-US" sz="2800" b="1" i="1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634" y="2061462"/>
            <a:ext cx="10984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 management</a:t>
            </a:r>
            <a:r>
              <a:rPr lang="en-US" sz="2000" dirty="0"/>
              <a:t> capability of an OS that uses hardware and software to allow a computer to compensate for physical memory shortages by temporarily transferring data from random access memory (RAM) to disk </a:t>
            </a:r>
            <a:r>
              <a:rPr lang="en-US" sz="2000" dirty="0" smtClean="0"/>
              <a:t>storage.</a:t>
            </a:r>
            <a:endParaRPr lang="en-US" sz="2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81634" y="3453112"/>
            <a:ext cx="1659767" cy="497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>
                <a:latin typeface="Cambria" pitchFamily="18" charset="0"/>
              </a:rPr>
              <a:t>PAGING</a:t>
            </a:r>
            <a:endParaRPr lang="en-US" sz="2800" b="1" i="1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1634" y="4326370"/>
            <a:ext cx="10397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In computer operating systems, paging is a memory management scheme by which a computer stores and retrieves data from secondary storage for use in main memory.</a:t>
            </a:r>
          </a:p>
          <a:p>
            <a:r>
              <a:rPr lang="en-IN" sz="2000" dirty="0"/>
              <a:t>In this scheme, the operating system retrieves data from secondary storage in same-size blocks called pages. </a:t>
            </a:r>
          </a:p>
        </p:txBody>
      </p:sp>
    </p:spTree>
    <p:extLst>
      <p:ext uri="{BB962C8B-B14F-4D97-AF65-F5344CB8AC3E}">
        <p14:creationId xmlns:p14="http://schemas.microsoft.com/office/powerpoint/2010/main" val="17789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54546" y="3925848"/>
            <a:ext cx="12144621" cy="184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L I N U X </a:t>
            </a:r>
            <a:r>
              <a:rPr lang="en-US" sz="5400" dirty="0" smtClean="0">
                <a:solidFill>
                  <a:schemeClr val="tx1"/>
                </a:solidFill>
              </a:rPr>
              <a:t>FUNDAMENTALS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91965" y="1006906"/>
            <a:ext cx="43425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 of Linux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7571" y="2027175"/>
            <a:ext cx="4017161" cy="24683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 cost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source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Flexible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erformance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7571" y="4495543"/>
            <a:ext cx="4017161" cy="12372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Tasking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4930" y="2024097"/>
            <a:ext cx="4356310" cy="12372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Alpha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Beta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6541" y="1006906"/>
            <a:ext cx="42977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Versions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8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8163" y="739289"/>
            <a:ext cx="5052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Subsystem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513"/>
              </p:ext>
            </p:extLst>
          </p:nvPr>
        </p:nvGraphicFramePr>
        <p:xfrm>
          <a:off x="3428163" y="2653048"/>
          <a:ext cx="4974104" cy="3026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4104"/>
              </a:tblGrid>
              <a:tr h="774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User Applications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505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Operating System Services</a:t>
                      </a:r>
                      <a:endParaRPr lang="en-US" dirty="0"/>
                    </a:p>
                  </a:txBody>
                  <a:tcPr/>
                </a:tc>
              </a:tr>
              <a:tr h="7505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Kernel</a:t>
                      </a:r>
                      <a:endParaRPr lang="en-US" dirty="0"/>
                    </a:p>
                  </a:txBody>
                  <a:tcPr/>
                </a:tc>
              </a:tr>
              <a:tr h="7505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Hardware Controllers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0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6326" y="739289"/>
            <a:ext cx="5136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Subsystem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36" y="1965638"/>
            <a:ext cx="6096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41881" y="4764871"/>
            <a:ext cx="2557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nit runs script to start 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level services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5300" y="4121185"/>
            <a:ext cx="1768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runs init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5822" y="3417017"/>
            <a:ext cx="32691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mount root file system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1552" y="2470447"/>
            <a:ext cx="28577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 loads kernel image 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initial RAM disk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7909" y="1809088"/>
            <a:ext cx="27229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boot time menu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1463" y="1898289"/>
            <a:ext cx="1171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8183" y="2609007"/>
            <a:ext cx="6767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738" y="3178333"/>
            <a:ext cx="32630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stage 1 GRUB from MBR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851264"/>
            <a:ext cx="39482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stage 1.5 then stage 2 of GRUB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143" y="4526409"/>
            <a:ext cx="23905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 reads menu.lst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97328" y="2209198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22091" y="4458714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11794" y="3716047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01497" y="3047405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01497" y="2098344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76577" y="4121185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90350" y="3482145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76577" y="2809062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02234" y="256148"/>
            <a:ext cx="2372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50925"/>
              </p:ext>
            </p:extLst>
          </p:nvPr>
        </p:nvGraphicFramePr>
        <p:xfrm>
          <a:off x="7894426" y="1809088"/>
          <a:ext cx="4022422" cy="366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47"/>
                <a:gridCol w="3377275"/>
              </a:tblGrid>
              <a:tr h="66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</a:tr>
              <a:tr h="264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Shut down</a:t>
                      </a:r>
                      <a:r>
                        <a:rPr lang="en-US" baseline="0" dirty="0" smtClean="0"/>
                        <a:t> the system</a:t>
                      </a:r>
                      <a:endParaRPr lang="en-US" dirty="0"/>
                    </a:p>
                  </a:txBody>
                  <a:tcPr/>
                </a:tc>
              </a:tr>
              <a:tr h="264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 user mode</a:t>
                      </a:r>
                      <a:endParaRPr lang="en-US" dirty="0"/>
                    </a:p>
                  </a:txBody>
                  <a:tcPr/>
                </a:tc>
              </a:tr>
              <a:tr h="462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Basic multiuser mode without NFS</a:t>
                      </a:r>
                      <a:endParaRPr lang="en-US" dirty="0"/>
                    </a:p>
                  </a:txBody>
                  <a:tcPr/>
                </a:tc>
              </a:tr>
              <a:tr h="462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 multiuser mode (Text based)</a:t>
                      </a:r>
                      <a:endParaRPr lang="en-US" dirty="0"/>
                    </a:p>
                  </a:txBody>
                  <a:tcPr/>
                </a:tc>
              </a:tr>
              <a:tr h="264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 used</a:t>
                      </a:r>
                      <a:endParaRPr lang="en-US" dirty="0"/>
                    </a:p>
                  </a:txBody>
                  <a:tcPr/>
                </a:tc>
              </a:tr>
              <a:tr h="264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Multiuser mode</a:t>
                      </a:r>
                      <a:r>
                        <a:rPr lang="en-US" baseline="0" dirty="0" smtClean="0"/>
                        <a:t> with GUI</a:t>
                      </a:r>
                      <a:endParaRPr lang="en-US" dirty="0"/>
                    </a:p>
                  </a:txBody>
                  <a:tcPr/>
                </a:tc>
              </a:tr>
              <a:tr h="264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Reboot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1476577" y="4764871"/>
            <a:ext cx="0" cy="70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76577" y="5472757"/>
            <a:ext cx="2727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135472" y="1435100"/>
            <a:ext cx="68228" cy="403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35472" y="1435100"/>
            <a:ext cx="1666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75735" y="1400279"/>
            <a:ext cx="12881" cy="57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4627" y="372058"/>
            <a:ext cx="1527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5102" y="1886462"/>
            <a:ext cx="101485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It provides command line user interface.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Used by the operating system as facility of control.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Shell converts function calls into system calls.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Examples :  bash, t- shell, c- shell, etc.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47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63650" y="2060620"/>
            <a:ext cx="6684136" cy="7469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464417" y="2047741"/>
            <a:ext cx="0" cy="759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27429" y="2047741"/>
            <a:ext cx="0" cy="759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55606" y="2047741"/>
            <a:ext cx="0" cy="759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92591" y="2060620"/>
            <a:ext cx="0" cy="759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50844" y="2102701"/>
            <a:ext cx="946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 </a:t>
            </a:r>
          </a:p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8441" y="2141719"/>
            <a:ext cx="9466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Group 0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13062" y="2148159"/>
            <a:ext cx="9466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Group 1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782" y="2112588"/>
            <a:ext cx="9466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28379" y="2133478"/>
            <a:ext cx="9466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</a:p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n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2503" y="4537308"/>
            <a:ext cx="9719238" cy="1384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047" y="4537308"/>
            <a:ext cx="0" cy="1384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31059" y="4537308"/>
            <a:ext cx="0" cy="1384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59236" y="4537308"/>
            <a:ext cx="0" cy="1384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6221" y="4537308"/>
            <a:ext cx="0" cy="1384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2941" y="4829578"/>
            <a:ext cx="9315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97478" y="4841659"/>
            <a:ext cx="13013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Descriptor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00870" y="4768022"/>
            <a:ext cx="12964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</a:p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Bitmap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1933" y="4721856"/>
            <a:ext cx="93159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iNode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Bitmap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22913" y="4829578"/>
            <a:ext cx="14048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iNode</a:t>
            </a:r>
            <a:endParaRPr lang="en-US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Bitmap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181581" y="4551989"/>
            <a:ext cx="0" cy="1384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592019" y="4827982"/>
            <a:ext cx="9315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472503" y="2820474"/>
            <a:ext cx="1991914" cy="1731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27429" y="2807595"/>
            <a:ext cx="6364312" cy="172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778767" y="513861"/>
            <a:ext cx="27441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System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1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48775" y="372058"/>
            <a:ext cx="3079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Journaling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5102" y="2787983"/>
            <a:ext cx="101485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Write Back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Ordered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Journal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1564348" y="2141652"/>
            <a:ext cx="12489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US" sz="3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4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38909" y="405535"/>
            <a:ext cx="280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Motherboard: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25" y="1237847"/>
            <a:ext cx="8544030" cy="50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200" y="1168400"/>
            <a:ext cx="26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Directories: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12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73087" y="887213"/>
            <a:ext cx="46310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Algorithm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5102" y="2787983"/>
            <a:ext cx="101485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FCFS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Round Robin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SJF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Priority Based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4348" y="2141652"/>
            <a:ext cx="12489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US" sz="3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8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54546" y="3925848"/>
            <a:ext cx="12144621" cy="184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NETWORKS </a:t>
            </a:r>
            <a:r>
              <a:rPr lang="en-US" sz="5400" dirty="0" smtClean="0">
                <a:solidFill>
                  <a:schemeClr val="tx1"/>
                </a:solidFill>
              </a:rPr>
              <a:t>FUNDAMENTALS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172" y="1556854"/>
            <a:ext cx="110871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</a:t>
            </a:r>
            <a:r>
              <a:rPr lang="en-US" sz="3200" dirty="0" smtClean="0"/>
              <a:t>:</a:t>
            </a:r>
            <a:r>
              <a:rPr lang="en-US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ending </a:t>
            </a:r>
            <a:r>
              <a:rPr lang="en-US" sz="2400" dirty="0"/>
              <a:t>or receiving </a:t>
            </a:r>
            <a:r>
              <a:rPr lang="en-US" sz="2400" dirty="0" smtClean="0"/>
              <a:t>information or exchanging of information.</a:t>
            </a:r>
          </a:p>
          <a:p>
            <a:endParaRPr lang="en-US" dirty="0"/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 result for simplex half duplex full duplex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722" y="2452839"/>
            <a:ext cx="5830454" cy="41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2172" y="3937294"/>
            <a:ext cx="497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Channels</a:t>
            </a:r>
            <a:r>
              <a:rPr lang="en-US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6274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800" y="1320800"/>
            <a:ext cx="11252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r>
              <a:rPr lang="en-US" sz="3200" dirty="0"/>
              <a:t>:</a:t>
            </a:r>
            <a:r>
              <a:rPr lang="en-US" dirty="0"/>
              <a:t> </a:t>
            </a:r>
            <a:r>
              <a:rPr lang="en-US" sz="2400" dirty="0"/>
              <a:t>A network is defined as a group of two or more computer systems linked together.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800" y="3033871"/>
            <a:ext cx="1055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Address: </a:t>
            </a:r>
            <a:r>
              <a:rPr lang="en-US" sz="2400" dirty="0" smtClean="0"/>
              <a:t>An </a:t>
            </a:r>
            <a:r>
              <a:rPr lang="en-US" sz="2400" dirty="0"/>
              <a:t>IP address is a logical address that is used to uniquely identify every node in the network.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" y="4607064"/>
            <a:ext cx="1046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Address: </a:t>
            </a:r>
            <a:r>
              <a:rPr lang="en-US" sz="2400" dirty="0" smtClean="0"/>
              <a:t>Media </a:t>
            </a:r>
            <a:r>
              <a:rPr lang="en-US" sz="2400" dirty="0"/>
              <a:t>Access </a:t>
            </a:r>
            <a:r>
              <a:rPr lang="en-US" sz="2400" dirty="0" smtClean="0"/>
              <a:t>Control </a:t>
            </a:r>
            <a:r>
              <a:rPr lang="en-US" sz="2400" dirty="0"/>
              <a:t>address is your computer's unique hardware </a:t>
            </a:r>
            <a:r>
              <a:rPr lang="en-US" sz="2400" dirty="0" smtClean="0"/>
              <a:t>number. Referred as Burned in Address. 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158246" y="38666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200" y="939800"/>
            <a:ext cx="6565900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Network: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Information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Hardware sharing like printers, scanners.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Software sharing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0200" y="3477131"/>
            <a:ext cx="591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Network: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Equipment </a:t>
            </a:r>
            <a:r>
              <a:rPr lang="en-US" sz="2400" dirty="0"/>
              <a:t>malfunctions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System failures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Computer hackers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Virus </a:t>
            </a:r>
            <a:r>
              <a:rPr lang="en-US" sz="2400" dirty="0" smtClean="0"/>
              <a:t>attacks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036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990600"/>
            <a:ext cx="113919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Switching: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physical path is obtained for and dedicated to a single connection between two end-points in the network for the duration of the </a:t>
            </a:r>
            <a:r>
              <a:rPr lang="en-US" sz="2400" dirty="0" smtClean="0"/>
              <a:t>connection.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Ordinary voice phone service is circuit-switched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200" y="3721100"/>
            <a:ext cx="11150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Switching: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 fixed path is established. Packets are routed according to best path available at time.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Packet has source address, destination address, sequence number.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76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1587500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Types: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900" y="287983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Area Network (LAN)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" y="4737962"/>
            <a:ext cx="387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Wide Area network (WAN)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4737961"/>
            <a:ext cx="50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Metropolitan Area Network (MAN)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2889474"/>
            <a:ext cx="374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Wireless LAN (WLAN)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4543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1320800"/>
            <a:ext cx="801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Topologies: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00" y="2311400"/>
            <a:ext cx="335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904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13761" y="4114800"/>
            <a:ext cx="10122639" cy="21209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W I N D O W S AND LINUX </a:t>
            </a:r>
            <a:r>
              <a:rPr lang="en-US" sz="4800" dirty="0" smtClean="0">
                <a:solidFill>
                  <a:schemeClr val="tx1"/>
                </a:solidFill>
              </a:rPr>
              <a:t>FUNDAMENTALS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72827" y="756905"/>
            <a:ext cx="5752180" cy="86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i="1" dirty="0">
                <a:solidFill>
                  <a:schemeClr val="tx1"/>
                </a:solidFill>
                <a:latin typeface="Cambria" pitchFamily="18" charset="0"/>
              </a:rPr>
              <a:t>TYPES OF OPERATING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827" y="1939586"/>
            <a:ext cx="6039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/>
              <a:t>Network OS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/>
              <a:t>Distributed OS</a:t>
            </a:r>
          </a:p>
          <a:p>
            <a:pPr algn="just"/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90393" y="1939586"/>
            <a:ext cx="6039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/>
              <a:t>Multi-Tasking OS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/>
              <a:t>Real-Time OS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400" dirty="0" smtClean="0"/>
          </a:p>
          <a:p>
            <a:pPr algn="just"/>
            <a:endParaRPr lang="en-IN" sz="2400" dirty="0" smtClean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44902" y="4048253"/>
            <a:ext cx="5752180" cy="86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i="1" dirty="0" smtClean="0">
                <a:solidFill>
                  <a:schemeClr val="tx1"/>
                </a:solidFill>
                <a:latin typeface="Cambria" pitchFamily="18" charset="0"/>
              </a:rPr>
              <a:t>Types of Processors </a:t>
            </a:r>
            <a:endParaRPr lang="en-IN" sz="3200" b="1" i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0393" y="5244691"/>
            <a:ext cx="603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/>
              <a:t>Hyper-Threading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4902" y="5313891"/>
            <a:ext cx="603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/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29128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3454" y="788398"/>
            <a:ext cx="116586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Calibri" pitchFamily="34" charset="0"/>
              </a:rPr>
              <a:t>A </a:t>
            </a:r>
            <a:r>
              <a:rPr lang="en-US" b="1" i="1" dirty="0">
                <a:latin typeface="Cambria" panose="02040503050406030204" pitchFamily="18" charset="0"/>
                <a:cs typeface="Calibri" pitchFamily="34" charset="0"/>
              </a:rPr>
              <a:t>kernel</a:t>
            </a:r>
            <a:r>
              <a:rPr lang="en-US" dirty="0">
                <a:latin typeface="Cambria" panose="02040503050406030204" pitchFamily="18" charset="0"/>
                <a:cs typeface="Calibri" pitchFamily="34" charset="0"/>
              </a:rPr>
              <a:t> manages computer and the hardware - most notably memory and CPU </a:t>
            </a:r>
            <a:r>
              <a:rPr lang="en-US" dirty="0" smtClean="0">
                <a:latin typeface="Cambria" panose="02040503050406030204" pitchFamily="18" charset="0"/>
                <a:cs typeface="Calibri" pitchFamily="34" charset="0"/>
              </a:rPr>
              <a:t>time.</a:t>
            </a:r>
            <a:endParaRPr lang="en-US" dirty="0">
              <a:latin typeface="Cambria" panose="02040503050406030204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2175" y="1185971"/>
            <a:ext cx="329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Monolithic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8664" y="1222207"/>
            <a:ext cx="3176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Hybrid</a:t>
            </a:r>
          </a:p>
          <a:p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314422" y="1239978"/>
            <a:ext cx="3088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Micro Kernel</a:t>
            </a:r>
          </a:p>
          <a:p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5" y="1640088"/>
            <a:ext cx="95154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7878217"/>
              </p:ext>
            </p:extLst>
          </p:nvPr>
        </p:nvGraphicFramePr>
        <p:xfrm>
          <a:off x="3342399" y="1084851"/>
          <a:ext cx="5283382" cy="1218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00728"/>
              </p:ext>
            </p:extLst>
          </p:nvPr>
        </p:nvGraphicFramePr>
        <p:xfrm>
          <a:off x="6963711" y="2412776"/>
          <a:ext cx="1892073" cy="838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92073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Phase 0</a:t>
                      </a:r>
                    </a:p>
                    <a:p>
                      <a:pPr algn="ctr"/>
                      <a:r>
                        <a:rPr lang="en-US" sz="1600" dirty="0" smtClean="0"/>
                        <a:t>Loads Kernel</a:t>
                      </a:r>
                    </a:p>
                    <a:p>
                      <a:pPr algn="ctr"/>
                      <a:r>
                        <a:rPr lang="en-US" sz="1600" dirty="0" smtClean="0"/>
                        <a:t>Ntoskrnl.exe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746884" y="3303154"/>
            <a:ext cx="381000" cy="3644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rgbClr val="998C85">
                  <a:lumMod val="50000"/>
                </a:srgb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48279"/>
              </p:ext>
            </p:extLst>
          </p:nvPr>
        </p:nvGraphicFramePr>
        <p:xfrm>
          <a:off x="6995348" y="3707403"/>
          <a:ext cx="1828800" cy="8942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28800"/>
              </a:tblGrid>
              <a:tr h="894204"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Phase 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91769" y="2168475"/>
            <a:ext cx="1126712" cy="30777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BCD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71230" y="1093940"/>
            <a:ext cx="1170505" cy="934355"/>
            <a:chOff x="98394" y="0"/>
            <a:chExt cx="1646999" cy="988199"/>
          </a:xfrm>
          <a:solidFill>
            <a:schemeClr val="accent1"/>
          </a:solidFill>
          <a:scene3d>
            <a:camera prst="orthographicFront"/>
            <a:lightRig rig="flat" dir="t"/>
          </a:scene3d>
        </p:grpSpPr>
        <p:sp>
          <p:nvSpPr>
            <p:cNvPr id="11" name="Rounded Rectangle 10"/>
            <p:cNvSpPr/>
            <p:nvPr/>
          </p:nvSpPr>
          <p:spPr>
            <a:xfrm>
              <a:off x="98394" y="0"/>
              <a:ext cx="1646999" cy="98819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27337" y="28943"/>
              <a:ext cx="1589113" cy="9303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8669905" y="1479581"/>
            <a:ext cx="457201" cy="3441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7737083" y="2028089"/>
            <a:ext cx="381000" cy="3325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6638" y="1353987"/>
            <a:ext cx="7796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Loads Kernel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451439" y="2125123"/>
            <a:ext cx="518699" cy="31569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39034" y="5342901"/>
            <a:ext cx="5786981" cy="4460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Session manager sub system smss.exe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ounded Rectangle 4"/>
          <p:cNvSpPr/>
          <p:nvPr/>
        </p:nvSpPr>
        <p:spPr>
          <a:xfrm>
            <a:off x="1597174" y="5957104"/>
            <a:ext cx="1311564" cy="74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csrss.exe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063552" y="6164472"/>
            <a:ext cx="646854" cy="258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28193" y="5959056"/>
            <a:ext cx="1448823" cy="749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326" y="6124238"/>
            <a:ext cx="125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Session 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79730" y="5959056"/>
            <a:ext cx="1359531" cy="74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75248" y="5959056"/>
            <a:ext cx="1389429" cy="708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7683274" y="6189844"/>
            <a:ext cx="692678" cy="2327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411149" y="6180384"/>
            <a:ext cx="557115" cy="2655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4538" y="6124238"/>
            <a:ext cx="125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Session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19966" y="6124238"/>
            <a:ext cx="1248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Explorer Initialization</a:t>
            </a:r>
          </a:p>
          <a:p>
            <a:endParaRPr lang="en-US" sz="1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638111" y="2132318"/>
            <a:ext cx="1307731" cy="687868"/>
            <a:chOff x="70538" y="0"/>
            <a:chExt cx="1646999" cy="988199"/>
          </a:xfrm>
          <a:solidFill>
            <a:schemeClr val="accent1"/>
          </a:solidFill>
          <a:scene3d>
            <a:camera prst="orthographicFront"/>
            <a:lightRig rig="flat" dir="t"/>
          </a:scene3d>
        </p:grpSpPr>
        <p:sp>
          <p:nvSpPr>
            <p:cNvPr id="35" name="Rounded Rectangle 34"/>
            <p:cNvSpPr/>
            <p:nvPr/>
          </p:nvSpPr>
          <p:spPr>
            <a:xfrm>
              <a:off x="70538" y="0"/>
              <a:ext cx="1646999" cy="988199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99481" y="28943"/>
              <a:ext cx="1589113" cy="930313"/>
            </a:xfrm>
            <a:prstGeom prst="rect">
              <a:avLst/>
            </a:prstGeom>
            <a:grp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BIOS</a:t>
              </a:r>
              <a:endParaRPr lang="en-US" sz="1900" kern="1200" dirty="0"/>
            </a:p>
          </p:txBody>
        </p:sp>
      </p:grpSp>
      <p:sp>
        <p:nvSpPr>
          <p:cNvPr id="39" name="Rounded Rectangle 4"/>
          <p:cNvSpPr/>
          <p:nvPr/>
        </p:nvSpPr>
        <p:spPr>
          <a:xfrm>
            <a:off x="687400" y="4114668"/>
            <a:ext cx="1261769" cy="647575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660473" y="996738"/>
            <a:ext cx="1272416" cy="737429"/>
            <a:chOff x="70538" y="0"/>
            <a:chExt cx="1646999" cy="988199"/>
          </a:xfrm>
          <a:solidFill>
            <a:schemeClr val="accent1"/>
          </a:solidFill>
          <a:scene3d>
            <a:camera prst="orthographicFront"/>
            <a:lightRig rig="flat" dir="t"/>
          </a:scene3d>
        </p:grpSpPr>
        <p:sp>
          <p:nvSpPr>
            <p:cNvPr id="41" name="Rounded Rectangle 40"/>
            <p:cNvSpPr/>
            <p:nvPr/>
          </p:nvSpPr>
          <p:spPr>
            <a:xfrm>
              <a:off x="70538" y="0"/>
              <a:ext cx="1646999" cy="988199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99481" y="28943"/>
              <a:ext cx="1589113" cy="930313"/>
            </a:xfrm>
            <a:prstGeom prst="rect">
              <a:avLst/>
            </a:prstGeom>
            <a:grp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MBR</a:t>
              </a:r>
              <a:endParaRPr lang="en-US" sz="1900" kern="1200" dirty="0"/>
            </a:p>
          </p:txBody>
        </p:sp>
      </p:grpSp>
      <p:sp>
        <p:nvSpPr>
          <p:cNvPr id="46" name="Rounded Rectangle 4"/>
          <p:cNvSpPr/>
          <p:nvPr/>
        </p:nvSpPr>
        <p:spPr>
          <a:xfrm>
            <a:off x="2549921" y="2567530"/>
            <a:ext cx="1589113" cy="1042337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dirty="0"/>
          </a:p>
        </p:txBody>
      </p:sp>
      <p:sp>
        <p:nvSpPr>
          <p:cNvPr id="48" name="Rectangle 47"/>
          <p:cNvSpPr/>
          <p:nvPr/>
        </p:nvSpPr>
        <p:spPr>
          <a:xfrm>
            <a:off x="1660473" y="3165238"/>
            <a:ext cx="1328453" cy="645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Processor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60473" y="4229721"/>
            <a:ext cx="1359531" cy="74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SMPS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>
            <a:off x="2165727" y="3844774"/>
            <a:ext cx="313003" cy="3441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16200000">
            <a:off x="2135476" y="2812197"/>
            <a:ext cx="313003" cy="3441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16200000">
            <a:off x="2139639" y="1763643"/>
            <a:ext cx="313003" cy="3441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063552" y="1271496"/>
            <a:ext cx="313003" cy="3441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Bent-Up Arrow 1"/>
          <p:cNvSpPr/>
          <p:nvPr/>
        </p:nvSpPr>
        <p:spPr>
          <a:xfrm rot="10800000">
            <a:off x="2004832" y="5435176"/>
            <a:ext cx="1957493" cy="443414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75" y="2456056"/>
            <a:ext cx="3861435" cy="3326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0571" y="1468645"/>
            <a:ext cx="41935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Registry Editor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1719" y="1468645"/>
            <a:ext cx="41935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6609" y="2364902"/>
            <a:ext cx="603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Windows Update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Firewall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Windows Time</a:t>
            </a:r>
          </a:p>
        </p:txBody>
      </p:sp>
    </p:spTree>
    <p:extLst>
      <p:ext uri="{BB962C8B-B14F-4D97-AF65-F5344CB8AC3E}">
        <p14:creationId xmlns:p14="http://schemas.microsoft.com/office/powerpoint/2010/main" val="65997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400" y="914400"/>
            <a:ext cx="2854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ambria" pitchFamily="18" charset="0"/>
              </a:rPr>
              <a:t>Power Manager:</a:t>
            </a:r>
            <a:endParaRPr lang="en-US" sz="2800" b="1" i="1" dirty="0">
              <a:latin typeface="Cambria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37385"/>
              </p:ext>
            </p:extLst>
          </p:nvPr>
        </p:nvGraphicFramePr>
        <p:xfrm>
          <a:off x="1201098" y="2007045"/>
          <a:ext cx="9543102" cy="369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551"/>
                <a:gridCol w="4771551"/>
              </a:tblGrid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All</a:t>
                      </a:r>
                      <a:r>
                        <a:rPr lang="en-IN" baseline="0" dirty="0" smtClean="0"/>
                        <a:t> the components uses full power</a:t>
                      </a:r>
                    </a:p>
                  </a:txBody>
                  <a:tcPr/>
                </a:tc>
              </a:tr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S1 (Light Sleep)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Power consumption</a:t>
                      </a:r>
                      <a:r>
                        <a:rPr lang="en-IN" baseline="0" dirty="0" smtClean="0"/>
                        <a:t> greater than s2, less than s0.</a:t>
                      </a:r>
                      <a:endParaRPr lang="en-IN" dirty="0"/>
                    </a:p>
                  </a:txBody>
                  <a:tcPr/>
                </a:tc>
              </a:tr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S2 (Deep Sleep)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Power consumption</a:t>
                      </a:r>
                      <a:r>
                        <a:rPr lang="en-IN" baseline="0" dirty="0" smtClean="0"/>
                        <a:t> greater than s3, less than s1.</a:t>
                      </a:r>
                      <a:endParaRPr lang="en-IN" dirty="0"/>
                    </a:p>
                  </a:txBody>
                  <a:tcPr/>
                </a:tc>
              </a:tr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S3 (Deepest Sleep)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Only one of the components is consuming power.</a:t>
                      </a:r>
                      <a:endParaRPr lang="en-IN" dirty="0"/>
                    </a:p>
                  </a:txBody>
                  <a:tcPr/>
                </a:tc>
              </a:tr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S4 (Hibernating)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Least amount of power is getting used.</a:t>
                      </a:r>
                      <a:endParaRPr lang="en-IN" dirty="0"/>
                    </a:p>
                  </a:txBody>
                  <a:tcPr/>
                </a:tc>
              </a:tr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S5 (Fully off)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components are using power.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AFA79673-AD73-4CE5-AC49-8BB07DDE0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13778" y="1295400"/>
            <a:ext cx="390122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b="1" i="1" dirty="0">
                <a:solidFill>
                  <a:schemeClr val="tx1"/>
                </a:solidFill>
              </a:rPr>
              <a:t>Types of File System: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F026E81B-829A-4890-A55E-48977148E1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3601" y="2286001"/>
            <a:ext cx="4951809" cy="1189037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</a:rPr>
              <a:t>File Allocation Table (FAT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lvl="0">
              <a:lnSpc>
                <a:spcPct val="2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New </a:t>
            </a:r>
            <a:r>
              <a:rPr lang="en-US" sz="2400" dirty="0">
                <a:solidFill>
                  <a:schemeClr val="tx1"/>
                </a:solidFill>
              </a:rPr>
              <a:t>Technology File System (NTFS)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80829"/>
              </p:ext>
            </p:extLst>
          </p:nvPr>
        </p:nvGraphicFramePr>
        <p:xfrm>
          <a:off x="2282917" y="4928137"/>
          <a:ext cx="60960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128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Boot sector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Master File Table( MFT)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MFT Copy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14882"/>
              </p:ext>
            </p:extLst>
          </p:nvPr>
        </p:nvGraphicFramePr>
        <p:xfrm>
          <a:off x="2282917" y="3142445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8832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Boot</a:t>
                      </a:r>
                      <a:r>
                        <a:rPr lang="en-US" baseline="0" dirty="0" smtClean="0"/>
                        <a:t> sector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FAT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FAT Copy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Files and Folders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9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758</Words>
  <Application>Microsoft Office PowerPoint</Application>
  <PresentationFormat>Widescreen</PresentationFormat>
  <Paragraphs>210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Cambria</vt:lpstr>
      <vt:lpstr>Verdana</vt:lpstr>
      <vt:lpstr>Office Theme</vt:lpstr>
      <vt:lpstr>Capgemini 2017_Cover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Mishra, Surabhi</dc:creator>
  <cp:lastModifiedBy>Barnela, BHAVANI</cp:lastModifiedBy>
  <cp:revision>110</cp:revision>
  <dcterms:created xsi:type="dcterms:W3CDTF">2017-12-29T08:28:34Z</dcterms:created>
  <dcterms:modified xsi:type="dcterms:W3CDTF">2018-01-24T09:58:43Z</dcterms:modified>
</cp:coreProperties>
</file>