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2" r:id="rId7"/>
    <p:sldId id="263" r:id="rId8"/>
    <p:sldId id="264" r:id="rId9"/>
    <p:sldId id="261"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B25A3-7914-4CB9-B1B8-E45A74483060}" type="datetimeFigureOut">
              <a:rPr lang="en-GB" smtClean="0"/>
              <a:pPr/>
              <a:t>22/01/2018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9A43C3-B9A4-498A-A4EF-27934335C37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B25A3-7914-4CB9-B1B8-E45A74483060}" type="datetimeFigureOut">
              <a:rPr lang="en-GB" smtClean="0"/>
              <a:pPr/>
              <a:t>22/01/2018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A43C3-B9A4-498A-A4EF-27934335C37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solidFill>
        </p:spPr>
        <p:txBody>
          <a:bodyPr/>
          <a:lstStyle/>
          <a:p>
            <a:r>
              <a:rPr lang="en-US" dirty="0" smtClean="0"/>
              <a:t>RDBMS Logical Modules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GB" dirty="0" smtClean="0"/>
              <a:t>Recovery Management Contd..</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lnSpcReduction="10000"/>
          </a:bodyPr>
          <a:lstStyle/>
          <a:p>
            <a:pPr>
              <a:buNone/>
            </a:pPr>
            <a:r>
              <a:rPr lang="en-GB" dirty="0" smtClean="0"/>
              <a:t>    There </a:t>
            </a:r>
            <a:r>
              <a:rPr lang="en-GB" dirty="0" smtClean="0"/>
              <a:t>are two types of techniques, which can help a DBMS in recovering as well as maintaining the atomicity of a transaction −</a:t>
            </a:r>
          </a:p>
          <a:p>
            <a:r>
              <a:rPr lang="en-GB" b="1" dirty="0" smtClean="0"/>
              <a:t>Maintaining the logs of each transaction</a:t>
            </a:r>
            <a:r>
              <a:rPr lang="en-GB" dirty="0" smtClean="0"/>
              <a:t>, and writing them onto some table storage before actually modifying the database.</a:t>
            </a:r>
          </a:p>
          <a:p>
            <a:r>
              <a:rPr lang="en-GB" b="1" dirty="0" smtClean="0"/>
              <a:t>Maintaining shadow paging</a:t>
            </a:r>
            <a:r>
              <a:rPr lang="en-GB" dirty="0" smtClean="0"/>
              <a:t>, where the changes are done on a volatile memory, and later, the actual database is updated.</a:t>
            </a:r>
          </a:p>
          <a:p>
            <a:pPr>
              <a:buNone/>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Storage Management</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a:buNone/>
            </a:pPr>
            <a:r>
              <a:rPr lang="en-US" dirty="0" smtClean="0"/>
              <a:t>    Storage is the disk file where data is stored physically in an RDBMS.</a:t>
            </a:r>
            <a:endParaRPr lang="en-GB" dirty="0" smtClean="0"/>
          </a:p>
          <a:p>
            <a:r>
              <a:rPr lang="en-GB" dirty="0" smtClean="0"/>
              <a:t>One </a:t>
            </a:r>
            <a:r>
              <a:rPr lang="en-GB" dirty="0"/>
              <a:t>characteristic of an RDBMS is the independence of logical data structures such as </a:t>
            </a:r>
            <a:r>
              <a:rPr lang="en-GB" b="1" dirty="0"/>
              <a:t>tables</a:t>
            </a:r>
            <a:r>
              <a:rPr lang="en-GB" dirty="0"/>
              <a:t>, </a:t>
            </a:r>
            <a:r>
              <a:rPr lang="en-GB" b="1" dirty="0" smtClean="0"/>
              <a:t>views </a:t>
            </a:r>
            <a:r>
              <a:rPr lang="en-GB" dirty="0" smtClean="0"/>
              <a:t>, </a:t>
            </a:r>
            <a:r>
              <a:rPr lang="en-GB" dirty="0"/>
              <a:t>and </a:t>
            </a:r>
            <a:r>
              <a:rPr lang="en-GB" b="1" dirty="0" smtClean="0"/>
              <a:t>indexes </a:t>
            </a:r>
            <a:r>
              <a:rPr lang="en-GB" dirty="0"/>
              <a:t> from physical storage structures</a:t>
            </a:r>
            <a:r>
              <a:rPr lang="en-GB" dirty="0" smtClean="0"/>
              <a:t>.</a:t>
            </a:r>
          </a:p>
          <a:p>
            <a:r>
              <a:rPr lang="en-GB" dirty="0" smtClean="0"/>
              <a:t>Because </a:t>
            </a:r>
            <a:r>
              <a:rPr lang="en-GB" dirty="0"/>
              <a:t>physical and logical structures are separate, you can manage physical storage of data without affecting access to logical structures</a:t>
            </a:r>
            <a:r>
              <a:rPr lang="en-GB" dirty="0" smtClean="0"/>
              <a:t>.</a:t>
            </a:r>
          </a:p>
          <a:p>
            <a:pPr>
              <a:buNone/>
            </a:pPr>
            <a:r>
              <a:rPr lang="en-GB" dirty="0"/>
              <a:t> </a:t>
            </a:r>
            <a:r>
              <a:rPr lang="en-GB" dirty="0" smtClean="0"/>
              <a:t>    </a:t>
            </a:r>
            <a:r>
              <a:rPr lang="en-GB" dirty="0"/>
              <a:t>For example, renaming a database file does not rename the tables stored in it.</a:t>
            </a:r>
          </a:p>
          <a:p>
            <a:r>
              <a:rPr lang="en-GB" dirty="0"/>
              <a:t>An </a:t>
            </a:r>
            <a:r>
              <a:rPr lang="en-GB" dirty="0" smtClean="0"/>
              <a:t>RDBMS database is </a:t>
            </a:r>
            <a:r>
              <a:rPr lang="en-GB" dirty="0"/>
              <a:t>a set of files that store </a:t>
            </a:r>
            <a:r>
              <a:rPr lang="en-GB" dirty="0" smtClean="0"/>
              <a:t>Application </a:t>
            </a:r>
            <a:r>
              <a:rPr lang="en-GB" dirty="0"/>
              <a:t>data in persistent disk storage. </a:t>
            </a:r>
          </a:p>
          <a:p>
            <a:pPr>
              <a:buNone/>
            </a:pPr>
            <a:r>
              <a:rPr lang="en-GB" dirty="0" smtClean="0"/>
              <a:t>      </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Storage Management Contd..</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7500" lnSpcReduction="20000"/>
          </a:bodyPr>
          <a:lstStyle/>
          <a:p>
            <a:pPr>
              <a:buNone/>
            </a:pPr>
            <a:r>
              <a:rPr lang="en-GB" dirty="0" smtClean="0"/>
              <a:t>Data files and temp files</a:t>
            </a:r>
          </a:p>
          <a:p>
            <a:r>
              <a:rPr lang="en-GB" dirty="0" smtClean="0"/>
              <a:t>A </a:t>
            </a:r>
            <a:r>
              <a:rPr lang="en-GB" b="1" dirty="0" smtClean="0"/>
              <a:t>data file</a:t>
            </a:r>
            <a:r>
              <a:rPr lang="en-GB" dirty="0" smtClean="0"/>
              <a:t> is a physical file on disk that was created by RDBMS Database and contains data structures such as tables and indexes. A </a:t>
            </a:r>
            <a:r>
              <a:rPr lang="en-GB" b="1" dirty="0" smtClean="0"/>
              <a:t>temp file</a:t>
            </a:r>
            <a:r>
              <a:rPr lang="en-GB" dirty="0" smtClean="0"/>
              <a:t> is a data file that belongs to a temporary table space. The data is written to these files in an RDBMS proprietary format that cannot be read by other programs.</a:t>
            </a:r>
          </a:p>
          <a:p>
            <a:r>
              <a:rPr lang="en-GB" dirty="0" smtClean="0"/>
              <a:t>      Control files</a:t>
            </a:r>
          </a:p>
          <a:p>
            <a:pPr>
              <a:buNone/>
            </a:pPr>
            <a:r>
              <a:rPr lang="en-GB" dirty="0" smtClean="0"/>
              <a:t>            A </a:t>
            </a:r>
            <a:r>
              <a:rPr lang="en-GB" b="1" dirty="0" smtClean="0"/>
              <a:t>control file</a:t>
            </a:r>
            <a:r>
              <a:rPr lang="en-GB" dirty="0" smtClean="0"/>
              <a:t> is a root file that tracks the physical components of the database.</a:t>
            </a:r>
          </a:p>
          <a:p>
            <a:r>
              <a:rPr lang="en-GB" dirty="0" smtClean="0"/>
              <a:t>Online redo log files</a:t>
            </a:r>
          </a:p>
          <a:p>
            <a:pPr>
              <a:buNone/>
            </a:pPr>
            <a:r>
              <a:rPr lang="en-GB" dirty="0" smtClean="0"/>
              <a:t>        The </a:t>
            </a:r>
            <a:r>
              <a:rPr lang="en-GB" b="1" dirty="0" smtClean="0"/>
              <a:t>online redo log</a:t>
            </a:r>
            <a:r>
              <a:rPr lang="en-GB" dirty="0" smtClean="0"/>
              <a:t> is a set of files containing records of changes made to data.</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GB" dirty="0" smtClean="0"/>
              <a:t>Query processing</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85000" lnSpcReduction="10000"/>
          </a:bodyPr>
          <a:lstStyle/>
          <a:p>
            <a:pPr>
              <a:buNone/>
            </a:pPr>
            <a:r>
              <a:rPr lang="en-GB" dirty="0" smtClean="0"/>
              <a:t>    Is a 3-step process that transforms a high-level query (of relational calculus/SQL) into an equivalent and more efficient lower-level query (of relational algebra). </a:t>
            </a:r>
          </a:p>
          <a:p>
            <a:pPr marL="514350" indent="-514350">
              <a:buAutoNum type="arabicPeriod"/>
            </a:pPr>
            <a:r>
              <a:rPr lang="en-GB" dirty="0" smtClean="0"/>
              <a:t>Parsing and translation – Check syntax and verify relations. – Translate the query into an equivalent relational algebra expression. </a:t>
            </a:r>
          </a:p>
          <a:p>
            <a:pPr marL="514350" indent="-514350">
              <a:buAutoNum type="arabicPeriod"/>
            </a:pPr>
            <a:r>
              <a:rPr lang="en-GB" dirty="0" smtClean="0"/>
              <a:t>Optimization – Generate an optimal evaluation plan (with lowest cost) for the query plan. </a:t>
            </a:r>
          </a:p>
          <a:p>
            <a:pPr marL="514350" indent="-514350">
              <a:buAutoNum type="arabicPeriod"/>
            </a:pPr>
            <a:r>
              <a:rPr lang="en-GB" dirty="0" smtClean="0"/>
              <a:t>Evaluation – The query-execution engine takes an (optimal) evaluation plan, executes that plan, and returns the answers to the query.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Transactions</a:t>
            </a:r>
            <a:endParaRPr lang="en-GB" dirty="0"/>
          </a:p>
        </p:txBody>
      </p:sp>
      <p:sp>
        <p:nvSpPr>
          <p:cNvPr id="3" name="Content Placeholder 2"/>
          <p:cNvSpPr>
            <a:spLocks noGrp="1"/>
          </p:cNvSpPr>
          <p:nvPr>
            <p:ph idx="1"/>
          </p:nvPr>
        </p:nvSpPr>
        <p:spPr/>
        <p:txBody>
          <a:bodyPr>
            <a:normAutofit fontScale="70000" lnSpcReduction="20000"/>
          </a:bodyPr>
          <a:lstStyle/>
          <a:p>
            <a:pPr>
              <a:buNone/>
            </a:pPr>
            <a:endParaRPr lang="en-GB" b="1" dirty="0" smtClean="0"/>
          </a:p>
          <a:p>
            <a:pPr>
              <a:buNone/>
            </a:pPr>
            <a:r>
              <a:rPr lang="en-US" b="1" dirty="0" smtClean="0"/>
              <a:t>A Transaction is a logical unit work. A transaction consists of one or more DML statements to alter the state of the database.</a:t>
            </a:r>
          </a:p>
          <a:p>
            <a:pPr>
              <a:buNone/>
            </a:pPr>
            <a:r>
              <a:rPr lang="en-GB" b="1" dirty="0"/>
              <a:t/>
            </a:r>
            <a:br>
              <a:rPr lang="en-GB" b="1" dirty="0"/>
            </a:br>
            <a:r>
              <a:rPr lang="en-GB" b="1" dirty="0"/>
              <a:t>Concurrent Execution</a:t>
            </a:r>
          </a:p>
          <a:p>
            <a:pPr>
              <a:buNone/>
            </a:pPr>
            <a:r>
              <a:rPr lang="en-GB" dirty="0" smtClean="0"/>
              <a:t>    A </a:t>
            </a:r>
            <a:r>
              <a:rPr lang="en-GB" dirty="0"/>
              <a:t>schedule is a collection of many transactions which is implemented as a unit. Depending upon how these transactions are arranged in within a schedule, a schedule can be of two types:</a:t>
            </a:r>
          </a:p>
          <a:p>
            <a:r>
              <a:rPr lang="en-GB" b="1" dirty="0" smtClean="0"/>
              <a:t>Serial</a:t>
            </a:r>
            <a:r>
              <a:rPr lang="en-GB" b="1" dirty="0"/>
              <a:t>: </a:t>
            </a:r>
            <a:r>
              <a:rPr lang="en-GB" dirty="0"/>
              <a:t>The transactions are executed one after another, in a non-</a:t>
            </a:r>
            <a:r>
              <a:rPr lang="en-GB" dirty="0" err="1"/>
              <a:t>preemptive</a:t>
            </a:r>
            <a:r>
              <a:rPr lang="en-GB" dirty="0"/>
              <a:t> manner.</a:t>
            </a:r>
          </a:p>
          <a:p>
            <a:r>
              <a:rPr lang="en-GB" b="1" dirty="0"/>
              <a:t>Concurrent:</a:t>
            </a:r>
            <a:r>
              <a:rPr lang="en-GB" dirty="0"/>
              <a:t> The transactions are executed in a </a:t>
            </a:r>
            <a:r>
              <a:rPr lang="en-GB" dirty="0" err="1" smtClean="0"/>
              <a:t>preemptive</a:t>
            </a:r>
            <a:r>
              <a:rPr lang="en-GB" dirty="0" smtClean="0"/>
              <a:t> , </a:t>
            </a:r>
            <a:r>
              <a:rPr lang="en-GB" dirty="0"/>
              <a:t>time shared method.</a:t>
            </a:r>
          </a:p>
          <a:p>
            <a:pPr>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Transactions contd..</a:t>
            </a:r>
            <a:endParaRPr lang="en-GB" dirty="0"/>
          </a:p>
        </p:txBody>
      </p:sp>
      <p:pic>
        <p:nvPicPr>
          <p:cNvPr id="4" name="Content Placeholder 3" descr="transaction-states.jpg"/>
          <p:cNvPicPr>
            <a:picLocks noGrp="1" noChangeAspect="1"/>
          </p:cNvPicPr>
          <p:nvPr>
            <p:ph idx="1"/>
          </p:nvPr>
        </p:nvPicPr>
        <p:blipFill>
          <a:blip r:embed="rId2" cstate="print"/>
          <a:stretch>
            <a:fillRect/>
          </a:stretch>
        </p:blipFill>
        <p:spPr>
          <a:xfrm>
            <a:off x="838200" y="1600200"/>
            <a:ext cx="7772400" cy="4343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GB" b="1" dirty="0" smtClean="0"/>
              <a:t>Transaction States</a:t>
            </a:r>
            <a:br>
              <a:rPr lang="en-GB" b="1"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55000" lnSpcReduction="20000"/>
          </a:bodyPr>
          <a:lstStyle/>
          <a:p>
            <a:pPr>
              <a:buNone/>
            </a:pPr>
            <a:r>
              <a:rPr lang="en-GB" dirty="0" smtClean="0"/>
              <a:t>     There </a:t>
            </a:r>
            <a:r>
              <a:rPr lang="en-GB" dirty="0"/>
              <a:t>are the following six states in which a transaction may exist:</a:t>
            </a:r>
            <a:br>
              <a:rPr lang="en-GB" dirty="0"/>
            </a:br>
            <a:r>
              <a:rPr lang="en-GB" dirty="0"/>
              <a:t/>
            </a:r>
            <a:br>
              <a:rPr lang="en-GB" dirty="0"/>
            </a:br>
            <a:r>
              <a:rPr lang="en-GB" b="1" dirty="0"/>
              <a:t>Active:</a:t>
            </a:r>
            <a:r>
              <a:rPr lang="en-GB" dirty="0"/>
              <a:t> The initial state when the transaction has just started execution.</a:t>
            </a:r>
            <a:br>
              <a:rPr lang="en-GB" dirty="0"/>
            </a:br>
            <a:r>
              <a:rPr lang="en-GB" dirty="0"/>
              <a:t/>
            </a:r>
            <a:br>
              <a:rPr lang="en-GB" dirty="0"/>
            </a:br>
            <a:r>
              <a:rPr lang="en-GB" b="1" dirty="0"/>
              <a:t>Partially Committed:</a:t>
            </a:r>
            <a:r>
              <a:rPr lang="en-GB" dirty="0"/>
              <a:t> At any given point of time if the transaction is executing properly, then it is going towards it COMMIT POINT. The values generated during the execution are all stored in volatile storage.</a:t>
            </a:r>
          </a:p>
          <a:p>
            <a:r>
              <a:rPr lang="en-GB" b="1" dirty="0"/>
              <a:t>Failed:</a:t>
            </a:r>
            <a:r>
              <a:rPr lang="en-GB" dirty="0"/>
              <a:t> If the transaction fails for some reason. The temporary values are no longer required, and the transaction is set to </a:t>
            </a:r>
            <a:r>
              <a:rPr lang="en-GB" b="1" dirty="0"/>
              <a:t>ROLLBACK</a:t>
            </a:r>
            <a:r>
              <a:rPr lang="en-GB" dirty="0"/>
              <a:t>. It means that any change made to the database by this transaction up to the point of the failure must be undone. If the failed transaction has withdrawn Rs. 100/- from account A, then the ROLLBACK operation should add Rs 100/- to account A.</a:t>
            </a:r>
          </a:p>
          <a:p>
            <a:r>
              <a:rPr lang="en-GB" b="1" dirty="0"/>
              <a:t>Aborted:</a:t>
            </a:r>
            <a:r>
              <a:rPr lang="en-GB" dirty="0"/>
              <a:t> When the ROLLBACK operation is over, the database reaches the </a:t>
            </a:r>
            <a:r>
              <a:rPr lang="en-GB" dirty="0" smtClean="0"/>
              <a:t>BFIM(Before Image). </a:t>
            </a:r>
            <a:r>
              <a:rPr lang="en-GB" dirty="0"/>
              <a:t>The transaction is now said to have been aborted.</a:t>
            </a:r>
          </a:p>
          <a:p>
            <a:r>
              <a:rPr lang="en-GB" b="1" dirty="0"/>
              <a:t>Committed: </a:t>
            </a:r>
            <a:r>
              <a:rPr lang="en-GB" dirty="0"/>
              <a:t>If no failure occurs then the transaction reaches the COMMIT POINT. All the temporary values are written to the stable storage and the transaction is said to have been committed.</a:t>
            </a:r>
          </a:p>
          <a:p>
            <a:r>
              <a:rPr lang="en-GB" b="1" dirty="0"/>
              <a:t>Terminated:</a:t>
            </a:r>
            <a:r>
              <a:rPr lang="en-GB" dirty="0"/>
              <a:t> Either committed or aborted, the transaction finally reaches this state.</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smtClean="0"/>
              <a:t>Recovery Management</a:t>
            </a: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92500"/>
          </a:bodyPr>
          <a:lstStyle/>
          <a:p>
            <a:pPr>
              <a:buNone/>
            </a:pPr>
            <a:r>
              <a:rPr lang="en-GB" dirty="0"/>
              <a:t> </a:t>
            </a:r>
            <a:r>
              <a:rPr lang="en-GB" dirty="0" smtClean="0"/>
              <a:t>  DBMS </a:t>
            </a:r>
            <a:r>
              <a:rPr lang="en-GB" dirty="0"/>
              <a:t>is a highly complex system with </a:t>
            </a:r>
            <a:r>
              <a:rPr lang="en-GB" dirty="0" smtClean="0"/>
              <a:t>hundreds of </a:t>
            </a:r>
            <a:r>
              <a:rPr lang="en-GB" dirty="0"/>
              <a:t>transactions being executed every second. </a:t>
            </a:r>
            <a:endParaRPr lang="en-GB" dirty="0" smtClean="0"/>
          </a:p>
          <a:p>
            <a:pPr>
              <a:buNone/>
            </a:pPr>
            <a:r>
              <a:rPr lang="en-GB" dirty="0"/>
              <a:t> </a:t>
            </a:r>
            <a:r>
              <a:rPr lang="en-GB" dirty="0" smtClean="0"/>
              <a:t>  The </a:t>
            </a:r>
            <a:r>
              <a:rPr lang="en-GB" dirty="0"/>
              <a:t>durability and robustness of a DBMS depends on its complex architecture and its underlying hardware and system software. </a:t>
            </a:r>
            <a:endParaRPr lang="en-GB" dirty="0" smtClean="0"/>
          </a:p>
          <a:p>
            <a:pPr>
              <a:buNone/>
            </a:pPr>
            <a:r>
              <a:rPr lang="en-GB" dirty="0"/>
              <a:t> </a:t>
            </a:r>
            <a:r>
              <a:rPr lang="en-GB" dirty="0" smtClean="0"/>
              <a:t>   If </a:t>
            </a:r>
            <a:r>
              <a:rPr lang="en-GB" dirty="0"/>
              <a:t>it fails or crashes amid transactions, it is expected that the system would follow some sort of algorithm or techniques to recover lost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GB" dirty="0" smtClean="0"/>
              <a:t/>
            </a:r>
            <a:br>
              <a:rPr lang="en-GB" dirty="0" smtClean="0"/>
            </a:br>
            <a:r>
              <a:rPr lang="en-GB" dirty="0" smtClean="0"/>
              <a:t>Recovery Management Contd..</a:t>
            </a:r>
            <a:br>
              <a:rPr lang="en-GB" dirty="0" smtClean="0"/>
            </a:br>
            <a:r>
              <a:rPr lang="en-GB" dirty="0" smtClean="0"/>
              <a:t>8</a:t>
            </a:r>
            <a:endParaRPr lang="en-GB" dirty="0"/>
          </a:p>
        </p:txBody>
      </p:sp>
      <p:sp>
        <p:nvSpPr>
          <p:cNvPr id="3" name="Content Placeholder 2"/>
          <p:cNvSpPr>
            <a:spLocks noGrp="1"/>
          </p:cNvSpPr>
          <p:nvPr>
            <p:ph idx="1"/>
          </p:nvPr>
        </p:nvSpPr>
        <p:spPr>
          <a:xfrm>
            <a:off x="457200" y="1524000"/>
            <a:ext cx="8229600" cy="4602163"/>
          </a:xfrm>
          <a:solidFill>
            <a:schemeClr val="accent4">
              <a:lumMod val="40000"/>
              <a:lumOff val="60000"/>
            </a:schemeClr>
          </a:solidFill>
        </p:spPr>
        <p:txBody>
          <a:bodyPr>
            <a:normAutofit fontScale="62500" lnSpcReduction="20000"/>
          </a:bodyPr>
          <a:lstStyle/>
          <a:p>
            <a:pPr>
              <a:buNone/>
            </a:pPr>
            <a:r>
              <a:rPr lang="en-GB" b="1" dirty="0" smtClean="0"/>
              <a:t>Failure Classification</a:t>
            </a:r>
            <a:r>
              <a:rPr lang="en-GB" dirty="0" smtClean="0"/>
              <a:t>     </a:t>
            </a:r>
          </a:p>
          <a:p>
            <a:pPr>
              <a:buNone/>
            </a:pPr>
            <a:r>
              <a:rPr lang="en-GB" dirty="0" smtClean="0"/>
              <a:t>      To </a:t>
            </a:r>
            <a:r>
              <a:rPr lang="en-GB" dirty="0"/>
              <a:t>see where the problem has occurred, we generalize a failure into various categories, as follows −</a:t>
            </a:r>
          </a:p>
          <a:p>
            <a:pPr>
              <a:buNone/>
            </a:pPr>
            <a:r>
              <a:rPr lang="en-GB" b="1" dirty="0" smtClean="0"/>
              <a:t>      Transaction </a:t>
            </a:r>
            <a:r>
              <a:rPr lang="en-GB" b="1" dirty="0"/>
              <a:t>failure</a:t>
            </a:r>
          </a:p>
          <a:p>
            <a:pPr>
              <a:buNone/>
            </a:pPr>
            <a:r>
              <a:rPr lang="en-GB" dirty="0" smtClean="0"/>
              <a:t>      A </a:t>
            </a:r>
            <a:r>
              <a:rPr lang="en-GB" dirty="0"/>
              <a:t>transaction has to abort when it fails to execute or when it reaches a point from where it can’t go any further. This is called transaction failure where only a few transactions or processes are hurt.</a:t>
            </a:r>
          </a:p>
          <a:p>
            <a:pPr>
              <a:buNone/>
            </a:pPr>
            <a:r>
              <a:rPr lang="en-GB" dirty="0" smtClean="0"/>
              <a:t>      Reasons </a:t>
            </a:r>
            <a:r>
              <a:rPr lang="en-GB" dirty="0"/>
              <a:t>for a transaction failure could be −</a:t>
            </a:r>
          </a:p>
          <a:p>
            <a:r>
              <a:rPr lang="en-GB" b="1" dirty="0"/>
              <a:t>Logical errors</a:t>
            </a:r>
            <a:r>
              <a:rPr lang="en-GB" dirty="0"/>
              <a:t> − Where a transaction cannot complete because it has some code error or any internal error condition.</a:t>
            </a:r>
          </a:p>
          <a:p>
            <a:r>
              <a:rPr lang="en-GB" b="1" dirty="0"/>
              <a:t>System errors</a:t>
            </a:r>
            <a:r>
              <a:rPr lang="en-GB" dirty="0"/>
              <a:t> − Where the database system itself terminates an active transaction because the DBMS is not able to execute it, or it has to stop because of some system condition. For example, in case of deadlock or resource unavailability, the system aborts an active transaction.</a:t>
            </a:r>
          </a:p>
          <a:p>
            <a:pPr>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GB" dirty="0" smtClean="0"/>
              <a:t>Recovery Management Contd..</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70000" lnSpcReduction="20000"/>
          </a:bodyPr>
          <a:lstStyle/>
          <a:p>
            <a:r>
              <a:rPr lang="en-GB" dirty="0" smtClean="0"/>
              <a:t> </a:t>
            </a:r>
            <a:r>
              <a:rPr lang="en-GB" b="1" dirty="0" smtClean="0"/>
              <a:t>System Crash</a:t>
            </a:r>
          </a:p>
          <a:p>
            <a:pPr>
              <a:buNone/>
            </a:pPr>
            <a:r>
              <a:rPr lang="en-GB" dirty="0" smtClean="0"/>
              <a:t>      There are problems − external to the system − that may cause the system to stop abruptly and cause the system to crash. For example, interruptions in power supply may cause the failure of underlying hardware or software failure.</a:t>
            </a:r>
          </a:p>
          <a:p>
            <a:pPr>
              <a:buNone/>
            </a:pPr>
            <a:r>
              <a:rPr lang="en-GB" dirty="0" smtClean="0"/>
              <a:t>      Examples may include operating system errors.</a:t>
            </a:r>
          </a:p>
          <a:p>
            <a:r>
              <a:rPr lang="en-GB" b="1" dirty="0" smtClean="0"/>
              <a:t>Disk Failure</a:t>
            </a:r>
          </a:p>
          <a:p>
            <a:pPr>
              <a:buNone/>
            </a:pPr>
            <a:r>
              <a:rPr lang="en-GB" dirty="0" smtClean="0"/>
              <a:t>      In early days of technology evolution, it was a common problem where hard-disk drives or storage drives used to fail frequently.</a:t>
            </a:r>
          </a:p>
          <a:p>
            <a:pPr>
              <a:buNone/>
            </a:pPr>
            <a:r>
              <a:rPr lang="en-GB" dirty="0" smtClean="0"/>
              <a:t>      Disk failures include formation of bad sectors, </a:t>
            </a:r>
            <a:r>
              <a:rPr lang="en-GB" dirty="0" err="1" smtClean="0"/>
              <a:t>unreachability</a:t>
            </a:r>
            <a:r>
              <a:rPr lang="en-GB" dirty="0" smtClean="0"/>
              <a:t> to the disk, disk head crash or any other failure, which destroys all or a part of disk storage.</a:t>
            </a:r>
          </a:p>
          <a:p>
            <a:pPr>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GB" dirty="0" smtClean="0"/>
              <a:t>Recovery Management Contd..</a:t>
            </a:r>
            <a:br>
              <a:rPr lang="en-GB" dirty="0" smtClean="0"/>
            </a:br>
            <a:endParaRPr lang="en-GB" dirty="0"/>
          </a:p>
        </p:txBody>
      </p:sp>
      <p:sp>
        <p:nvSpPr>
          <p:cNvPr id="3" name="Content Placeholder 2"/>
          <p:cNvSpPr>
            <a:spLocks noGrp="1"/>
          </p:cNvSpPr>
          <p:nvPr>
            <p:ph idx="1"/>
          </p:nvPr>
        </p:nvSpPr>
        <p:spPr>
          <a:solidFill>
            <a:schemeClr val="accent4">
              <a:lumMod val="40000"/>
              <a:lumOff val="60000"/>
            </a:schemeClr>
          </a:solidFill>
        </p:spPr>
        <p:txBody>
          <a:bodyPr>
            <a:normAutofit fontScale="62500" lnSpcReduction="20000"/>
          </a:bodyPr>
          <a:lstStyle/>
          <a:p>
            <a:pPr>
              <a:buNone/>
            </a:pPr>
            <a:r>
              <a:rPr lang="en-GB" dirty="0" smtClean="0"/>
              <a:t>      When </a:t>
            </a:r>
            <a:r>
              <a:rPr lang="en-GB" dirty="0"/>
              <a:t>a system crashes, it may have several transactions being executed and various files opened for them to modify the data items. </a:t>
            </a:r>
            <a:endParaRPr lang="en-GB" dirty="0" smtClean="0"/>
          </a:p>
          <a:p>
            <a:pPr>
              <a:buNone/>
            </a:pPr>
            <a:r>
              <a:rPr lang="en-GB" dirty="0"/>
              <a:t> </a:t>
            </a:r>
            <a:r>
              <a:rPr lang="en-GB" dirty="0" smtClean="0"/>
              <a:t>     Transactions </a:t>
            </a:r>
            <a:r>
              <a:rPr lang="en-GB" dirty="0"/>
              <a:t>are made of various operations, which are atomic in nature. But according to ACID properties of DBMS, atomicity of transactions as a whole must be maintained, that is, either all the operations are executed or none</a:t>
            </a:r>
            <a:r>
              <a:rPr lang="en-GB" dirty="0" smtClean="0"/>
              <a:t>.</a:t>
            </a:r>
          </a:p>
          <a:p>
            <a:pPr>
              <a:buNone/>
            </a:pPr>
            <a:endParaRPr lang="en-GB" dirty="0"/>
          </a:p>
          <a:p>
            <a:pPr>
              <a:buNone/>
            </a:pPr>
            <a:r>
              <a:rPr lang="en-GB" dirty="0" smtClean="0"/>
              <a:t> When </a:t>
            </a:r>
            <a:r>
              <a:rPr lang="en-GB" dirty="0"/>
              <a:t>a DBMS recovers from a crash, it should maintain the following −</a:t>
            </a:r>
          </a:p>
          <a:p>
            <a:r>
              <a:rPr lang="en-GB" dirty="0"/>
              <a:t>It should check the states of all the transactions, which were being executed.</a:t>
            </a:r>
          </a:p>
          <a:p>
            <a:r>
              <a:rPr lang="en-GB" dirty="0"/>
              <a:t>A transaction may be in the middle of some operation; the DBMS must ensure the atomicity of the transaction in this </a:t>
            </a:r>
            <a:r>
              <a:rPr lang="en-GB" dirty="0" smtClean="0"/>
              <a:t>case. It </a:t>
            </a:r>
            <a:r>
              <a:rPr lang="en-GB" dirty="0"/>
              <a:t>should check whether the transaction can be completed now or it needs to be rolled back.</a:t>
            </a:r>
          </a:p>
          <a:p>
            <a:r>
              <a:rPr lang="en-GB" dirty="0"/>
              <a:t>No transactions would be allowed to leave the DBMS in an inconsistent state.</a:t>
            </a:r>
          </a:p>
          <a:p>
            <a:pPr>
              <a:buNone/>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671</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RDBMS Logical Modules</vt:lpstr>
      <vt:lpstr>Query processing</vt:lpstr>
      <vt:lpstr>Transactions</vt:lpstr>
      <vt:lpstr>Transactions contd..</vt:lpstr>
      <vt:lpstr>Transaction States </vt:lpstr>
      <vt:lpstr>Recovery Management</vt:lpstr>
      <vt:lpstr> Recovery Management Contd.. 8</vt:lpstr>
      <vt:lpstr>Recovery Management Contd.. </vt:lpstr>
      <vt:lpstr>Recovery Management Contd.. </vt:lpstr>
      <vt:lpstr>Recovery Management Contd.. </vt:lpstr>
      <vt:lpstr>Storage Management</vt:lpstr>
      <vt:lpstr>Storage Management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madhu</dc:creator>
  <cp:lastModifiedBy>madhu</cp:lastModifiedBy>
  <cp:revision>12</cp:revision>
  <dcterms:created xsi:type="dcterms:W3CDTF">2018-01-21T10:06:15Z</dcterms:created>
  <dcterms:modified xsi:type="dcterms:W3CDTF">2018-01-22T23:01:36Z</dcterms:modified>
</cp:coreProperties>
</file>