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14"/>
  </p:notesMasterIdLst>
  <p:handoutMasterIdLst>
    <p:handoutMasterId r:id="rId15"/>
  </p:handoutMasterIdLst>
  <p:sldIdLst>
    <p:sldId id="287" r:id="rId5"/>
    <p:sldId id="282" r:id="rId6"/>
    <p:sldId id="279" r:id="rId7"/>
    <p:sldId id="280" r:id="rId8"/>
    <p:sldId id="281" r:id="rId9"/>
    <p:sldId id="283" r:id="rId10"/>
    <p:sldId id="277" r:id="rId11"/>
    <p:sldId id="284" r:id="rId12"/>
    <p:sldId id="285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87"/>
            <p14:sldId id="282"/>
            <p14:sldId id="279"/>
            <p14:sldId id="280"/>
            <p14:sldId id="281"/>
            <p14:sldId id="283"/>
            <p14:sldId id="277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98535" autoAdjust="0"/>
  </p:normalViewPr>
  <p:slideViewPr>
    <p:cSldViewPr>
      <p:cViewPr varScale="1">
        <p:scale>
          <a:sx n="72" d="100"/>
          <a:sy n="72" d="100"/>
        </p:scale>
        <p:origin x="5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07/04/2018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=""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=""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=""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=""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=""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=""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=""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=""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=""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=""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=""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=""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=""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B987D8C-64E0-4D2B-9951-A57E1E3413AC}" type="datetimeFigureOut">
              <a:rPr lang="en-IN" smtClean="0"/>
              <a:t>07-04-2018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1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="" xmlns:a16="http://schemas.microsoft.com/office/drawing/2014/main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7660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="" xmlns:a16="http://schemas.microsoft.com/office/drawing/2014/main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=""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=""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=""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=""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=""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=""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="" xmlns:a16="http://schemas.microsoft.com/office/drawing/2014/main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="" xmlns:a16="http://schemas.microsoft.com/office/drawing/2014/main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="" xmlns:a16="http://schemas.microsoft.com/office/drawing/2014/main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="" xmlns:a16="http://schemas.microsoft.com/office/drawing/2014/main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=""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=""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=""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="" xmlns:a16="http://schemas.microsoft.com/office/drawing/2014/main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="" xmlns:a16="http://schemas.microsoft.com/office/drawing/2014/main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="" xmlns:a16="http://schemas.microsoft.com/office/drawing/2014/main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="" xmlns:a16="http://schemas.microsoft.com/office/drawing/2014/main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=""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sv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="" xmlns:a16="http://schemas.microsoft.com/office/drawing/2014/main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  <p:sldLayoutId id="214748381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="" xmlns:a16="http://schemas.microsoft.com/office/drawing/2014/main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=""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 txBox="1">
            <a:spLocks/>
          </p:cNvSpPr>
          <p:nvPr/>
        </p:nvSpPr>
        <p:spPr>
          <a:xfrm>
            <a:off x="-24061" y="1196752"/>
            <a:ext cx="5399981" cy="10795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r" defTabSz="9144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1"/>
                </a:solidFill>
              </a:rPr>
              <a:t>WINDOWS FUNDEMANTALS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90805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Operating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335360" y="764704"/>
            <a:ext cx="3429000" cy="26003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501008"/>
            <a:ext cx="4583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Batch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Batch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Operating System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Clustered System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46" y="672851"/>
            <a:ext cx="4540358" cy="26765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91395"/>
              </p:ext>
            </p:extLst>
          </p:nvPr>
        </p:nvGraphicFramePr>
        <p:xfrm>
          <a:off x="4553770" y="3501008"/>
          <a:ext cx="7638230" cy="322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465"/>
                <a:gridCol w="3848765"/>
              </a:tblGrid>
              <a:tr h="37513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Ease of use</a:t>
                      </a:r>
                      <a:endParaRPr lang="en-IN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High resource requirements</a:t>
                      </a:r>
                      <a:endParaRPr lang="en-IN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388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Backwards compatibility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Closed Source</a:t>
                      </a:r>
                      <a:endParaRPr lang="en-IN" b="0" dirty="0"/>
                    </a:p>
                  </a:txBody>
                  <a:tcPr/>
                </a:tc>
              </a:tr>
              <a:tr h="569878">
                <a:tc>
                  <a:txBody>
                    <a:bodyPr/>
                    <a:lstStyle/>
                    <a:p>
                      <a:r>
                        <a:rPr lang="en-IN" dirty="0" smtClean="0"/>
                        <a:t>3.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for new hardware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Poor security &amp; Poor support for older hardware</a:t>
                      </a:r>
                      <a:endParaRPr lang="en-IN" b="0" dirty="0"/>
                    </a:p>
                  </a:txBody>
                  <a:tcPr/>
                </a:tc>
              </a:tr>
              <a:tr h="450158">
                <a:tc>
                  <a:txBody>
                    <a:bodyPr/>
                    <a:lstStyle/>
                    <a:p>
                      <a:r>
                        <a:rPr lang="en-IN" dirty="0" smtClean="0"/>
                        <a:t>4. Better Stability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Extortionist prices</a:t>
                      </a:r>
                      <a:endParaRPr lang="en-IN" b="0" dirty="0"/>
                    </a:p>
                  </a:txBody>
                  <a:tcPr/>
                </a:tc>
              </a:tr>
              <a:tr h="450158">
                <a:tc>
                  <a:txBody>
                    <a:bodyPr/>
                    <a:lstStyle/>
                    <a:p>
                      <a:r>
                        <a:rPr lang="en-IN" dirty="0" smtClean="0"/>
                        <a:t>5.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secure boot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 smtClean="0"/>
                        <a:t>  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 remote access</a:t>
                      </a:r>
                      <a:endParaRPr lang="en-IN" b="0" dirty="0"/>
                    </a:p>
                  </a:txBody>
                  <a:tcPr/>
                </a:tc>
              </a:tr>
              <a:tr h="814112">
                <a:tc>
                  <a:txBody>
                    <a:bodyPr/>
                    <a:lstStyle/>
                    <a:p>
                      <a:r>
                        <a:rPr lang="en-IN" dirty="0" smtClean="0"/>
                        <a:t>6.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allows many programs to operate at the same time</a:t>
                      </a:r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Backwards incompatible file formats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67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704" y="620688"/>
            <a:ext cx="12241359" cy="59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0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124744"/>
            <a:ext cx="5519936" cy="4896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1340768"/>
            <a:ext cx="5400600" cy="4495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5720" y="116632"/>
            <a:ext cx="47078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Booting Process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8" y="1202432"/>
            <a:ext cx="4502274" cy="237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052736"/>
            <a:ext cx="3960440" cy="2874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4104793"/>
            <a:ext cx="5238750" cy="27363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71864" y="188640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S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473" y="4206697"/>
            <a:ext cx="3528392" cy="26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7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 flipH="1">
            <a:off x="3647728" y="143157"/>
            <a:ext cx="7476074" cy="47667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Mechanisms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Windows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Registry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databases of configuration settings in Microsoft Windows operating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Control Manager (SCM) is the key component of the operating system responsible for providing a management interface to services.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07987" y="1128851"/>
            <a:ext cx="5543551" cy="584278"/>
          </a:xfrm>
        </p:spPr>
        <p:txBody>
          <a:bodyPr/>
          <a:lstStyle/>
          <a:p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Registry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258653" y="1128851"/>
            <a:ext cx="5516444" cy="568018"/>
          </a:xfrm>
        </p:spPr>
        <p:txBody>
          <a:bodyPr/>
          <a:lstStyle/>
          <a:p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Services 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" y="3284984"/>
            <a:ext cx="5972175" cy="3465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71" y="3519120"/>
            <a:ext cx="5715000" cy="32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vice drivers i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8055"/>
            <a:ext cx="4030755" cy="462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29" y="2197764"/>
            <a:ext cx="3338398" cy="4759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34880" y="260648"/>
            <a:ext cx="37529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Management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00382" y="2852936"/>
            <a:ext cx="2520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 Off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Backlight Off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Idle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0216" y="1525081"/>
            <a:ext cx="3640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Manager States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9616" y="1484784"/>
            <a:ext cx="2303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7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098" y="112754"/>
            <a:ext cx="11016604" cy="86360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Process 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60" y="3791939"/>
            <a:ext cx="5384800" cy="233422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223293" y="1700808"/>
            <a:ext cx="5384800" cy="45259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sequence of programmed instructions</a:t>
            </a:r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600" y="150604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one or more threads and associated system resources such as memory, open files and devices.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938" y="3140045"/>
            <a:ext cx="2340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States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87" y="3356992"/>
            <a:ext cx="5553075" cy="27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4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1784" y="35361"/>
            <a:ext cx="4094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24744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  -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memory management systems maps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addresses of the pages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of the pages after the pages of the program has been loaded at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RAM.</a:t>
            </a:r>
            <a:endParaRPr lang="en-US" dirty="0" smtClean="0"/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space for each process is private and cannot be accessed by other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unless it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shared.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does not represent the actual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location of an object in memory.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r>
              <a:rPr lang="en-US" sz="2400" dirty="0"/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memory management scheme that eliminates the need for contiguous allocation of physical memory.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Pool  -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fixed-size blocks allocation, is the use of pools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management that allows dynamic memory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Paged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Non paged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10365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22833</TotalTime>
  <Words>296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Times New Roman</vt:lpstr>
      <vt:lpstr>Verdana</vt:lpstr>
      <vt:lpstr>Wingdings</vt:lpstr>
      <vt:lpstr>Capgemini_Template</vt:lpstr>
      <vt:lpstr>Section slides</vt:lpstr>
      <vt:lpstr>Content Layouts</vt:lpstr>
      <vt:lpstr>Content and Image Layouts</vt:lpstr>
      <vt:lpstr>PowerPoint Presentation</vt:lpstr>
      <vt:lpstr>                                               Operating system </vt:lpstr>
      <vt:lpstr>PowerPoint Presentation</vt:lpstr>
      <vt:lpstr>PowerPoint Presentation</vt:lpstr>
      <vt:lpstr>PowerPoint Presentation</vt:lpstr>
      <vt:lpstr>Management Mechanisms </vt:lpstr>
      <vt:lpstr>PowerPoint Presentation</vt:lpstr>
      <vt:lpstr>                                        Process Management    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Kagithapu Lokanadha, Sai Krishna</cp:lastModifiedBy>
  <cp:revision>187</cp:revision>
  <dcterms:created xsi:type="dcterms:W3CDTF">2017-10-18T07:07:16Z</dcterms:created>
  <dcterms:modified xsi:type="dcterms:W3CDTF">2018-04-07T06:28:25Z</dcterms:modified>
</cp:coreProperties>
</file>