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5"/>
  </p:notesMasterIdLst>
  <p:sldIdLst>
    <p:sldId id="256" r:id="rId2"/>
    <p:sldId id="294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7" r:id="rId20"/>
    <p:sldId id="278" r:id="rId21"/>
    <p:sldId id="279" r:id="rId22"/>
    <p:sldId id="282" r:id="rId23"/>
    <p:sldId id="281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0" autoAdjust="0"/>
    <p:restoredTop sz="94660"/>
  </p:normalViewPr>
  <p:slideViewPr>
    <p:cSldViewPr>
      <p:cViewPr varScale="1">
        <p:scale>
          <a:sx n="69" d="100"/>
          <a:sy n="69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7B24F-C1E8-4341-A8B5-3E8127E41F4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95628-961E-4261-927A-83A81DF3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7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26616-63CA-4E2D-844B-DFF0D571E3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6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BDE-BDF1-4F5E-8275-57CDACD496B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0624-C074-4DF3-BA98-7C2F2AE48B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BDE-BDF1-4F5E-8275-57CDACD496B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0624-C074-4DF3-BA98-7C2F2AE48B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BDE-BDF1-4F5E-8275-57CDACD496B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0624-C074-4DF3-BA98-7C2F2AE48B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BDE-BDF1-4F5E-8275-57CDACD496B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0624-C074-4DF3-BA98-7C2F2AE48B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BDE-BDF1-4F5E-8275-57CDACD496B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0624-C074-4DF3-BA98-7C2F2AE48B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BDE-BDF1-4F5E-8275-57CDACD496B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0624-C074-4DF3-BA98-7C2F2AE48B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BDE-BDF1-4F5E-8275-57CDACD496B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0624-C074-4DF3-BA98-7C2F2AE48B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BDE-BDF1-4F5E-8275-57CDACD496B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0624-C074-4DF3-BA98-7C2F2AE48B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BDE-BDF1-4F5E-8275-57CDACD496B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0624-C074-4DF3-BA98-7C2F2AE48B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BDE-BDF1-4F5E-8275-57CDACD496B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C30624-C074-4DF3-BA98-7C2F2AE48B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BDE-BDF1-4F5E-8275-57CDACD496B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0624-C074-4DF3-BA98-7C2F2AE48B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9620BDE-BDF1-4F5E-8275-57CDACD496B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BC30624-C074-4DF3-BA98-7C2F2AE48B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777" y="1066800"/>
            <a:ext cx="5648623" cy="1204306"/>
          </a:xfrm>
        </p:spPr>
        <p:txBody>
          <a:bodyPr>
            <a:normAutofit/>
          </a:bodyPr>
          <a:lstStyle/>
          <a:p>
            <a:r>
              <a:rPr lang="en-US" dirty="0" smtClean="0"/>
              <a:t>Windows fundamental's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75071" y="2971800"/>
            <a:ext cx="2073529" cy="762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Team 1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105400" y="3810000"/>
            <a:ext cx="365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SM MONISHA</a:t>
            </a:r>
          </a:p>
          <a:p>
            <a:r>
              <a:rPr lang="en-US" sz="2000" b="1" dirty="0" smtClean="0"/>
              <a:t>N NANDINI</a:t>
            </a:r>
          </a:p>
          <a:p>
            <a:r>
              <a:rPr lang="en-US" sz="2000" b="1" dirty="0" smtClean="0"/>
              <a:t>MAHENTESH KUMBAR</a:t>
            </a:r>
          </a:p>
          <a:p>
            <a:r>
              <a:rPr lang="en-US" sz="2000" b="1" dirty="0" smtClean="0"/>
              <a:t>ARVETI NAVEEN</a:t>
            </a:r>
          </a:p>
          <a:p>
            <a:r>
              <a:rPr lang="en-US" sz="2000" b="1" dirty="0" smtClean="0"/>
              <a:t>T DIVYA SRI</a:t>
            </a:r>
          </a:p>
          <a:p>
            <a:r>
              <a:rPr lang="en-US" sz="2000" b="1" dirty="0" smtClean="0"/>
              <a:t>KL SAIKRISHNA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39260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of  Distributed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dirty="0" smtClean="0"/>
              <a:t>Speedup </a:t>
            </a:r>
            <a:r>
              <a:rPr lang="en-US" sz="2000" b="0" dirty="0"/>
              <a:t>the exchange of data with one another via electronic mail.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If one site fails in a distributed system, the remaining sites can potentially continue operating.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Better service to the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Reduction of the load on the host computer.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Reduction of delays in data processing.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2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A specialized operating system for a network device such as a router, switch or firewall.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An operating system oriented to computer networking, to allow shared file and printer access among multiple computers in a network, to enable the sharing of data, users, groups, security, applications, and other networking functions</a:t>
            </a:r>
            <a:r>
              <a:rPr lang="en-US" sz="2000" b="0" dirty="0" smtClean="0"/>
              <a:t>,</a:t>
            </a:r>
            <a:r>
              <a:rPr lang="en-US" sz="2000" b="0" dirty="0"/>
              <a:t> typically over a local area network (LAN), or private </a:t>
            </a:r>
            <a:r>
              <a:rPr lang="en-US" sz="2000" b="0" dirty="0" smtClean="0"/>
              <a:t>network . This </a:t>
            </a:r>
            <a:r>
              <a:rPr lang="en-US" sz="2000" b="0" dirty="0"/>
              <a:t>sense is now largely historical, as common operating systems generally now have such </a:t>
            </a:r>
            <a:r>
              <a:rPr lang="en-US" sz="2000" b="0"/>
              <a:t>features </a:t>
            </a:r>
            <a:r>
              <a:rPr lang="en-US" sz="2000" b="0" smtClean="0"/>
              <a:t>included.</a:t>
            </a:r>
            <a:endParaRPr lang="en-US" sz="2000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82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115300" cy="548640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There are two types of network operating system.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7520940" cy="5300172"/>
          </a:xfrm>
        </p:spPr>
        <p:txBody>
          <a:bodyPr>
            <a:noAutofit/>
          </a:bodyPr>
          <a:lstStyle/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Peer to peer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Client and server </a:t>
            </a:r>
            <a:r>
              <a:rPr lang="en-US" sz="2000" b="0" dirty="0" smtClean="0"/>
              <a:t>network</a:t>
            </a:r>
            <a:endParaRPr lang="en-US" sz="2000" b="0" dirty="0"/>
          </a:p>
          <a:p>
            <a:r>
              <a:rPr lang="en-US" sz="2000" dirty="0"/>
              <a:t>Peer to peer network:-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 smtClean="0"/>
              <a:t>This </a:t>
            </a:r>
            <a:r>
              <a:rPr lang="en-US" sz="2000" b="0" dirty="0"/>
              <a:t>is a type of network in which all computers are connected to each other</a:t>
            </a:r>
            <a:r>
              <a:rPr lang="en-US" sz="20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 smtClean="0"/>
              <a:t> </a:t>
            </a:r>
            <a:r>
              <a:rPr lang="en-US" sz="2000" b="0" dirty="0"/>
              <a:t>It is inexpensive to setup</a:t>
            </a:r>
            <a:r>
              <a:rPr lang="en-US" sz="20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 smtClean="0"/>
              <a:t> </a:t>
            </a:r>
            <a:r>
              <a:rPr lang="en-US" sz="2000" b="0" dirty="0"/>
              <a:t>Files are placed on any computer and can be accessed by any other computer in the network. </a:t>
            </a:r>
            <a:endParaRPr lang="en-US" sz="20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 smtClean="0"/>
              <a:t>This </a:t>
            </a:r>
            <a:r>
              <a:rPr lang="en-US" sz="2000" b="0" dirty="0"/>
              <a:t>type of network is best for small or medium size organization.</a:t>
            </a:r>
          </a:p>
          <a:p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00987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4237"/>
            <a:ext cx="7520940" cy="3579849"/>
          </a:xfrm>
        </p:spPr>
        <p:txBody>
          <a:bodyPr>
            <a:normAutofit/>
          </a:bodyPr>
          <a:lstStyle/>
          <a:p>
            <a:r>
              <a:rPr lang="en-US" dirty="0"/>
              <a:t>Advantages of peer to peer network</a:t>
            </a:r>
            <a:r>
              <a:rPr lang="en-US" dirty="0" smtClean="0"/>
              <a:t>:-</a:t>
            </a:r>
            <a:endParaRPr lang="en-US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It is easy to configure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It is not expensive to </a:t>
            </a:r>
            <a:r>
              <a:rPr lang="en-US" b="0" dirty="0" smtClean="0"/>
              <a:t>setup</a:t>
            </a:r>
            <a:endParaRPr lang="en-US" b="0" dirty="0"/>
          </a:p>
          <a:p>
            <a:r>
              <a:rPr lang="en-US" dirty="0"/>
              <a:t>Disadvantages of peer to peer network:-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No control over all the computers i.e. decentralized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Security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Client and server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Client and server network:-</a:t>
            </a:r>
          </a:p>
          <a:p>
            <a:endParaRPr lang="en-US" b="0" dirty="0"/>
          </a:p>
          <a:p>
            <a:endParaRPr lang="en-US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486" y="1066800"/>
            <a:ext cx="379095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4798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and server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09600"/>
            <a:ext cx="7520940" cy="3579849"/>
          </a:xfrm>
        </p:spPr>
        <p:txBody>
          <a:bodyPr>
            <a:normAutofit/>
          </a:bodyPr>
          <a:lstStyle/>
          <a:p>
            <a:endParaRPr lang="en-US" sz="2000" b="0" dirty="0"/>
          </a:p>
          <a:p>
            <a:r>
              <a:rPr lang="en-US" sz="2000" b="0" dirty="0"/>
              <a:t>This is type of network in which there is a server that is attached to client computer. So one computer is behaving as a center server controlling and managing other computers</a:t>
            </a:r>
            <a:r>
              <a:rPr lang="en-US" sz="2000" b="0" dirty="0" smtClean="0"/>
              <a:t>.</a:t>
            </a:r>
            <a:endParaRPr lang="en-US" sz="2000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2138363"/>
            <a:ext cx="551497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7058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20940" cy="3579849"/>
          </a:xfrm>
        </p:spPr>
        <p:txBody>
          <a:bodyPr>
            <a:noAutofit/>
          </a:bodyPr>
          <a:lstStyle/>
          <a:p>
            <a:r>
              <a:rPr lang="en-US" sz="2000" dirty="0"/>
              <a:t>Advantages of client and server network</a:t>
            </a:r>
            <a:r>
              <a:rPr lang="en-US" sz="2000" b="0" dirty="0"/>
              <a:t>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Security is well managed in these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New resources can be easily added and removed to these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New technology can be put in without any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Server can be accessed remotely also</a:t>
            </a:r>
          </a:p>
          <a:p>
            <a:r>
              <a:rPr lang="en-US" sz="2000" dirty="0"/>
              <a:t>Disadvantages of client and server network:-</a:t>
            </a:r>
            <a:endParaRPr lang="en-US" sz="20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It is expensive to setup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Maintenance of these systems require more staff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All computers are dependent on server. If server crashes then all computers effected</a:t>
            </a:r>
          </a:p>
        </p:txBody>
      </p:sp>
    </p:spTree>
    <p:extLst>
      <p:ext uri="{BB962C8B-B14F-4D97-AF65-F5344CB8AC3E}">
        <p14:creationId xmlns:p14="http://schemas.microsoft.com/office/powerpoint/2010/main" val="83722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operating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00628"/>
            <a:ext cx="8229600" cy="1490171"/>
          </a:xfrm>
        </p:spPr>
        <p:txBody>
          <a:bodyPr>
            <a:normAutofit/>
          </a:bodyPr>
          <a:lstStyle/>
          <a:p>
            <a:r>
              <a:rPr lang="en-US" sz="2000" b="0" dirty="0" smtClean="0"/>
              <a:t>		A </a:t>
            </a:r>
            <a:r>
              <a:rPr lang="en-US" sz="2000" b="0" dirty="0"/>
              <a:t>real-time operating system </a:t>
            </a:r>
            <a:r>
              <a:rPr lang="en-US" sz="2000" b="0" dirty="0" smtClean="0"/>
              <a:t>is </a:t>
            </a:r>
            <a:r>
              <a:rPr lang="en-US" sz="2000" b="0" dirty="0"/>
              <a:t>a multitasking operating system designed for real-time applications. Such applications include embedded systems, industrial robots, scientific research equipment and others.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514600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Advantages of </a:t>
            </a:r>
            <a:r>
              <a:rPr lang="en-US" sz="2000" dirty="0"/>
              <a:t>real-time</a:t>
            </a:r>
            <a:r>
              <a:rPr lang="en-US" sz="2000" b="0" dirty="0"/>
              <a:t> </a:t>
            </a:r>
            <a:r>
              <a:rPr lang="en-US" sz="2000" dirty="0"/>
              <a:t>operating</a:t>
            </a:r>
            <a:r>
              <a:rPr lang="en-US" sz="2000" b="0" dirty="0"/>
              <a:t> </a:t>
            </a:r>
            <a:r>
              <a:rPr lang="en-US" sz="2000" dirty="0"/>
              <a:t>system</a:t>
            </a:r>
            <a:r>
              <a:rPr lang="en-US" sz="2000" b="0" dirty="0"/>
              <a:t> </a:t>
            </a:r>
            <a:r>
              <a:rPr lang="en-US" sz="2000" b="0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Maximum </a:t>
            </a:r>
            <a:r>
              <a:rPr lang="en-US" sz="2000" b="0" dirty="0" smtClean="0"/>
              <a:t>Consumption </a:t>
            </a:r>
            <a:r>
              <a:rPr lang="en-US" sz="2000" b="0" dirty="0"/>
              <a:t>of the </a:t>
            </a:r>
            <a:r>
              <a:rPr lang="en-US" sz="2000" b="0" dirty="0" smtClean="0"/>
              <a:t>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Task </a:t>
            </a:r>
            <a:r>
              <a:rPr lang="en-US" sz="2000" b="0" dirty="0" smtClean="0"/>
              <a:t>Shifting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Focus on </a:t>
            </a:r>
            <a:r>
              <a:rPr lang="en-US" sz="2000" b="0" dirty="0" smtClean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40854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Disadvantages of Real Time Operating System: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Limited Tasks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Use heavy system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Low multi-tasking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Complex </a:t>
            </a:r>
            <a:r>
              <a:rPr lang="en-US" sz="2000" b="0" dirty="0" smtClean="0"/>
              <a:t>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Thread </a:t>
            </a:r>
            <a:r>
              <a:rPr lang="en-US" sz="2000" b="0" dirty="0" smtClean="0"/>
              <a:t>Priority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31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Kernel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547572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Kernel is the core or Heart of Operating System.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 kernel is a computer program that is the core of a computer’s operating system with complete control over everything in the system.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It is One of the first program loaded on start up                                           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320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" y="304800"/>
            <a:ext cx="7520940" cy="548640"/>
          </a:xfrm>
        </p:spPr>
        <p:txBody>
          <a:bodyPr/>
          <a:lstStyle/>
          <a:p>
            <a:r>
              <a:rPr lang="en-US" b="1" dirty="0" smtClean="0"/>
              <a:t>Types of Kernel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111827"/>
            <a:ext cx="3276600" cy="8382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sz="2000" dirty="0" smtClean="0"/>
              <a:t> Monolithic  kernel                           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09800"/>
            <a:ext cx="3683000" cy="27622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70809"/>
            <a:ext cx="29718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38800" y="1447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Micro</a:t>
            </a:r>
            <a:r>
              <a:rPr lang="en-US" dirty="0" smtClean="0"/>
              <a:t> </a:t>
            </a:r>
            <a:r>
              <a:rPr lang="en-US" b="1" dirty="0" smtClean="0"/>
              <a:t>Kernel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84382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2000" dirty="0"/>
              <a:t>What is Operating system?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Types of Operating System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Kernel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Executive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95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7324"/>
            <a:ext cx="7520940" cy="548640"/>
          </a:xfrm>
        </p:spPr>
        <p:txBody>
          <a:bodyPr/>
          <a:lstStyle/>
          <a:p>
            <a:r>
              <a:rPr lang="en-US" b="1" dirty="0" smtClean="0"/>
              <a:t>Hybrid Kernel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446" y="838200"/>
            <a:ext cx="4064354" cy="384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264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Nano Kernel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Nano was developed by ADEOS.</a:t>
            </a:r>
          </a:p>
          <a:p>
            <a:r>
              <a:rPr lang="en-US" sz="2000" dirty="0" smtClean="0"/>
              <a:t>Widely using in Mobiles.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0"/>
            <a:ext cx="3048000" cy="298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80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47377" y="776894"/>
            <a:ext cx="5648623" cy="1204306"/>
          </a:xfrm>
        </p:spPr>
        <p:txBody>
          <a:bodyPr/>
          <a:lstStyle/>
          <a:p>
            <a:r>
              <a:rPr lang="en-US" dirty="0" smtClean="0"/>
              <a:t>Kernel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78083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6172200"/>
            <a:ext cx="8839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160" y="4011930"/>
            <a:ext cx="2133600" cy="20078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1460" y="4145280"/>
            <a:ext cx="1882140" cy="3657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 Manager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9560" y="4591050"/>
            <a:ext cx="1851660" cy="3429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1940" y="5015865"/>
            <a:ext cx="182499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drivers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1944" y="5486400"/>
            <a:ext cx="1784985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drivers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438400" y="4011930"/>
            <a:ext cx="4114800" cy="20078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90800" y="5452110"/>
            <a:ext cx="38100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 Abstraction Layer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590800" y="4184330"/>
            <a:ext cx="3810000" cy="4248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9" idx="2"/>
            <a:endCxn id="18" idx="0"/>
          </p:cNvCxnSpPr>
          <p:nvPr/>
        </p:nvCxnSpPr>
        <p:spPr>
          <a:xfrm>
            <a:off x="4495800" y="4609145"/>
            <a:ext cx="0" cy="8429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2"/>
          </p:cNvCxnSpPr>
          <p:nvPr/>
        </p:nvCxnSpPr>
        <p:spPr>
          <a:xfrm>
            <a:off x="1214437" y="5791200"/>
            <a:ext cx="953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705600" y="4011930"/>
            <a:ext cx="2286000" cy="19697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858000" y="4216235"/>
            <a:ext cx="1981200" cy="4067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 manager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858000" y="4837269"/>
            <a:ext cx="1981200" cy="386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GDI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858000" y="5508307"/>
            <a:ext cx="1981200" cy="3562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Graphics drivers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3" idx="2"/>
          </p:cNvCxnSpPr>
          <p:nvPr/>
        </p:nvCxnSpPr>
        <p:spPr>
          <a:xfrm>
            <a:off x="7848600" y="5864542"/>
            <a:ext cx="0" cy="3076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8" idx="2"/>
          </p:cNvCxnSpPr>
          <p:nvPr/>
        </p:nvCxnSpPr>
        <p:spPr>
          <a:xfrm>
            <a:off x="4495800" y="5909310"/>
            <a:ext cx="0" cy="2628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52400" y="2214065"/>
            <a:ext cx="8915400" cy="167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51460" y="2286000"/>
            <a:ext cx="1729740" cy="1447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I/O Manager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044889" y="2907826"/>
            <a:ext cx="926911" cy="538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Objct</a:t>
            </a:r>
            <a:r>
              <a:rPr lang="en-US" sz="1200" dirty="0" smtClean="0"/>
              <a:t> Manager</a:t>
            </a:r>
            <a:endParaRPr lang="en-US" sz="1200" dirty="0"/>
          </a:p>
        </p:txBody>
      </p:sp>
      <p:sp>
        <p:nvSpPr>
          <p:cNvPr id="48" name="Rectangle 47"/>
          <p:cNvSpPr/>
          <p:nvPr/>
        </p:nvSpPr>
        <p:spPr>
          <a:xfrm>
            <a:off x="3050843" y="2738793"/>
            <a:ext cx="838200" cy="722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Process &amp; Thread Manager</a:t>
            </a:r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3977185" y="2907825"/>
            <a:ext cx="823415" cy="538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Memory Manager</a:t>
            </a:r>
            <a:endParaRPr lang="en-US" sz="1050" dirty="0"/>
          </a:p>
        </p:txBody>
      </p:sp>
      <p:sp>
        <p:nvSpPr>
          <p:cNvPr id="50" name="Rectangle 49"/>
          <p:cNvSpPr/>
          <p:nvPr/>
        </p:nvSpPr>
        <p:spPr>
          <a:xfrm>
            <a:off x="4852916" y="2757842"/>
            <a:ext cx="990600" cy="738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Security Reference manager</a:t>
            </a:r>
            <a:endParaRPr lang="en-US" sz="1050" dirty="0"/>
          </a:p>
        </p:txBody>
      </p:sp>
      <p:sp>
        <p:nvSpPr>
          <p:cNvPr id="51" name="Rectangle 50"/>
          <p:cNvSpPr/>
          <p:nvPr/>
        </p:nvSpPr>
        <p:spPr>
          <a:xfrm>
            <a:off x="5944168" y="2798145"/>
            <a:ext cx="1218064" cy="7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Configuration Manager Registry</a:t>
            </a:r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281940" y="2653352"/>
            <a:ext cx="1623059" cy="50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Power manager</a:t>
            </a:r>
            <a:endParaRPr lang="en-US" sz="1600" dirty="0"/>
          </a:p>
        </p:txBody>
      </p:sp>
      <p:sp>
        <p:nvSpPr>
          <p:cNvPr id="54" name="Rectangle 53"/>
          <p:cNvSpPr/>
          <p:nvPr/>
        </p:nvSpPr>
        <p:spPr>
          <a:xfrm>
            <a:off x="321943" y="3246176"/>
            <a:ext cx="1583056" cy="399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 &amp;P manager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431206" y="3344660"/>
            <a:ext cx="1219200" cy="4221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Kernel Transaction Manager</a:t>
            </a:r>
            <a:endParaRPr lang="en-US" sz="1050" dirty="0"/>
          </a:p>
        </p:txBody>
      </p:sp>
      <p:sp>
        <p:nvSpPr>
          <p:cNvPr id="56" name="Rectangle 55"/>
          <p:cNvSpPr/>
          <p:nvPr/>
        </p:nvSpPr>
        <p:spPr>
          <a:xfrm>
            <a:off x="7332260" y="2738793"/>
            <a:ext cx="1356815" cy="5609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Local Procedural Manager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7431205" y="2352959"/>
            <a:ext cx="1257869" cy="3003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Kernel Mode</a:t>
            </a:r>
            <a:endParaRPr lang="en-US" sz="1400" dirty="0"/>
          </a:p>
        </p:txBody>
      </p:sp>
      <p:sp>
        <p:nvSpPr>
          <p:cNvPr id="58" name="Rectangle 57"/>
          <p:cNvSpPr/>
          <p:nvPr/>
        </p:nvSpPr>
        <p:spPr>
          <a:xfrm>
            <a:off x="7431205" y="1676400"/>
            <a:ext cx="1560395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Mode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2438400" y="2352959"/>
            <a:ext cx="4723832" cy="3003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EXECUTIVE SERVICES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2270760" y="381000"/>
            <a:ext cx="29108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Win32 Application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2313636" y="1295400"/>
            <a:ext cx="2867964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Win32 </a:t>
            </a:r>
            <a:r>
              <a:rPr lang="en-US" dirty="0" err="1" smtClean="0"/>
              <a:t>SubSystem</a:t>
            </a:r>
            <a:endParaRPr lang="en-US" dirty="0" smtClean="0"/>
          </a:p>
          <a:p>
            <a:pPr algn="ctr"/>
            <a:r>
              <a:rPr lang="en-US" dirty="0" smtClean="0"/>
              <a:t>Win32.sys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843516" y="76200"/>
            <a:ext cx="1130490" cy="4833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Logon Process winlogon.exe</a:t>
            </a:r>
            <a:endParaRPr lang="en-US" sz="1200" dirty="0"/>
          </a:p>
        </p:txBody>
      </p:sp>
      <p:sp>
        <p:nvSpPr>
          <p:cNvPr id="63" name="Rectangle 62"/>
          <p:cNvSpPr/>
          <p:nvPr/>
        </p:nvSpPr>
        <p:spPr>
          <a:xfrm>
            <a:off x="5638800" y="879142"/>
            <a:ext cx="1523432" cy="1148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6028330" y="924067"/>
            <a:ext cx="914400" cy="4572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 S A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6059606" y="1453485"/>
            <a:ext cx="914400" cy="4572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 A M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1" idx="2"/>
          </p:cNvCxnSpPr>
          <p:nvPr/>
        </p:nvCxnSpPr>
        <p:spPr>
          <a:xfrm>
            <a:off x="3747618" y="1905000"/>
            <a:ext cx="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114800" y="879143"/>
            <a:ext cx="0" cy="5021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2"/>
            <a:endCxn id="62" idx="2"/>
          </p:cNvCxnSpPr>
          <p:nvPr/>
        </p:nvCxnSpPr>
        <p:spPr>
          <a:xfrm>
            <a:off x="6408761" y="559558"/>
            <a:ext cx="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2" idx="2"/>
            <a:endCxn id="63" idx="0"/>
          </p:cNvCxnSpPr>
          <p:nvPr/>
        </p:nvCxnSpPr>
        <p:spPr>
          <a:xfrm flipH="1">
            <a:off x="6400516" y="559558"/>
            <a:ext cx="8245" cy="3195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3" idx="2"/>
          </p:cNvCxnSpPr>
          <p:nvPr/>
        </p:nvCxnSpPr>
        <p:spPr>
          <a:xfrm>
            <a:off x="6400516" y="2027829"/>
            <a:ext cx="0" cy="1862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23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14400"/>
            <a:ext cx="5564439" cy="1731075"/>
          </a:xfrm>
        </p:spPr>
        <p:txBody>
          <a:bodyPr/>
          <a:lstStyle/>
          <a:p>
            <a:r>
              <a:rPr lang="en-US" dirty="0" smtClean="0"/>
              <a:t>Executive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17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services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I/O Manager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Object Manager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Process and Thread Manager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Memory Manager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Security And Reference Manager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Configuration Manager Registry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635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6934200" cy="3352800"/>
          </a:xfrm>
        </p:spPr>
        <p:txBody>
          <a:bodyPr>
            <a:noAutofit/>
          </a:bodyPr>
          <a:lstStyle/>
          <a:p>
            <a:r>
              <a:rPr lang="en-US" sz="2000" dirty="0"/>
              <a:t>I/O </a:t>
            </a:r>
            <a:r>
              <a:rPr lang="en-US" sz="2000" dirty="0" smtClean="0"/>
              <a:t>MANAGER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The Windows kernel-mode I/O manager manages the communication between applications and the interfaces provided by device drivers.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  </a:t>
            </a:r>
            <a:r>
              <a:rPr lang="en-US" sz="2000" dirty="0" smtClean="0"/>
              <a:t>They </a:t>
            </a:r>
            <a:r>
              <a:rPr lang="en-US" sz="2000" dirty="0"/>
              <a:t>are passed from operating system to specific drivers and from one driver to another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The communication between the operating system and device drivers is primarily done through I/O request packets (IRPs).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8160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000" dirty="0"/>
              <a:t>I/O MANAGER COMPONENTS</a:t>
            </a:r>
            <a:r>
              <a:rPr lang="en-US" sz="2000" dirty="0" smtClean="0"/>
              <a:t>: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I/O manager has two subcomponents: </a:t>
            </a:r>
          </a:p>
          <a:p>
            <a:r>
              <a:rPr lang="en-US" sz="2000" dirty="0" smtClean="0"/>
              <a:t>                1.Plug </a:t>
            </a:r>
            <a:r>
              <a:rPr lang="en-US" sz="2000" dirty="0"/>
              <a:t>and Play manager </a:t>
            </a:r>
          </a:p>
          <a:p>
            <a:r>
              <a:rPr lang="en-US" sz="2000" dirty="0"/>
              <a:t>                </a:t>
            </a:r>
            <a:r>
              <a:rPr lang="en-US" sz="2000" dirty="0" smtClean="0"/>
              <a:t> </a:t>
            </a:r>
            <a:r>
              <a:rPr lang="en-US" sz="2000" dirty="0"/>
              <a:t>2.Power manager.</a:t>
            </a:r>
          </a:p>
        </p:txBody>
      </p:sp>
    </p:spTree>
    <p:extLst>
      <p:ext uri="{BB962C8B-B14F-4D97-AF65-F5344CB8AC3E}">
        <p14:creationId xmlns:p14="http://schemas.microsoft.com/office/powerpoint/2010/main" val="253935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7520940" cy="357984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000" dirty="0"/>
              <a:t>OBJECT MANAGER: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The Windows kernel-mode object manager component manages objects. </a:t>
            </a:r>
          </a:p>
          <a:p>
            <a:r>
              <a:rPr lang="en-US" sz="2000" dirty="0"/>
              <a:t>	   Ex</a:t>
            </a:r>
            <a:r>
              <a:rPr lang="en-US" sz="2000" dirty="0" smtClean="0"/>
              <a:t>: Files,devices,registry </a:t>
            </a:r>
            <a:r>
              <a:rPr lang="en-US" sz="2000" dirty="0"/>
              <a:t>keys, and so on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An </a:t>
            </a:r>
            <a:r>
              <a:rPr lang="en-US" sz="2000" dirty="0"/>
              <a:t>object is a collection of data that the operating system manages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Windows has more than 25 types of objects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keeps track of the objects allocated to process.</a:t>
            </a:r>
          </a:p>
        </p:txBody>
      </p:sp>
    </p:spTree>
    <p:extLst>
      <p:ext uri="{BB962C8B-B14F-4D97-AF65-F5344CB8AC3E}">
        <p14:creationId xmlns:p14="http://schemas.microsoft.com/office/powerpoint/2010/main" val="303252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520940" cy="548640"/>
          </a:xfrm>
        </p:spPr>
        <p:txBody>
          <a:bodyPr/>
          <a:lstStyle/>
          <a:p>
            <a:r>
              <a:rPr lang="en-US" dirty="0"/>
              <a:t>Executive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6781800" cy="3962400"/>
          </a:xfrm>
        </p:spPr>
        <p:txBody>
          <a:bodyPr/>
          <a:lstStyle/>
          <a:p>
            <a:endParaRPr lang="en-US" dirty="0"/>
          </a:p>
          <a:p>
            <a:r>
              <a:rPr lang="en-US" sz="2000" dirty="0"/>
              <a:t>PROCESS AND THREAD MANAGER</a:t>
            </a:r>
            <a:r>
              <a:rPr lang="en-US" sz="2000" dirty="0" smtClean="0"/>
              <a:t>: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A process is a software program that is currently running in Windows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thread is an object that identifies which part of the program is running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The Windows kernel-mode process and thread manager handles the execution of all threads in a process. </a:t>
            </a:r>
          </a:p>
        </p:txBody>
      </p:sp>
    </p:spTree>
    <p:extLst>
      <p:ext uri="{BB962C8B-B14F-4D97-AF65-F5344CB8AC3E}">
        <p14:creationId xmlns:p14="http://schemas.microsoft.com/office/powerpoint/2010/main" val="245683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</p:spPr>
        <p:txBody>
          <a:bodyPr/>
          <a:lstStyle/>
          <a:p>
            <a:r>
              <a:rPr lang="en-US" sz="4800" dirty="0" smtClean="0"/>
              <a:t>OPERATING SYSTEM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8648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Memory Manager :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The Windows kernel-mode memory manager component manages physical memory for the operating system. This memory is primarily in the form of random access memory (RAM</a:t>
            </a:r>
            <a:r>
              <a:rPr lang="en-US" sz="2000" dirty="0" smtClean="0"/>
              <a:t>).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The memory manager manages memory by performing the following major tasks: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Managing </a:t>
            </a:r>
            <a:r>
              <a:rPr lang="en-US" sz="2000" dirty="0"/>
              <a:t>the allocation and deallocation of memory virtually and dynamically.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Supporting </a:t>
            </a:r>
            <a:r>
              <a:rPr lang="en-US" sz="2000" dirty="0"/>
              <a:t>the concepts of memory-mapped files, shared memory, and copy-on-write.</a:t>
            </a:r>
          </a:p>
        </p:txBody>
      </p:sp>
    </p:spTree>
    <p:extLst>
      <p:ext uri="{BB962C8B-B14F-4D97-AF65-F5344CB8AC3E}">
        <p14:creationId xmlns:p14="http://schemas.microsoft.com/office/powerpoint/2010/main" val="38845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2857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SECURITY  AND REFERENCE MANAGER 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An increasingly important aspect of operating systems is security. Before an action can take place, the operating system must be sure that the action is not a violation of system policy. 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For </a:t>
            </a:r>
            <a:r>
              <a:rPr lang="en-US" sz="2000" dirty="0"/>
              <a:t>example, a device may or may not be accessible to all </a:t>
            </a:r>
            <a:r>
              <a:rPr lang="en-US" sz="2000" dirty="0" smtClean="0"/>
              <a:t>requests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The Windows kernel-mode security reference monitor provides routines for your driver to work with access control.</a:t>
            </a:r>
            <a:r>
              <a:rPr lang="en-US" sz="2000" b="0" dirty="0"/>
              <a:t> </a:t>
            </a:r>
            <a:endParaRPr lang="en-US" sz="2000" b="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Routines that provide a direct interface to the security reference monitor are prefixed with the letters "</a:t>
            </a:r>
            <a:r>
              <a:rPr lang="en-US" sz="2400" dirty="0"/>
              <a:t>Se</a:t>
            </a:r>
            <a:r>
              <a:rPr lang="en-US" sz="2000" dirty="0"/>
              <a:t>"; for example,</a:t>
            </a:r>
            <a:r>
              <a:rPr lang="en-US" sz="2400" dirty="0"/>
              <a:t> </a:t>
            </a:r>
            <a:r>
              <a:rPr lang="en-US" sz="2400" dirty="0" smtClean="0"/>
              <a:t>SeAccessCheck</a:t>
            </a:r>
            <a:r>
              <a:rPr lang="en-US" sz="2000" b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/>
              <a:t>Generally, higher-level drivers, particularly network drivers, call these routines.</a:t>
            </a:r>
          </a:p>
        </p:txBody>
      </p:sp>
    </p:spTree>
    <p:extLst>
      <p:ext uri="{BB962C8B-B14F-4D97-AF65-F5344CB8AC3E}">
        <p14:creationId xmlns:p14="http://schemas.microsoft.com/office/powerpoint/2010/main" val="408126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CONFIGURATION MANAGER REGISTRY 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In </a:t>
            </a:r>
            <a:r>
              <a:rPr lang="en-US" sz="2000" dirty="0"/>
              <a:t>the earlier days of Microsoft Windows, applications and the operating system stored configuration values in "INI" (initialization) files</a:t>
            </a:r>
            <a:r>
              <a:rPr lang="en-US" sz="20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The Windows Registry was created to store data about hardware and software</a:t>
            </a:r>
            <a:r>
              <a:rPr lang="en-US" sz="20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The Windows kernel-mode configuration manager manages the registry. 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Routines that provide a direct interface to the configuration manager are prefixed with the letters "Cm"; for example, </a:t>
            </a:r>
            <a:r>
              <a:rPr lang="en-US" sz="2000" dirty="0" smtClean="0"/>
              <a:t>”CmRegisterCallback”.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588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I\Desktop\thank-you-smiley-images-thank-you-smiley-animated-clipart-panda-free-clipart-images-classroom-clipartclipart-download-wallpaper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14400"/>
            <a:ext cx="5619461" cy="374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79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8582" y="2690336"/>
            <a:ext cx="3809999" cy="390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387927" y="106730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An operating system, or "OS," is </a:t>
            </a:r>
            <a:r>
              <a:rPr lang="en-US" dirty="0" smtClean="0"/>
              <a:t>software</a:t>
            </a:r>
            <a:r>
              <a:rPr lang="en-US" dirty="0"/>
              <a:t> that communicates with the </a:t>
            </a:r>
            <a:r>
              <a:rPr lang="en-US" dirty="0" smtClean="0"/>
              <a:t>hardware and </a:t>
            </a:r>
            <a:r>
              <a:rPr lang="en-US" dirty="0"/>
              <a:t>allows other </a:t>
            </a:r>
            <a:r>
              <a:rPr lang="en-US" dirty="0" smtClean="0"/>
              <a:t>programs to </a:t>
            </a:r>
            <a:r>
              <a:rPr lang="en-US" dirty="0"/>
              <a:t>run. It is comprised of </a:t>
            </a:r>
            <a:r>
              <a:rPr lang="en-US" dirty="0" smtClean="0"/>
              <a:t>system software, </a:t>
            </a:r>
            <a:r>
              <a:rPr lang="en-US" dirty="0"/>
              <a:t>or the fundamental files your computer needs to </a:t>
            </a:r>
            <a:r>
              <a:rPr lang="en-US" dirty="0" smtClean="0"/>
              <a:t>bootup and function.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7927" y="381000"/>
            <a:ext cx="411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WHAT IS OPERATING SYSTEM?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344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Windows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Linux</a:t>
            </a:r>
            <a:endParaRPr lang="en-US" sz="2800" dirty="0"/>
          </a:p>
        </p:txBody>
      </p:sp>
      <p:pic>
        <p:nvPicPr>
          <p:cNvPr id="1026" name="Picture 2" descr="C:\Users\SAI\Desktop\624040_97ab_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782340"/>
            <a:ext cx="4562475" cy="256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175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7520940" cy="3505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There  are  Mainly 4 Types of operating systems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dirty="0" smtClean="0"/>
              <a:t>Time-sharing operating systems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dirty="0" smtClean="0"/>
              <a:t>Distributed operating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dirty="0" smtClean="0"/>
              <a:t>Network operating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dirty="0" smtClean="0"/>
              <a:t>Real Time operating System</a:t>
            </a:r>
          </a:p>
          <a:p>
            <a:pPr marL="0" indent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55897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520940" cy="777240"/>
          </a:xfrm>
        </p:spPr>
        <p:txBody>
          <a:bodyPr>
            <a:normAutofit fontScale="90000"/>
          </a:bodyPr>
          <a:lstStyle/>
          <a:p>
            <a:r>
              <a:rPr lang="en-US" dirty="0"/>
              <a:t>Time-sharing operating systems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dirty="0"/>
              <a:t>Time-sharing is a technique which enables many </a:t>
            </a:r>
            <a:r>
              <a:rPr lang="en-US" sz="2000" b="0" dirty="0" smtClean="0"/>
              <a:t>people, located</a:t>
            </a:r>
          </a:p>
          <a:p>
            <a:r>
              <a:rPr lang="en-US" sz="2000" b="0" dirty="0" smtClean="0"/>
              <a:t>various terminals,to use a particular computer system at the same time. Time-sharing or multitasking is a logical extension of multiprogramming.</a:t>
            </a:r>
            <a:endParaRPr lang="en-US" sz="2000" b="0" dirty="0"/>
          </a:p>
          <a:p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438400"/>
            <a:ext cx="42672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 and dis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Advantages:-</a:t>
            </a:r>
            <a:endParaRPr lang="en-US" sz="2000" dirty="0"/>
          </a:p>
          <a:p>
            <a:r>
              <a:rPr lang="en-US" sz="2000" b="0" dirty="0"/>
              <a:t>Provides the advantage of quick response.</a:t>
            </a:r>
          </a:p>
          <a:p>
            <a:r>
              <a:rPr lang="en-US" sz="2000" b="0" dirty="0"/>
              <a:t>Avoids duplication of software.</a:t>
            </a:r>
          </a:p>
          <a:p>
            <a:r>
              <a:rPr lang="en-US" sz="2000" b="0" dirty="0"/>
              <a:t>Reduces CPU idle time.</a:t>
            </a:r>
          </a:p>
          <a:p>
            <a:r>
              <a:rPr lang="en-US" sz="2000" dirty="0" smtClean="0"/>
              <a:t>Dis-Advantages:-</a:t>
            </a:r>
          </a:p>
          <a:p>
            <a:r>
              <a:rPr lang="en-US" sz="2000" b="0" dirty="0" smtClean="0"/>
              <a:t>Problem </a:t>
            </a:r>
            <a:r>
              <a:rPr lang="en-US" sz="2000" b="0" dirty="0"/>
              <a:t>of reliability.</a:t>
            </a:r>
          </a:p>
          <a:p>
            <a:r>
              <a:rPr lang="en-US" sz="2000" b="0" dirty="0"/>
              <a:t>Question of security and integrity of user programs and data.</a:t>
            </a:r>
          </a:p>
          <a:p>
            <a:r>
              <a:rPr lang="en-US" sz="2000" b="0" dirty="0"/>
              <a:t>Problem of data communication.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1560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operating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787640" cy="357984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Distributed systems use multiple central processors to serve multiple real-time applications and multiple users</a:t>
            </a:r>
            <a:r>
              <a:rPr lang="en-US" sz="20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The processors communicate with one another through various communication lines (such as high-speed buses or telephone lines). These are referred as </a:t>
            </a:r>
            <a:r>
              <a:rPr lang="en-US" sz="2000" dirty="0"/>
              <a:t>loosely coupled systems</a:t>
            </a:r>
            <a:r>
              <a:rPr lang="en-US" sz="2000" b="0" dirty="0"/>
              <a:t> or distributed systems.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124200"/>
            <a:ext cx="6172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69834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122</TotalTime>
  <Words>1033</Words>
  <Application>Microsoft Office PowerPoint</Application>
  <PresentationFormat>On-screen Show (4:3)</PresentationFormat>
  <Paragraphs>190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Angles</vt:lpstr>
      <vt:lpstr>Windows fundamental's</vt:lpstr>
      <vt:lpstr>contents</vt:lpstr>
      <vt:lpstr>OPERATING SYSTEM</vt:lpstr>
      <vt:lpstr>PowerPoint Presentation</vt:lpstr>
      <vt:lpstr>Operating systems</vt:lpstr>
      <vt:lpstr>Types of operating system</vt:lpstr>
      <vt:lpstr>Time-sharing operating systems </vt:lpstr>
      <vt:lpstr>Advantages and dis advantages</vt:lpstr>
      <vt:lpstr>Distributed operating System </vt:lpstr>
      <vt:lpstr>Advantages of  Distributed Operating System</vt:lpstr>
      <vt:lpstr>NETWORK OPERATING SYSTEM</vt:lpstr>
      <vt:lpstr>There are two types of network operating system. </vt:lpstr>
      <vt:lpstr>PowerPoint Presentation</vt:lpstr>
      <vt:lpstr>client and server network</vt:lpstr>
      <vt:lpstr>PowerPoint Presentation</vt:lpstr>
      <vt:lpstr>REAL time operating system </vt:lpstr>
      <vt:lpstr>PowerPoint Presentation</vt:lpstr>
      <vt:lpstr>Kernel</vt:lpstr>
      <vt:lpstr>Types of Kernel</vt:lpstr>
      <vt:lpstr>Hybrid Kernel</vt:lpstr>
      <vt:lpstr>Nano Kernel</vt:lpstr>
      <vt:lpstr>Kernel architecture</vt:lpstr>
      <vt:lpstr>PowerPoint Presentation</vt:lpstr>
      <vt:lpstr>Executive Services</vt:lpstr>
      <vt:lpstr>Executive services</vt:lpstr>
      <vt:lpstr>Executive services</vt:lpstr>
      <vt:lpstr>Executive services</vt:lpstr>
      <vt:lpstr>Executive services</vt:lpstr>
      <vt:lpstr>Executive services</vt:lpstr>
      <vt:lpstr>Executive services</vt:lpstr>
      <vt:lpstr>Executive services</vt:lpstr>
      <vt:lpstr>Executive services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fundamental's</dc:title>
  <dc:creator>SAI</dc:creator>
  <cp:lastModifiedBy>SAI</cp:lastModifiedBy>
  <cp:revision>20</cp:revision>
  <dcterms:created xsi:type="dcterms:W3CDTF">2018-03-14T14:18:54Z</dcterms:created>
  <dcterms:modified xsi:type="dcterms:W3CDTF">2018-03-14T16:27:08Z</dcterms:modified>
</cp:coreProperties>
</file>