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9" r:id="rId4"/>
    <p:sldId id="280" r:id="rId5"/>
    <p:sldId id="260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654F9-C146-4695-92FB-A9CF0EFEDAE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96A48-EF1E-4261-98E9-91BB6F8F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9572754-D4E6-4C39-94ED-7495AD845E50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800" smtClean="0"/>
          </a:p>
        </p:txBody>
      </p:sp>
      <p:sp>
        <p:nvSpPr>
          <p:cNvPr id="1331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410844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8B75BB1-4FDC-4E6D-95C7-396198E2FCA0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800" smtClean="0"/>
          </a:p>
        </p:txBody>
      </p:sp>
      <p:sp>
        <p:nvSpPr>
          <p:cNvPr id="3379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87104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B29C254-01C4-4308-8438-8B2C19AF0280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800" smtClean="0"/>
          </a:p>
        </p:txBody>
      </p:sp>
      <p:sp>
        <p:nvSpPr>
          <p:cNvPr id="3584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399827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72A3BA4-2230-4C1C-8612-F6D3C68D29A1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800" smtClean="0"/>
          </a:p>
        </p:txBody>
      </p:sp>
      <p:sp>
        <p:nvSpPr>
          <p:cNvPr id="1536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192190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0AFBAE2-9356-4C91-AE65-32A3895D5197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800" smtClean="0"/>
          </a:p>
        </p:txBody>
      </p:sp>
      <p:sp>
        <p:nvSpPr>
          <p:cNvPr id="1741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21523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0A96092-A260-431C-BA73-F45939D73DCD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800" smtClean="0"/>
          </a:p>
        </p:txBody>
      </p:sp>
      <p:sp>
        <p:nvSpPr>
          <p:cNvPr id="1945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26274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A5334FF-C2C5-49F2-936C-7567FD927F14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800" smtClean="0"/>
          </a:p>
        </p:txBody>
      </p:sp>
      <p:sp>
        <p:nvSpPr>
          <p:cNvPr id="2355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331107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0213D29-B288-40AA-9ED1-DAC50FDC836E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800" smtClean="0"/>
          </a:p>
        </p:txBody>
      </p:sp>
      <p:sp>
        <p:nvSpPr>
          <p:cNvPr id="2560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66678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BF2C92D-B509-4E5F-B3CD-835DD1F17776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800" smtClean="0"/>
          </a:p>
        </p:txBody>
      </p:sp>
      <p:sp>
        <p:nvSpPr>
          <p:cNvPr id="2765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118274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25CF0E1-B292-424E-AFAC-18773E8C4F71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800" smtClean="0"/>
          </a:p>
        </p:txBody>
      </p:sp>
      <p:sp>
        <p:nvSpPr>
          <p:cNvPr id="2969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4049818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62C06C1-62D8-4339-8C7F-2BA176A83AE0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800" smtClean="0"/>
          </a:p>
        </p:txBody>
      </p:sp>
      <p:sp>
        <p:nvSpPr>
          <p:cNvPr id="3174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73663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AC61-A21F-412B-B7C7-56EBEB11560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80DB-8AC6-4ED1-8467-E2B565C6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layer and internet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6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M</a:t>
            </a:r>
            <a:r>
              <a:rPr lang="en-US" altLang="en-US" smtClean="0"/>
              <a:t>edia independent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092326"/>
            <a:ext cx="790575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4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T</a:t>
            </a:r>
            <a:r>
              <a:rPr lang="en-US" altLang="en-US" smtClean="0"/>
              <a:t>he major header fields in the IPv4 protocol</a:t>
            </a:r>
            <a:r>
              <a:rPr lang="id-ID" altLang="en-US" smtClean="0"/>
              <a:t>: IP Source Address, IP destination Address, Time To Live (TTL), Type of Service, Protocol, Fragment Offset</a:t>
            </a:r>
            <a:endParaRPr lang="en-US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925585"/>
            <a:ext cx="6580188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7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Grouping Devices into Networks and Hierarchical Addressing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Network can be grouped based on factors that include: Geographic location, purpose, and ownership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9" y="2527300"/>
            <a:ext cx="6327775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Grouping Devices into Networks and Hierarchical Addressing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D</a:t>
            </a:r>
            <a:r>
              <a:rPr lang="en-US" altLang="en-US" smtClean="0"/>
              <a:t>ividing a large network can increase network performance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300288"/>
            <a:ext cx="69342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2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Grouping Devices into Networks and Hierarchical Addressing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D</a:t>
            </a:r>
            <a:r>
              <a:rPr lang="en-US" altLang="en-US" smtClean="0"/>
              <a:t>ividing a large network can increase network security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9" y="2333625"/>
            <a:ext cx="7285037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6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244725"/>
            <a:ext cx="6211888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Grouping Devices into Networks and Hierarchical Addressing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Dividing network can improve Address Management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84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Grouping Devices into Networks and Hierarchical Addressing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Describe how hierarchical addressing solves the problem of devices communicating across networks of networks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4" y="2460626"/>
            <a:ext cx="55594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3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Grouping Devices into Networks and Hierarchical Addressing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Describe the purpose of further subdividing networks into smaller networks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9" y="2179639"/>
            <a:ext cx="6403975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8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4" y="-188669"/>
            <a:ext cx="10515600" cy="1325563"/>
          </a:xfrm>
        </p:spPr>
        <p:txBody>
          <a:bodyPr/>
          <a:lstStyle/>
          <a:p>
            <a:r>
              <a:rPr lang="en-US" dirty="0" smtClean="0"/>
              <a:t>What is Network Layer?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41985" y="1052893"/>
            <a:ext cx="10515600" cy="4351338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Network Layer provides services to exchange the individual pieces of data over the network between identified end devices.</a:t>
            </a:r>
            <a:endParaRPr lang="en-US" altLang="en-US" dirty="0" smtClean="0"/>
          </a:p>
          <a:p>
            <a:pPr eaLnBrk="1" hangingPunct="1"/>
            <a:r>
              <a:rPr lang="id-ID" altLang="en-US" dirty="0" smtClean="0"/>
              <a:t>It uses 4 processes:</a:t>
            </a:r>
          </a:p>
          <a:p>
            <a:pPr lvl="1" eaLnBrk="1" hangingPunct="1"/>
            <a:r>
              <a:rPr lang="id-ID" altLang="en-US" dirty="0" smtClean="0"/>
              <a:t>Addressing</a:t>
            </a:r>
          </a:p>
          <a:p>
            <a:pPr lvl="1" eaLnBrk="1" hangingPunct="1"/>
            <a:r>
              <a:rPr lang="id-ID" altLang="en-US" dirty="0" smtClean="0"/>
              <a:t>Encapsulation</a:t>
            </a:r>
          </a:p>
          <a:p>
            <a:pPr lvl="1" eaLnBrk="1" hangingPunct="1"/>
            <a:r>
              <a:rPr lang="id-ID" altLang="en-US" dirty="0" smtClean="0"/>
              <a:t>Routing</a:t>
            </a:r>
          </a:p>
          <a:p>
            <a:pPr lvl="1" eaLnBrk="1" hangingPunct="1"/>
            <a:r>
              <a:rPr lang="id-ID" altLang="en-US" dirty="0" smtClean="0"/>
              <a:t>Decapsulation</a:t>
            </a:r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15" y="2148868"/>
            <a:ext cx="5796698" cy="42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Functions of the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The Three main Functions of network layer are :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                     1.Connectionless </a:t>
            </a:r>
            <a:r>
              <a:rPr lang="en-US" altLang="en-US" b="1" dirty="0">
                <a:latin typeface="Arial" panose="020B0604020202020204" pitchFamily="34" charset="0"/>
              </a:rPr>
              <a:t>communication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                     2.Host </a:t>
            </a:r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addressing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                     3.Message </a:t>
            </a:r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forwarding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702" y="2232561"/>
            <a:ext cx="10515600" cy="1489433"/>
          </a:xfrm>
        </p:spPr>
        <p:txBody>
          <a:bodyPr/>
          <a:lstStyle/>
          <a:p>
            <a:r>
              <a:rPr lang="en-US" b="1" dirty="0" smtClean="0"/>
              <a:t>Internet Protocols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725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IP Sec</a:t>
            </a:r>
          </a:p>
          <a:p>
            <a:r>
              <a:rPr lang="en-US" dirty="0"/>
              <a:t>IPsec was originally planned as part of the next-generation IP (IPv6), but security quickly became very important, and IPsec was designed as the Internet security protocol for both IPv4 and IPv6 </a:t>
            </a:r>
            <a:endParaRPr lang="en-US" dirty="0" smtClean="0"/>
          </a:p>
          <a:p>
            <a:r>
              <a:rPr lang="en-US" dirty="0"/>
              <a:t>IPsec is a integral part of </a:t>
            </a:r>
            <a:r>
              <a:rPr lang="en-US" dirty="0" smtClean="0"/>
              <a:t>IPv6.</a:t>
            </a:r>
          </a:p>
          <a:p>
            <a:r>
              <a:rPr lang="en-US" dirty="0" smtClean="0"/>
              <a:t>Used </a:t>
            </a:r>
            <a:r>
              <a:rPr lang="en-US" dirty="0"/>
              <a:t>move to IPv6 packet </a:t>
            </a:r>
            <a:r>
              <a:rPr lang="en-US" dirty="0" smtClean="0"/>
              <a:t>headers.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8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Internet</a:t>
            </a:r>
            <a:r>
              <a:rPr lang="id-ID" altLang="en-US" dirty="0" smtClean="0"/>
              <a:t> </a:t>
            </a:r>
            <a:r>
              <a:rPr lang="id-ID" altLang="en-US" dirty="0" smtClean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id-ID" dirty="0" smtClean="0"/>
              <a:t>Protocols implemented at the Network layer that carry user data include:</a:t>
            </a:r>
          </a:p>
          <a:p>
            <a:pPr eaLnBrk="1" hangingPunct="1">
              <a:defRPr/>
            </a:pPr>
            <a:r>
              <a:rPr lang="id-ID" dirty="0" smtClean="0"/>
              <a:t>Internet Protocol version 4 (IPv4)</a:t>
            </a:r>
          </a:p>
          <a:p>
            <a:pPr eaLnBrk="1" hangingPunct="1">
              <a:defRPr/>
            </a:pPr>
            <a:r>
              <a:rPr lang="id-ID" dirty="0" smtClean="0"/>
              <a:t>Internet Protocol version 6 (IPv6)</a:t>
            </a:r>
          </a:p>
          <a:p>
            <a:pPr eaLnBrk="1" hangingPunct="1">
              <a:defRPr/>
            </a:pPr>
            <a:r>
              <a:rPr lang="id-ID" dirty="0" smtClean="0"/>
              <a:t>Novell Internetwork Packet Exchange (IPX)</a:t>
            </a:r>
          </a:p>
          <a:p>
            <a:pPr eaLnBrk="1" hangingPunct="1">
              <a:defRPr/>
            </a:pPr>
            <a:r>
              <a:rPr lang="id-ID" dirty="0" smtClean="0"/>
              <a:t>AppleTalk</a:t>
            </a:r>
          </a:p>
          <a:p>
            <a:pPr eaLnBrk="1" hangingPunct="1">
              <a:defRPr/>
            </a:pPr>
            <a:r>
              <a:rPr lang="id-ID" dirty="0" smtClean="0"/>
              <a:t>Connectionless Network Service (CLNS/DECNet)</a:t>
            </a:r>
          </a:p>
        </p:txBody>
      </p:sp>
    </p:spTree>
    <p:extLst>
      <p:ext uri="{BB962C8B-B14F-4D97-AF65-F5344CB8AC3E}">
        <p14:creationId xmlns:p14="http://schemas.microsoft.com/office/powerpoint/2010/main" val="1189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T</a:t>
            </a:r>
            <a:r>
              <a:rPr lang="en-US" altLang="en-US" smtClean="0"/>
              <a:t>he basic characteristics and the role of the IPv4 protocol</a:t>
            </a:r>
            <a:r>
              <a:rPr lang="id-ID" altLang="en-US" smtClean="0"/>
              <a:t>:Connectionless, best effort, Media independent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508250"/>
            <a:ext cx="67437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1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C</a:t>
            </a:r>
            <a:r>
              <a:rPr lang="en-US" altLang="en-US" smtClean="0"/>
              <a:t>onnectionless</a:t>
            </a:r>
            <a:r>
              <a:rPr lang="id-ID" altLang="en-US" smtClean="0"/>
              <a:t> Service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206626"/>
            <a:ext cx="8331200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5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Best Effort Service</a:t>
            </a:r>
            <a:r>
              <a:rPr lang="en-US" altLang="en-US" smtClean="0"/>
              <a:t> </a:t>
            </a:r>
            <a:r>
              <a:rPr lang="id-ID" altLang="en-US" smtClean="0"/>
              <a:t>(</a:t>
            </a:r>
            <a:r>
              <a:rPr lang="en-US" altLang="en-US" smtClean="0"/>
              <a:t>unreliable protocol</a:t>
            </a:r>
            <a:r>
              <a:rPr lang="id-ID" altLang="en-US" smtClean="0"/>
              <a:t>)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1" y="2181225"/>
            <a:ext cx="6653213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0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355</Words>
  <Application>Microsoft Office PowerPoint</Application>
  <PresentationFormat>Widescreen</PresentationFormat>
  <Paragraphs>60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 layer and internet protocol</vt:lpstr>
      <vt:lpstr>What is Network Layer?</vt:lpstr>
      <vt:lpstr>Functions of the network layer</vt:lpstr>
      <vt:lpstr>Internet Protocols</vt:lpstr>
      <vt:lpstr>Internet Protocols</vt:lpstr>
      <vt:lpstr>Internet Protocols</vt:lpstr>
      <vt:lpstr> Internet Protocol (IP)</vt:lpstr>
      <vt:lpstr> Internet Protocol (IP)</vt:lpstr>
      <vt:lpstr> Internet Protocol (IP)</vt:lpstr>
      <vt:lpstr> Internet Protocol (IP)</vt:lpstr>
      <vt:lpstr> Internet Protocol (IP)</vt:lpstr>
      <vt:lpstr>Grouping Devices into Networks and Hierarchical Addressing</vt:lpstr>
      <vt:lpstr>Grouping Devices into Networks and Hierarchical Addressing</vt:lpstr>
      <vt:lpstr>Grouping Devices into Networks and Hierarchical Addressing</vt:lpstr>
      <vt:lpstr>Grouping Devices into Networks and Hierarchical Addressing</vt:lpstr>
      <vt:lpstr>Grouping Devices into Networks and Hierarchical Addressing</vt:lpstr>
      <vt:lpstr>Grouping Devices into Networks and Hierarchical Addressing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and internet protocol</dc:title>
  <dc:creator>Administrator</dc:creator>
  <cp:lastModifiedBy>Administrator</cp:lastModifiedBy>
  <cp:revision>13</cp:revision>
  <dcterms:created xsi:type="dcterms:W3CDTF">2018-03-28T11:37:22Z</dcterms:created>
  <dcterms:modified xsi:type="dcterms:W3CDTF">2018-03-30T11:56:51Z</dcterms:modified>
</cp:coreProperties>
</file>