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57" r:id="rId5"/>
    <p:sldId id="258" r:id="rId6"/>
    <p:sldId id="259" r:id="rId7"/>
    <p:sldId id="260" r:id="rId8"/>
    <p:sldId id="267" r:id="rId9"/>
    <p:sldId id="268" r:id="rId10"/>
    <p:sldId id="261" r:id="rId11"/>
    <p:sldId id="262" r:id="rId12"/>
    <p:sldId id="263" r:id="rId13"/>
    <p:sldId id="264" r:id="rId14"/>
    <p:sldId id="265"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p:scale>
          <a:sx n="70" d="100"/>
          <a:sy n="70" d="100"/>
        </p:scale>
        <p:origin x="-750"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703234"/>
            <a:ext cx="8915399" cy="2262781"/>
          </a:xfrm>
        </p:spPr>
        <p:txBody>
          <a:bodyPr/>
          <a:lstStyle/>
          <a:p>
            <a:r>
              <a:rPr lang="en-US" b="1" dirty="0" smtClean="0"/>
              <a:t>Memory Management</a:t>
            </a:r>
            <a:endParaRPr lang="en-US" b="1" dirty="0"/>
          </a:p>
        </p:txBody>
      </p:sp>
    </p:spTree>
    <p:extLst>
      <p:ext uri="{BB962C8B-B14F-4D97-AF65-F5344CB8AC3E}">
        <p14:creationId xmlns:p14="http://schemas.microsoft.com/office/powerpoint/2010/main" val="64156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222" y="2504425"/>
            <a:ext cx="8911687" cy="1280890"/>
          </a:xfrm>
        </p:spPr>
        <p:txBody>
          <a:bodyPr>
            <a:normAutofit/>
          </a:bodyPr>
          <a:lstStyle/>
          <a:p>
            <a:pPr algn="ctr"/>
            <a:r>
              <a:rPr lang="en-US" sz="4400" b="1" dirty="0" smtClean="0">
                <a:latin typeface="+mn-lt"/>
              </a:rPr>
              <a:t>SWAPPING</a:t>
            </a:r>
            <a:endParaRPr lang="en-US" sz="4400" b="1" dirty="0">
              <a:latin typeface="+mn-lt"/>
            </a:endParaRPr>
          </a:p>
        </p:txBody>
      </p:sp>
    </p:spTree>
    <p:extLst>
      <p:ext uri="{BB962C8B-B14F-4D97-AF65-F5344CB8AC3E}">
        <p14:creationId xmlns:p14="http://schemas.microsoft.com/office/powerpoint/2010/main" val="130437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3860" y="528901"/>
            <a:ext cx="8305800" cy="1200329"/>
          </a:xfrm>
          <a:prstGeom prst="rect">
            <a:avLst/>
          </a:prstGeom>
        </p:spPr>
        <p:txBody>
          <a:bodyPr wrap="square">
            <a:spAutoFit/>
          </a:bodyPr>
          <a:lstStyle/>
          <a:p>
            <a:r>
              <a:rPr lang="en-US" sz="2400" b="1" dirty="0" smtClean="0"/>
              <a:t>Swapping is the process whereby a page of memory is copied to the preconfigured space on the hard disk, called swap space, to free up that page of memory. </a:t>
            </a:r>
            <a:endParaRPr lang="en-US" sz="2400" b="1" dirty="0"/>
          </a:p>
        </p:txBody>
      </p:sp>
      <p:sp>
        <p:nvSpPr>
          <p:cNvPr id="5" name="AutoShape 2" descr="Image result for swapping in linu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5907" y="2316913"/>
            <a:ext cx="4537742" cy="3431567"/>
          </a:xfrm>
        </p:spPr>
      </p:pic>
    </p:spTree>
    <p:extLst>
      <p:ext uri="{BB962C8B-B14F-4D97-AF65-F5344CB8AC3E}">
        <p14:creationId xmlns:p14="http://schemas.microsoft.com/office/powerpoint/2010/main" val="83959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37" y="2330110"/>
            <a:ext cx="8911687" cy="1280890"/>
          </a:xfrm>
        </p:spPr>
        <p:txBody>
          <a:bodyPr>
            <a:normAutofit/>
          </a:bodyPr>
          <a:lstStyle/>
          <a:p>
            <a:pPr algn="ctr"/>
            <a:r>
              <a:rPr lang="en-US" sz="4400" b="1" dirty="0" smtClean="0"/>
              <a:t>MEMORY MAPPING</a:t>
            </a:r>
            <a:endParaRPr lang="en-US" sz="4400" b="1" dirty="0"/>
          </a:p>
        </p:txBody>
      </p:sp>
    </p:spTree>
    <p:extLst>
      <p:ext uri="{BB962C8B-B14F-4D97-AF65-F5344CB8AC3E}">
        <p14:creationId xmlns:p14="http://schemas.microsoft.com/office/powerpoint/2010/main" val="120657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4084" y="92263"/>
            <a:ext cx="10849969" cy="5627887"/>
          </a:xfrm>
        </p:spPr>
        <p:txBody>
          <a:bodyPr>
            <a:noAutofit/>
          </a:bodyPr>
          <a:lstStyle/>
          <a:p>
            <a:pPr marL="0" indent="0">
              <a:buNone/>
            </a:pPr>
            <a:r>
              <a:rPr lang="en-US" sz="2400" b="1" dirty="0" smtClean="0"/>
              <a:t>  Memory Mapping</a:t>
            </a:r>
          </a:p>
          <a:p>
            <a:r>
              <a:rPr lang="en-US" sz="2400" b="1" dirty="0" smtClean="0"/>
              <a:t>The </a:t>
            </a:r>
            <a:r>
              <a:rPr lang="en-US" sz="2400" b="1" dirty="0"/>
              <a:t>interfacing between the microprocessor and the memory device by </a:t>
            </a:r>
          </a:p>
          <a:p>
            <a:pPr marL="0" indent="0">
              <a:buNone/>
            </a:pPr>
            <a:r>
              <a:rPr lang="en-US" sz="2400" b="1" dirty="0" smtClean="0"/>
              <a:t>          connecting </a:t>
            </a:r>
            <a:r>
              <a:rPr lang="en-US" sz="2400" b="1" dirty="0"/>
              <a:t>the data and address bus is called memory </a:t>
            </a:r>
            <a:r>
              <a:rPr lang="en-US" sz="2400" b="1" dirty="0" smtClean="0"/>
              <a:t>mapping.</a:t>
            </a:r>
          </a:p>
          <a:p>
            <a:pPr marL="0" indent="0">
              <a:buNone/>
            </a:pPr>
            <a:r>
              <a:rPr lang="en-US" sz="2400" b="1" dirty="0" smtClean="0"/>
              <a:t>Memory </a:t>
            </a:r>
            <a:r>
              <a:rPr lang="en-US" sz="2400" b="1" dirty="0"/>
              <a:t>mapped file</a:t>
            </a:r>
            <a:r>
              <a:rPr lang="en-US" sz="2400" b="1" dirty="0" smtClean="0"/>
              <a:t>:</a:t>
            </a:r>
            <a:endParaRPr lang="en-US" sz="2400" b="1" dirty="0"/>
          </a:p>
          <a:p>
            <a:r>
              <a:rPr lang="en-US" sz="2400" b="1" dirty="0"/>
              <a:t>Memory mapped files provide a mechanism for a process to access files </a:t>
            </a:r>
            <a:r>
              <a:rPr lang="en-US" sz="2400" b="1" dirty="0" smtClean="0"/>
              <a:t> </a:t>
            </a:r>
          </a:p>
          <a:p>
            <a:pPr marL="0" indent="0">
              <a:buNone/>
            </a:pPr>
            <a:r>
              <a:rPr lang="en-US" sz="2400" b="1" dirty="0"/>
              <a:t> </a:t>
            </a:r>
            <a:r>
              <a:rPr lang="en-US" sz="2400" b="1" dirty="0" smtClean="0"/>
              <a:t>       by </a:t>
            </a:r>
            <a:r>
              <a:rPr lang="en-US" sz="2400" b="1" dirty="0"/>
              <a:t>directly incorporating file data into the process address space. </a:t>
            </a:r>
          </a:p>
          <a:p>
            <a:r>
              <a:rPr lang="en-US" sz="2400" b="1" dirty="0"/>
              <a:t>Mapped memory regions, also called shared memory areas, can serve as</a:t>
            </a:r>
          </a:p>
          <a:p>
            <a:pPr marL="0" indent="0">
              <a:buNone/>
            </a:pPr>
            <a:r>
              <a:rPr lang="en-US" sz="2400" b="1" dirty="0" smtClean="0"/>
              <a:t>        a </a:t>
            </a:r>
            <a:r>
              <a:rPr lang="en-US" sz="2400" b="1" dirty="0"/>
              <a:t>large pool for exchanging data among processes</a:t>
            </a:r>
            <a:r>
              <a:rPr lang="en-US" sz="2400" b="1" dirty="0" smtClean="0"/>
              <a:t>.</a:t>
            </a:r>
            <a:endParaRPr lang="en-US" sz="2400" b="1" dirty="0" smtClean="0"/>
          </a:p>
          <a:p>
            <a:pPr marL="0" indent="0">
              <a:buNone/>
            </a:pPr>
            <a:r>
              <a:rPr lang="en-US" sz="2400" b="1" dirty="0" smtClean="0"/>
              <a:t>The </a:t>
            </a:r>
            <a:r>
              <a:rPr lang="en-US" sz="2400" b="1" dirty="0"/>
              <a:t>system provides two methods for mapping </a:t>
            </a:r>
            <a:r>
              <a:rPr lang="en-US" sz="2400" b="1" dirty="0" err="1"/>
              <a:t>files.They</a:t>
            </a:r>
            <a:r>
              <a:rPr lang="en-US" sz="2400" b="1" dirty="0"/>
              <a:t> </a:t>
            </a:r>
            <a:r>
              <a:rPr lang="en-US" sz="2400" b="1" dirty="0" smtClean="0"/>
              <a:t>are</a:t>
            </a:r>
            <a:endParaRPr lang="en-US" sz="2400" b="1" dirty="0"/>
          </a:p>
          <a:p>
            <a:r>
              <a:rPr lang="en-US" sz="2400" b="1" dirty="0"/>
              <a:t>shmat services</a:t>
            </a:r>
          </a:p>
          <a:p>
            <a:r>
              <a:rPr lang="en-US" sz="2400" b="1" dirty="0"/>
              <a:t>mmap services</a:t>
            </a:r>
          </a:p>
          <a:p>
            <a:endParaRPr lang="en-US" sz="2400" b="1" dirty="0"/>
          </a:p>
        </p:txBody>
      </p:sp>
    </p:spTree>
    <p:extLst>
      <p:ext uri="{BB962C8B-B14F-4D97-AF65-F5344CB8AC3E}">
        <p14:creationId xmlns:p14="http://schemas.microsoft.com/office/powerpoint/2010/main" val="2565131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8647" y="179339"/>
            <a:ext cx="10312325" cy="5486219"/>
          </a:xfrm>
        </p:spPr>
        <p:txBody>
          <a:bodyPr>
            <a:noAutofit/>
          </a:bodyPr>
          <a:lstStyle/>
          <a:p>
            <a:pPr marL="0" indent="0">
              <a:buNone/>
            </a:pPr>
            <a:r>
              <a:rPr lang="en-US" sz="2400" b="1" dirty="0"/>
              <a:t>Shmat services</a:t>
            </a:r>
            <a:r>
              <a:rPr lang="en-US" sz="2400" b="1" dirty="0" smtClean="0"/>
              <a:t>:</a:t>
            </a:r>
            <a:endParaRPr lang="en-US" sz="2400" b="1" dirty="0"/>
          </a:p>
          <a:p>
            <a:r>
              <a:rPr lang="en-US" sz="2400" b="1" dirty="0"/>
              <a:t>Used to create and use shared memory segments from a program</a:t>
            </a:r>
            <a:r>
              <a:rPr lang="en-US" sz="2400" b="1" dirty="0" smtClean="0"/>
              <a:t>.</a:t>
            </a:r>
            <a:endParaRPr lang="en-US" sz="2400" b="1" dirty="0"/>
          </a:p>
          <a:p>
            <a:r>
              <a:rPr lang="en-US" sz="2400" b="1" dirty="0"/>
              <a:t>The shmat subroutine allows processes to share the addresses of the mapped objects</a:t>
            </a:r>
            <a:r>
              <a:rPr lang="en-US" sz="2400" b="1" dirty="0" smtClean="0"/>
              <a:t>.</a:t>
            </a:r>
            <a:endParaRPr lang="en-US" sz="2400" b="1" dirty="0"/>
          </a:p>
          <a:p>
            <a:r>
              <a:rPr lang="en-US" sz="2400" b="1" dirty="0"/>
              <a:t>The shmat services include the following subroutines</a:t>
            </a:r>
            <a:r>
              <a:rPr lang="en-US" sz="2400" b="1" dirty="0" smtClean="0"/>
              <a:t>:</a:t>
            </a:r>
            <a:endParaRPr lang="en-US" sz="2400" b="1" dirty="0"/>
          </a:p>
          <a:p>
            <a:pPr marL="0" indent="0">
              <a:buNone/>
            </a:pPr>
            <a:r>
              <a:rPr lang="en-US" sz="2400" b="1" dirty="0" smtClean="0"/>
              <a:t>             </a:t>
            </a:r>
            <a:r>
              <a:rPr lang="en-US" sz="2400" b="1" dirty="0" err="1" smtClean="0"/>
              <a:t>shmctl</a:t>
            </a:r>
            <a:r>
              <a:rPr lang="en-US" sz="2400" b="1" dirty="0"/>
              <a:t>:	Controls shared memory </a:t>
            </a:r>
            <a:r>
              <a:rPr lang="en-US" sz="2400" b="1" dirty="0" smtClean="0"/>
              <a:t>operations</a:t>
            </a:r>
            <a:endParaRPr lang="en-US" sz="2400" b="1" dirty="0"/>
          </a:p>
          <a:p>
            <a:pPr marL="0" indent="0">
              <a:buNone/>
            </a:pPr>
            <a:r>
              <a:rPr lang="en-US" sz="2400" b="1" dirty="0" smtClean="0"/>
              <a:t>            </a:t>
            </a:r>
            <a:r>
              <a:rPr lang="en-US" sz="2400" b="1" dirty="0" err="1" smtClean="0"/>
              <a:t>shmget</a:t>
            </a:r>
            <a:r>
              <a:rPr lang="en-US" sz="2400" b="1" dirty="0"/>
              <a:t>:	Gets or creates a shared memory </a:t>
            </a:r>
            <a:r>
              <a:rPr lang="en-US" sz="2400" b="1" dirty="0" smtClean="0"/>
              <a:t>segment</a:t>
            </a:r>
            <a:endParaRPr lang="en-US" sz="2400" b="1" dirty="0"/>
          </a:p>
          <a:p>
            <a:pPr marL="0" indent="0">
              <a:buNone/>
            </a:pPr>
            <a:r>
              <a:rPr lang="en-US" sz="2400" b="1" dirty="0" smtClean="0"/>
              <a:t>             shmat</a:t>
            </a:r>
            <a:r>
              <a:rPr lang="en-US" sz="2400" b="1" dirty="0"/>
              <a:t>:	Attaches a shared memory segment from a process. </a:t>
            </a:r>
            <a:r>
              <a:rPr lang="en-US" sz="2400" b="1" dirty="0" smtClean="0"/>
              <a:t>         Does </a:t>
            </a:r>
            <a:r>
              <a:rPr lang="en-US" sz="2400" b="1" dirty="0"/>
              <a:t>not allow you to map block devices</a:t>
            </a:r>
            <a:r>
              <a:rPr lang="en-US" sz="2400" b="1" dirty="0" smtClean="0"/>
              <a:t>.</a:t>
            </a:r>
            <a:endParaRPr lang="en-US" sz="2400" b="1" dirty="0"/>
          </a:p>
          <a:p>
            <a:pPr marL="0" indent="0">
              <a:buNone/>
            </a:pPr>
            <a:r>
              <a:rPr lang="en-US" sz="2400" b="1" dirty="0" smtClean="0"/>
              <a:t>            </a:t>
            </a:r>
            <a:r>
              <a:rPr lang="en-US" sz="2400" b="1" dirty="0" err="1" smtClean="0"/>
              <a:t>shmdt</a:t>
            </a:r>
            <a:r>
              <a:rPr lang="en-US" sz="2400" b="1" dirty="0"/>
              <a:t>: Detaches a shared memory segment from a </a:t>
            </a:r>
            <a:r>
              <a:rPr lang="en-US" sz="2400" b="1" dirty="0" smtClean="0"/>
              <a:t>process</a:t>
            </a:r>
          </a:p>
          <a:p>
            <a:pPr marL="0" indent="0">
              <a:buNone/>
            </a:pPr>
            <a:r>
              <a:rPr lang="en-US" sz="2400" b="1" dirty="0" smtClean="0"/>
              <a:t>           mprotect</a:t>
            </a:r>
            <a:r>
              <a:rPr lang="en-US" sz="2400" b="1" dirty="0"/>
              <a:t>: Modifies the access protections of a specified address range within a shared memory segment</a:t>
            </a:r>
            <a:r>
              <a:rPr lang="en-US" sz="2400" b="1" dirty="0" smtClean="0"/>
              <a:t>.</a:t>
            </a:r>
            <a:endParaRPr lang="en-US" sz="2400" b="1" dirty="0"/>
          </a:p>
          <a:p>
            <a:pPr marL="0" indent="0">
              <a:buNone/>
            </a:pPr>
            <a:r>
              <a:rPr lang="en-US" sz="2400" b="1" dirty="0"/>
              <a:t> </a:t>
            </a:r>
            <a:r>
              <a:rPr lang="en-US" sz="2400" b="1" dirty="0" smtClean="0"/>
              <a:t>          </a:t>
            </a:r>
            <a:r>
              <a:rPr lang="en-US" sz="2400" b="1" dirty="0" smtClean="0"/>
              <a:t>disclaim</a:t>
            </a:r>
            <a:r>
              <a:rPr lang="en-US" sz="2400" b="1" dirty="0"/>
              <a:t>: Removes a mapping from a specified address range within a shared memory segment.</a:t>
            </a:r>
          </a:p>
        </p:txBody>
      </p:sp>
    </p:spTree>
    <p:extLst>
      <p:ext uri="{BB962C8B-B14F-4D97-AF65-F5344CB8AC3E}">
        <p14:creationId xmlns:p14="http://schemas.microsoft.com/office/powerpoint/2010/main" val="47994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393"/>
            <a:ext cx="10249018" cy="5447583"/>
          </a:xfrm>
        </p:spPr>
        <p:txBody>
          <a:bodyPr>
            <a:noAutofit/>
          </a:bodyPr>
          <a:lstStyle/>
          <a:p>
            <a:pPr marL="0" indent="0">
              <a:buNone/>
            </a:pPr>
            <a:r>
              <a:rPr lang="en-US" sz="2400" b="1" dirty="0"/>
              <a:t>mmap segment </a:t>
            </a:r>
            <a:r>
              <a:rPr lang="en-US" sz="2400" b="1" dirty="0" smtClean="0"/>
              <a:t>:</a:t>
            </a:r>
            <a:endParaRPr lang="en-US" sz="2400" b="1" dirty="0"/>
          </a:p>
          <a:p>
            <a:r>
              <a:rPr lang="en-US" sz="2400" b="1" dirty="0"/>
              <a:t>Used for mapping files, although it may be used for creating shared memory segments as well</a:t>
            </a:r>
            <a:r>
              <a:rPr lang="en-US" sz="2400" b="1" dirty="0" smtClean="0"/>
              <a:t>.</a:t>
            </a:r>
            <a:endParaRPr lang="en-US" sz="2400" b="1" dirty="0"/>
          </a:p>
          <a:p>
            <a:r>
              <a:rPr lang="en-US" sz="2400" b="1" dirty="0"/>
              <a:t>The mmap subroutine provides a unique object address for each process that maps to an object</a:t>
            </a:r>
            <a:r>
              <a:rPr lang="en-US" sz="2400" b="1" dirty="0" smtClean="0"/>
              <a:t>.</a:t>
            </a:r>
            <a:endParaRPr lang="en-US" sz="2400" b="1" dirty="0"/>
          </a:p>
          <a:p>
            <a:r>
              <a:rPr lang="en-US" sz="2400" b="1" dirty="0"/>
              <a:t>The mmap services include the following subroutines</a:t>
            </a:r>
            <a:r>
              <a:rPr lang="en-US" sz="2400" b="1" dirty="0" smtClean="0"/>
              <a:t>:</a:t>
            </a:r>
          </a:p>
          <a:p>
            <a:r>
              <a:rPr lang="en-US" sz="2400" b="1" dirty="0" smtClean="0"/>
              <a:t>madvise</a:t>
            </a:r>
            <a:r>
              <a:rPr lang="en-US" sz="2400" b="1" dirty="0"/>
              <a:t>	: Advises the system of a process' expected paging </a:t>
            </a:r>
            <a:r>
              <a:rPr lang="en-US" sz="2400" b="1" dirty="0" smtClean="0"/>
              <a:t>behavior</a:t>
            </a:r>
            <a:endParaRPr lang="en-US" sz="2400" b="1" dirty="0"/>
          </a:p>
          <a:p>
            <a:r>
              <a:rPr lang="en-US" sz="2400" b="1" dirty="0"/>
              <a:t>mincore: Determines residency of memory </a:t>
            </a:r>
            <a:r>
              <a:rPr lang="en-US" sz="2400" b="1" dirty="0" smtClean="0"/>
              <a:t>pages</a:t>
            </a:r>
            <a:endParaRPr lang="en-US" sz="2400" b="1" dirty="0"/>
          </a:p>
          <a:p>
            <a:r>
              <a:rPr lang="en-US" sz="2400" b="1" dirty="0"/>
              <a:t>mmap: Maps an object file into virtual memory. Allows you to map block devices one process at a time</a:t>
            </a:r>
            <a:r>
              <a:rPr lang="en-US" sz="2400" b="1" dirty="0" smtClean="0"/>
              <a:t>.</a:t>
            </a:r>
            <a:endParaRPr lang="en-US" sz="2400" b="1" dirty="0"/>
          </a:p>
          <a:p>
            <a:r>
              <a:rPr lang="en-US" sz="2400" b="1" dirty="0"/>
              <a:t>mprotect: Modifies the access protections of memory </a:t>
            </a:r>
            <a:r>
              <a:rPr lang="en-US" sz="2400" b="1" dirty="0" smtClean="0"/>
              <a:t>mapping</a:t>
            </a:r>
            <a:endParaRPr lang="en-US" sz="2400" b="1" dirty="0"/>
          </a:p>
          <a:p>
            <a:r>
              <a:rPr lang="en-US" sz="2400" b="1" dirty="0"/>
              <a:t>msync: Synchronizes a mapped file with its underlying storage </a:t>
            </a:r>
            <a:r>
              <a:rPr lang="en-US" sz="2400" b="1" dirty="0" smtClean="0"/>
              <a:t>device</a:t>
            </a:r>
            <a:endParaRPr lang="en-US" sz="2400" b="1" dirty="0"/>
          </a:p>
          <a:p>
            <a:r>
              <a:rPr lang="en-US" sz="2400" b="1" dirty="0"/>
              <a:t>munmap: Unmaps a mapped memory region</a:t>
            </a:r>
          </a:p>
        </p:txBody>
      </p:sp>
    </p:spTree>
    <p:extLst>
      <p:ext uri="{BB962C8B-B14F-4D97-AF65-F5344CB8AC3E}">
        <p14:creationId xmlns:p14="http://schemas.microsoft.com/office/powerpoint/2010/main" val="172141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288" y="1228288"/>
            <a:ext cx="5844324" cy="4529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83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TEAM MEMBERS</a:t>
            </a:r>
            <a:endParaRPr lang="en-US" b="1" dirty="0"/>
          </a:p>
        </p:txBody>
      </p:sp>
      <p:sp>
        <p:nvSpPr>
          <p:cNvPr id="3" name="Content Placeholder 2"/>
          <p:cNvSpPr>
            <a:spLocks noGrp="1"/>
          </p:cNvSpPr>
          <p:nvPr>
            <p:ph idx="1"/>
          </p:nvPr>
        </p:nvSpPr>
        <p:spPr/>
        <p:txBody>
          <a:bodyPr>
            <a:normAutofit/>
          </a:bodyPr>
          <a:lstStyle/>
          <a:p>
            <a:r>
              <a:rPr lang="en-US" sz="2400" b="1" dirty="0" smtClean="0"/>
              <a:t>SM MONISHA</a:t>
            </a:r>
          </a:p>
          <a:p>
            <a:r>
              <a:rPr lang="en-US" sz="2400" b="1" dirty="0" smtClean="0"/>
              <a:t>N NANDINI</a:t>
            </a:r>
          </a:p>
          <a:p>
            <a:r>
              <a:rPr lang="en-US" sz="2400" b="1" dirty="0" smtClean="0"/>
              <a:t>MAHANTESH KUMBAR</a:t>
            </a:r>
          </a:p>
          <a:p>
            <a:r>
              <a:rPr lang="en-US" sz="2400" b="1" dirty="0" smtClean="0"/>
              <a:t>T DIVYA SRI</a:t>
            </a:r>
          </a:p>
          <a:p>
            <a:r>
              <a:rPr lang="en-US" sz="2400" b="1" dirty="0" smtClean="0"/>
              <a:t>ARVETI NAVEEN</a:t>
            </a:r>
          </a:p>
          <a:p>
            <a:r>
              <a:rPr lang="en-US" sz="2400" b="1" dirty="0" smtClean="0"/>
              <a:t>KL SAIKRISHNA </a:t>
            </a:r>
            <a:endParaRPr lang="en-US" sz="2400" b="1" dirty="0"/>
          </a:p>
        </p:txBody>
      </p:sp>
    </p:spTree>
    <p:extLst>
      <p:ext uri="{BB962C8B-B14F-4D97-AF65-F5344CB8AC3E}">
        <p14:creationId xmlns:p14="http://schemas.microsoft.com/office/powerpoint/2010/main" val="124849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a:t>
            </a:r>
            <a:endParaRPr lang="en-US" b="1" dirty="0"/>
          </a:p>
        </p:txBody>
      </p:sp>
      <p:sp>
        <p:nvSpPr>
          <p:cNvPr id="3" name="Content Placeholder 2"/>
          <p:cNvSpPr>
            <a:spLocks noGrp="1"/>
          </p:cNvSpPr>
          <p:nvPr>
            <p:ph idx="1"/>
          </p:nvPr>
        </p:nvSpPr>
        <p:spPr/>
        <p:txBody>
          <a:bodyPr>
            <a:normAutofit/>
          </a:bodyPr>
          <a:lstStyle/>
          <a:p>
            <a:r>
              <a:rPr lang="en-US" sz="2400" b="1" dirty="0"/>
              <a:t>MANAGE VIRTUAL </a:t>
            </a:r>
            <a:r>
              <a:rPr lang="en-US" sz="2400" b="1" dirty="0" smtClean="0"/>
              <a:t>MEMORY</a:t>
            </a:r>
          </a:p>
          <a:p>
            <a:r>
              <a:rPr lang="en-US" sz="2400" b="1" dirty="0"/>
              <a:t>PAGE  TABLE IN </a:t>
            </a:r>
            <a:r>
              <a:rPr lang="en-US" sz="2400" b="1" dirty="0" smtClean="0"/>
              <a:t>LINUX</a:t>
            </a:r>
          </a:p>
          <a:p>
            <a:r>
              <a:rPr lang="en-US" sz="2400" b="1" dirty="0"/>
              <a:t>ALGORITHM USED IN MEMORY </a:t>
            </a:r>
            <a:r>
              <a:rPr lang="en-US" sz="2400" b="1" dirty="0" smtClean="0"/>
              <a:t>MANAGEMENT</a:t>
            </a:r>
          </a:p>
          <a:p>
            <a:r>
              <a:rPr lang="en-US" sz="2400" b="1" dirty="0" smtClean="0"/>
              <a:t>SWAPPING</a:t>
            </a:r>
          </a:p>
          <a:p>
            <a:r>
              <a:rPr lang="en-US" sz="2400" b="1" dirty="0"/>
              <a:t>MEMORY MAPPING</a:t>
            </a:r>
            <a:endParaRPr lang="en-US" sz="2400" dirty="0"/>
          </a:p>
        </p:txBody>
      </p:sp>
    </p:spTree>
    <p:extLst>
      <p:ext uri="{BB962C8B-B14F-4D97-AF65-F5344CB8AC3E}">
        <p14:creationId xmlns:p14="http://schemas.microsoft.com/office/powerpoint/2010/main" val="180099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MANAGE VIRTUAL MEMORY</a:t>
            </a:r>
            <a:endParaRPr lang="en-US" b="1" dirty="0"/>
          </a:p>
        </p:txBody>
      </p:sp>
      <p:sp>
        <p:nvSpPr>
          <p:cNvPr id="3" name="Content Placeholder 2"/>
          <p:cNvSpPr>
            <a:spLocks noGrp="1"/>
          </p:cNvSpPr>
          <p:nvPr>
            <p:ph idx="1"/>
          </p:nvPr>
        </p:nvSpPr>
        <p:spPr>
          <a:xfrm>
            <a:off x="1893194" y="1339403"/>
            <a:ext cx="9611418" cy="4571819"/>
          </a:xfrm>
        </p:spPr>
        <p:txBody>
          <a:bodyPr>
            <a:noAutofit/>
          </a:bodyPr>
          <a:lstStyle/>
          <a:p>
            <a:pPr marL="0" indent="0">
              <a:buNone/>
            </a:pPr>
            <a:r>
              <a:rPr lang="en-US" sz="2400" b="1" dirty="0" smtClean="0"/>
              <a:t>What is virtual memory ?</a:t>
            </a:r>
          </a:p>
          <a:p>
            <a:pPr fontAlgn="base"/>
            <a:r>
              <a:rPr lang="en-US" sz="2400" b="1" dirty="0"/>
              <a:t>Virtual memory is one of the most </a:t>
            </a:r>
            <a:r>
              <a:rPr lang="en-US" sz="2400" b="1" dirty="0" smtClean="0"/>
              <a:t>important piece </a:t>
            </a:r>
            <a:r>
              <a:rPr lang="en-US" sz="2400" b="1" dirty="0"/>
              <a:t>of an operating system. Understanding the basics of virtual memory is required to understand operating system performance. Beyond the basics, a deeper understanding allows a system administrator to interpret system profiling tools better, leading to quicker troubleshooting and better decisions.</a:t>
            </a:r>
          </a:p>
          <a:p>
            <a:pPr fontAlgn="base"/>
            <a:r>
              <a:rPr lang="en-US" sz="2400" b="1" dirty="0"/>
              <a:t>The concept of virtual memory is generally taught as though it’s only used for extending the amount of physical RAM in a system. Indeed, paging to disk is important, but virtual memory is used by nearly every aspect of an operating system.</a:t>
            </a:r>
          </a:p>
          <a:p>
            <a:endParaRPr lang="en-US" sz="2400" b="1" dirty="0"/>
          </a:p>
        </p:txBody>
      </p:sp>
    </p:spTree>
    <p:extLst>
      <p:ext uri="{BB962C8B-B14F-4D97-AF65-F5344CB8AC3E}">
        <p14:creationId xmlns:p14="http://schemas.microsoft.com/office/powerpoint/2010/main" val="2720352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136" y="250623"/>
            <a:ext cx="8911687" cy="1280890"/>
          </a:xfrm>
        </p:spPr>
        <p:txBody>
          <a:bodyPr>
            <a:normAutofit/>
          </a:bodyPr>
          <a:lstStyle/>
          <a:p>
            <a:pPr algn="ctr"/>
            <a:r>
              <a:rPr lang="en-US" sz="4400" b="1" dirty="0" smtClean="0"/>
              <a:t>PAGE  TABLE IN LINUX</a:t>
            </a:r>
            <a:endParaRPr lang="en-US" sz="4400" b="1" dirty="0"/>
          </a:p>
        </p:txBody>
      </p:sp>
      <p:sp>
        <p:nvSpPr>
          <p:cNvPr id="3" name="Content Placeholder 2"/>
          <p:cNvSpPr>
            <a:spLocks noGrp="1"/>
          </p:cNvSpPr>
          <p:nvPr>
            <p:ph idx="1"/>
          </p:nvPr>
        </p:nvSpPr>
        <p:spPr>
          <a:xfrm>
            <a:off x="2601533" y="1531513"/>
            <a:ext cx="9118242" cy="3296991"/>
          </a:xfrm>
        </p:spPr>
        <p:txBody>
          <a:bodyPr>
            <a:noAutofit/>
          </a:bodyPr>
          <a:lstStyle/>
          <a:p>
            <a:r>
              <a:rPr lang="en-US" sz="2400" b="1" dirty="0"/>
              <a:t>A page table is the </a:t>
            </a:r>
            <a:r>
              <a:rPr lang="en-US" sz="2400" b="1" dirty="0" smtClean="0"/>
              <a:t>Data Structure</a:t>
            </a:r>
            <a:r>
              <a:rPr lang="en-US" sz="2400" b="1" dirty="0"/>
              <a:t> used by a </a:t>
            </a:r>
            <a:r>
              <a:rPr lang="en-US" sz="2400" b="1" dirty="0" smtClean="0"/>
              <a:t>virtual memory</a:t>
            </a:r>
            <a:r>
              <a:rPr lang="en-US" sz="2400" b="1" dirty="0"/>
              <a:t> system in a </a:t>
            </a:r>
            <a:r>
              <a:rPr lang="en-US" sz="2400" b="1" dirty="0" smtClean="0"/>
              <a:t>computer</a:t>
            </a:r>
            <a:r>
              <a:rPr lang="en-US" sz="2400" b="1" dirty="0"/>
              <a:t> </a:t>
            </a:r>
            <a:r>
              <a:rPr lang="en-US" sz="2400" b="1" dirty="0" smtClean="0"/>
              <a:t>operating system</a:t>
            </a:r>
            <a:r>
              <a:rPr lang="en-US" sz="2400" b="1" dirty="0"/>
              <a:t> to store the mapping between </a:t>
            </a:r>
            <a:r>
              <a:rPr lang="en-US" sz="2400" b="1" dirty="0" smtClean="0"/>
              <a:t>virtual </a:t>
            </a:r>
            <a:r>
              <a:rPr lang="en-US" sz="2400" b="1" dirty="0"/>
              <a:t>addresses and physical addresses. Virtual addresses are used by the program executed by the accessing process, while physical addresses are used by the hardware, or more specifically, by the RAM subsystem.</a:t>
            </a:r>
            <a:endParaRPr lang="en-US" sz="2400" b="1" dirty="0" smtClean="0"/>
          </a:p>
          <a:p>
            <a:r>
              <a:rPr lang="en-US" sz="2400" b="1" dirty="0"/>
              <a:t>The page table is where the operating system stores its mappings of virtual addresses to physical addresses, with each mapping also known as a </a:t>
            </a:r>
            <a:r>
              <a:rPr lang="en-US" sz="2400" b="1" i="1" dirty="0"/>
              <a:t>page table entry</a:t>
            </a:r>
            <a:r>
              <a:rPr lang="en-US" sz="2400" b="1" dirty="0"/>
              <a:t> (PTE)</a:t>
            </a:r>
          </a:p>
        </p:txBody>
      </p:sp>
    </p:spTree>
    <p:extLst>
      <p:ext uri="{BB962C8B-B14F-4D97-AF65-F5344CB8AC3E}">
        <p14:creationId xmlns:p14="http://schemas.microsoft.com/office/powerpoint/2010/main" val="2320907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3/32/Virtual_address_space_and_physical_address_space_relationship.svg/773px-Virtual_address_space_and_physical_address_space_relationship.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4781" y="553793"/>
            <a:ext cx="5766289" cy="588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82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842" y="487630"/>
            <a:ext cx="10499678" cy="1280890"/>
          </a:xfrm>
        </p:spPr>
        <p:txBody>
          <a:bodyPr/>
          <a:lstStyle/>
          <a:p>
            <a:r>
              <a:rPr lang="en-US" b="1" dirty="0" smtClean="0"/>
              <a:t>ALGORITHM USED IN MEMORY MANAGEMENT</a:t>
            </a:r>
            <a:endParaRPr lang="en-US" b="1" dirty="0"/>
          </a:p>
        </p:txBody>
      </p:sp>
      <p:sp>
        <p:nvSpPr>
          <p:cNvPr id="6" name="Content Placeholder 5"/>
          <p:cNvSpPr>
            <a:spLocks noGrp="1"/>
          </p:cNvSpPr>
          <p:nvPr>
            <p:ph idx="1"/>
          </p:nvPr>
        </p:nvSpPr>
        <p:spPr>
          <a:xfrm>
            <a:off x="2589212" y="1382960"/>
            <a:ext cx="8915400" cy="3777622"/>
          </a:xfrm>
        </p:spPr>
        <p:txBody>
          <a:bodyPr>
            <a:noAutofit/>
          </a:bodyPr>
          <a:lstStyle/>
          <a:p>
            <a:pPr marL="0" indent="0">
              <a:buNone/>
            </a:pPr>
            <a:r>
              <a:rPr lang="en-US" sz="2400" b="1" dirty="0">
                <a:solidFill>
                  <a:schemeClr val="tx1"/>
                </a:solidFill>
              </a:rPr>
              <a:t>LRU(Least Recently Used) </a:t>
            </a:r>
            <a:r>
              <a:rPr lang="en-US" sz="2400" b="1" dirty="0" smtClean="0">
                <a:solidFill>
                  <a:schemeClr val="tx1"/>
                </a:solidFill>
              </a:rPr>
              <a:t>:</a:t>
            </a:r>
            <a:endParaRPr lang="en-US" sz="2400" b="1" dirty="0">
              <a:solidFill>
                <a:srgbClr val="000000"/>
              </a:solidFill>
            </a:endParaRPr>
          </a:p>
          <a:p>
            <a:pPr>
              <a:buFont typeface="Arial" panose="020B0604020202020204" pitchFamily="34" charset="0"/>
              <a:buChar char="•"/>
            </a:pPr>
            <a:r>
              <a:rPr lang="en-US" sz="2400" b="1" dirty="0" smtClean="0">
                <a:solidFill>
                  <a:srgbClr val="000000"/>
                </a:solidFill>
              </a:rPr>
              <a:t>In </a:t>
            </a:r>
            <a:r>
              <a:rPr lang="en-US" sz="2400" b="1" dirty="0">
                <a:solidFill>
                  <a:srgbClr val="000000"/>
                </a:solidFill>
              </a:rPr>
              <a:t>the Least Recently Used (LRU) page replacement policy, the page that is used least recently will be replaced.</a:t>
            </a:r>
          </a:p>
          <a:p>
            <a:pPr>
              <a:buFont typeface="Arial" panose="020B0604020202020204" pitchFamily="34" charset="0"/>
              <a:buChar char="•"/>
            </a:pPr>
            <a:r>
              <a:rPr lang="en-US" sz="2400" b="1" dirty="0">
                <a:solidFill>
                  <a:srgbClr val="000000"/>
                </a:solidFill>
              </a:rPr>
              <a:t>Implementation:</a:t>
            </a:r>
          </a:p>
          <a:p>
            <a:pPr lvl="1">
              <a:buFont typeface="Arial" panose="020B0604020202020204" pitchFamily="34" charset="0"/>
              <a:buChar char="•"/>
            </a:pPr>
            <a:r>
              <a:rPr lang="en-US" sz="2400" b="1" dirty="0">
                <a:solidFill>
                  <a:srgbClr val="000000"/>
                </a:solidFill>
              </a:rPr>
              <a:t>Add a register to every page frame - contain the last time that the page in that frame was accessed</a:t>
            </a:r>
          </a:p>
          <a:p>
            <a:pPr lvl="1">
              <a:buFont typeface="Arial" panose="020B0604020202020204" pitchFamily="34" charset="0"/>
              <a:buChar char="•"/>
            </a:pPr>
            <a:r>
              <a:rPr lang="en-US" sz="2400" b="1" dirty="0">
                <a:solidFill>
                  <a:srgbClr val="000000"/>
                </a:solidFill>
              </a:rPr>
              <a:t>Use a "logical clock" that advance by 1 tick each time a memory reference is made.</a:t>
            </a:r>
          </a:p>
          <a:p>
            <a:pPr lvl="1">
              <a:buFont typeface="Arial" panose="020B0604020202020204" pitchFamily="34" charset="0"/>
              <a:buChar char="•"/>
            </a:pPr>
            <a:r>
              <a:rPr lang="en-US" sz="2400" b="1" dirty="0">
                <a:solidFill>
                  <a:srgbClr val="000000"/>
                </a:solidFill>
              </a:rPr>
              <a:t>Each time a page is referenced, update its register</a:t>
            </a:r>
          </a:p>
          <a:p>
            <a:endParaRPr lang="en-US" sz="2400" b="1" dirty="0"/>
          </a:p>
        </p:txBody>
      </p:sp>
    </p:spTree>
    <p:extLst>
      <p:ext uri="{BB962C8B-B14F-4D97-AF65-F5344CB8AC3E}">
        <p14:creationId xmlns:p14="http://schemas.microsoft.com/office/powerpoint/2010/main" val="325001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14926"/>
            <a:ext cx="8911687" cy="1280890"/>
          </a:xfrm>
        </p:spPr>
        <p:txBody>
          <a:bodyPr>
            <a:normAutofit/>
          </a:bodyPr>
          <a:lstStyle/>
          <a:p>
            <a:r>
              <a:rPr lang="en-US" sz="4400" b="1" dirty="0" smtClean="0"/>
              <a:t>BUDDY SYSTEM</a:t>
            </a:r>
            <a:endParaRPr lang="en-US" sz="4400" b="1" dirty="0"/>
          </a:p>
        </p:txBody>
      </p:sp>
      <p:sp>
        <p:nvSpPr>
          <p:cNvPr id="3" name="Content Placeholder 2"/>
          <p:cNvSpPr>
            <a:spLocks noGrp="1"/>
          </p:cNvSpPr>
          <p:nvPr>
            <p:ph idx="1"/>
          </p:nvPr>
        </p:nvSpPr>
        <p:spPr>
          <a:xfrm>
            <a:off x="2033516" y="1624086"/>
            <a:ext cx="9471096" cy="4437264"/>
          </a:xfrm>
        </p:spPr>
        <p:txBody>
          <a:bodyPr>
            <a:normAutofit/>
          </a:bodyPr>
          <a:lstStyle/>
          <a:p>
            <a:r>
              <a:rPr lang="en-US" sz="2400" b="1" dirty="0" smtClean="0"/>
              <a:t>In the buddy system the memory will be single contiguous free block</a:t>
            </a:r>
          </a:p>
          <a:p>
            <a:r>
              <a:rPr lang="en-US" sz="2400" b="1" dirty="0" smtClean="0"/>
              <a:t>Whenever the request araise by  the process  memory will be divided into two blocks</a:t>
            </a:r>
          </a:p>
          <a:p>
            <a:r>
              <a:rPr lang="en-US" sz="2400" b="1" dirty="0" smtClean="0"/>
              <a:t>If the request from the processor is two small, then the lower block of the memory will be divided into half block again.</a:t>
            </a:r>
          </a:p>
          <a:p>
            <a:r>
              <a:rPr lang="en-US" sz="2400" b="1" dirty="0" smtClean="0"/>
              <a:t>If the request  is araised by the processor then the memory will be allocated from lower block to higher block</a:t>
            </a:r>
            <a:endParaRPr lang="en-US" sz="2400" b="1" dirty="0"/>
          </a:p>
        </p:txBody>
      </p:sp>
    </p:spTree>
    <p:extLst>
      <p:ext uri="{BB962C8B-B14F-4D97-AF65-F5344CB8AC3E}">
        <p14:creationId xmlns:p14="http://schemas.microsoft.com/office/powerpoint/2010/main" val="414342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7929" y="1246843"/>
            <a:ext cx="7762297" cy="2308324"/>
          </a:xfrm>
          <a:prstGeom prst="rect">
            <a:avLst/>
          </a:prstGeom>
        </p:spPr>
        <p:txBody>
          <a:bodyPr wrap="square">
            <a:spAutoFit/>
          </a:bodyPr>
          <a:lstStyle/>
          <a:p>
            <a:pPr marL="285750" indent="-285750">
              <a:buFont typeface="Wingdings" panose="05000000000000000000" pitchFamily="2" charset="2"/>
              <a:buChar char="Ø"/>
            </a:pPr>
            <a:r>
              <a:rPr lang="en-US" sz="2400" b="1" i="0" dirty="0" smtClean="0">
                <a:solidFill>
                  <a:srgbClr val="000000"/>
                </a:solidFill>
                <a:effectLst/>
              </a:rPr>
              <a:t>The page allocation code attempts to allocate a block of one or more physical pages.</a:t>
            </a:r>
          </a:p>
          <a:p>
            <a:pPr marL="285750" indent="-285750">
              <a:buFont typeface="Wingdings" panose="05000000000000000000" pitchFamily="2" charset="2"/>
              <a:buChar char="Ø"/>
            </a:pPr>
            <a:r>
              <a:rPr lang="en-US" sz="2400" b="1" i="0" dirty="0" smtClean="0">
                <a:solidFill>
                  <a:srgbClr val="000000"/>
                </a:solidFill>
                <a:effectLst/>
              </a:rPr>
              <a:t> Pages are allocated in blocks which are powers of 2 in size. </a:t>
            </a:r>
          </a:p>
          <a:p>
            <a:pPr marL="285750" indent="-285750">
              <a:buFont typeface="Wingdings" panose="05000000000000000000" pitchFamily="2" charset="2"/>
              <a:buChar char="Ø"/>
            </a:pPr>
            <a:r>
              <a:rPr lang="en-US" sz="2400" b="1" i="0" dirty="0" smtClean="0">
                <a:solidFill>
                  <a:srgbClr val="000000"/>
                </a:solidFill>
                <a:effectLst/>
              </a:rPr>
              <a:t>That means that it can allocate a block 1 page, 2 pages, 4 pages and so on. </a:t>
            </a:r>
            <a:endParaRPr lang="en-US" sz="2400" b="1" i="0" dirty="0">
              <a:solidFill>
                <a:srgbClr val="000000"/>
              </a:solidFill>
              <a:effectLst/>
            </a:endParaRPr>
          </a:p>
        </p:txBody>
      </p:sp>
      <p:sp>
        <p:nvSpPr>
          <p:cNvPr id="5" name="Rectangle 4"/>
          <p:cNvSpPr/>
          <p:nvPr/>
        </p:nvSpPr>
        <p:spPr>
          <a:xfrm>
            <a:off x="1528571" y="433400"/>
            <a:ext cx="8639033" cy="769441"/>
          </a:xfrm>
          <a:prstGeom prst="rect">
            <a:avLst/>
          </a:prstGeom>
          <a:noFill/>
        </p:spPr>
        <p:txBody>
          <a:bodyPr wrap="square" lIns="91440" tIns="45720" rIns="91440" bIns="45720">
            <a:spAutoFit/>
          </a:bodyPr>
          <a:lstStyle/>
          <a:p>
            <a:pPr algn="ctr"/>
            <a:r>
              <a:rPr lang="en-US" sz="4400" b="1" dirty="0">
                <a:ln w="0"/>
                <a:effectLst>
                  <a:outerShdw blurRad="38100" dist="19050" dir="2700000" algn="tl" rotWithShape="0">
                    <a:schemeClr val="dk1">
                      <a:alpha val="40000"/>
                    </a:schemeClr>
                  </a:outerShdw>
                </a:effectLst>
              </a:rPr>
              <a:t>P</a:t>
            </a:r>
            <a:r>
              <a:rPr lang="en-US" sz="4400" b="1" cap="none" spc="0" dirty="0" smtClean="0">
                <a:ln w="0"/>
                <a:solidFill>
                  <a:schemeClr val="tx1"/>
                </a:solidFill>
                <a:effectLst>
                  <a:outerShdw blurRad="38100" dist="19050" dir="2700000" algn="tl" rotWithShape="0">
                    <a:schemeClr val="dk1">
                      <a:alpha val="40000"/>
                    </a:schemeClr>
                  </a:outerShdw>
                </a:effectLst>
              </a:rPr>
              <a:t>AGE  ALLOCATION</a:t>
            </a:r>
            <a:endParaRPr lang="en-US" sz="4400" b="1"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264" y="2011131"/>
            <a:ext cx="4676775" cy="3571875"/>
          </a:xfrm>
          <a:prstGeom prst="rect">
            <a:avLst/>
          </a:prstGeom>
        </p:spPr>
      </p:pic>
      <p:sp>
        <p:nvSpPr>
          <p:cNvPr id="10" name="Rectangle 9"/>
          <p:cNvSpPr/>
          <p:nvPr/>
        </p:nvSpPr>
        <p:spPr>
          <a:xfrm>
            <a:off x="736986" y="3614620"/>
            <a:ext cx="7683688" cy="769441"/>
          </a:xfrm>
          <a:prstGeom prst="rect">
            <a:avLst/>
          </a:prstGeom>
          <a:noFill/>
        </p:spPr>
        <p:txBody>
          <a:bodyPr wrap="square" lIns="91440" tIns="45720" rIns="91440" bIns="45720">
            <a:spAutoFit/>
          </a:bodyPr>
          <a:lstStyle/>
          <a:p>
            <a:pPr algn="ctr"/>
            <a:r>
              <a:rPr lang="en-US" sz="4400" b="1" cap="none" spc="0" dirty="0" smtClean="0">
                <a:ln w="0"/>
                <a:solidFill>
                  <a:schemeClr val="tx1"/>
                </a:solidFill>
                <a:effectLst>
                  <a:outerShdw blurRad="38100" dist="19050" dir="2700000" algn="tl" rotWithShape="0">
                    <a:schemeClr val="dk1">
                      <a:alpha val="40000"/>
                    </a:schemeClr>
                  </a:outerShdw>
                </a:effectLst>
              </a:rPr>
              <a:t>PAGE </a:t>
            </a:r>
            <a:r>
              <a:rPr lang="en-US" sz="4400" b="1" dirty="0" smtClean="0">
                <a:ln w="0"/>
                <a:effectLst>
                  <a:outerShdw blurRad="38100" dist="19050" dir="2700000" algn="tl" rotWithShape="0">
                    <a:schemeClr val="dk1">
                      <a:alpha val="40000"/>
                    </a:schemeClr>
                  </a:outerShdw>
                </a:effectLst>
              </a:rPr>
              <a:t>DEALLOCATION</a:t>
            </a:r>
            <a:endParaRPr lang="en-US" sz="4400" b="1"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559130" y="4622936"/>
            <a:ext cx="8551572" cy="2308324"/>
          </a:xfrm>
          <a:prstGeom prst="rect">
            <a:avLst/>
          </a:prstGeom>
        </p:spPr>
        <p:txBody>
          <a:bodyPr wrap="square">
            <a:spAutoFit/>
          </a:bodyPr>
          <a:lstStyle/>
          <a:p>
            <a:pPr marL="285750" indent="-285750">
              <a:buFont typeface="Wingdings" panose="05000000000000000000" pitchFamily="2" charset="2"/>
              <a:buChar char="Ø"/>
            </a:pPr>
            <a:r>
              <a:rPr lang="en-US" sz="2400" b="1" i="0" dirty="0" smtClean="0">
                <a:solidFill>
                  <a:srgbClr val="000000"/>
                </a:solidFill>
                <a:effectLst/>
              </a:rPr>
              <a:t>Allocating blocks of pages tends to fragment memory with larger blocks of free pages being broken down into smaller ones.</a:t>
            </a:r>
          </a:p>
          <a:p>
            <a:pPr marL="285750" indent="-285750">
              <a:buFont typeface="Wingdings" panose="05000000000000000000" pitchFamily="2" charset="2"/>
              <a:buChar char="Ø"/>
            </a:pPr>
            <a:r>
              <a:rPr lang="en-US" sz="2400" b="1" i="0" dirty="0" smtClean="0">
                <a:solidFill>
                  <a:srgbClr val="000000"/>
                </a:solidFill>
                <a:effectLst/>
              </a:rPr>
              <a:t> The page deallocation code</a:t>
            </a:r>
          </a:p>
          <a:p>
            <a:r>
              <a:rPr lang="en-US" sz="2400" b="1" i="0" dirty="0" smtClean="0">
                <a:solidFill>
                  <a:srgbClr val="000000"/>
                </a:solidFill>
                <a:effectLst/>
              </a:rPr>
              <a:t>recombines pages into larger blocks of free pages whenever it can.</a:t>
            </a:r>
            <a:endParaRPr lang="en-US" sz="2400" b="1" i="0" dirty="0">
              <a:solidFill>
                <a:srgbClr val="000000"/>
              </a:solidFill>
              <a:effectLst/>
            </a:endParaRPr>
          </a:p>
        </p:txBody>
      </p:sp>
    </p:spTree>
    <p:extLst>
      <p:ext uri="{BB962C8B-B14F-4D97-AF65-F5344CB8AC3E}">
        <p14:creationId xmlns:p14="http://schemas.microsoft.com/office/powerpoint/2010/main" val="6441533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178</TotalTime>
  <Words>466</Words>
  <Application>Microsoft Office PowerPoint</Application>
  <PresentationFormat>Custom</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Memory Management</vt:lpstr>
      <vt:lpstr>TEAM MEMBERS</vt:lpstr>
      <vt:lpstr>CONTENT</vt:lpstr>
      <vt:lpstr>MANAGE VIRTUAL MEMORY</vt:lpstr>
      <vt:lpstr>PAGE  TABLE IN LINUX</vt:lpstr>
      <vt:lpstr>PowerPoint Presentation</vt:lpstr>
      <vt:lpstr>ALGORITHM USED IN MEMORY MANAGEMENT</vt:lpstr>
      <vt:lpstr>BUDDY SYSTEM</vt:lpstr>
      <vt:lpstr>PowerPoint Presentation</vt:lpstr>
      <vt:lpstr>SWAPPING</vt:lpstr>
      <vt:lpstr>PowerPoint Presentation</vt:lpstr>
      <vt:lpstr>MEMORY MAPPING</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Administrator</dc:creator>
  <cp:lastModifiedBy>SAI</cp:lastModifiedBy>
  <cp:revision>17</cp:revision>
  <dcterms:created xsi:type="dcterms:W3CDTF">2018-03-21T10:44:52Z</dcterms:created>
  <dcterms:modified xsi:type="dcterms:W3CDTF">2018-03-21T16:57:34Z</dcterms:modified>
</cp:coreProperties>
</file>