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9" r:id="rId4"/>
    <p:sldId id="264" r:id="rId5"/>
    <p:sldId id="265" r:id="rId6"/>
    <p:sldId id="266" r:id="rId7"/>
    <p:sldId id="268" r:id="rId8"/>
    <p:sldId id="269" r:id="rId9"/>
    <p:sldId id="271" r:id="rId10"/>
    <p:sldId id="273" r:id="rId11"/>
    <p:sldId id="275" r:id="rId12"/>
    <p:sldId id="261" r:id="rId13"/>
    <p:sldId id="262" r:id="rId14"/>
    <p:sldId id="278" r:id="rId15"/>
    <p:sldId id="279" r:id="rId16"/>
    <p:sldId id="280" r:id="rId17"/>
    <p:sldId id="281" r:id="rId18"/>
    <p:sldId id="282" r:id="rId19"/>
    <p:sldId id="283" r:id="rId20"/>
    <p:sldId id="307" r:id="rId21"/>
    <p:sldId id="284" r:id="rId22"/>
    <p:sldId id="286" r:id="rId23"/>
    <p:sldId id="287" r:id="rId24"/>
    <p:sldId id="309" r:id="rId25"/>
    <p:sldId id="289" r:id="rId26"/>
    <p:sldId id="311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F077D-27DD-4BD6-87E5-6D4CAC86B453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BC09-AF07-4CFB-9DD0-5CF29A7C4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26616-63CA-4E2D-844B-DFF0D571E3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2631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02931" y="1465507"/>
            <a:ext cx="8544207" cy="1973599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180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0000"/>
              <a:buFont typeface="Arial" pitchFamily="34" charset="0"/>
              <a:buChar char="–"/>
              <a:defRPr sz="1800" baseline="0">
                <a:solidFill>
                  <a:srgbClr val="263147"/>
                </a:solidFill>
                <a:latin typeface="Arial" pitchFamily="34" charset="0"/>
                <a:cs typeface="Arial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itchFamily="34" charset="0"/>
                <a:cs typeface="Arial" pitchFamily="34" charset="0"/>
              </a:defRPr>
            </a:lvl8pPr>
            <a:lvl9pPr marL="1824038" indent="-223838">
              <a:spcBef>
                <a:spcPts val="0"/>
              </a:spcBef>
              <a:spcAft>
                <a:spcPts val="0"/>
              </a:spcAft>
              <a:buSzPct val="70000"/>
              <a:buFont typeface="Arial" pitchFamily="34" charset="0"/>
              <a:buChar char="–"/>
              <a:defRPr sz="1800"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 </a:t>
            </a:r>
          </a:p>
        </p:txBody>
      </p:sp>
    </p:spTree>
    <p:extLst>
      <p:ext uri="{BB962C8B-B14F-4D97-AF65-F5344CB8AC3E}">
        <p14:creationId xmlns:p14="http://schemas.microsoft.com/office/powerpoint/2010/main" val="21673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4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2319312-BE3B-444E-94A0-A09CAAF9BA9E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3DDA74A-697E-437F-A35B-012BF7AD00A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19400"/>
            <a:ext cx="5915379" cy="685800"/>
          </a:xfrm>
        </p:spPr>
        <p:txBody>
          <a:bodyPr/>
          <a:lstStyle/>
          <a:p>
            <a:r>
              <a:rPr lang="en-US" dirty="0" smtClean="0"/>
              <a:t>WINDOWS FUNDEMENTALS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6096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operating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49351"/>
            <a:ext cx="7787640" cy="3579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Distributed systems use multiple central processors to serve multiple real-time applications and multiple users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processors communicate with one another through various communication lines (such as high-speed buses or telephone lines). These are referred as loosely coupled systems or distributed systems.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172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371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457200"/>
            <a:ext cx="6965245" cy="120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time operating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34029"/>
            <a:ext cx="7391400" cy="14901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/>
              <a:t>real-time operating system </a:t>
            </a:r>
            <a:r>
              <a:rPr lang="en-US" sz="2000" dirty="0" smtClean="0"/>
              <a:t>is </a:t>
            </a:r>
            <a:r>
              <a:rPr lang="en-US" sz="2000" dirty="0"/>
              <a:t>a multitasking operating system designed for real-time applications. Such applications include embedded systems, industrial robots, scientific research equipment and others.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13460" y="3278151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Advantages of </a:t>
            </a:r>
            <a:r>
              <a:rPr lang="en-US" sz="2400" dirty="0"/>
              <a:t>real-time</a:t>
            </a:r>
            <a:r>
              <a:rPr lang="en-US" sz="2400" b="0" dirty="0"/>
              <a:t> </a:t>
            </a:r>
            <a:r>
              <a:rPr lang="en-US" sz="2400" dirty="0"/>
              <a:t>operating</a:t>
            </a:r>
            <a:r>
              <a:rPr lang="en-US" sz="2400" b="0" dirty="0"/>
              <a:t> </a:t>
            </a:r>
            <a:r>
              <a:rPr lang="en-US" sz="2400" dirty="0"/>
              <a:t>system</a:t>
            </a:r>
            <a:r>
              <a:rPr lang="en-US" sz="2000" b="0" dirty="0"/>
              <a:t> </a:t>
            </a:r>
            <a:r>
              <a:rPr lang="en-US" sz="2000" b="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 </a:t>
            </a:r>
            <a:r>
              <a:rPr lang="en-US" sz="2000" dirty="0" smtClean="0"/>
              <a:t>Consumption </a:t>
            </a:r>
            <a:r>
              <a:rPr lang="en-US" sz="2000" dirty="0"/>
              <a:t>of the </a:t>
            </a:r>
            <a:r>
              <a:rPr lang="en-US" sz="2000" dirty="0" smtClean="0"/>
              <a:t>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Task </a:t>
            </a:r>
            <a:r>
              <a:rPr lang="en-US" sz="2000" dirty="0" smtClean="0"/>
              <a:t>Shifting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Focus on </a:t>
            </a:r>
            <a:r>
              <a:rPr lang="en-US" sz="2000" dirty="0" smtClean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1836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97715"/>
            <a:ext cx="6965245" cy="1202485"/>
          </a:xfrm>
        </p:spPr>
        <p:txBody>
          <a:bodyPr/>
          <a:lstStyle/>
          <a:p>
            <a:r>
              <a:rPr lang="en-US" dirty="0" smtClean="0"/>
              <a:t>What is windows </a:t>
            </a:r>
            <a:r>
              <a:rPr lang="en-US" dirty="0" err="1" smtClean="0"/>
              <a:t>o</a:t>
            </a:r>
            <a:r>
              <a:rPr lang="en-US" smtClean="0"/>
              <a:t>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95" y="1447800"/>
            <a:ext cx="6196405" cy="36038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Windows OS</a:t>
            </a:r>
            <a:r>
              <a:rPr lang="en-US" dirty="0"/>
              <a:t>, computer </a:t>
            </a:r>
            <a:r>
              <a:rPr lang="en-US" dirty="0" smtClean="0"/>
              <a:t>operating system(OS</a:t>
            </a:r>
            <a:r>
              <a:rPr lang="en-US" dirty="0"/>
              <a:t>) developed by </a:t>
            </a:r>
            <a:r>
              <a:rPr lang="en-US" dirty="0" smtClean="0"/>
              <a:t>Microsoft Corporation</a:t>
            </a:r>
            <a:r>
              <a:rPr lang="en-US" dirty="0"/>
              <a:t> to run </a:t>
            </a:r>
            <a:r>
              <a:rPr lang="en-US" dirty="0" smtClean="0"/>
              <a:t>Personal Computers</a:t>
            </a:r>
            <a:r>
              <a:rPr lang="en-US" dirty="0"/>
              <a:t> (PCs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Approximately 90 percent of PCs run some version of Windows</a:t>
            </a:r>
            <a:r>
              <a:rPr lang="en-US" dirty="0" smtClean="0"/>
              <a:t>.</a:t>
            </a:r>
          </a:p>
          <a:p>
            <a:r>
              <a:rPr lang="en-US" dirty="0"/>
              <a:t>The most widely used operating system for desktop and laptop computers</a:t>
            </a:r>
            <a:r>
              <a:rPr lang="en-US" dirty="0" smtClean="0"/>
              <a:t>.</a:t>
            </a:r>
          </a:p>
          <a:p>
            <a:r>
              <a:rPr lang="en-US" dirty="0"/>
              <a:t>Windows makes it possible to complete all types of </a:t>
            </a:r>
            <a:r>
              <a:rPr lang="en-US" b="1" dirty="0"/>
              <a:t>everyday tasks</a:t>
            </a:r>
            <a:r>
              <a:rPr lang="en-US" dirty="0"/>
              <a:t> on your computer. For example, you can use Windows to browse the Internet, check your email, edit digital photos, listen to music, play games, and do much more.</a:t>
            </a:r>
          </a:p>
        </p:txBody>
      </p:sp>
      <p:pic>
        <p:nvPicPr>
          <p:cNvPr id="1026" name="Picture 2" descr="Image result for Advantages &amp; Disadvantages of Windows 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23" y="5066868"/>
            <a:ext cx="1778577" cy="118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91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Advantages &amp; Disadvantages of  Windows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19257"/>
            <a:ext cx="7162800" cy="36038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:</a:t>
            </a:r>
          </a:p>
          <a:p>
            <a:r>
              <a:rPr lang="en-US" b="1" dirty="0"/>
              <a:t>Windows provides ready-made solutions that can be implemented by just about anyone who’s ever used a computer , Because of the large amount of Microsoft Windows users , there is a much larger selection of available software programs ,utilities , and games for Windows </a:t>
            </a:r>
            <a:r>
              <a:rPr lang="en-US" b="1" dirty="0" smtClean="0"/>
              <a:t>.</a:t>
            </a:r>
          </a:p>
          <a:p>
            <a:r>
              <a:rPr lang="en-US" b="1" dirty="0"/>
              <a:t>Microsoft has implemented many changes throughout its versions of Windows to facilitate ease of use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85801"/>
            <a:ext cx="6934200" cy="36576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dirty="0" smtClean="0"/>
              <a:t>Microsoft </a:t>
            </a:r>
            <a:r>
              <a:rPr lang="en-US" b="1" dirty="0"/>
              <a:t>Windows has a very large user base , so , Most hardware manufacturer support Windows drivers for their products ,  And the majority of Windows programs are not open source .</a:t>
            </a:r>
            <a:br>
              <a:rPr lang="en-US" b="1" dirty="0"/>
            </a:br>
            <a:endParaRPr lang="en-US" dirty="0"/>
          </a:p>
          <a:p>
            <a:pPr fontAlgn="base"/>
            <a:r>
              <a:rPr lang="en-US" b="1" dirty="0"/>
              <a:t>Microsoft has made great security improvements to their operating system over the years , Windows continues to be the most vulnerable to the viruses , the malware , and other attacks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4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7543800" cy="4800600"/>
          </a:xfrm>
        </p:spPr>
        <p:txBody>
          <a:bodyPr/>
          <a:lstStyle/>
          <a:p>
            <a:r>
              <a:rPr lang="en-US" dirty="0" smtClean="0"/>
              <a:t>Disadvantages:</a:t>
            </a:r>
          </a:p>
          <a:p>
            <a:r>
              <a:rPr lang="en-US" b="1" dirty="0"/>
              <a:t>Microsoft Windows has poor support for older hardware ,  Legacy support for older hardware is gone in Windows 2000 and </a:t>
            </a:r>
            <a:r>
              <a:rPr lang="en-US" b="1" dirty="0" smtClean="0"/>
              <a:t>Windows </a:t>
            </a:r>
            <a:r>
              <a:rPr lang="en-US" b="1" dirty="0" err="1" smtClean="0"/>
              <a:t>Xp</a:t>
            </a:r>
            <a:r>
              <a:rPr lang="en-US" b="1" dirty="0"/>
              <a:t> , Microsoft claims this that was necessary to increase the overall stability of their systems </a:t>
            </a:r>
            <a:r>
              <a:rPr lang="en-US" b="1" dirty="0" smtClean="0"/>
              <a:t>.</a:t>
            </a:r>
          </a:p>
          <a:p>
            <a:r>
              <a:rPr lang="en-US" b="1" dirty="0"/>
              <a:t>Microsoft Windows uses high resource requirements , As opposed to the makers of other operating systems ,  Microsoft requires its customers to invest the most in their computer hardware ,  a faster processor (  CPU ) , more internal memory and a larger hard disk 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2112982"/>
            <a:ext cx="6965245" cy="2535218"/>
          </a:xfrm>
        </p:spPr>
        <p:txBody>
          <a:bodyPr>
            <a:normAutofit/>
          </a:bodyPr>
          <a:lstStyle/>
          <a:p>
            <a:r>
              <a:rPr lang="en-US" dirty="0" smtClean="0"/>
              <a:t> Workstation &amp;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Windows Workstation  and Server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237899"/>
              </p:ext>
            </p:extLst>
          </p:nvPr>
        </p:nvGraphicFramePr>
        <p:xfrm>
          <a:off x="990600" y="2136293"/>
          <a:ext cx="7239000" cy="3807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3352800"/>
                <a:gridCol w="2667000"/>
              </a:tblGrid>
              <a:tr h="3897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Workstation</a:t>
                      </a:r>
                      <a:endParaRPr lang="en-US" dirty="0"/>
                    </a:p>
                  </a:txBody>
                  <a:tcPr/>
                </a:tc>
              </a:tr>
              <a:tr h="165415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Definition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server is an application or device that performs service for connected clients as part of client server architecture.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 computer that is used to power applications such as graphic art, 3-D design, Video Editing, or other CPU/RAM intensive software</a:t>
                      </a:r>
                    </a:p>
                  </a:txBody>
                  <a:tcPr marL="95250" marR="95250" marT="66675" marB="66675"/>
                </a:tc>
              </a:tr>
              <a:tr h="6795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Function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Internet, Office, Education, Home Networks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Business, Design, Engineering, Multi-Media Production</a:t>
                      </a:r>
                    </a:p>
                  </a:txBody>
                  <a:tcPr marL="95250" marR="95250" marT="66675" marB="66675"/>
                </a:tc>
              </a:tr>
              <a:tr h="6795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Operating systems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Free BSD, Solaris, Linux, Windows server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Unix, Linux, Windows workstation</a:t>
                      </a: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7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8198"/>
              </p:ext>
            </p:extLst>
          </p:nvPr>
        </p:nvGraphicFramePr>
        <p:xfrm>
          <a:off x="990600" y="838200"/>
          <a:ext cx="7239000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3216276"/>
                <a:gridCol w="2498724"/>
              </a:tblGrid>
              <a:tr h="3966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Workstation</a:t>
                      </a:r>
                      <a:endParaRPr lang="en-US" dirty="0"/>
                    </a:p>
                  </a:txBody>
                  <a:tcPr/>
                </a:tc>
              </a:tr>
              <a:tr h="4360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GUI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Optional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Installed</a:t>
                      </a:r>
                    </a:p>
                  </a:txBody>
                  <a:tcPr marL="95250" marR="95250" marT="66675" marB="66675"/>
                </a:tc>
              </a:tr>
              <a:tr h="1022836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Examples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>Web servers, application servers </a:t>
                      </a:r>
                      <a:r>
                        <a:rPr lang="fr-FR" dirty="0" smtClean="0">
                          <a:effectLst/>
                        </a:rPr>
                        <a:t>etc.</a:t>
                      </a:r>
                      <a:endParaRPr lang="fr-FR" dirty="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Video and audio workstation.</a:t>
                      </a:r>
                    </a:p>
                  </a:txBody>
                  <a:tcPr marL="95250" marR="95250" marT="66675" marB="66675"/>
                </a:tc>
              </a:tr>
              <a:tr h="43603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Application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Hosting, Intranet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Professional</a:t>
                      </a:r>
                    </a:p>
                  </a:txBody>
                  <a:tcPr marL="95250" marR="95250" marT="66675" marB="66675"/>
                </a:tc>
              </a:tr>
              <a:tr h="273766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Reliability</a:t>
                      </a:r>
                    </a:p>
                  </a:txBody>
                  <a:tcPr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Often comes with error correcting DDR modules, storage disks are typically in 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RAID</a:t>
                      </a:r>
                      <a:r>
                        <a:rPr lang="en-US" dirty="0">
                          <a:effectLst/>
                        </a:rPr>
                        <a:t> and often have more than one power supply unit along with more than one Network port. Can be run in multiple-CPU setups.</a:t>
                      </a: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 error correcting DDR modules, 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effectLst/>
                        </a:rPr>
                        <a:t>RAID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Storage Disks</a:t>
                      </a:r>
                      <a:r>
                        <a:rPr lang="en-US" baseline="0" dirty="0" smtClean="0">
                          <a:solidFill>
                            <a:srgbClr val="AE5B31"/>
                          </a:solidFill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aren't </a:t>
                      </a:r>
                      <a:r>
                        <a:rPr lang="en-US" dirty="0">
                          <a:effectLst/>
                        </a:rPr>
                        <a:t>typically used. Only one power supply unit and very often only one network port.</a:t>
                      </a:r>
                    </a:p>
                  </a:txBody>
                  <a:tcPr marL="95250" marR="95250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4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Versions of Workstation &amp; Server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idx="1"/>
          </p:nvPr>
        </p:nvSpPr>
        <p:spPr>
          <a:xfrm>
            <a:off x="914400" y="2119257"/>
            <a:ext cx="7543800" cy="268134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Server OS - </a:t>
            </a:r>
            <a:r>
              <a:rPr lang="en-IN" dirty="0"/>
              <a:t>It is designed to run on servers that operate within a client or server architecture to serve the requests of client computers on network.</a:t>
            </a:r>
          </a:p>
          <a:p>
            <a:endParaRPr lang="en-US" dirty="0"/>
          </a:p>
          <a:p>
            <a:r>
              <a:rPr lang="en-US" b="1" dirty="0"/>
              <a:t>Client OS –</a:t>
            </a:r>
            <a:r>
              <a:rPr lang="en-US" dirty="0"/>
              <a:t> It </a:t>
            </a:r>
            <a:r>
              <a:rPr lang="en-IN" dirty="0"/>
              <a:t>is  designed to run on system that works within computer desktops and various portable devices. This is different from centralized servers because it only supports a single user.</a:t>
            </a:r>
          </a:p>
        </p:txBody>
      </p:sp>
    </p:spTree>
    <p:extLst>
      <p:ext uri="{BB962C8B-B14F-4D97-AF65-F5344CB8AC3E}">
        <p14:creationId xmlns:p14="http://schemas.microsoft.com/office/powerpoint/2010/main" val="20243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28781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INTRODUCTION TO OPERATING SYSTEM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E41474C3-E4E3-4940-A7CA-97A0C5CC3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758219"/>
              </p:ext>
            </p:extLst>
          </p:nvPr>
        </p:nvGraphicFramePr>
        <p:xfrm>
          <a:off x="1219200" y="990600"/>
          <a:ext cx="6809465" cy="48316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76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91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9534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091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175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OS(Client)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OS(Server)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2628">
                <a:tc>
                  <a:txBody>
                    <a:bodyPr/>
                    <a:lstStyle/>
                    <a:p>
                      <a:r>
                        <a:rPr lang="en-US" sz="1800" dirty="0"/>
                        <a:t>Win 10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2016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8.1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2012 R2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6.3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2012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7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2008 R2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Vista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2008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37781">
                <a:tc>
                  <a:txBody>
                    <a:bodyPr/>
                    <a:lstStyle/>
                    <a:p>
                      <a:r>
                        <a:rPr lang="en-US" sz="1800" dirty="0"/>
                        <a:t>Win XP 64-Bit Edition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2003/ 2003 R2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5.2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8732">
                <a:tc>
                  <a:txBody>
                    <a:bodyPr/>
                    <a:lstStyle/>
                    <a:p>
                      <a:r>
                        <a:rPr lang="en-US" sz="1800" dirty="0"/>
                        <a:t>Win XP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Win Server 2000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5.0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7474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needed to install windows 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Processor: 1 gigahertz (GHz) or faster</a:t>
            </a:r>
          </a:p>
          <a:p>
            <a:r>
              <a:rPr lang="en-US" dirty="0"/>
              <a:t>RAM: 1 gigabyte (GB) (32-bit) or 2 GB (64-bit)</a:t>
            </a:r>
          </a:p>
          <a:p>
            <a:r>
              <a:rPr lang="en-US" dirty="0"/>
              <a:t>Free hard disk space: 16 GB</a:t>
            </a:r>
          </a:p>
          <a:p>
            <a:r>
              <a:rPr lang="en-US" dirty="0"/>
              <a:t>Graphics card: Microsoft DirectX 9 graphics device with WDDM driver</a:t>
            </a:r>
          </a:p>
          <a:p>
            <a:r>
              <a:rPr lang="en-US" dirty="0"/>
              <a:t>A Microsoft account and Internet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3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WINDOWS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95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 between windows 32 and 64 bit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62200"/>
            <a:ext cx="6324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533400"/>
            <a:ext cx="6965245" cy="1202485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ilosopher" pitchFamily="2" charset="0"/>
                <a:cs typeface="Times New Roman" panose="02020603050405020304" pitchFamily="18" charset="0"/>
              </a:rPr>
              <a:t>32 bit v/s 64 bit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ilosopher" pitchFamily="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209393" y="1447800"/>
            <a:ext cx="8544207" cy="219212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IN" sz="2000" dirty="0"/>
              <a:t> Addresses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RAM per operating system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RAM per process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Wider programs available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Faster</a:t>
            </a:r>
          </a:p>
          <a:p>
            <a:pPr>
              <a:spcBef>
                <a:spcPts val="600"/>
              </a:spcBef>
            </a:pPr>
            <a:r>
              <a:rPr lang="en-IN" sz="2000" dirty="0"/>
              <a:t> Exclusive programs available</a:t>
            </a:r>
          </a:p>
        </p:txBody>
      </p:sp>
      <p:pic>
        <p:nvPicPr>
          <p:cNvPr id="15362" name="Picture 2" descr="C:\Users\training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628" y="3645024"/>
            <a:ext cx="59846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063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75" y="2209800"/>
            <a:ext cx="7520940" cy="339517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Kernel is the core or Heart of Operating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kernel is a computer program that is the core of a computer’s operating system with complete control over everything in the system.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One of the first program loaded on start up                              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0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314672"/>
            <a:ext cx="9143999" cy="980728"/>
          </a:xfrm>
        </p:spPr>
        <p:txBody>
          <a:bodyPr/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hilosopher" pitchFamily="2" charset="0"/>
                <a:cs typeface="Times New Roman" panose="02020603050405020304" pitchFamily="18" charset="0"/>
              </a:rPr>
              <a:t>Kernel Architecture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hilosopher" pitchFamily="2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28643" y="1124744"/>
            <a:ext cx="4203147" cy="2232248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07504" y="3356992"/>
            <a:ext cx="8386525" cy="2952328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 rot="5400000">
            <a:off x="7772816" y="2019509"/>
            <a:ext cx="2107283" cy="4236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hilosopher" pitchFamily="2" charset="0"/>
              </a:rPr>
              <a:t>USER MODE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 rot="5400000">
            <a:off x="7350293" y="4621325"/>
            <a:ext cx="2952329" cy="423664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hilosopher" pitchFamily="2" charset="0"/>
              </a:rPr>
              <a:t>KERNEL MODE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hilosopher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16333" y="1124744"/>
            <a:ext cx="4112311" cy="223224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770054" y="1484784"/>
            <a:ext cx="2026541" cy="42366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WIN32 application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7158" y="2285256"/>
            <a:ext cx="1897430" cy="42366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WIN32 subsystem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4975" y="3356992"/>
            <a:ext cx="8315457" cy="136815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788484" y="2708920"/>
            <a:ext cx="0" cy="648072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56" name="Straight Arrow Connector 55"/>
          <p:cNvCxnSpPr>
            <a:stCxn id="52" idx="2"/>
            <a:endCxn id="53" idx="0"/>
          </p:cNvCxnSpPr>
          <p:nvPr/>
        </p:nvCxnSpPr>
        <p:spPr>
          <a:xfrm flipH="1">
            <a:off x="2775873" y="1908448"/>
            <a:ext cx="7452" cy="376808"/>
          </a:xfrm>
          <a:prstGeom prst="straightConnector1">
            <a:avLst/>
          </a:prstGeom>
          <a:noFill/>
          <a:ln w="19050" cap="flat" cmpd="sng" algn="ctr">
            <a:solidFill>
              <a:srgbClr val="1F497D">
                <a:lumMod val="50000"/>
              </a:srgbClr>
            </a:solidFill>
            <a:prstDash val="solid"/>
            <a:headEnd type="arrow"/>
            <a:tailEnd type="arrow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179512" y="1283680"/>
            <a:ext cx="1513962" cy="77716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SUBSYSTEM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6333" y="6389712"/>
            <a:ext cx="8360783" cy="42366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49458" y="3575112"/>
            <a:ext cx="973911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01586" y="3575112"/>
            <a:ext cx="908448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 &amp; THREAD MANAGER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81706" y="3575112"/>
            <a:ext cx="978329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MANAGER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956835" y="3575112"/>
            <a:ext cx="1065231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REFERENCE MANAGER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94074" y="3428999"/>
            <a:ext cx="1213868" cy="122413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 PROCEDURAL CALL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KERNEL TRANS-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ACTION MANAGER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1306" y="3428999"/>
            <a:ext cx="1213868" cy="122413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I/O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PLUG N PLAY MANAGER</a:t>
            </a: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91574" y="4149080"/>
            <a:ext cx="12036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cxnSp>
      <p:cxnSp>
        <p:nvCxnSpPr>
          <p:cNvPr id="66" name="Straight Connector 65"/>
          <p:cNvCxnSpPr>
            <a:stCxn id="63" idx="1"/>
            <a:endCxn id="63" idx="3"/>
          </p:cNvCxnSpPr>
          <p:nvPr/>
        </p:nvCxnSpPr>
        <p:spPr>
          <a:xfrm>
            <a:off x="7094074" y="4041068"/>
            <a:ext cx="1213868" cy="0"/>
          </a:xfrm>
          <a:prstGeom prst="line">
            <a:avLst/>
          </a:prstGeom>
          <a:noFill/>
          <a:ln w="38100" cap="flat" cmpd="sng" algn="ctr">
            <a:solidFill>
              <a:srgbClr val="00B0F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67" name="Rectangle 66"/>
          <p:cNvSpPr/>
          <p:nvPr/>
        </p:nvSpPr>
        <p:spPr>
          <a:xfrm>
            <a:off x="2462801" y="4833158"/>
            <a:ext cx="3494034" cy="132376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666060" y="4869159"/>
            <a:ext cx="3074751" cy="423664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KERNEL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663782" y="5597623"/>
            <a:ext cx="3074751" cy="423664"/>
          </a:xfrm>
          <a:prstGeom prst="rect">
            <a:avLst/>
          </a:pr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HARDWARE ASTRACTION LAYER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119485" y="5305400"/>
            <a:ext cx="0" cy="2922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>
          <a:xfrm flipH="1">
            <a:off x="4151149" y="6004520"/>
            <a:ext cx="5488" cy="3768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72" name="Rectangle 71"/>
          <p:cNvSpPr/>
          <p:nvPr/>
        </p:nvSpPr>
        <p:spPr>
          <a:xfrm>
            <a:off x="175227" y="4833156"/>
            <a:ext cx="1934667" cy="1368151"/>
          </a:xfrm>
          <a:prstGeom prst="rect">
            <a:avLst/>
          </a:prstGeom>
          <a:solidFill>
            <a:srgbClr val="EEECE1">
              <a:lumMod val="7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 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DRIVERS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DEVICE DRIVERS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01986" y="4833158"/>
            <a:ext cx="1934667" cy="1368151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 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GDI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GRAPHICS DRIVERS 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6303283" y="5305400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5" name="Straight Connector 74"/>
          <p:cNvCxnSpPr/>
          <p:nvPr/>
        </p:nvCxnSpPr>
        <p:spPr>
          <a:xfrm>
            <a:off x="6303283" y="5733256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6" name="Straight Arrow Connector 75"/>
          <p:cNvCxnSpPr/>
          <p:nvPr/>
        </p:nvCxnSpPr>
        <p:spPr>
          <a:xfrm flipH="1">
            <a:off x="1060292" y="6220544"/>
            <a:ext cx="5488" cy="3768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>
          <a:xfrm flipH="1">
            <a:off x="7247493" y="6220544"/>
            <a:ext cx="5488" cy="37680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4424535" y="1196752"/>
            <a:ext cx="2026541" cy="42366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LOGON PROCESS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Winlogon.exe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89091" y="1986239"/>
            <a:ext cx="1897430" cy="1116124"/>
          </a:xfrm>
          <a:prstGeom prst="rect">
            <a:avLst/>
          </a:prstGeom>
          <a:solidFill>
            <a:srgbClr val="C0504D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 Security Authority (LSA)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 Accounts Manager (SAM)</a:t>
            </a:r>
            <a:endParaRPr kumimoji="0" lang="en-IN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0" name="Straight Arrow Connector 79"/>
          <p:cNvCxnSpPr>
            <a:stCxn id="79" idx="2"/>
          </p:cNvCxnSpPr>
          <p:nvPr/>
        </p:nvCxnSpPr>
        <p:spPr>
          <a:xfrm>
            <a:off x="5437806" y="3102363"/>
            <a:ext cx="84" cy="47274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1" name="Straight Arrow Connector 80"/>
          <p:cNvCxnSpPr>
            <a:stCxn id="78" idx="2"/>
            <a:endCxn id="79" idx="0"/>
          </p:cNvCxnSpPr>
          <p:nvPr/>
        </p:nvCxnSpPr>
        <p:spPr>
          <a:xfrm>
            <a:off x="5437806" y="1620416"/>
            <a:ext cx="0" cy="36582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82" name="Straight Connector 81"/>
          <p:cNvCxnSpPr>
            <a:stCxn id="79" idx="1"/>
          </p:cNvCxnSpPr>
          <p:nvPr/>
        </p:nvCxnSpPr>
        <p:spPr>
          <a:xfrm>
            <a:off x="4489091" y="2544301"/>
            <a:ext cx="189752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3" name="Straight Connector 82"/>
          <p:cNvCxnSpPr/>
          <p:nvPr/>
        </p:nvCxnSpPr>
        <p:spPr>
          <a:xfrm>
            <a:off x="191574" y="3789040"/>
            <a:ext cx="1203600" cy="0"/>
          </a:xfrm>
          <a:prstGeom prst="lin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</a:ln>
          <a:effectLst>
            <a:glow rad="63500">
              <a:srgbClr val="C0504D">
                <a:satMod val="175000"/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84" name="Rectangle 83"/>
          <p:cNvSpPr/>
          <p:nvPr/>
        </p:nvSpPr>
        <p:spPr>
          <a:xfrm>
            <a:off x="6779809" y="1308032"/>
            <a:ext cx="1456844" cy="777167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prst="slop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SUBSYSTEM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861826" y="3575112"/>
            <a:ext cx="978329" cy="931912"/>
          </a:xfrm>
          <a:prstGeom prst="rect">
            <a:avLst/>
          </a:prstGeom>
          <a:noFill/>
          <a:ln w="571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CONFIGUR-ATION MANAGER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(REGISTRY)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90987" y="5157191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Straight Connector 86"/>
          <p:cNvCxnSpPr/>
          <p:nvPr/>
        </p:nvCxnSpPr>
        <p:spPr>
          <a:xfrm>
            <a:off x="206614" y="5517231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8" name="Straight Connector 87"/>
          <p:cNvCxnSpPr/>
          <p:nvPr/>
        </p:nvCxnSpPr>
        <p:spPr>
          <a:xfrm>
            <a:off x="181306" y="5877271"/>
            <a:ext cx="1918908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263959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8" grpId="0" animBg="1"/>
      <p:bldP spid="79" grpId="0" animBg="1"/>
      <p:bldP spid="84" grpId="0" animBg="1"/>
      <p:bldP spid="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745483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111827"/>
            <a:ext cx="3276600" cy="83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sz="2000" dirty="0" smtClean="0"/>
              <a:t> Monolithic  kernel                           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2971800" cy="2228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70809"/>
            <a:ext cx="29718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1447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Micro</a:t>
            </a:r>
            <a:r>
              <a:rPr lang="en-US" dirty="0" smtClean="0"/>
              <a:t> </a:t>
            </a:r>
            <a:r>
              <a:rPr lang="en-US" b="1" dirty="0" smtClean="0"/>
              <a:t>Kernel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92438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807976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Hybrid Kernel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36" y="1752600"/>
            <a:ext cx="4064354" cy="384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40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Nano Kernel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Nano was developed by ADEOS.</a:t>
            </a:r>
          </a:p>
          <a:p>
            <a:r>
              <a:rPr lang="en-US" sz="2000" dirty="0" smtClean="0"/>
              <a:t>Widely using in Mobiles.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37" y="2742206"/>
            <a:ext cx="3048000" cy="298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773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905000"/>
            <a:ext cx="2939607" cy="300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1295400" y="2093655"/>
            <a:ext cx="373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operating system, or "OS," is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that communicates with the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hardware 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allows other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programs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run. It is comprised of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 software,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 the fundamental files your computer needs to 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bootup and function.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367135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WHAT IS OPERATING SYSTEM?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8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 system and types of subsystem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interface between user mode applications and </a:t>
            </a:r>
            <a:r>
              <a:rPr lang="en-US" dirty="0" err="1"/>
              <a:t>operating</a:t>
            </a:r>
            <a:r>
              <a:rPr lang="en-US" b="1" dirty="0" err="1"/>
              <a:t>system</a:t>
            </a:r>
            <a:r>
              <a:rPr lang="en-US" b="1" dirty="0"/>
              <a:t> kernel</a:t>
            </a:r>
            <a:r>
              <a:rPr lang="en-US" dirty="0"/>
              <a:t> functions is called an "environment </a:t>
            </a:r>
            <a:r>
              <a:rPr lang="en-US" b="1" dirty="0"/>
              <a:t>subsystem</a:t>
            </a:r>
            <a:r>
              <a:rPr lang="en-US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2315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Modes of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mode : In </a:t>
            </a:r>
            <a:r>
              <a:rPr lang="en-US" dirty="0"/>
              <a:t>User mode, the executing code has no ability to </a:t>
            </a:r>
            <a:r>
              <a:rPr lang="en-US" i="1" dirty="0"/>
              <a:t>directly</a:t>
            </a:r>
            <a:r>
              <a:rPr lang="en-US" dirty="0"/>
              <a:t> access hardware or reference </a:t>
            </a:r>
            <a:r>
              <a:rPr lang="en-US" dirty="0" smtClean="0"/>
              <a:t>memory.</a:t>
            </a:r>
          </a:p>
          <a:p>
            <a:pPr marL="0" indent="0">
              <a:buNone/>
            </a:pPr>
            <a:r>
              <a:rPr lang="en-US" b="1" dirty="0"/>
              <a:t>Kernel </a:t>
            </a:r>
            <a:r>
              <a:rPr lang="en-US" b="1" dirty="0" smtClean="0"/>
              <a:t>Mode: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Kernel mode, the executing code has complete and unrestricted access to the underlying hardware.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HAL </a:t>
            </a:r>
            <a:r>
              <a:rPr lang="en-US" dirty="0"/>
              <a:t>Hardware Abstraction Layer (HAL) provides function API-based service to the higher-level layers (ex: Application Framework, customer application, Et cetera) that allows them to perform </a:t>
            </a:r>
            <a:r>
              <a:rPr lang="en-US" dirty="0" err="1"/>
              <a:t>hardwareoriented</a:t>
            </a:r>
            <a:r>
              <a:rPr lang="en-US" dirty="0"/>
              <a:t> operations independent of actual hardware details</a:t>
            </a:r>
          </a:p>
        </p:txBody>
      </p:sp>
    </p:spTree>
    <p:extLst>
      <p:ext uri="{BB962C8B-B14F-4D97-AF65-F5344CB8AC3E}">
        <p14:creationId xmlns:p14="http://schemas.microsoft.com/office/powerpoint/2010/main" val="927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services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I/O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Object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Process and Thread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Memory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Security And Reference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 Manager Registry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89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600"/>
            <a:ext cx="6934200" cy="3352800"/>
          </a:xfrm>
        </p:spPr>
        <p:txBody>
          <a:bodyPr>
            <a:noAutofit/>
          </a:bodyPr>
          <a:lstStyle/>
          <a:p>
            <a:r>
              <a:rPr lang="en-US" sz="2000" dirty="0"/>
              <a:t>I/O </a:t>
            </a:r>
            <a:r>
              <a:rPr lang="en-US" sz="2000" dirty="0" smtClean="0"/>
              <a:t>MANAGER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I/O manager manages the communication between applications and the interfaces provided by device drivers.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communication between the operating system and device drivers is primarily done through I/O request packets (IRPs).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They are passed from operating system to specific drivers and from one driver to another.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753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I/O MANAGER COMPONENTS</a:t>
            </a:r>
            <a:r>
              <a:rPr lang="en-US" sz="2000" dirty="0" smtClean="0"/>
              <a:t>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I/O manager has two subcomponents: </a:t>
            </a:r>
          </a:p>
          <a:p>
            <a:r>
              <a:rPr lang="en-US" sz="2000" dirty="0" smtClean="0"/>
              <a:t>                1.Plug </a:t>
            </a:r>
            <a:r>
              <a:rPr lang="en-US" sz="2000" dirty="0"/>
              <a:t>and Play manager </a:t>
            </a:r>
          </a:p>
          <a:p>
            <a:r>
              <a:rPr lang="en-US" sz="2000" dirty="0"/>
              <a:t>                </a:t>
            </a:r>
            <a:r>
              <a:rPr lang="en-US" sz="2000" dirty="0" smtClean="0"/>
              <a:t> </a:t>
            </a:r>
            <a:r>
              <a:rPr lang="en-US" sz="2000" dirty="0"/>
              <a:t>2.Power manager.</a:t>
            </a:r>
          </a:p>
        </p:txBody>
      </p:sp>
    </p:spTree>
    <p:extLst>
      <p:ext uri="{BB962C8B-B14F-4D97-AF65-F5344CB8AC3E}">
        <p14:creationId xmlns:p14="http://schemas.microsoft.com/office/powerpoint/2010/main" val="154666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4151"/>
            <a:ext cx="7520940" cy="357984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dirty="0"/>
              <a:t>OBJECT MANAGER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An object is a collection of data that the operating system manages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object manager component manages objects. </a:t>
            </a:r>
          </a:p>
          <a:p>
            <a:r>
              <a:rPr lang="en-US" sz="2000" dirty="0"/>
              <a:t>	   Ex</a:t>
            </a:r>
            <a:r>
              <a:rPr lang="en-US" sz="2000" dirty="0" smtClean="0"/>
              <a:t>: Files,devices,registry </a:t>
            </a:r>
            <a:r>
              <a:rPr lang="en-US" sz="2000" dirty="0"/>
              <a:t>keys, and so on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Windows </a:t>
            </a:r>
            <a:r>
              <a:rPr lang="en-US" sz="2000" dirty="0"/>
              <a:t>has more than 25 types of objects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keeps track of the objects allocated to process.</a:t>
            </a:r>
          </a:p>
        </p:txBody>
      </p:sp>
    </p:spTree>
    <p:extLst>
      <p:ext uri="{BB962C8B-B14F-4D97-AF65-F5344CB8AC3E}">
        <p14:creationId xmlns:p14="http://schemas.microsoft.com/office/powerpoint/2010/main" val="6861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46760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6781800" cy="3962400"/>
          </a:xfrm>
        </p:spPr>
        <p:txBody>
          <a:bodyPr/>
          <a:lstStyle/>
          <a:p>
            <a:endParaRPr lang="en-US" dirty="0"/>
          </a:p>
          <a:p>
            <a:r>
              <a:rPr lang="en-US" b="1" dirty="0"/>
              <a:t>PROCESS AND THREAD MANAGER</a:t>
            </a:r>
            <a:r>
              <a:rPr lang="en-US" b="1" dirty="0" smtClean="0"/>
              <a:t>: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 process is a software program that is currently running in Windows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thread is an object that identifies which part of the program is running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The Windows kernel-mode process and thread manager handles the execution of all threads in a process. </a:t>
            </a:r>
          </a:p>
        </p:txBody>
      </p:sp>
    </p:spTree>
    <p:extLst>
      <p:ext uri="{BB962C8B-B14F-4D97-AF65-F5344CB8AC3E}">
        <p14:creationId xmlns:p14="http://schemas.microsoft.com/office/powerpoint/2010/main" val="268202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Memory Manager :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memory manager component manages physical memory for the operating system. This memory is primarily in the form of random access memory (RAM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memory manager manages memory by performing the </a:t>
            </a:r>
            <a:r>
              <a:rPr lang="en-US" sz="2000" dirty="0" smtClean="0"/>
              <a:t> </a:t>
            </a:r>
            <a:r>
              <a:rPr lang="en-US" sz="2000" dirty="0"/>
              <a:t>major </a:t>
            </a:r>
            <a:r>
              <a:rPr lang="en-US" sz="2000" dirty="0" smtClean="0"/>
              <a:t>tasks.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Managing </a:t>
            </a:r>
            <a:r>
              <a:rPr lang="en-US" sz="2000" dirty="0"/>
              <a:t>the allocation and deallocation of memory virtually and dynamically.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Supporting </a:t>
            </a:r>
            <a:r>
              <a:rPr lang="en-US" sz="2000" dirty="0"/>
              <a:t>the concepts of memory-mapped files, shared memory, and copy-on-write.</a:t>
            </a:r>
          </a:p>
        </p:txBody>
      </p:sp>
    </p:spTree>
    <p:extLst>
      <p:ext uri="{BB962C8B-B14F-4D97-AF65-F5344CB8AC3E}">
        <p14:creationId xmlns:p14="http://schemas.microsoft.com/office/powerpoint/2010/main" val="361439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" y="1905000"/>
            <a:ext cx="7520940" cy="392857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SECURITY  AND REFERENCE MANAGER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An increasingly important aspect of operating systems is security. Before an action can take place, the operating system must be sure that the action is not a violation of system policy.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 device may or may not be accessible to all </a:t>
            </a:r>
            <a:r>
              <a:rPr lang="en-US" sz="2000" dirty="0" smtClean="0"/>
              <a:t>requests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security reference monitor provides routines for your driver to work with access control.</a:t>
            </a:r>
            <a:r>
              <a:rPr lang="en-US" sz="2000" b="0" dirty="0"/>
              <a:t> </a:t>
            </a:r>
            <a:endParaRPr lang="en-US" sz="2000" b="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Routines that provide a direct interface to the security reference monitor are prefixed with the letters "</a:t>
            </a:r>
            <a:r>
              <a:rPr lang="en-US" sz="2400" dirty="0"/>
              <a:t>Se</a:t>
            </a:r>
            <a:r>
              <a:rPr lang="en-US" sz="2000" dirty="0"/>
              <a:t>"; for example,</a:t>
            </a:r>
            <a:r>
              <a:rPr lang="en-US" sz="2400" dirty="0"/>
              <a:t> </a:t>
            </a:r>
            <a:r>
              <a:rPr lang="en-US" sz="2400" dirty="0" smtClean="0"/>
              <a:t>SeAccessCheck</a:t>
            </a:r>
            <a:r>
              <a:rPr lang="en-US" sz="2000" b="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200" dirty="0"/>
              <a:t>Generally, higher-level drivers, particularly network drivers, call these routines.</a:t>
            </a:r>
          </a:p>
        </p:txBody>
      </p:sp>
    </p:spTree>
    <p:extLst>
      <p:ext uri="{BB962C8B-B14F-4D97-AF65-F5344CB8AC3E}">
        <p14:creationId xmlns:p14="http://schemas.microsoft.com/office/powerpoint/2010/main" val="31049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55" y="457200"/>
            <a:ext cx="6965245" cy="1202485"/>
          </a:xfrm>
        </p:spPr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Windows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Linux</a:t>
            </a:r>
            <a:endParaRPr lang="en-US" sz="2800" dirty="0"/>
          </a:p>
        </p:txBody>
      </p:sp>
      <p:pic>
        <p:nvPicPr>
          <p:cNvPr id="1026" name="Picture 2" descr="C:\Users\SAI\Desktop\624040_97ab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514600"/>
            <a:ext cx="4073624" cy="229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828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CONFIGURATION MANAGER REGISTRY 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the earlier days of Microsoft Windows, applications and the operating system stored configuration values in "INI" (initialization) files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Registry was created to store data about hardware and software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Windows kernel-mode configuration manager manages the registry. 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Routines that provide a direct interface to the configuration manager are prefixed with the letters "Cm"; for example, </a:t>
            </a:r>
            <a:r>
              <a:rPr lang="en-US" sz="2000" dirty="0" smtClean="0"/>
              <a:t>”CmRegisterCallback”.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918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83715"/>
            <a:ext cx="6965245" cy="1202485"/>
          </a:xfrm>
        </p:spPr>
        <p:txBody>
          <a:bodyPr/>
          <a:lstStyle/>
          <a:p>
            <a:r>
              <a:rPr lang="en-US" dirty="0" smtClean="0"/>
              <a:t>Booting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</a:t>
            </a:r>
          </a:p>
          <a:p>
            <a:r>
              <a:rPr lang="en-US" dirty="0" smtClean="0"/>
              <a:t>MBR</a:t>
            </a:r>
          </a:p>
          <a:p>
            <a:r>
              <a:rPr lang="en-US" dirty="0" smtClean="0"/>
              <a:t>NTLDR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1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260" y="1905000"/>
            <a:ext cx="752094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There  are  Mainly 4 Types of operating systems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Time-sharing operating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Network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Distributed operating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Real Time operating System</a:t>
            </a:r>
          </a:p>
          <a:p>
            <a:pPr marL="0" indent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14125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52094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Time-sharing operating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6364045" cy="4427669"/>
          </a:xfrm>
        </p:spPr>
        <p:txBody>
          <a:bodyPr>
            <a:normAutofit/>
          </a:bodyPr>
          <a:lstStyle/>
          <a:p>
            <a:r>
              <a:rPr lang="en-US" sz="2000" dirty="0"/>
              <a:t>Time-sharing is a technique which enables many </a:t>
            </a:r>
            <a:r>
              <a:rPr lang="en-US" sz="2000" dirty="0" smtClean="0"/>
              <a:t>people, located</a:t>
            </a:r>
          </a:p>
          <a:p>
            <a:r>
              <a:rPr lang="en-US" sz="2000" dirty="0" smtClean="0"/>
              <a:t>various terminals,to use a particular computer system at the same time. Time-sharing or multitasking is a logical extension of multiprogramming.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29000"/>
            <a:ext cx="4267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specialized operating system for a network device such as a router, switch or firewall.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 operating system oriented to computer networking, to allow shared file and printer access among multiple computers in a network, to enable the sharing of data, users, groups, security, applications, and other networking functions</a:t>
            </a:r>
            <a:r>
              <a:rPr lang="en-US" sz="2000" dirty="0" smtClean="0"/>
              <a:t>,</a:t>
            </a:r>
            <a:r>
              <a:rPr lang="en-US" sz="2000" dirty="0"/>
              <a:t> typically over a local area network (LAN), or private </a:t>
            </a:r>
            <a:r>
              <a:rPr lang="en-US" sz="2000" dirty="0" smtClean="0"/>
              <a:t>network . This </a:t>
            </a:r>
            <a:r>
              <a:rPr lang="en-US" sz="2000" dirty="0"/>
              <a:t>sense is now largely historical, as common operating systems generally now have such features </a:t>
            </a:r>
            <a:r>
              <a:rPr lang="en-US" sz="2000" dirty="0" smtClean="0"/>
              <a:t>included.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99160"/>
            <a:ext cx="8115300" cy="54864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There are two types of network operating system.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520940" cy="5300172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to peer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Client and server </a:t>
            </a:r>
            <a:r>
              <a:rPr lang="en-US" sz="2000" dirty="0" smtClean="0"/>
              <a:t>network</a:t>
            </a:r>
            <a:endParaRPr lang="en-US" sz="2000" dirty="0"/>
          </a:p>
          <a:p>
            <a:r>
              <a:rPr lang="en-US" sz="2000" dirty="0"/>
              <a:t>Peer to peer network:-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is a type of network in which all computers are connected to each other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It is inexpensive to setup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Files are placed on any computer and can be accessed by any other computer in the network. </a:t>
            </a:r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type of network is best for small or medium size organization.</a:t>
            </a:r>
          </a:p>
          <a:p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9329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397715"/>
            <a:ext cx="6965245" cy="1202485"/>
          </a:xfrm>
        </p:spPr>
        <p:txBody>
          <a:bodyPr/>
          <a:lstStyle/>
          <a:p>
            <a:r>
              <a:rPr lang="en-US" dirty="0"/>
              <a:t>client and server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7520940" cy="3579849"/>
          </a:xfrm>
        </p:spPr>
        <p:txBody>
          <a:bodyPr>
            <a:normAutofit/>
          </a:bodyPr>
          <a:lstStyle/>
          <a:p>
            <a:endParaRPr lang="en-US" sz="2000" b="0" dirty="0"/>
          </a:p>
          <a:p>
            <a:r>
              <a:rPr lang="en-US" sz="2000" dirty="0"/>
              <a:t>This is type of network in which there is a server that is attached to client computer. So one computer is behaving as a center server controlling and managing other computers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828925"/>
            <a:ext cx="55149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3581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391</TotalTime>
  <Words>1278</Words>
  <Application>Microsoft Office PowerPoint</Application>
  <PresentationFormat>On-screen Show (4:3)</PresentationFormat>
  <Paragraphs>258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Brush Script MT</vt:lpstr>
      <vt:lpstr>Calibri</vt:lpstr>
      <vt:lpstr>Constantia</vt:lpstr>
      <vt:lpstr>Franklin Gothic Book</vt:lpstr>
      <vt:lpstr>Philosopher</vt:lpstr>
      <vt:lpstr>Rage Italic</vt:lpstr>
      <vt:lpstr>Times New Roman</vt:lpstr>
      <vt:lpstr>Wingdings</vt:lpstr>
      <vt:lpstr>Pushpin</vt:lpstr>
      <vt:lpstr>PowerPoint Presentation</vt:lpstr>
      <vt:lpstr>INTRODUCTION TO OPERATING SYSTEM</vt:lpstr>
      <vt:lpstr>PowerPoint Presentation</vt:lpstr>
      <vt:lpstr>Operating systems</vt:lpstr>
      <vt:lpstr>Types of operating system</vt:lpstr>
      <vt:lpstr>Time-sharing operating systems </vt:lpstr>
      <vt:lpstr>NETWORK OPERATING SYSTEM</vt:lpstr>
      <vt:lpstr>There are two types of network operating system. </vt:lpstr>
      <vt:lpstr>client and server network</vt:lpstr>
      <vt:lpstr>Distributed operating System </vt:lpstr>
      <vt:lpstr>REAL time operating system </vt:lpstr>
      <vt:lpstr>What is windows os?</vt:lpstr>
      <vt:lpstr>Advantages &amp; Disadvantages of  Windows os</vt:lpstr>
      <vt:lpstr>PowerPoint Presentation</vt:lpstr>
      <vt:lpstr>PowerPoint Presentation</vt:lpstr>
      <vt:lpstr> Workstation &amp; Server</vt:lpstr>
      <vt:lpstr>Difference Between Windows Workstation  and Server</vt:lpstr>
      <vt:lpstr>PowerPoint Presentation</vt:lpstr>
      <vt:lpstr>Versions of Workstation &amp; Server os</vt:lpstr>
      <vt:lpstr>PowerPoint Presentation</vt:lpstr>
      <vt:lpstr>Requirements needed to install windows os</vt:lpstr>
      <vt:lpstr>PowerPoint Presentation</vt:lpstr>
      <vt:lpstr>Diff between windows 32 and 64 bit architecture</vt:lpstr>
      <vt:lpstr>32 bit v/s 64 bit</vt:lpstr>
      <vt:lpstr>Kernel</vt:lpstr>
      <vt:lpstr>Kernel Architecture</vt:lpstr>
      <vt:lpstr>Types of Kernel</vt:lpstr>
      <vt:lpstr>Hybrid Kernel</vt:lpstr>
      <vt:lpstr>Nano Kernel</vt:lpstr>
      <vt:lpstr>Sub system and types of subsystem </vt:lpstr>
      <vt:lpstr>Modes of kernel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Executive services</vt:lpstr>
      <vt:lpstr>Booting Process</vt:lpstr>
      <vt:lpstr>Pre Boot Sequence</vt:lpstr>
    </vt:vector>
  </TitlesOfParts>
  <Company>IGATECORP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Kagithapu Lokanadha, Sai Krishna</dc:creator>
  <cp:lastModifiedBy>Administrator</cp:lastModifiedBy>
  <cp:revision>26</cp:revision>
  <dcterms:created xsi:type="dcterms:W3CDTF">2018-03-16T11:48:21Z</dcterms:created>
  <dcterms:modified xsi:type="dcterms:W3CDTF">2018-03-21T07:09:24Z</dcterms:modified>
</cp:coreProperties>
</file>