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70" r:id="rId10"/>
    <p:sldId id="264" r:id="rId11"/>
    <p:sldId id="265" r:id="rId12"/>
    <p:sldId id="266" r:id="rId13"/>
    <p:sldId id="267" r:id="rId14"/>
    <p:sldId id="268" r:id="rId15"/>
    <p:sldId id="269"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4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1114654-0124-498B-B216-494F80842F0B}" type="datetimeFigureOut">
              <a:rPr lang="en-US" smtClean="0"/>
              <a:t>11/21/2015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AF6FD-B8E7-48CA-8F3E-27F5CEBED355}" type="slidenum">
              <a:rPr lang="en-US" smtClean="0"/>
              <a:t>‹#›</a:t>
            </a:fld>
            <a:endParaRPr lang="en-US"/>
          </a:p>
        </p:txBody>
      </p:sp>
    </p:spTree>
    <p:extLst>
      <p:ext uri="{BB962C8B-B14F-4D97-AF65-F5344CB8AC3E}">
        <p14:creationId xmlns:p14="http://schemas.microsoft.com/office/powerpoint/2010/main" val="2300515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114654-0124-498B-B216-494F80842F0B}" type="datetimeFigureOut">
              <a:rPr lang="en-US" smtClean="0"/>
              <a:t>11/21/2015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1AF6FD-B8E7-48CA-8F3E-27F5CEBED355}" type="slidenum">
              <a:rPr lang="en-US" smtClean="0"/>
              <a:t>‹#›</a:t>
            </a:fld>
            <a:endParaRPr lang="en-US"/>
          </a:p>
        </p:txBody>
      </p:sp>
    </p:spTree>
    <p:extLst>
      <p:ext uri="{BB962C8B-B14F-4D97-AF65-F5344CB8AC3E}">
        <p14:creationId xmlns:p14="http://schemas.microsoft.com/office/powerpoint/2010/main" val="3698746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114654-0124-498B-B216-494F80842F0B}" type="datetimeFigureOut">
              <a:rPr lang="en-US" smtClean="0"/>
              <a:t>11/21/2015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AF6FD-B8E7-48CA-8F3E-27F5CEBED355}" type="slidenum">
              <a:rPr lang="en-US" smtClean="0"/>
              <a:t>‹#›</a:t>
            </a:fld>
            <a:endParaRPr lang="en-US"/>
          </a:p>
        </p:txBody>
      </p:sp>
    </p:spTree>
    <p:extLst>
      <p:ext uri="{BB962C8B-B14F-4D97-AF65-F5344CB8AC3E}">
        <p14:creationId xmlns:p14="http://schemas.microsoft.com/office/powerpoint/2010/main" val="15611437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114654-0124-498B-B216-494F80842F0B}" type="datetimeFigureOut">
              <a:rPr lang="en-US" smtClean="0"/>
              <a:t>11/21/2015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AF6FD-B8E7-48CA-8F3E-27F5CEBED355}"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640191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114654-0124-498B-B216-494F80842F0B}" type="datetimeFigureOut">
              <a:rPr lang="en-US" smtClean="0"/>
              <a:t>11/21/2015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AF6FD-B8E7-48CA-8F3E-27F5CEBED355}" type="slidenum">
              <a:rPr lang="en-US" smtClean="0"/>
              <a:t>‹#›</a:t>
            </a:fld>
            <a:endParaRPr lang="en-US"/>
          </a:p>
        </p:txBody>
      </p:sp>
    </p:spTree>
    <p:extLst>
      <p:ext uri="{BB962C8B-B14F-4D97-AF65-F5344CB8AC3E}">
        <p14:creationId xmlns:p14="http://schemas.microsoft.com/office/powerpoint/2010/main" val="38473044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1114654-0124-498B-B216-494F80842F0B}" type="datetimeFigureOut">
              <a:rPr lang="en-US" smtClean="0"/>
              <a:t>11/21/2015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AF6FD-B8E7-48CA-8F3E-27F5CEBED355}" type="slidenum">
              <a:rPr lang="en-US" smtClean="0"/>
              <a:t>‹#›</a:t>
            </a:fld>
            <a:endParaRPr lang="en-US"/>
          </a:p>
        </p:txBody>
      </p:sp>
    </p:spTree>
    <p:extLst>
      <p:ext uri="{BB962C8B-B14F-4D97-AF65-F5344CB8AC3E}">
        <p14:creationId xmlns:p14="http://schemas.microsoft.com/office/powerpoint/2010/main" val="21194775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1114654-0124-498B-B216-494F80842F0B}" type="datetimeFigureOut">
              <a:rPr lang="en-US" smtClean="0"/>
              <a:t>11/21/2015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AF6FD-B8E7-48CA-8F3E-27F5CEBED355}" type="slidenum">
              <a:rPr lang="en-US" smtClean="0"/>
              <a:t>‹#›</a:t>
            </a:fld>
            <a:endParaRPr lang="en-US"/>
          </a:p>
        </p:txBody>
      </p:sp>
    </p:spTree>
    <p:extLst>
      <p:ext uri="{BB962C8B-B14F-4D97-AF65-F5344CB8AC3E}">
        <p14:creationId xmlns:p14="http://schemas.microsoft.com/office/powerpoint/2010/main" val="172453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114654-0124-498B-B216-494F80842F0B}" type="datetimeFigureOut">
              <a:rPr lang="en-US" smtClean="0"/>
              <a:t>11/21/2015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AF6FD-B8E7-48CA-8F3E-27F5CEBED355}" type="slidenum">
              <a:rPr lang="en-US" smtClean="0"/>
              <a:t>‹#›</a:t>
            </a:fld>
            <a:endParaRPr lang="en-US"/>
          </a:p>
        </p:txBody>
      </p:sp>
    </p:spTree>
    <p:extLst>
      <p:ext uri="{BB962C8B-B14F-4D97-AF65-F5344CB8AC3E}">
        <p14:creationId xmlns:p14="http://schemas.microsoft.com/office/powerpoint/2010/main" val="38815490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114654-0124-498B-B216-494F80842F0B}" type="datetimeFigureOut">
              <a:rPr lang="en-US" smtClean="0"/>
              <a:t>11/21/2015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AF6FD-B8E7-48CA-8F3E-27F5CEBED355}" type="slidenum">
              <a:rPr lang="en-US" smtClean="0"/>
              <a:t>‹#›</a:t>
            </a:fld>
            <a:endParaRPr lang="en-US"/>
          </a:p>
        </p:txBody>
      </p:sp>
    </p:spTree>
    <p:extLst>
      <p:ext uri="{BB962C8B-B14F-4D97-AF65-F5344CB8AC3E}">
        <p14:creationId xmlns:p14="http://schemas.microsoft.com/office/powerpoint/2010/main" val="318159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F1114654-0124-498B-B216-494F80842F0B}" type="datetimeFigureOut">
              <a:rPr lang="en-US" smtClean="0"/>
              <a:t>11/21/2015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AF6FD-B8E7-48CA-8F3E-27F5CEBED355}" type="slidenum">
              <a:rPr lang="en-US" smtClean="0"/>
              <a:t>‹#›</a:t>
            </a:fld>
            <a:endParaRPr lang="en-US"/>
          </a:p>
        </p:txBody>
      </p:sp>
    </p:spTree>
    <p:extLst>
      <p:ext uri="{BB962C8B-B14F-4D97-AF65-F5344CB8AC3E}">
        <p14:creationId xmlns:p14="http://schemas.microsoft.com/office/powerpoint/2010/main" val="3056432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114654-0124-498B-B216-494F80842F0B}" type="datetimeFigureOut">
              <a:rPr lang="en-US" smtClean="0"/>
              <a:t>11/21/2015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AF6FD-B8E7-48CA-8F3E-27F5CEBED355}" type="slidenum">
              <a:rPr lang="en-US" smtClean="0"/>
              <a:t>‹#›</a:t>
            </a:fld>
            <a:endParaRPr lang="en-US"/>
          </a:p>
        </p:txBody>
      </p:sp>
    </p:spTree>
    <p:extLst>
      <p:ext uri="{BB962C8B-B14F-4D97-AF65-F5344CB8AC3E}">
        <p14:creationId xmlns:p14="http://schemas.microsoft.com/office/powerpoint/2010/main" val="2166549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114654-0124-498B-B216-494F80842F0B}" type="datetimeFigureOut">
              <a:rPr lang="en-US" smtClean="0"/>
              <a:t>11/21/2015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1AF6FD-B8E7-48CA-8F3E-27F5CEBED355}" type="slidenum">
              <a:rPr lang="en-US" smtClean="0"/>
              <a:t>‹#›</a:t>
            </a:fld>
            <a:endParaRPr lang="en-US"/>
          </a:p>
        </p:txBody>
      </p:sp>
    </p:spTree>
    <p:extLst>
      <p:ext uri="{BB962C8B-B14F-4D97-AF65-F5344CB8AC3E}">
        <p14:creationId xmlns:p14="http://schemas.microsoft.com/office/powerpoint/2010/main" val="2052707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1114654-0124-498B-B216-494F80842F0B}" type="datetimeFigureOut">
              <a:rPr lang="en-US" smtClean="0"/>
              <a:t>11/21/2015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1AF6FD-B8E7-48CA-8F3E-27F5CEBED355}" type="slidenum">
              <a:rPr lang="en-US" smtClean="0"/>
              <a:t>‹#›</a:t>
            </a:fld>
            <a:endParaRPr lang="en-US"/>
          </a:p>
        </p:txBody>
      </p:sp>
    </p:spTree>
    <p:extLst>
      <p:ext uri="{BB962C8B-B14F-4D97-AF65-F5344CB8AC3E}">
        <p14:creationId xmlns:p14="http://schemas.microsoft.com/office/powerpoint/2010/main" val="211206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F1114654-0124-498B-B216-494F80842F0B}" type="datetimeFigureOut">
              <a:rPr lang="en-US" smtClean="0"/>
              <a:t>11/21/2015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11AF6FD-B8E7-48CA-8F3E-27F5CEBED355}" type="slidenum">
              <a:rPr lang="en-US" smtClean="0"/>
              <a:t>‹#›</a:t>
            </a:fld>
            <a:endParaRPr lang="en-US"/>
          </a:p>
        </p:txBody>
      </p:sp>
    </p:spTree>
    <p:extLst>
      <p:ext uri="{BB962C8B-B14F-4D97-AF65-F5344CB8AC3E}">
        <p14:creationId xmlns:p14="http://schemas.microsoft.com/office/powerpoint/2010/main" val="3016275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1114654-0124-498B-B216-494F80842F0B}" type="datetimeFigureOut">
              <a:rPr lang="en-US" smtClean="0"/>
              <a:t>11/21/2015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11AF6FD-B8E7-48CA-8F3E-27F5CEBED355}" type="slidenum">
              <a:rPr lang="en-US" smtClean="0"/>
              <a:t>‹#›</a:t>
            </a:fld>
            <a:endParaRPr lang="en-US"/>
          </a:p>
        </p:txBody>
      </p:sp>
    </p:spTree>
    <p:extLst>
      <p:ext uri="{BB962C8B-B14F-4D97-AF65-F5344CB8AC3E}">
        <p14:creationId xmlns:p14="http://schemas.microsoft.com/office/powerpoint/2010/main" val="2071999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F1114654-0124-498B-B216-494F80842F0B}" type="datetimeFigureOut">
              <a:rPr lang="en-US" smtClean="0"/>
              <a:t>11/21/2015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11AF6FD-B8E7-48CA-8F3E-27F5CEBED355}" type="slidenum">
              <a:rPr lang="en-US" smtClean="0"/>
              <a:t>‹#›</a:t>
            </a:fld>
            <a:endParaRPr lang="en-US"/>
          </a:p>
        </p:txBody>
      </p:sp>
    </p:spTree>
    <p:extLst>
      <p:ext uri="{BB962C8B-B14F-4D97-AF65-F5344CB8AC3E}">
        <p14:creationId xmlns:p14="http://schemas.microsoft.com/office/powerpoint/2010/main" val="1955796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114654-0124-498B-B216-494F80842F0B}" type="datetimeFigureOut">
              <a:rPr lang="en-US" smtClean="0"/>
              <a:t>11/21/2015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1AF6FD-B8E7-48CA-8F3E-27F5CEBED355}" type="slidenum">
              <a:rPr lang="en-US" smtClean="0"/>
              <a:t>‹#›</a:t>
            </a:fld>
            <a:endParaRPr lang="en-US"/>
          </a:p>
        </p:txBody>
      </p:sp>
    </p:spTree>
    <p:extLst>
      <p:ext uri="{BB962C8B-B14F-4D97-AF65-F5344CB8AC3E}">
        <p14:creationId xmlns:p14="http://schemas.microsoft.com/office/powerpoint/2010/main" val="2402109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1114654-0124-498B-B216-494F80842F0B}" type="datetimeFigureOut">
              <a:rPr lang="en-US" smtClean="0"/>
              <a:t>11/21/2015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11AF6FD-B8E7-48CA-8F3E-27F5CEBED355}" type="slidenum">
              <a:rPr lang="en-US" smtClean="0"/>
              <a:t>‹#›</a:t>
            </a:fld>
            <a:endParaRPr lang="en-US"/>
          </a:p>
        </p:txBody>
      </p:sp>
    </p:spTree>
    <p:extLst>
      <p:ext uri="{BB962C8B-B14F-4D97-AF65-F5344CB8AC3E}">
        <p14:creationId xmlns:p14="http://schemas.microsoft.com/office/powerpoint/2010/main" val="2080980731"/>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3625" y="660350"/>
            <a:ext cx="9144000" cy="1178075"/>
          </a:xfrm>
        </p:spPr>
        <p:txBody>
          <a:bodyPr/>
          <a:lstStyle/>
          <a:p>
            <a:pPr algn="ctr"/>
            <a:r>
              <a:rPr lang="en-US" sz="4000" dirty="0" smtClean="0"/>
              <a:t>CS 542 PROJECT</a:t>
            </a:r>
            <a:endParaRPr lang="en-US" sz="4000" dirty="0"/>
          </a:p>
        </p:txBody>
      </p:sp>
      <p:sp>
        <p:nvSpPr>
          <p:cNvPr id="3" name="Subtitle 2"/>
          <p:cNvSpPr>
            <a:spLocks noGrp="1"/>
          </p:cNvSpPr>
          <p:nvPr>
            <p:ph type="subTitle" idx="1"/>
          </p:nvPr>
        </p:nvSpPr>
        <p:spPr>
          <a:xfrm>
            <a:off x="2877877" y="2396690"/>
            <a:ext cx="8825658" cy="3251735"/>
          </a:xfrm>
        </p:spPr>
        <p:txBody>
          <a:bodyPr>
            <a:noAutofit/>
          </a:bodyPr>
          <a:lstStyle/>
          <a:p>
            <a:r>
              <a:rPr lang="en-US" sz="2400" dirty="0" smtClean="0">
                <a:latin typeface="+mn-lt"/>
              </a:rPr>
              <a:t>               Link state routing algorithm                  </a:t>
            </a:r>
          </a:p>
          <a:p>
            <a:r>
              <a:rPr lang="en-US" sz="2400" dirty="0">
                <a:latin typeface="+mn-lt"/>
              </a:rPr>
              <a:t> </a:t>
            </a:r>
            <a:r>
              <a:rPr lang="en-US" sz="2400" dirty="0" smtClean="0">
                <a:latin typeface="+mn-lt"/>
              </a:rPr>
              <a:t>                                                                        </a:t>
            </a:r>
          </a:p>
          <a:p>
            <a:r>
              <a:rPr lang="en-US" sz="2400" dirty="0" smtClean="0">
                <a:latin typeface="+mn-lt"/>
              </a:rPr>
              <a:t>                                                 SUBMITTED By :</a:t>
            </a:r>
          </a:p>
          <a:p>
            <a:r>
              <a:rPr lang="en-US" sz="2400" dirty="0">
                <a:latin typeface="+mn-lt"/>
              </a:rPr>
              <a:t> </a:t>
            </a:r>
            <a:r>
              <a:rPr lang="en-US" sz="2400" dirty="0" smtClean="0">
                <a:latin typeface="+mn-lt"/>
              </a:rPr>
              <a:t>                                                first name : Sachin</a:t>
            </a:r>
          </a:p>
          <a:p>
            <a:r>
              <a:rPr lang="en-US" sz="2400" dirty="0">
                <a:latin typeface="+mn-lt"/>
              </a:rPr>
              <a:t> </a:t>
            </a:r>
            <a:r>
              <a:rPr lang="en-US" sz="2400" dirty="0" smtClean="0">
                <a:latin typeface="+mn-lt"/>
              </a:rPr>
              <a:t>                                                last name : Krishna </a:t>
            </a:r>
            <a:r>
              <a:rPr lang="en-US" sz="2400" dirty="0" err="1" smtClean="0">
                <a:latin typeface="+mn-lt"/>
              </a:rPr>
              <a:t>murthy</a:t>
            </a:r>
            <a:endParaRPr lang="en-US" sz="2400" dirty="0" smtClean="0">
              <a:latin typeface="+mn-lt"/>
            </a:endParaRPr>
          </a:p>
          <a:p>
            <a:r>
              <a:rPr lang="en-US" sz="2400" dirty="0">
                <a:latin typeface="+mn-lt"/>
              </a:rPr>
              <a:t> </a:t>
            </a:r>
            <a:r>
              <a:rPr lang="en-US" sz="2400" dirty="0" smtClean="0">
                <a:latin typeface="+mn-lt"/>
              </a:rPr>
              <a:t>                                                </a:t>
            </a:r>
            <a:r>
              <a:rPr lang="en-US" sz="2400" dirty="0" err="1" smtClean="0">
                <a:latin typeface="+mn-lt"/>
              </a:rPr>
              <a:t>cwid</a:t>
            </a:r>
            <a:r>
              <a:rPr lang="en-US" sz="2400" dirty="0" smtClean="0">
                <a:latin typeface="+mn-lt"/>
              </a:rPr>
              <a:t> : a20354077</a:t>
            </a:r>
            <a:endParaRPr lang="en-US" sz="2400" dirty="0">
              <a:latin typeface="+mn-lt"/>
            </a:endParaRPr>
          </a:p>
          <a:p>
            <a:r>
              <a:rPr lang="en-US" sz="2400" dirty="0" smtClean="0">
                <a:latin typeface="+mn-lt"/>
              </a:rPr>
              <a:t>        </a:t>
            </a:r>
            <a:endParaRPr lang="en-US" sz="2400" dirty="0">
              <a:latin typeface="+mn-lt"/>
            </a:endParaRPr>
          </a:p>
        </p:txBody>
      </p:sp>
    </p:spTree>
    <p:extLst>
      <p:ext uri="{BB962C8B-B14F-4D97-AF65-F5344CB8AC3E}">
        <p14:creationId xmlns:p14="http://schemas.microsoft.com/office/powerpoint/2010/main" val="35975973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81263"/>
            <a:ext cx="10515600" cy="952901"/>
          </a:xfrm>
        </p:spPr>
        <p:txBody>
          <a:bodyPr>
            <a:normAutofit/>
          </a:bodyPr>
          <a:lstStyle/>
          <a:p>
            <a:r>
              <a:rPr lang="en-US" sz="3200" dirty="0" smtClean="0"/>
              <a:t>Continued … </a:t>
            </a:r>
            <a:endParaRPr lang="en-US" sz="3200" dirty="0"/>
          </a:p>
        </p:txBody>
      </p:sp>
      <p:sp>
        <p:nvSpPr>
          <p:cNvPr id="3" name="Content Placeholder 2"/>
          <p:cNvSpPr>
            <a:spLocks noGrp="1"/>
          </p:cNvSpPr>
          <p:nvPr>
            <p:ph idx="1"/>
          </p:nvPr>
        </p:nvSpPr>
        <p:spPr>
          <a:xfrm>
            <a:off x="838200" y="1260909"/>
            <a:ext cx="10515600" cy="5881036"/>
          </a:xfrm>
        </p:spPr>
        <p:txBody>
          <a:bodyPr/>
          <a:lstStyle/>
          <a:p>
            <a:pPr marL="0" lvl="0" indent="0">
              <a:buNone/>
            </a:pPr>
            <a:endParaRPr lang="en-US" dirty="0"/>
          </a:p>
          <a:p>
            <a:pPr lvl="0"/>
            <a:r>
              <a:rPr lang="en-US" dirty="0"/>
              <a:t>For option 1 </a:t>
            </a:r>
            <a:r>
              <a:rPr lang="en-US" dirty="0" err="1"/>
              <a:t>i,e</a:t>
            </a:r>
            <a:r>
              <a:rPr lang="en-US" dirty="0"/>
              <a:t> Create a Network Topology, the input topology matrix will be displayed.</a:t>
            </a:r>
          </a:p>
          <a:p>
            <a:pPr lvl="0"/>
            <a:r>
              <a:rPr lang="en-US" dirty="0"/>
              <a:t>For option 2, Build a connection table for all nodes, the connection table of all the routers existing in the input file will be displayed.</a:t>
            </a:r>
          </a:p>
          <a:p>
            <a:pPr lvl="0"/>
            <a:r>
              <a:rPr lang="en-US" dirty="0"/>
              <a:t>For option 3, Build a connection table for a given source node, the user will prompted to enter the source node for which he wants to display the connection table</a:t>
            </a:r>
            <a:r>
              <a:rPr lang="en-US" dirty="0" smtClean="0"/>
              <a:t>.</a:t>
            </a:r>
          </a:p>
          <a:p>
            <a:r>
              <a:rPr lang="en-US" dirty="0" smtClean="0"/>
              <a:t>For option 4, Shortest path to the destination router, the user will be prompted to enter the destination node to which he wants to determine the shortest path from the source node mentioned in the option 3.</a:t>
            </a:r>
          </a:p>
          <a:p>
            <a:pPr marL="0" lvl="0" indent="0">
              <a:buNone/>
            </a:pPr>
            <a:endParaRPr lang="en-US" dirty="0" smtClean="0"/>
          </a:p>
          <a:p>
            <a:pPr lvl="0"/>
            <a:endParaRPr lang="en-US" dirty="0"/>
          </a:p>
          <a:p>
            <a:endParaRPr lang="en-US" dirty="0"/>
          </a:p>
        </p:txBody>
      </p:sp>
    </p:spTree>
    <p:extLst>
      <p:ext uri="{BB962C8B-B14F-4D97-AF65-F5344CB8AC3E}">
        <p14:creationId xmlns:p14="http://schemas.microsoft.com/office/powerpoint/2010/main" val="10525789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578" y="933016"/>
            <a:ext cx="10515600" cy="645528"/>
          </a:xfrm>
        </p:spPr>
        <p:txBody>
          <a:bodyPr>
            <a:normAutofit/>
          </a:bodyPr>
          <a:lstStyle/>
          <a:p>
            <a:r>
              <a:rPr lang="en-US" sz="3200" dirty="0" smtClean="0"/>
              <a:t>Continued …</a:t>
            </a:r>
            <a:endParaRPr lang="en-US" sz="3200" dirty="0"/>
          </a:p>
        </p:txBody>
      </p:sp>
      <p:sp>
        <p:nvSpPr>
          <p:cNvPr id="3" name="Content Placeholder 2"/>
          <p:cNvSpPr>
            <a:spLocks noGrp="1"/>
          </p:cNvSpPr>
          <p:nvPr>
            <p:ph idx="1"/>
          </p:nvPr>
        </p:nvSpPr>
        <p:spPr>
          <a:xfrm>
            <a:off x="847825" y="2107933"/>
            <a:ext cx="10515600" cy="5794409"/>
          </a:xfrm>
        </p:spPr>
        <p:txBody>
          <a:bodyPr/>
          <a:lstStyle/>
          <a:p>
            <a:pPr lvl="0"/>
            <a:r>
              <a:rPr lang="en-US" dirty="0" smtClean="0"/>
              <a:t>For </a:t>
            </a:r>
            <a:r>
              <a:rPr lang="en-US" dirty="0"/>
              <a:t>option 5, Modify a topology, the user will be prompted to enter the node which he wants to remove from the input file.</a:t>
            </a:r>
          </a:p>
          <a:p>
            <a:r>
              <a:rPr lang="en-US" dirty="0"/>
              <a:t>After entering the node to be removed, that node will no longer exist in the input file.</a:t>
            </a:r>
          </a:p>
          <a:p>
            <a:r>
              <a:rPr lang="en-US" dirty="0"/>
              <a:t>For option 6, Exit, indicates the end of operation and displays the message “Good Bye”.</a:t>
            </a:r>
          </a:p>
          <a:p>
            <a:pPr marL="0" indent="0">
              <a:buNone/>
            </a:pPr>
            <a:endParaRPr lang="en-US" dirty="0"/>
          </a:p>
        </p:txBody>
      </p:sp>
    </p:spTree>
    <p:extLst>
      <p:ext uri="{BB962C8B-B14F-4D97-AF65-F5344CB8AC3E}">
        <p14:creationId xmlns:p14="http://schemas.microsoft.com/office/powerpoint/2010/main" val="14373518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7825" y="519131"/>
            <a:ext cx="10515600" cy="905410"/>
          </a:xfrm>
        </p:spPr>
        <p:txBody>
          <a:bodyPr>
            <a:normAutofit/>
          </a:bodyPr>
          <a:lstStyle/>
          <a:p>
            <a:pPr algn="ctr"/>
            <a:r>
              <a:rPr lang="en-US" sz="3200" dirty="0" smtClean="0"/>
              <a:t>Constraints handled</a:t>
            </a:r>
            <a:endParaRPr lang="en-US" sz="3200" dirty="0"/>
          </a:p>
        </p:txBody>
      </p:sp>
      <p:sp>
        <p:nvSpPr>
          <p:cNvPr id="3" name="Content Placeholder 2"/>
          <p:cNvSpPr>
            <a:spLocks noGrp="1"/>
          </p:cNvSpPr>
          <p:nvPr>
            <p:ph idx="1"/>
          </p:nvPr>
        </p:nvSpPr>
        <p:spPr>
          <a:xfrm>
            <a:off x="761198" y="1751797"/>
            <a:ext cx="10515600" cy="5698155"/>
          </a:xfrm>
        </p:spPr>
        <p:txBody>
          <a:bodyPr/>
          <a:lstStyle/>
          <a:p>
            <a:pPr lvl="0"/>
            <a:r>
              <a:rPr lang="en-US" b="1" u="sng" dirty="0"/>
              <a:t>Constraint 1:</a:t>
            </a:r>
            <a:r>
              <a:rPr lang="en-US" dirty="0"/>
              <a:t> When a user enters a wrong input </a:t>
            </a:r>
            <a:r>
              <a:rPr lang="en-US" dirty="0" smtClean="0"/>
              <a:t>filename. For </a:t>
            </a:r>
            <a:r>
              <a:rPr lang="en-US" dirty="0"/>
              <a:t>example, the input file name is “input.txt” but mistakenly the user enters it as “iinput.txt”, then a suitable error message “File not found” is displayed. Also the operation will be terminated displaying the exit message</a:t>
            </a:r>
            <a:r>
              <a:rPr lang="en-US" dirty="0" smtClean="0"/>
              <a:t>.</a:t>
            </a:r>
          </a:p>
          <a:p>
            <a:r>
              <a:rPr lang="en-US" b="1" u="sng" dirty="0"/>
              <a:t>Constraint 2:</a:t>
            </a:r>
            <a:r>
              <a:rPr lang="en-US" dirty="0"/>
              <a:t> If the input file contains some junk data such as non numeric data then a suitable error message “File contents invalid” and “File does not contain Topology matrix” is displayed. Also the operation is terminated with a exit message.</a:t>
            </a:r>
          </a:p>
          <a:p>
            <a:r>
              <a:rPr lang="en-US" b="1" u="sng" dirty="0"/>
              <a:t>Constraint 3:</a:t>
            </a:r>
            <a:r>
              <a:rPr lang="en-US" dirty="0"/>
              <a:t> If the input topology matrix is incorrect, then the mistake in the topology matrix is identified and displayed. Also the operation is terminated and exit message is displayed.</a:t>
            </a:r>
          </a:p>
          <a:p>
            <a:pPr marL="0" lvl="0" indent="0">
              <a:buNone/>
            </a:pPr>
            <a:endParaRPr lang="en-US" dirty="0"/>
          </a:p>
          <a:p>
            <a:pPr marL="0" indent="0">
              <a:buNone/>
            </a:pPr>
            <a:endParaRPr lang="en-US" dirty="0"/>
          </a:p>
        </p:txBody>
      </p:sp>
    </p:spTree>
    <p:extLst>
      <p:ext uri="{BB962C8B-B14F-4D97-AF65-F5344CB8AC3E}">
        <p14:creationId xmlns:p14="http://schemas.microsoft.com/office/powerpoint/2010/main" val="24524918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7373"/>
            <a:ext cx="10515600" cy="972787"/>
          </a:xfrm>
        </p:spPr>
        <p:txBody>
          <a:bodyPr>
            <a:normAutofit/>
          </a:bodyPr>
          <a:lstStyle/>
          <a:p>
            <a:r>
              <a:rPr lang="en-US" sz="3200" dirty="0" smtClean="0"/>
              <a:t>Continued …</a:t>
            </a:r>
            <a:endParaRPr lang="en-US" sz="3200" dirty="0"/>
          </a:p>
        </p:txBody>
      </p:sp>
      <p:sp>
        <p:nvSpPr>
          <p:cNvPr id="3" name="Content Placeholder 2"/>
          <p:cNvSpPr>
            <a:spLocks noGrp="1"/>
          </p:cNvSpPr>
          <p:nvPr>
            <p:ph idx="1"/>
          </p:nvPr>
        </p:nvSpPr>
        <p:spPr>
          <a:xfrm>
            <a:off x="838200" y="1280160"/>
            <a:ext cx="10515600" cy="5399772"/>
          </a:xfrm>
        </p:spPr>
        <p:txBody>
          <a:bodyPr>
            <a:normAutofit/>
          </a:bodyPr>
          <a:lstStyle/>
          <a:p>
            <a:pPr lvl="0"/>
            <a:r>
              <a:rPr lang="en-US" b="1" u="sng" dirty="0"/>
              <a:t>Constraint 4 : </a:t>
            </a:r>
            <a:r>
              <a:rPr lang="en-US" dirty="0"/>
              <a:t>We know that in an input matrix, the distance from 1-&gt;1 is 0, the distance from 2-&gt;2 is 0 and so on. But if the input matrix contains a non zero value for these cases, then a suitable error message is displayed and the operation is terminated.</a:t>
            </a:r>
          </a:p>
          <a:p>
            <a:pPr lvl="0"/>
            <a:r>
              <a:rPr lang="en-US" b="1" u="sng" dirty="0"/>
              <a:t>Constraint 5:</a:t>
            </a:r>
            <a:r>
              <a:rPr lang="en-US" dirty="0"/>
              <a:t> For example, consider that the input file contains 8 nodes. While executing option 3, Building connection table for given source node, and consider that the user enters source node as 9. Since we have only 8 nodes in our input file, node 9 does not exist. This constraint is handled by displaying a suitable error message “Node does not exist in the network” and also prompts the user to enter a new source node.</a:t>
            </a:r>
          </a:p>
          <a:p>
            <a:r>
              <a:rPr lang="en-US" dirty="0"/>
              <a:t>Also the same error message will be displayed when we use the option 4 to find the shortest path by entering the destination router that does not exist in the network.</a:t>
            </a:r>
          </a:p>
          <a:p>
            <a:endParaRPr lang="en-US" dirty="0"/>
          </a:p>
        </p:txBody>
      </p:sp>
    </p:spTree>
    <p:extLst>
      <p:ext uri="{BB962C8B-B14F-4D97-AF65-F5344CB8AC3E}">
        <p14:creationId xmlns:p14="http://schemas.microsoft.com/office/powerpoint/2010/main" val="17437822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9503"/>
            <a:ext cx="10515600" cy="626277"/>
          </a:xfrm>
        </p:spPr>
        <p:txBody>
          <a:bodyPr>
            <a:normAutofit/>
          </a:bodyPr>
          <a:lstStyle/>
          <a:p>
            <a:r>
              <a:rPr lang="en-US" sz="3200" dirty="0" smtClean="0"/>
              <a:t>Continued …</a:t>
            </a:r>
            <a:endParaRPr lang="en-US" sz="3200" dirty="0"/>
          </a:p>
        </p:txBody>
      </p:sp>
      <p:sp>
        <p:nvSpPr>
          <p:cNvPr id="3" name="Content Placeholder 2"/>
          <p:cNvSpPr>
            <a:spLocks noGrp="1"/>
          </p:cNvSpPr>
          <p:nvPr>
            <p:ph idx="1"/>
          </p:nvPr>
        </p:nvSpPr>
        <p:spPr>
          <a:xfrm>
            <a:off x="838200" y="1588169"/>
            <a:ext cx="10515600" cy="5678905"/>
          </a:xfrm>
        </p:spPr>
        <p:txBody>
          <a:bodyPr/>
          <a:lstStyle/>
          <a:p>
            <a:pPr lvl="0"/>
            <a:r>
              <a:rPr lang="en-US" b="1" u="sng" dirty="0"/>
              <a:t>Constraint 6:</a:t>
            </a:r>
            <a:r>
              <a:rPr lang="en-US" dirty="0"/>
              <a:t> It is necessary that the user needs to specify the source node first than the destination node </a:t>
            </a:r>
            <a:r>
              <a:rPr lang="en-US" dirty="0" err="1"/>
              <a:t>inorder</a:t>
            </a:r>
            <a:r>
              <a:rPr lang="en-US" dirty="0"/>
              <a:t> to find the shortest path between them. In case if the user tries to enter the destination node (option 4) before giving the source node (option 3) then the user is prompted to choose option 3 </a:t>
            </a:r>
            <a:r>
              <a:rPr lang="en-US" dirty="0" err="1"/>
              <a:t>i,e</a:t>
            </a:r>
            <a:r>
              <a:rPr lang="en-US" dirty="0"/>
              <a:t> the source node first and then choose option 4 for giving destination node.</a:t>
            </a:r>
          </a:p>
          <a:p>
            <a:pPr lvl="0"/>
            <a:r>
              <a:rPr lang="en-US" b="1" u="sng" dirty="0"/>
              <a:t>Constraint 7:</a:t>
            </a:r>
            <a:r>
              <a:rPr lang="en-US" dirty="0"/>
              <a:t> When the user chooses option 5 to modify a topology that is to remove a node from the matrix, and then if we chooses option 3 to build a connection table for the source node and if he enters the node which he has already removed then a suitable message is prompted like “Node does not exist in the network”.</a:t>
            </a:r>
          </a:p>
          <a:p>
            <a:endParaRPr lang="en-US" dirty="0"/>
          </a:p>
        </p:txBody>
      </p:sp>
    </p:spTree>
    <p:extLst>
      <p:ext uri="{BB962C8B-B14F-4D97-AF65-F5344CB8AC3E}">
        <p14:creationId xmlns:p14="http://schemas.microsoft.com/office/powerpoint/2010/main" val="16761919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2954" y="576880"/>
            <a:ext cx="10515600" cy="847658"/>
          </a:xfrm>
        </p:spPr>
        <p:txBody>
          <a:bodyPr>
            <a:normAutofit/>
          </a:bodyPr>
          <a:lstStyle/>
          <a:p>
            <a:r>
              <a:rPr lang="en-US" sz="3200" dirty="0" smtClean="0"/>
              <a:t>Continued …</a:t>
            </a:r>
            <a:endParaRPr lang="en-US" sz="3200" dirty="0"/>
          </a:p>
        </p:txBody>
      </p:sp>
      <p:sp>
        <p:nvSpPr>
          <p:cNvPr id="3" name="Content Placeholder 2"/>
          <p:cNvSpPr>
            <a:spLocks noGrp="1"/>
          </p:cNvSpPr>
          <p:nvPr>
            <p:ph idx="1"/>
          </p:nvPr>
        </p:nvSpPr>
        <p:spPr>
          <a:xfrm>
            <a:off x="790074" y="1751797"/>
            <a:ext cx="10515600" cy="5669280"/>
          </a:xfrm>
        </p:spPr>
        <p:txBody>
          <a:bodyPr/>
          <a:lstStyle/>
          <a:p>
            <a:pPr lvl="0"/>
            <a:r>
              <a:rPr lang="en-US" b="1" u="sng" dirty="0"/>
              <a:t>Constraint 8:</a:t>
            </a:r>
            <a:r>
              <a:rPr lang="en-US" dirty="0"/>
              <a:t> By using the option 5, if the user tries to remove all the nodes in the matrix, say for example the input consists of 8 nodes. Then the user is allowed to remove </a:t>
            </a:r>
            <a:r>
              <a:rPr lang="en-US" dirty="0" err="1"/>
              <a:t>upto</a:t>
            </a:r>
            <a:r>
              <a:rPr lang="en-US" dirty="0"/>
              <a:t> 7 nodes. After removing 7 nodes there are no more operations possible. So a suitable message is displayed for this constraint and the operation is terminated.</a:t>
            </a:r>
          </a:p>
          <a:p>
            <a:pPr lvl="0"/>
            <a:r>
              <a:rPr lang="en-US" b="1" u="sng" dirty="0"/>
              <a:t>Constraint 9:</a:t>
            </a:r>
            <a:r>
              <a:rPr lang="en-US" dirty="0"/>
              <a:t> In this case, the link simulator displays 6 options as shown. If the user tries to enter a command more than 6, then the message “invalid option” is displayed</a:t>
            </a:r>
            <a:r>
              <a:rPr lang="en-US" dirty="0" smtClean="0"/>
              <a:t>.</a:t>
            </a:r>
          </a:p>
          <a:p>
            <a:r>
              <a:rPr lang="en-US" b="1" u="sng"/>
              <a:t>Constraint 10 :</a:t>
            </a:r>
            <a:r>
              <a:rPr lang="en-US"/>
              <a:t> If the user specifies the node to be removed using option 5 and enters the node which is not their in the input file, then a suitable message “Invalid Node” is displayed.</a:t>
            </a:r>
          </a:p>
          <a:p>
            <a:pPr marL="0" lvl="0" indent="0">
              <a:buNone/>
            </a:pPr>
            <a:endParaRPr lang="en-US" dirty="0"/>
          </a:p>
          <a:p>
            <a:pPr marL="0" indent="0">
              <a:buNone/>
            </a:pPr>
            <a:endParaRPr lang="en-US" dirty="0"/>
          </a:p>
        </p:txBody>
      </p:sp>
    </p:spTree>
    <p:extLst>
      <p:ext uri="{BB962C8B-B14F-4D97-AF65-F5344CB8AC3E}">
        <p14:creationId xmlns:p14="http://schemas.microsoft.com/office/powerpoint/2010/main" val="18358449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414216"/>
            <a:ext cx="9404723" cy="817817"/>
          </a:xfrm>
        </p:spPr>
        <p:txBody>
          <a:bodyPr/>
          <a:lstStyle/>
          <a:p>
            <a:pPr algn="ctr"/>
            <a:r>
              <a:rPr lang="en-US" sz="3200" dirty="0" smtClean="0"/>
              <a:t>Test Results</a:t>
            </a:r>
            <a:endParaRPr lang="en-US" sz="3200" dirty="0"/>
          </a:p>
        </p:txBody>
      </p:sp>
      <p:sp>
        <p:nvSpPr>
          <p:cNvPr id="3" name="Content Placeholder 2"/>
          <p:cNvSpPr>
            <a:spLocks noGrp="1"/>
          </p:cNvSpPr>
          <p:nvPr>
            <p:ph idx="1"/>
          </p:nvPr>
        </p:nvSpPr>
        <p:spPr>
          <a:xfrm>
            <a:off x="645130" y="1371601"/>
            <a:ext cx="9812061" cy="5476774"/>
          </a:xfrm>
        </p:spPr>
        <p:txBody>
          <a:bodyPr/>
          <a:lstStyle/>
          <a:p>
            <a:pPr marL="0" indent="0">
              <a:buNone/>
            </a:pPr>
            <a:r>
              <a:rPr lang="en-US" dirty="0" smtClean="0"/>
              <a:t>Considering a 5*5 input matrix</a:t>
            </a:r>
          </a:p>
          <a:p>
            <a:pPr marL="0" indent="0">
              <a:buNone/>
            </a:pPr>
            <a:r>
              <a:rPr lang="en-US" dirty="0" smtClean="0"/>
              <a:t>Option 1: Create a Network Topology</a:t>
            </a:r>
          </a:p>
          <a:p>
            <a:pPr marL="0" indent="0">
              <a:buNone/>
            </a:pPr>
            <a:endParaRPr lang="en-US" dirty="0"/>
          </a:p>
        </p:txBody>
      </p:sp>
      <p:pic>
        <p:nvPicPr>
          <p:cNvPr id="4" name="Picture 3"/>
          <p:cNvPicPr>
            <a:picLocks noChangeAspect="1"/>
          </p:cNvPicPr>
          <p:nvPr/>
        </p:nvPicPr>
        <p:blipFill>
          <a:blip r:embed="rId2"/>
          <a:stretch>
            <a:fillRect/>
          </a:stretch>
        </p:blipFill>
        <p:spPr>
          <a:xfrm>
            <a:off x="3172626" y="2657625"/>
            <a:ext cx="4171950" cy="2486025"/>
          </a:xfrm>
          <a:prstGeom prst="rect">
            <a:avLst/>
          </a:prstGeom>
        </p:spPr>
      </p:pic>
    </p:spTree>
    <p:extLst>
      <p:ext uri="{BB962C8B-B14F-4D97-AF65-F5344CB8AC3E}">
        <p14:creationId xmlns:p14="http://schemas.microsoft.com/office/powerpoint/2010/main" val="24428404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202461"/>
            <a:ext cx="9404723" cy="673438"/>
          </a:xfrm>
        </p:spPr>
        <p:txBody>
          <a:bodyPr/>
          <a:lstStyle/>
          <a:p>
            <a:r>
              <a:rPr lang="en-US" sz="3200" dirty="0" smtClean="0">
                <a:latin typeface="Calibri Light" panose="020F0302020204030204" pitchFamily="34" charset="0"/>
              </a:rPr>
              <a:t>Continued …</a:t>
            </a:r>
            <a:endParaRPr lang="en-US" sz="3200" dirty="0">
              <a:latin typeface="Calibri Light" panose="020F0302020204030204" pitchFamily="34" charset="0"/>
            </a:endParaRPr>
          </a:p>
        </p:txBody>
      </p:sp>
      <p:sp>
        <p:nvSpPr>
          <p:cNvPr id="3" name="Content Placeholder 2"/>
          <p:cNvSpPr>
            <a:spLocks noGrp="1"/>
          </p:cNvSpPr>
          <p:nvPr>
            <p:ph idx="1"/>
          </p:nvPr>
        </p:nvSpPr>
        <p:spPr>
          <a:xfrm>
            <a:off x="125128" y="721895"/>
            <a:ext cx="11588817" cy="6006163"/>
          </a:xfrm>
        </p:spPr>
        <p:txBody>
          <a:bodyPr/>
          <a:lstStyle/>
          <a:p>
            <a:pPr marL="0" indent="0">
              <a:buNone/>
            </a:pPr>
            <a:r>
              <a:rPr lang="en-US" dirty="0" smtClean="0"/>
              <a:t>Option 2: Build Connection Table for all the Routers</a:t>
            </a:r>
          </a:p>
          <a:p>
            <a:pPr marL="0" indent="0">
              <a:buNone/>
            </a:pPr>
            <a:endParaRPr lang="en-US" dirty="0"/>
          </a:p>
        </p:txBody>
      </p:sp>
      <p:pic>
        <p:nvPicPr>
          <p:cNvPr id="4" name="Picture 3"/>
          <p:cNvPicPr>
            <a:picLocks noChangeAspect="1"/>
          </p:cNvPicPr>
          <p:nvPr/>
        </p:nvPicPr>
        <p:blipFill>
          <a:blip r:embed="rId2"/>
          <a:stretch>
            <a:fillRect/>
          </a:stretch>
        </p:blipFill>
        <p:spPr>
          <a:xfrm>
            <a:off x="281739" y="1196088"/>
            <a:ext cx="3543300" cy="5057775"/>
          </a:xfrm>
          <a:prstGeom prst="rect">
            <a:avLst/>
          </a:prstGeom>
        </p:spPr>
      </p:pic>
      <p:pic>
        <p:nvPicPr>
          <p:cNvPr id="5" name="Picture 4"/>
          <p:cNvPicPr>
            <a:picLocks noChangeAspect="1"/>
          </p:cNvPicPr>
          <p:nvPr/>
        </p:nvPicPr>
        <p:blipFill>
          <a:blip r:embed="rId3"/>
          <a:stretch>
            <a:fillRect/>
          </a:stretch>
        </p:blipFill>
        <p:spPr>
          <a:xfrm>
            <a:off x="4073792" y="1395333"/>
            <a:ext cx="3486150" cy="4010025"/>
          </a:xfrm>
          <a:prstGeom prst="rect">
            <a:avLst/>
          </a:prstGeom>
        </p:spPr>
      </p:pic>
      <p:pic>
        <p:nvPicPr>
          <p:cNvPr id="6" name="Picture 5"/>
          <p:cNvPicPr>
            <a:picLocks noChangeAspect="1"/>
          </p:cNvPicPr>
          <p:nvPr/>
        </p:nvPicPr>
        <p:blipFill>
          <a:blip r:embed="rId4"/>
          <a:stretch>
            <a:fillRect/>
          </a:stretch>
        </p:blipFill>
        <p:spPr>
          <a:xfrm>
            <a:off x="7808695" y="2005464"/>
            <a:ext cx="3505200" cy="2019300"/>
          </a:xfrm>
          <a:prstGeom prst="rect">
            <a:avLst/>
          </a:prstGeom>
        </p:spPr>
      </p:pic>
    </p:spTree>
    <p:extLst>
      <p:ext uri="{BB962C8B-B14F-4D97-AF65-F5344CB8AC3E}">
        <p14:creationId xmlns:p14="http://schemas.microsoft.com/office/powerpoint/2010/main" val="27416157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989" y="183210"/>
            <a:ext cx="9404723" cy="798567"/>
          </a:xfrm>
        </p:spPr>
        <p:txBody>
          <a:bodyPr/>
          <a:lstStyle/>
          <a:p>
            <a:r>
              <a:rPr lang="en-US" sz="3200" dirty="0" smtClean="0">
                <a:latin typeface="Calibri Light" panose="020F0302020204030204" pitchFamily="34" charset="0"/>
              </a:rPr>
              <a:t>Continued …</a:t>
            </a:r>
            <a:endParaRPr lang="en-US" sz="3200" dirty="0">
              <a:latin typeface="Calibri Light" panose="020F0302020204030204" pitchFamily="34" charset="0"/>
            </a:endParaRPr>
          </a:p>
        </p:txBody>
      </p:sp>
      <p:sp>
        <p:nvSpPr>
          <p:cNvPr id="3" name="Content Placeholder 2"/>
          <p:cNvSpPr>
            <a:spLocks noGrp="1"/>
          </p:cNvSpPr>
          <p:nvPr>
            <p:ph idx="1"/>
          </p:nvPr>
        </p:nvSpPr>
        <p:spPr>
          <a:xfrm>
            <a:off x="144379" y="673768"/>
            <a:ext cx="11723569" cy="5861786"/>
          </a:xfrm>
        </p:spPr>
        <p:txBody>
          <a:bodyPr/>
          <a:lstStyle/>
          <a:p>
            <a:pPr marL="0" indent="0">
              <a:buNone/>
            </a:pPr>
            <a:r>
              <a:rPr lang="en-US" dirty="0" smtClean="0"/>
              <a:t>Option 3 : Build a Connection Table for the source node</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Option 4 : Finding the shortest path</a:t>
            </a:r>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3303771" y="1147211"/>
            <a:ext cx="3486150" cy="2457450"/>
          </a:xfrm>
          <a:prstGeom prst="rect">
            <a:avLst/>
          </a:prstGeom>
        </p:spPr>
      </p:pic>
      <p:pic>
        <p:nvPicPr>
          <p:cNvPr id="5" name="Picture 4"/>
          <p:cNvPicPr>
            <a:picLocks noChangeAspect="1"/>
          </p:cNvPicPr>
          <p:nvPr/>
        </p:nvPicPr>
        <p:blipFill>
          <a:blip r:embed="rId3"/>
          <a:stretch>
            <a:fillRect/>
          </a:stretch>
        </p:blipFill>
        <p:spPr>
          <a:xfrm>
            <a:off x="3808596" y="4665395"/>
            <a:ext cx="2476500" cy="1743075"/>
          </a:xfrm>
          <a:prstGeom prst="rect">
            <a:avLst/>
          </a:prstGeom>
        </p:spPr>
      </p:pic>
    </p:spTree>
    <p:extLst>
      <p:ext uri="{BB962C8B-B14F-4D97-AF65-F5344CB8AC3E}">
        <p14:creationId xmlns:p14="http://schemas.microsoft.com/office/powerpoint/2010/main" val="35950489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192836"/>
            <a:ext cx="9404723" cy="500183"/>
          </a:xfrm>
        </p:spPr>
        <p:txBody>
          <a:bodyPr/>
          <a:lstStyle/>
          <a:p>
            <a:r>
              <a:rPr lang="en-US" sz="3200" dirty="0" smtClean="0">
                <a:latin typeface="Calibri Light" panose="020F0302020204030204" pitchFamily="34" charset="0"/>
              </a:rPr>
              <a:t>Continued …</a:t>
            </a:r>
            <a:endParaRPr lang="en-US" sz="3200" dirty="0">
              <a:latin typeface="Calibri Light" panose="020F0302020204030204" pitchFamily="34" charset="0"/>
            </a:endParaRPr>
          </a:p>
        </p:txBody>
      </p:sp>
      <p:sp>
        <p:nvSpPr>
          <p:cNvPr id="3" name="Content Placeholder 2"/>
          <p:cNvSpPr>
            <a:spLocks noGrp="1"/>
          </p:cNvSpPr>
          <p:nvPr>
            <p:ph idx="1"/>
          </p:nvPr>
        </p:nvSpPr>
        <p:spPr>
          <a:xfrm>
            <a:off x="317634" y="789272"/>
            <a:ext cx="11425187" cy="5871410"/>
          </a:xfrm>
        </p:spPr>
        <p:txBody>
          <a:bodyPr/>
          <a:lstStyle/>
          <a:p>
            <a:pPr marL="0" indent="0">
              <a:buNone/>
            </a:pPr>
            <a:r>
              <a:rPr lang="en-US" dirty="0" smtClean="0"/>
              <a:t>Option 5 : Modify a topology</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Option 6 : Exit</a:t>
            </a:r>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3739565" y="1674595"/>
            <a:ext cx="3076575" cy="1333500"/>
          </a:xfrm>
          <a:prstGeom prst="rect">
            <a:avLst/>
          </a:prstGeom>
        </p:spPr>
      </p:pic>
      <p:pic>
        <p:nvPicPr>
          <p:cNvPr id="5" name="Picture 4"/>
          <p:cNvPicPr>
            <a:picLocks noChangeAspect="1"/>
          </p:cNvPicPr>
          <p:nvPr/>
        </p:nvPicPr>
        <p:blipFill>
          <a:blip r:embed="rId3"/>
          <a:stretch>
            <a:fillRect/>
          </a:stretch>
        </p:blipFill>
        <p:spPr>
          <a:xfrm>
            <a:off x="3739565" y="4590348"/>
            <a:ext cx="3457575" cy="1200150"/>
          </a:xfrm>
          <a:prstGeom prst="rect">
            <a:avLst/>
          </a:prstGeom>
        </p:spPr>
      </p:pic>
    </p:spTree>
    <p:extLst>
      <p:ext uri="{BB962C8B-B14F-4D97-AF65-F5344CB8AC3E}">
        <p14:creationId xmlns:p14="http://schemas.microsoft.com/office/powerpoint/2010/main" val="38203429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6651"/>
          </a:xfrm>
        </p:spPr>
        <p:txBody>
          <a:bodyPr>
            <a:normAutofit/>
          </a:bodyPr>
          <a:lstStyle/>
          <a:p>
            <a:pPr algn="ctr"/>
            <a:r>
              <a:rPr lang="en-US" sz="3200" dirty="0" smtClean="0"/>
              <a:t>Introduction</a:t>
            </a:r>
            <a:endParaRPr lang="en-US" sz="3200" dirty="0"/>
          </a:p>
        </p:txBody>
      </p:sp>
      <p:sp>
        <p:nvSpPr>
          <p:cNvPr id="3" name="Content Placeholder 2"/>
          <p:cNvSpPr>
            <a:spLocks noGrp="1"/>
          </p:cNvSpPr>
          <p:nvPr>
            <p:ph idx="1"/>
          </p:nvPr>
        </p:nvSpPr>
        <p:spPr>
          <a:xfrm>
            <a:off x="915202" y="1251285"/>
            <a:ext cx="10515600" cy="5804033"/>
          </a:xfrm>
        </p:spPr>
        <p:txBody>
          <a:bodyPr>
            <a:normAutofit/>
          </a:bodyPr>
          <a:lstStyle/>
          <a:p>
            <a:pPr marL="0" indent="0">
              <a:buNone/>
            </a:pPr>
            <a:r>
              <a:rPr lang="en-US" dirty="0" smtClean="0"/>
              <a:t>Routing :</a:t>
            </a:r>
          </a:p>
          <a:p>
            <a:pPr marL="0" indent="0">
              <a:buNone/>
            </a:pPr>
            <a:r>
              <a:rPr lang="en-US" dirty="0"/>
              <a:t>Basically Routing is the process of selecting the best paths in a network. However, Routing is also described as forwarding. Routing is usually performed by a device called Router. In internetworking, the process of moving a packet of data from source to destination. Routing is a key feature of the Internet because it enables messages to pass from one computer to another and eventually reach the target machine. Each intermediary computer performs routing by passing along the message to the next computer. </a:t>
            </a:r>
            <a:endParaRPr lang="en-US" dirty="0" smtClean="0"/>
          </a:p>
          <a:p>
            <a:pPr marL="0" indent="0">
              <a:buNone/>
            </a:pPr>
            <a:r>
              <a:rPr lang="en-US" dirty="0" smtClean="0"/>
              <a:t>Some </a:t>
            </a:r>
            <a:r>
              <a:rPr lang="en-US" dirty="0"/>
              <a:t>of the applications of Routing are :</a:t>
            </a:r>
          </a:p>
          <a:p>
            <a:pPr lvl="0"/>
            <a:r>
              <a:rPr lang="en-US" dirty="0"/>
              <a:t>Telephone Network : Circuit Switching</a:t>
            </a:r>
          </a:p>
          <a:p>
            <a:pPr lvl="0"/>
            <a:r>
              <a:rPr lang="en-US" dirty="0"/>
              <a:t>Electronic Data Network : Internet</a:t>
            </a:r>
          </a:p>
          <a:p>
            <a:pPr lvl="0"/>
            <a:r>
              <a:rPr lang="en-US" dirty="0"/>
              <a:t>Transportation Networks</a:t>
            </a:r>
          </a:p>
          <a:p>
            <a:pPr marL="0" indent="0">
              <a:buNone/>
            </a:pPr>
            <a:endParaRPr lang="en-US" dirty="0"/>
          </a:p>
        </p:txBody>
      </p:sp>
    </p:spTree>
    <p:extLst>
      <p:ext uri="{BB962C8B-B14F-4D97-AF65-F5344CB8AC3E}">
        <p14:creationId xmlns:p14="http://schemas.microsoft.com/office/powerpoint/2010/main" val="35454001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9193" y="2830158"/>
            <a:ext cx="9404723" cy="1400530"/>
          </a:xfrm>
        </p:spPr>
        <p:txBody>
          <a:bodyPr/>
          <a:lstStyle/>
          <a:p>
            <a:r>
              <a:rPr lang="en-US" dirty="0" smtClean="0"/>
              <a:t>    Thank You</a:t>
            </a:r>
            <a:endParaRPr lang="en-US" dirty="0"/>
          </a:p>
        </p:txBody>
      </p:sp>
    </p:spTree>
    <p:extLst>
      <p:ext uri="{BB962C8B-B14F-4D97-AF65-F5344CB8AC3E}">
        <p14:creationId xmlns:p14="http://schemas.microsoft.com/office/powerpoint/2010/main" val="8550122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4453" y="557631"/>
            <a:ext cx="10515600" cy="799532"/>
          </a:xfrm>
        </p:spPr>
        <p:txBody>
          <a:bodyPr>
            <a:normAutofit/>
          </a:bodyPr>
          <a:lstStyle/>
          <a:p>
            <a:pPr algn="ctr"/>
            <a:r>
              <a:rPr lang="en-US" sz="3200" dirty="0" smtClean="0"/>
              <a:t>Link State Routing Protocols</a:t>
            </a:r>
            <a:endParaRPr lang="en-US" sz="3200" dirty="0"/>
          </a:p>
        </p:txBody>
      </p:sp>
      <p:sp>
        <p:nvSpPr>
          <p:cNvPr id="3" name="Content Placeholder 2"/>
          <p:cNvSpPr>
            <a:spLocks noGrp="1"/>
          </p:cNvSpPr>
          <p:nvPr>
            <p:ph idx="1"/>
          </p:nvPr>
        </p:nvSpPr>
        <p:spPr>
          <a:xfrm>
            <a:off x="934453" y="1778317"/>
            <a:ext cx="10515600" cy="5079683"/>
          </a:xfrm>
        </p:spPr>
        <p:txBody>
          <a:bodyPr/>
          <a:lstStyle/>
          <a:p>
            <a:r>
              <a:rPr lang="en-US" dirty="0"/>
              <a:t>Link State Routing Protocols are one of the two main classes of routing protocols used in packet switching networks for computer communications and the other being the distance vector routing protocols.</a:t>
            </a:r>
            <a:r>
              <a:rPr lang="en-US" b="1" dirty="0"/>
              <a:t> </a:t>
            </a:r>
            <a:endParaRPr lang="en-US" b="1" dirty="0" smtClean="0"/>
          </a:p>
          <a:p>
            <a:r>
              <a:rPr lang="en-US" dirty="0"/>
              <a:t>The basic concept of link-state routing is that every node constructs a map of the connectivity to the network, in the form of a </a:t>
            </a:r>
            <a:r>
              <a:rPr lang="en-US" dirty="0" smtClean="0"/>
              <a:t>graph, showing </a:t>
            </a:r>
            <a:r>
              <a:rPr lang="en-US" dirty="0"/>
              <a:t>which nodes are connected to which other nodes. </a:t>
            </a:r>
            <a:endParaRPr lang="en-US" dirty="0" smtClean="0"/>
          </a:p>
          <a:p>
            <a:r>
              <a:rPr lang="en-US" dirty="0"/>
              <a:t>Each node then independently calculates the next best logical path from it to every possible destination in the network. The collection of best paths will then form the node's routing </a:t>
            </a:r>
            <a:r>
              <a:rPr lang="en-US" dirty="0" smtClean="0"/>
              <a:t>table.</a:t>
            </a:r>
            <a:endParaRPr lang="en-US" dirty="0"/>
          </a:p>
          <a:p>
            <a:endParaRPr lang="en-US" dirty="0"/>
          </a:p>
        </p:txBody>
      </p:sp>
    </p:spTree>
    <p:extLst>
      <p:ext uri="{BB962C8B-B14F-4D97-AF65-F5344CB8AC3E}">
        <p14:creationId xmlns:p14="http://schemas.microsoft.com/office/powerpoint/2010/main" val="34689290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1455" y="702010"/>
            <a:ext cx="10515600" cy="992036"/>
          </a:xfrm>
        </p:spPr>
        <p:txBody>
          <a:bodyPr>
            <a:normAutofit/>
          </a:bodyPr>
          <a:lstStyle/>
          <a:p>
            <a:pPr algn="ctr"/>
            <a:r>
              <a:rPr lang="en-US" sz="3200" dirty="0" smtClean="0"/>
              <a:t>Characteristics :</a:t>
            </a:r>
            <a:endParaRPr lang="en-US" sz="3200" dirty="0"/>
          </a:p>
        </p:txBody>
      </p:sp>
      <p:sp>
        <p:nvSpPr>
          <p:cNvPr id="3" name="Content Placeholder 2"/>
          <p:cNvSpPr>
            <a:spLocks noGrp="1"/>
          </p:cNvSpPr>
          <p:nvPr>
            <p:ph idx="1"/>
          </p:nvPr>
        </p:nvSpPr>
        <p:spPr>
          <a:xfrm>
            <a:off x="1155834" y="1896178"/>
            <a:ext cx="10515600" cy="4656171"/>
          </a:xfrm>
        </p:spPr>
        <p:txBody>
          <a:bodyPr/>
          <a:lstStyle/>
          <a:p>
            <a:pPr marL="0" indent="0">
              <a:buNone/>
            </a:pPr>
            <a:r>
              <a:rPr lang="en-US" dirty="0" smtClean="0"/>
              <a:t>Link State Routing Protocols have the following Characteristics :</a:t>
            </a:r>
          </a:p>
          <a:p>
            <a:r>
              <a:rPr lang="en-US" dirty="0" smtClean="0"/>
              <a:t>Shortest </a:t>
            </a:r>
            <a:r>
              <a:rPr lang="en-US" dirty="0"/>
              <a:t>Path First Algorithm </a:t>
            </a:r>
          </a:p>
          <a:p>
            <a:r>
              <a:rPr lang="en-US" dirty="0"/>
              <a:t>Cost Metric </a:t>
            </a:r>
            <a:endParaRPr lang="en-US" dirty="0" smtClean="0"/>
          </a:p>
          <a:p>
            <a:r>
              <a:rPr lang="en-US" dirty="0"/>
              <a:t>Hello Packets </a:t>
            </a:r>
            <a:endParaRPr lang="en-US" dirty="0" smtClean="0"/>
          </a:p>
          <a:p>
            <a:r>
              <a:rPr lang="en-US" dirty="0"/>
              <a:t>Link State Packets </a:t>
            </a:r>
            <a:endParaRPr lang="en-US" dirty="0" smtClean="0"/>
          </a:p>
          <a:p>
            <a:r>
              <a:rPr lang="en-US" dirty="0" smtClean="0"/>
              <a:t>Topology</a:t>
            </a:r>
          </a:p>
        </p:txBody>
      </p:sp>
    </p:spTree>
    <p:extLst>
      <p:ext uri="{BB962C8B-B14F-4D97-AF65-F5344CB8AC3E}">
        <p14:creationId xmlns:p14="http://schemas.microsoft.com/office/powerpoint/2010/main" val="19613443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4001"/>
            <a:ext cx="10515600" cy="703279"/>
          </a:xfrm>
        </p:spPr>
        <p:txBody>
          <a:bodyPr/>
          <a:lstStyle/>
          <a:p>
            <a:pPr algn="ctr"/>
            <a:r>
              <a:rPr lang="en-US" sz="3200" dirty="0" smtClean="0"/>
              <a:t>Advantages and Disadvantages</a:t>
            </a:r>
            <a:endParaRPr lang="en-US" sz="3200" dirty="0"/>
          </a:p>
        </p:txBody>
      </p:sp>
      <p:sp>
        <p:nvSpPr>
          <p:cNvPr id="3" name="Content Placeholder 2"/>
          <p:cNvSpPr>
            <a:spLocks noGrp="1"/>
          </p:cNvSpPr>
          <p:nvPr>
            <p:ph idx="1"/>
          </p:nvPr>
        </p:nvSpPr>
        <p:spPr>
          <a:xfrm>
            <a:off x="838200" y="1588168"/>
            <a:ext cx="10515600" cy="4993056"/>
          </a:xfrm>
        </p:spPr>
        <p:txBody>
          <a:bodyPr/>
          <a:lstStyle/>
          <a:p>
            <a:pPr marL="0" indent="0">
              <a:buNone/>
            </a:pPr>
            <a:r>
              <a:rPr lang="en-US" dirty="0" smtClean="0"/>
              <a:t>Advantages :</a:t>
            </a:r>
          </a:p>
          <a:p>
            <a:r>
              <a:rPr lang="en-US" dirty="0"/>
              <a:t>Faster Convergence </a:t>
            </a:r>
            <a:endParaRPr lang="en-US" dirty="0" smtClean="0"/>
          </a:p>
          <a:p>
            <a:r>
              <a:rPr lang="en-US" dirty="0"/>
              <a:t>Triggered Updates </a:t>
            </a:r>
            <a:endParaRPr lang="en-US" dirty="0" smtClean="0"/>
          </a:p>
          <a:p>
            <a:r>
              <a:rPr lang="en-US" dirty="0"/>
              <a:t>Scalability </a:t>
            </a:r>
            <a:endParaRPr lang="en-US" dirty="0" smtClean="0"/>
          </a:p>
          <a:p>
            <a:endParaRPr lang="en-US" dirty="0"/>
          </a:p>
          <a:p>
            <a:pPr marL="0" indent="0">
              <a:buNone/>
            </a:pPr>
            <a:r>
              <a:rPr lang="en-US" dirty="0" smtClean="0"/>
              <a:t>Disadvantages :</a:t>
            </a:r>
          </a:p>
          <a:p>
            <a:r>
              <a:rPr lang="en-US" dirty="0"/>
              <a:t>Greater Processing Requirements </a:t>
            </a:r>
            <a:endParaRPr lang="en-US" dirty="0" smtClean="0"/>
          </a:p>
          <a:p>
            <a:r>
              <a:rPr lang="en-US" dirty="0"/>
              <a:t>Greater administrator knowledge </a:t>
            </a:r>
          </a:p>
        </p:txBody>
      </p:sp>
    </p:spTree>
    <p:extLst>
      <p:ext uri="{BB962C8B-B14F-4D97-AF65-F5344CB8AC3E}">
        <p14:creationId xmlns:p14="http://schemas.microsoft.com/office/powerpoint/2010/main" val="37366200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4078" y="605756"/>
            <a:ext cx="10515600" cy="915035"/>
          </a:xfrm>
        </p:spPr>
        <p:txBody>
          <a:bodyPr>
            <a:normAutofit/>
          </a:bodyPr>
          <a:lstStyle/>
          <a:p>
            <a:pPr algn="ctr"/>
            <a:r>
              <a:rPr lang="en-US" sz="3200" dirty="0"/>
              <a:t>Dijkstra’s Algorithm </a:t>
            </a:r>
          </a:p>
        </p:txBody>
      </p:sp>
      <p:sp>
        <p:nvSpPr>
          <p:cNvPr id="3" name="Content Placeholder 2"/>
          <p:cNvSpPr>
            <a:spLocks noGrp="1"/>
          </p:cNvSpPr>
          <p:nvPr>
            <p:ph idx="1"/>
          </p:nvPr>
        </p:nvSpPr>
        <p:spPr>
          <a:xfrm>
            <a:off x="838200" y="2002053"/>
            <a:ext cx="10515600" cy="5293895"/>
          </a:xfrm>
        </p:spPr>
        <p:txBody>
          <a:bodyPr/>
          <a:lstStyle/>
          <a:p>
            <a:r>
              <a:rPr lang="en-US" dirty="0" err="1"/>
              <a:t>Djikstra's</a:t>
            </a:r>
            <a:r>
              <a:rPr lang="en-US" dirty="0"/>
              <a:t> algorithm solves the problem of finding the shortest path from a point in a graph (the </a:t>
            </a:r>
            <a:r>
              <a:rPr lang="en-US" dirty="0" smtClean="0">
                <a:effectLst/>
              </a:rPr>
              <a:t>source) to a destination. It turns out that one can find the shortest paths from a given source to all points in a graph in the same time, hence this problem is sometimes called the single-source shortest paths problem.</a:t>
            </a:r>
          </a:p>
          <a:p>
            <a:r>
              <a:rPr lang="en-US" dirty="0"/>
              <a:t>For a given source node in the graph, the algorithm finds the shortest path between that node and every other.</a:t>
            </a:r>
            <a:r>
              <a:rPr lang="en-US" dirty="0" smtClean="0">
                <a:effectLst/>
              </a:rPr>
              <a:t> It can also be used for finding the shortest paths from a single node to a single destination node by stopping the algorithm once the shortest path to the destination node has been determined</a:t>
            </a:r>
            <a:endParaRPr lang="en-US" dirty="0"/>
          </a:p>
        </p:txBody>
      </p:sp>
    </p:spTree>
    <p:extLst>
      <p:ext uri="{BB962C8B-B14F-4D97-AF65-F5344CB8AC3E}">
        <p14:creationId xmlns:p14="http://schemas.microsoft.com/office/powerpoint/2010/main" val="27145941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72787"/>
          </a:xfrm>
        </p:spPr>
        <p:txBody>
          <a:bodyPr/>
          <a:lstStyle/>
          <a:p>
            <a:pPr algn="ctr"/>
            <a:r>
              <a:rPr lang="en-US" sz="3200" dirty="0" smtClean="0"/>
              <a:t>Pseudocode</a:t>
            </a:r>
            <a:endParaRPr lang="en-US" sz="3200" dirty="0"/>
          </a:p>
        </p:txBody>
      </p:sp>
      <p:sp>
        <p:nvSpPr>
          <p:cNvPr id="3" name="Content Placeholder 2"/>
          <p:cNvSpPr>
            <a:spLocks noGrp="1"/>
          </p:cNvSpPr>
          <p:nvPr>
            <p:ph idx="1"/>
          </p:nvPr>
        </p:nvSpPr>
        <p:spPr>
          <a:xfrm>
            <a:off x="838200" y="1135782"/>
            <a:ext cx="10515600" cy="5274644"/>
          </a:xfrm>
        </p:spPr>
        <p:txBody>
          <a:bodyPr>
            <a:normAutofit fontScale="92500" lnSpcReduction="20000"/>
          </a:bodyPr>
          <a:lstStyle/>
          <a:p>
            <a:pPr marL="0" indent="0">
              <a:buNone/>
            </a:pPr>
            <a:r>
              <a:rPr lang="en-US" sz="2200" dirty="0"/>
              <a:t>Initialization: </a:t>
            </a:r>
          </a:p>
          <a:p>
            <a:pPr marL="0" indent="0">
              <a:buNone/>
            </a:pPr>
            <a:r>
              <a:rPr lang="en-US" sz="2200" dirty="0" smtClean="0"/>
              <a:t>	Visited </a:t>
            </a:r>
            <a:r>
              <a:rPr lang="en-US" sz="2200" dirty="0"/>
              <a:t>= {source} </a:t>
            </a:r>
          </a:p>
          <a:p>
            <a:pPr marL="0" indent="0">
              <a:buNone/>
            </a:pPr>
            <a:r>
              <a:rPr lang="en-US" sz="2200" dirty="0" smtClean="0"/>
              <a:t>	for </a:t>
            </a:r>
            <a:r>
              <a:rPr lang="en-US" sz="2200" dirty="0"/>
              <a:t>all nodes v </a:t>
            </a:r>
          </a:p>
          <a:p>
            <a:pPr marL="0" indent="0">
              <a:buNone/>
            </a:pPr>
            <a:r>
              <a:rPr lang="en-US" sz="2200" dirty="0" smtClean="0"/>
              <a:t>		if </a:t>
            </a:r>
            <a:r>
              <a:rPr lang="en-US" sz="2200" dirty="0"/>
              <a:t>v is neighbor of source </a:t>
            </a:r>
          </a:p>
          <a:p>
            <a:pPr marL="0" indent="0">
              <a:buNone/>
            </a:pPr>
            <a:r>
              <a:rPr lang="en-US" sz="2200" dirty="0" smtClean="0"/>
              <a:t>			then </a:t>
            </a:r>
            <a:r>
              <a:rPr lang="en-US" sz="2200" dirty="0"/>
              <a:t>Distance(v) = cost(</a:t>
            </a:r>
            <a:r>
              <a:rPr lang="en-US" sz="2200" dirty="0" err="1"/>
              <a:t>source,v</a:t>
            </a:r>
            <a:r>
              <a:rPr lang="en-US" sz="2200" dirty="0"/>
              <a:t>) </a:t>
            </a:r>
          </a:p>
          <a:p>
            <a:pPr marL="0" indent="0">
              <a:buNone/>
            </a:pPr>
            <a:r>
              <a:rPr lang="en-US" sz="2200" dirty="0" smtClean="0"/>
              <a:t>		else </a:t>
            </a:r>
            <a:r>
              <a:rPr lang="en-US" sz="2200" dirty="0"/>
              <a:t>Distance(v) = ∞ </a:t>
            </a:r>
          </a:p>
          <a:p>
            <a:pPr marL="0" indent="0">
              <a:buNone/>
            </a:pPr>
            <a:r>
              <a:rPr lang="en-US" sz="2200" dirty="0"/>
              <a:t>Loop </a:t>
            </a:r>
          </a:p>
          <a:p>
            <a:pPr marL="0" indent="0">
              <a:buNone/>
            </a:pPr>
            <a:r>
              <a:rPr lang="en-US" sz="2200" dirty="0" smtClean="0"/>
              <a:t>	find </a:t>
            </a:r>
            <a:r>
              <a:rPr lang="en-US" sz="2200" dirty="0"/>
              <a:t>node w not in Visited such that Distance(w) is a minimum </a:t>
            </a:r>
          </a:p>
          <a:p>
            <a:pPr marL="0" indent="0">
              <a:buNone/>
            </a:pPr>
            <a:r>
              <a:rPr lang="en-US" sz="2200" dirty="0" smtClean="0"/>
              <a:t>	add </a:t>
            </a:r>
            <a:r>
              <a:rPr lang="en-US" sz="2200" dirty="0"/>
              <a:t>w to Visited </a:t>
            </a:r>
          </a:p>
          <a:p>
            <a:pPr marL="0" indent="0">
              <a:buNone/>
            </a:pPr>
            <a:r>
              <a:rPr lang="en-US" sz="2200" dirty="0" smtClean="0"/>
              <a:t>	update </a:t>
            </a:r>
            <a:r>
              <a:rPr lang="en-US" sz="2200" dirty="0"/>
              <a:t>Distance(v) for each neighbor v of w and not in Visited: </a:t>
            </a:r>
          </a:p>
          <a:p>
            <a:pPr marL="0" indent="0">
              <a:buNone/>
            </a:pPr>
            <a:r>
              <a:rPr lang="en-US" sz="2200" dirty="0" smtClean="0"/>
              <a:t>		Distance(v</a:t>
            </a:r>
            <a:r>
              <a:rPr lang="en-US" sz="2200" dirty="0"/>
              <a:t>) = min( Distance(v), Distance(w) + cost(</a:t>
            </a:r>
            <a:r>
              <a:rPr lang="en-US" sz="2200" dirty="0" err="1"/>
              <a:t>w,v</a:t>
            </a:r>
            <a:r>
              <a:rPr lang="en-US" sz="2200" dirty="0"/>
              <a:t>) ) </a:t>
            </a:r>
          </a:p>
          <a:p>
            <a:pPr marL="0" indent="0">
              <a:buNone/>
            </a:pPr>
            <a:r>
              <a:rPr lang="en-US" sz="2200" dirty="0" smtClean="0"/>
              <a:t>	/* </a:t>
            </a:r>
            <a:r>
              <a:rPr lang="en-US" sz="2200" dirty="0"/>
              <a:t>new cost to v = either old cost to v </a:t>
            </a:r>
          </a:p>
          <a:p>
            <a:pPr marL="0" indent="0">
              <a:buNone/>
            </a:pPr>
            <a:r>
              <a:rPr lang="en-US" sz="2200" dirty="0"/>
              <a:t> 	</a:t>
            </a:r>
            <a:r>
              <a:rPr lang="en-US" sz="2200" dirty="0" smtClean="0"/>
              <a:t>or </a:t>
            </a:r>
            <a:r>
              <a:rPr lang="en-US" sz="2200" dirty="0"/>
              <a:t>known  least path cost to w + cost (</a:t>
            </a:r>
            <a:r>
              <a:rPr lang="en-US" sz="2200" dirty="0" err="1"/>
              <a:t>w,v</a:t>
            </a:r>
            <a:r>
              <a:rPr lang="en-US" sz="2200" dirty="0"/>
              <a:t> )*/ </a:t>
            </a:r>
          </a:p>
          <a:p>
            <a:pPr marL="0" indent="0">
              <a:buNone/>
            </a:pPr>
            <a:r>
              <a:rPr lang="en-US" sz="2200" dirty="0"/>
              <a:t>until Visited = all nodes</a:t>
            </a:r>
          </a:p>
          <a:p>
            <a:pPr marL="0" indent="0">
              <a:buNone/>
            </a:pPr>
            <a:endParaRPr lang="en-US" dirty="0"/>
          </a:p>
        </p:txBody>
      </p:sp>
    </p:spTree>
    <p:extLst>
      <p:ext uri="{BB962C8B-B14F-4D97-AF65-F5344CB8AC3E}">
        <p14:creationId xmlns:p14="http://schemas.microsoft.com/office/powerpoint/2010/main" val="41135334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4376"/>
            <a:ext cx="10515600" cy="982412"/>
          </a:xfrm>
        </p:spPr>
        <p:txBody>
          <a:bodyPr>
            <a:normAutofit/>
          </a:bodyPr>
          <a:lstStyle/>
          <a:p>
            <a:pPr algn="ctr"/>
            <a:r>
              <a:rPr lang="en-US" sz="3200" dirty="0" smtClean="0"/>
              <a:t>Instructions to Compile and Run the Program</a:t>
            </a:r>
            <a:endParaRPr lang="en-US" sz="3200" dirty="0"/>
          </a:p>
        </p:txBody>
      </p:sp>
      <p:sp>
        <p:nvSpPr>
          <p:cNvPr id="3" name="Content Placeholder 2"/>
          <p:cNvSpPr>
            <a:spLocks noGrp="1"/>
          </p:cNvSpPr>
          <p:nvPr>
            <p:ph idx="1"/>
          </p:nvPr>
        </p:nvSpPr>
        <p:spPr>
          <a:xfrm>
            <a:off x="838200" y="1164656"/>
            <a:ext cx="10515600" cy="5573027"/>
          </a:xfrm>
        </p:spPr>
        <p:txBody>
          <a:bodyPr>
            <a:normAutofit/>
          </a:bodyPr>
          <a:lstStyle/>
          <a:p>
            <a:pPr lvl="0"/>
            <a:r>
              <a:rPr lang="en-US" dirty="0"/>
              <a:t>Make sure you keep the input file in the same directory as of the source file.</a:t>
            </a:r>
          </a:p>
          <a:p>
            <a:pPr lvl="0"/>
            <a:r>
              <a:rPr lang="en-US" dirty="0"/>
              <a:t>The program is compatible for .txt file format. So make sure that a .txt input file is chosen and it should contain numeric values in a square matrix with the values separated by a single space.</a:t>
            </a:r>
          </a:p>
          <a:p>
            <a:pPr lvl="0"/>
            <a:r>
              <a:rPr lang="en-US" dirty="0"/>
              <a:t>Since the class name mentioned in the program is </a:t>
            </a:r>
            <a:r>
              <a:rPr lang="en-US" dirty="0" err="1"/>
              <a:t>ProjectMain</a:t>
            </a:r>
            <a:r>
              <a:rPr lang="en-US" dirty="0"/>
              <a:t>, you can compile the program in the command prompt using the </a:t>
            </a:r>
            <a:r>
              <a:rPr lang="en-US" dirty="0" smtClean="0"/>
              <a:t>command </a:t>
            </a:r>
            <a:r>
              <a:rPr lang="en-US" dirty="0"/>
              <a:t>:</a:t>
            </a:r>
          </a:p>
          <a:p>
            <a:pPr marL="0" indent="0" algn="ctr">
              <a:buNone/>
            </a:pPr>
            <a:r>
              <a:rPr lang="en-US" dirty="0" err="1"/>
              <a:t>javac</a:t>
            </a:r>
            <a:r>
              <a:rPr lang="en-US" dirty="0"/>
              <a:t> </a:t>
            </a:r>
            <a:r>
              <a:rPr lang="en-US" dirty="0" smtClean="0"/>
              <a:t>ProjectMain.java</a:t>
            </a:r>
            <a:endParaRPr lang="en-US" dirty="0"/>
          </a:p>
          <a:p>
            <a:pPr lvl="0"/>
            <a:r>
              <a:rPr lang="en-US" dirty="0"/>
              <a:t>After compilation you can run the program using the command :</a:t>
            </a:r>
          </a:p>
          <a:p>
            <a:pPr marL="0" indent="0" algn="ctr">
              <a:buNone/>
            </a:pPr>
            <a:r>
              <a:rPr lang="en-US" dirty="0"/>
              <a:t>java </a:t>
            </a:r>
            <a:r>
              <a:rPr lang="en-US" dirty="0" err="1" smtClean="0"/>
              <a:t>ProjectMain</a:t>
            </a:r>
            <a:endParaRPr lang="en-US" dirty="0"/>
          </a:p>
          <a:p>
            <a:pPr lvl="0"/>
            <a:r>
              <a:rPr lang="en-US" dirty="0"/>
              <a:t>You can also run the program using jar from the folder where the input file is present </a:t>
            </a:r>
            <a:r>
              <a:rPr lang="en-US"/>
              <a:t>as </a:t>
            </a:r>
            <a:r>
              <a:rPr lang="en-US" smtClean="0"/>
              <a:t>:</a:t>
            </a:r>
            <a:endParaRPr lang="en-US"/>
          </a:p>
          <a:p>
            <a:pPr marL="0" indent="0" algn="ctr">
              <a:buNone/>
            </a:pPr>
            <a:r>
              <a:rPr lang="en-US" dirty="0" smtClean="0"/>
              <a:t>java </a:t>
            </a:r>
            <a:r>
              <a:rPr lang="en-US" dirty="0"/>
              <a:t>–jar </a:t>
            </a:r>
            <a:r>
              <a:rPr lang="en-US" dirty="0" smtClean="0"/>
              <a:t>ProjectMain.jar</a:t>
            </a:r>
            <a:endParaRPr lang="en-US" dirty="0"/>
          </a:p>
          <a:p>
            <a:pPr lvl="0"/>
            <a:r>
              <a:rPr lang="en-US" dirty="0"/>
              <a:t>The application will start running and you can enter the choices as per your requirement.</a:t>
            </a:r>
          </a:p>
          <a:p>
            <a:pPr marL="0" indent="0">
              <a:buNone/>
            </a:pPr>
            <a:endParaRPr lang="en-US" dirty="0"/>
          </a:p>
        </p:txBody>
      </p:sp>
    </p:spTree>
    <p:extLst>
      <p:ext uri="{BB962C8B-B14F-4D97-AF65-F5344CB8AC3E}">
        <p14:creationId xmlns:p14="http://schemas.microsoft.com/office/powerpoint/2010/main" val="10110099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72787"/>
          </a:xfrm>
        </p:spPr>
        <p:txBody>
          <a:bodyPr>
            <a:normAutofit/>
          </a:bodyPr>
          <a:lstStyle/>
          <a:p>
            <a:pPr algn="ctr"/>
            <a:r>
              <a:rPr lang="en-US" sz="3200" dirty="0" smtClean="0"/>
              <a:t>Implementation Steps</a:t>
            </a:r>
            <a:endParaRPr lang="en-US" sz="3200" dirty="0"/>
          </a:p>
        </p:txBody>
      </p:sp>
      <p:sp>
        <p:nvSpPr>
          <p:cNvPr id="3" name="Content Placeholder 2"/>
          <p:cNvSpPr>
            <a:spLocks noGrp="1"/>
          </p:cNvSpPr>
          <p:nvPr>
            <p:ph idx="1"/>
          </p:nvPr>
        </p:nvSpPr>
        <p:spPr>
          <a:xfrm>
            <a:off x="838200" y="1540042"/>
            <a:ext cx="10515600" cy="4841507"/>
          </a:xfrm>
        </p:spPr>
        <p:txBody>
          <a:bodyPr/>
          <a:lstStyle/>
          <a:p>
            <a:pPr lvl="0"/>
            <a:r>
              <a:rPr lang="en-US" dirty="0" smtClean="0"/>
              <a:t>Initially the user is prompted to enter the name of the input file.</a:t>
            </a:r>
          </a:p>
          <a:p>
            <a:pPr lvl="0"/>
            <a:r>
              <a:rPr lang="en-US" dirty="0" smtClean="0"/>
              <a:t>After entering the input filename, the options available for CS542 Link State Routing Simulator are displayed. Also the user is prompted to enter the option.</a:t>
            </a:r>
          </a:p>
          <a:p>
            <a:pPr marL="0" lvl="0" indent="0">
              <a:buNone/>
            </a:pPr>
            <a:endParaRPr lang="en-US" dirty="0"/>
          </a:p>
          <a:p>
            <a:pPr lvl="0"/>
            <a:endParaRPr lang="en-US" dirty="0" smtClean="0"/>
          </a:p>
          <a:p>
            <a:endParaRPr lang="en-US" dirty="0" smtClean="0"/>
          </a:p>
        </p:txBody>
      </p:sp>
      <p:pic>
        <p:nvPicPr>
          <p:cNvPr id="6" name="Picture 5"/>
          <p:cNvPicPr>
            <a:picLocks noChangeAspect="1"/>
          </p:cNvPicPr>
          <p:nvPr/>
        </p:nvPicPr>
        <p:blipFill>
          <a:blip r:embed="rId2"/>
          <a:stretch>
            <a:fillRect/>
          </a:stretch>
        </p:blipFill>
        <p:spPr>
          <a:xfrm>
            <a:off x="2114550" y="3542548"/>
            <a:ext cx="7962900" cy="2371725"/>
          </a:xfrm>
          <a:prstGeom prst="rect">
            <a:avLst/>
          </a:prstGeom>
        </p:spPr>
      </p:pic>
    </p:spTree>
    <p:extLst>
      <p:ext uri="{BB962C8B-B14F-4D97-AF65-F5344CB8AC3E}">
        <p14:creationId xmlns:p14="http://schemas.microsoft.com/office/powerpoint/2010/main" val="69432916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148</TotalTime>
  <Words>1194</Words>
  <Application>Microsoft Office PowerPoint</Application>
  <PresentationFormat>Widescreen</PresentationFormat>
  <Paragraphs>118</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 Light</vt:lpstr>
      <vt:lpstr>Century Gothic</vt:lpstr>
      <vt:lpstr>Wingdings 3</vt:lpstr>
      <vt:lpstr>Ion</vt:lpstr>
      <vt:lpstr>CS 542 PROJECT</vt:lpstr>
      <vt:lpstr>Introduction</vt:lpstr>
      <vt:lpstr>Link State Routing Protocols</vt:lpstr>
      <vt:lpstr>Characteristics :</vt:lpstr>
      <vt:lpstr>Advantages and Disadvantages</vt:lpstr>
      <vt:lpstr>Dijkstra’s Algorithm </vt:lpstr>
      <vt:lpstr>Pseudocode</vt:lpstr>
      <vt:lpstr>Instructions to Compile and Run the Program</vt:lpstr>
      <vt:lpstr>Implementation Steps</vt:lpstr>
      <vt:lpstr>Continued … </vt:lpstr>
      <vt:lpstr>Continued …</vt:lpstr>
      <vt:lpstr>Constraints handled</vt:lpstr>
      <vt:lpstr>Continued …</vt:lpstr>
      <vt:lpstr>Continued …</vt:lpstr>
      <vt:lpstr>Continued …</vt:lpstr>
      <vt:lpstr>Test Results</vt:lpstr>
      <vt:lpstr>Continued …</vt:lpstr>
      <vt:lpstr>Continued …</vt:lpstr>
      <vt:lpstr>Continued …</vt:lpstr>
      <vt:lpstr>    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Sachin Krishnamurthy</dc:creator>
  <cp:lastModifiedBy>Sachin Krishnamurthy</cp:lastModifiedBy>
  <cp:revision>40</cp:revision>
  <dcterms:created xsi:type="dcterms:W3CDTF">2015-11-22T01:23:00Z</dcterms:created>
  <dcterms:modified xsi:type="dcterms:W3CDTF">2015-11-22T05:50:21Z</dcterms:modified>
</cp:coreProperties>
</file>