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1409" r:id="rId2"/>
    <p:sldId id="1463" r:id="rId3"/>
    <p:sldId id="1471" r:id="rId4"/>
    <p:sldId id="1470" r:id="rId5"/>
    <p:sldId id="1479" r:id="rId6"/>
    <p:sldId id="1475" r:id="rId7"/>
    <p:sldId id="1472" r:id="rId8"/>
    <p:sldId id="1477" r:id="rId9"/>
    <p:sldId id="1478" r:id="rId10"/>
    <p:sldId id="1480" r:id="rId11"/>
    <p:sldId id="1426" r:id="rId12"/>
    <p:sldId id="1427" r:id="rId13"/>
    <p:sldId id="1501" r:id="rId14"/>
    <p:sldId id="1502" r:id="rId15"/>
    <p:sldId id="1499" r:id="rId16"/>
    <p:sldId id="1500" r:id="rId17"/>
    <p:sldId id="1473" r:id="rId18"/>
    <p:sldId id="1481" r:id="rId19"/>
    <p:sldId id="1482" r:id="rId20"/>
    <p:sldId id="1486" r:id="rId21"/>
    <p:sldId id="1484" r:id="rId22"/>
    <p:sldId id="1485" r:id="rId23"/>
    <p:sldId id="1488" r:id="rId24"/>
    <p:sldId id="1489" r:id="rId25"/>
    <p:sldId id="1490" r:id="rId26"/>
    <p:sldId id="1491" r:id="rId27"/>
    <p:sldId id="1503" r:id="rId28"/>
    <p:sldId id="1492" r:id="rId29"/>
    <p:sldId id="1493" r:id="rId30"/>
    <p:sldId id="1504" r:id="rId31"/>
    <p:sldId id="1505" r:id="rId32"/>
    <p:sldId id="1495" r:id="rId33"/>
    <p:sldId id="1506" r:id="rId34"/>
    <p:sldId id="1507" r:id="rId35"/>
    <p:sldId id="1508" r:id="rId36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5pPr>
    <a:lvl6pPr marL="2286000" algn="l" defTabSz="914400" rtl="0" eaLnBrk="1" latinLnBrk="0" hangingPunct="1"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6pPr>
    <a:lvl7pPr marL="2743200" algn="l" defTabSz="914400" rtl="0" eaLnBrk="1" latinLnBrk="0" hangingPunct="1"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7pPr>
    <a:lvl8pPr marL="3200400" algn="l" defTabSz="914400" rtl="0" eaLnBrk="1" latinLnBrk="0" hangingPunct="1"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8pPr>
    <a:lvl9pPr marL="3657600" algn="l" defTabSz="914400" rtl="0" eaLnBrk="1" latinLnBrk="0" hangingPunct="1">
      <a:defRPr sz="1000" b="1" kern="1200">
        <a:solidFill>
          <a:srgbClr val="000000"/>
        </a:solidFill>
        <a:latin typeface="Helvetica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10"/>
    <a:srgbClr val="C89800"/>
    <a:srgbClr val="006600"/>
    <a:srgbClr val="0071E2"/>
    <a:srgbClr val="006699"/>
    <a:srgbClr val="FF3300"/>
    <a:srgbClr val="339933"/>
    <a:srgbClr val="66CCFF"/>
    <a:srgbClr val="00FFFF"/>
    <a:srgbClr val="00CCFF"/>
  </p:clrMru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9824" autoAdjust="0"/>
  </p:normalViewPr>
  <p:slideViewPr>
    <p:cSldViewPr snapToGrid="0">
      <p:cViewPr varScale="1">
        <p:scale>
          <a:sx n="71" d="100"/>
          <a:sy n="71" d="100"/>
        </p:scale>
        <p:origin x="-1200" y="-108"/>
      </p:cViewPr>
      <p:guideLst>
        <p:guide orient="horz" pos="623"/>
        <p:guide orient="horz" pos="4030"/>
        <p:guide pos="3103"/>
        <p:guide pos="3106"/>
        <p:guide pos="2953"/>
        <p:guide pos="3116"/>
        <p:guide pos="54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prssgpfinsas01\develop\Rohit\ppt\vint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sz="1400"/>
            </a:pPr>
            <a:r>
              <a:rPr lang="en-GB" sz="1400" dirty="0" smtClean="0"/>
              <a:t>Vintage Chart</a:t>
            </a:r>
            <a:endParaRPr lang="en-GB" sz="1400" dirty="0"/>
          </a:p>
        </c:rich>
      </c:tx>
      <c:layout>
        <c:manualLayout>
          <c:xMode val="edge"/>
          <c:yMode val="edge"/>
          <c:x val="0.4291712082501315"/>
          <c:y val="9.1589180457128539E-3"/>
        </c:manualLayout>
      </c:layout>
      <c:overlay val="1"/>
    </c:title>
    <c:plotArea>
      <c:layout>
        <c:manualLayout>
          <c:layoutTarget val="inner"/>
          <c:xMode val="edge"/>
          <c:yMode val="edge"/>
          <c:x val="0.10973759094066743"/>
          <c:y val="7.3093935401982793E-2"/>
          <c:w val="0.86995971433803498"/>
          <c:h val="0.64799417290883565"/>
        </c:manualLayout>
      </c:layout>
      <c:lineChart>
        <c:grouping val="standard"/>
        <c:ser>
          <c:idx val="0"/>
          <c:order val="0"/>
          <c:tx>
            <c:strRef>
              <c:f>Sheet2!$C$4</c:f>
              <c:strCache>
                <c:ptCount val="1"/>
                <c:pt idx="0">
                  <c:v>Jan-10</c:v>
                </c:pt>
              </c:strCache>
            </c:strRef>
          </c:tx>
          <c:spPr>
            <a:ln>
              <a:solidFill>
                <a:srgbClr val="9FA828"/>
              </a:solidFill>
            </a:ln>
          </c:spPr>
          <c:marker>
            <c:symbol val="none"/>
          </c:marker>
          <c:val>
            <c:numRef>
              <c:f>Sheet2!$D$4:$AA$4</c:f>
              <c:numCache>
                <c:formatCode>0.00%</c:formatCode>
                <c:ptCount val="24"/>
                <c:pt idx="0">
                  <c:v>0</c:v>
                </c:pt>
                <c:pt idx="1">
                  <c:v>4.4000000000000089E-3</c:v>
                </c:pt>
                <c:pt idx="2">
                  <c:v>8.7000000000000046E-3</c:v>
                </c:pt>
                <c:pt idx="3">
                  <c:v>1.4000000000000005E-2</c:v>
                </c:pt>
                <c:pt idx="4">
                  <c:v>2.4000000000000014E-2</c:v>
                </c:pt>
                <c:pt idx="5">
                  <c:v>2.8000000000000011E-2</c:v>
                </c:pt>
                <c:pt idx="6">
                  <c:v>3.2000000000000042E-2</c:v>
                </c:pt>
                <c:pt idx="7">
                  <c:v>3.8400000000000017E-2</c:v>
                </c:pt>
                <c:pt idx="8">
                  <c:v>4.3249999999999955E-2</c:v>
                </c:pt>
                <c:pt idx="9">
                  <c:v>4.4500000000000033E-2</c:v>
                </c:pt>
                <c:pt idx="10">
                  <c:v>4.5749999999999999E-2</c:v>
                </c:pt>
                <c:pt idx="11">
                  <c:v>4.7000000000000076E-2</c:v>
                </c:pt>
                <c:pt idx="12">
                  <c:v>4.8250000000000001E-2</c:v>
                </c:pt>
                <c:pt idx="13">
                  <c:v>4.9500000000000079E-2</c:v>
                </c:pt>
                <c:pt idx="14">
                  <c:v>5.0750000000000031E-2</c:v>
                </c:pt>
                <c:pt idx="15">
                  <c:v>5.2000000000000032E-2</c:v>
                </c:pt>
                <c:pt idx="16">
                  <c:v>5.3249999999999957E-2</c:v>
                </c:pt>
                <c:pt idx="17">
                  <c:v>5.450000000000009E-2</c:v>
                </c:pt>
                <c:pt idx="18">
                  <c:v>5.5500000000000028E-2</c:v>
                </c:pt>
                <c:pt idx="19">
                  <c:v>5.6000000000000022E-2</c:v>
                </c:pt>
                <c:pt idx="20">
                  <c:v>5.7000000000000099E-2</c:v>
                </c:pt>
                <c:pt idx="21">
                  <c:v>5.7200000000000029E-2</c:v>
                </c:pt>
                <c:pt idx="22">
                  <c:v>5.750000000000003E-2</c:v>
                </c:pt>
                <c:pt idx="23">
                  <c:v>5.8000000000000031E-2</c:v>
                </c:pt>
              </c:numCache>
            </c:numRef>
          </c:val>
        </c:ser>
        <c:ser>
          <c:idx val="1"/>
          <c:order val="1"/>
          <c:tx>
            <c:strRef>
              <c:f>Sheet2!$C$5</c:f>
              <c:strCache>
                <c:ptCount val="1"/>
                <c:pt idx="0">
                  <c:v>Feb-10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Sheet2!$D$5:$Z$5</c:f>
              <c:numCache>
                <c:formatCode>0.00%</c:formatCode>
                <c:ptCount val="23"/>
                <c:pt idx="0">
                  <c:v>0</c:v>
                </c:pt>
                <c:pt idx="1">
                  <c:v>3.7000000000000088E-3</c:v>
                </c:pt>
                <c:pt idx="2">
                  <c:v>8.8000000000000179E-3</c:v>
                </c:pt>
                <c:pt idx="3">
                  <c:v>1.7000000000000022E-2</c:v>
                </c:pt>
                <c:pt idx="4">
                  <c:v>2.300000000000001E-2</c:v>
                </c:pt>
                <c:pt idx="5">
                  <c:v>2.7000000000000055E-2</c:v>
                </c:pt>
                <c:pt idx="6">
                  <c:v>3.3000000000000002E-2</c:v>
                </c:pt>
                <c:pt idx="7">
                  <c:v>3.8000000000000041E-2</c:v>
                </c:pt>
                <c:pt idx="8">
                  <c:v>4.2700000000000092E-2</c:v>
                </c:pt>
                <c:pt idx="9">
                  <c:v>4.5000000000000033E-2</c:v>
                </c:pt>
                <c:pt idx="10">
                  <c:v>4.6300000000000029E-2</c:v>
                </c:pt>
                <c:pt idx="11">
                  <c:v>4.8000000000000029E-2</c:v>
                </c:pt>
                <c:pt idx="12">
                  <c:v>4.9000000000000092E-2</c:v>
                </c:pt>
                <c:pt idx="13">
                  <c:v>5.1000000000000004E-2</c:v>
                </c:pt>
                <c:pt idx="14">
                  <c:v>5.2500000000000033E-2</c:v>
                </c:pt>
                <c:pt idx="15">
                  <c:v>5.3500000000000013E-2</c:v>
                </c:pt>
                <c:pt idx="16">
                  <c:v>5.5000000000000077E-2</c:v>
                </c:pt>
                <c:pt idx="17">
                  <c:v>5.6000000000000022E-2</c:v>
                </c:pt>
                <c:pt idx="18">
                  <c:v>5.750000000000003E-2</c:v>
                </c:pt>
                <c:pt idx="19">
                  <c:v>5.8000000000000031E-2</c:v>
                </c:pt>
                <c:pt idx="20">
                  <c:v>5.8500000000000017E-2</c:v>
                </c:pt>
                <c:pt idx="21">
                  <c:v>5.8800000000000033E-2</c:v>
                </c:pt>
                <c:pt idx="22">
                  <c:v>5.9000000000000101E-2</c:v>
                </c:pt>
              </c:numCache>
            </c:numRef>
          </c:val>
        </c:ser>
        <c:ser>
          <c:idx val="2"/>
          <c:order val="2"/>
          <c:tx>
            <c:strRef>
              <c:f>Sheet2!$C$6</c:f>
              <c:strCache>
                <c:ptCount val="1"/>
                <c:pt idx="0">
                  <c:v>Mar-10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Sheet2!$D$6:$Y$6</c:f>
              <c:numCache>
                <c:formatCode>0.00%</c:formatCode>
                <c:ptCount val="22"/>
                <c:pt idx="0">
                  <c:v>0</c:v>
                </c:pt>
                <c:pt idx="1">
                  <c:v>4.2000000000000032E-3</c:v>
                </c:pt>
                <c:pt idx="2">
                  <c:v>9.2000000000000068E-3</c:v>
                </c:pt>
                <c:pt idx="3">
                  <c:v>1.8599999999999998E-2</c:v>
                </c:pt>
                <c:pt idx="4">
                  <c:v>2.8000000000000011E-2</c:v>
                </c:pt>
                <c:pt idx="5">
                  <c:v>3.0000000000000016E-2</c:v>
                </c:pt>
                <c:pt idx="6">
                  <c:v>3.6000000000000046E-2</c:v>
                </c:pt>
                <c:pt idx="7">
                  <c:v>4.3485714285714322E-2</c:v>
                </c:pt>
                <c:pt idx="8">
                  <c:v>4.2974999999999999E-2</c:v>
                </c:pt>
                <c:pt idx="9">
                  <c:v>4.4750000000000102E-2</c:v>
                </c:pt>
                <c:pt idx="10">
                  <c:v>4.6024999999999996E-2</c:v>
                </c:pt>
                <c:pt idx="11">
                  <c:v>4.7500000000000077E-2</c:v>
                </c:pt>
                <c:pt idx="12">
                  <c:v>4.8624999999999995E-2</c:v>
                </c:pt>
                <c:pt idx="13">
                  <c:v>5.0250000000000003E-2</c:v>
                </c:pt>
                <c:pt idx="14">
                  <c:v>5.1624999999999976E-2</c:v>
                </c:pt>
                <c:pt idx="15">
                  <c:v>5.2750000000000109E-2</c:v>
                </c:pt>
                <c:pt idx="16">
                  <c:v>5.4125000000000013E-2</c:v>
                </c:pt>
                <c:pt idx="17">
                  <c:v>5.5250000000000007E-2</c:v>
                </c:pt>
                <c:pt idx="18">
                  <c:v>5.6500000000000015E-2</c:v>
                </c:pt>
                <c:pt idx="19">
                  <c:v>5.7000000000000099E-2</c:v>
                </c:pt>
                <c:pt idx="20">
                  <c:v>5.7750000000000107E-2</c:v>
                </c:pt>
                <c:pt idx="21">
                  <c:v>5.8000000000000031E-2</c:v>
                </c:pt>
              </c:numCache>
            </c:numRef>
          </c:val>
        </c:ser>
        <c:ser>
          <c:idx val="3"/>
          <c:order val="3"/>
          <c:tx>
            <c:strRef>
              <c:f>Sheet2!$C$7</c:f>
              <c:strCache>
                <c:ptCount val="1"/>
                <c:pt idx="0">
                  <c:v>Apr-10</c:v>
                </c:pt>
              </c:strCache>
            </c:strRef>
          </c:tx>
          <c:marker>
            <c:symbol val="none"/>
          </c:marker>
          <c:val>
            <c:numRef>
              <c:f>Sheet2!$D$7:$X$7</c:f>
              <c:numCache>
                <c:formatCode>0.00%</c:formatCode>
                <c:ptCount val="21"/>
                <c:pt idx="0">
                  <c:v>0</c:v>
                </c:pt>
                <c:pt idx="1">
                  <c:v>6.500000000000011E-3</c:v>
                </c:pt>
                <c:pt idx="2">
                  <c:v>1.2000000000000007E-2</c:v>
                </c:pt>
                <c:pt idx="3">
                  <c:v>1.9000000000000031E-2</c:v>
                </c:pt>
                <c:pt idx="4">
                  <c:v>2.8500000000000001E-2</c:v>
                </c:pt>
                <c:pt idx="5">
                  <c:v>3.0500000000000013E-2</c:v>
                </c:pt>
                <c:pt idx="6">
                  <c:v>3.863333333333336E-2</c:v>
                </c:pt>
                <c:pt idx="7">
                  <c:v>4.5076190476190499E-2</c:v>
                </c:pt>
                <c:pt idx="8">
                  <c:v>4.2150000000000014E-2</c:v>
                </c:pt>
                <c:pt idx="9">
                  <c:v>4.5500000000000013E-2</c:v>
                </c:pt>
                <c:pt idx="10">
                  <c:v>4.6850000000000003E-2</c:v>
                </c:pt>
                <c:pt idx="11">
                  <c:v>4.9000000000000092E-2</c:v>
                </c:pt>
                <c:pt idx="12">
                  <c:v>4.8750000000000029E-2</c:v>
                </c:pt>
                <c:pt idx="13">
                  <c:v>5.0100000000000033E-2</c:v>
                </c:pt>
                <c:pt idx="14">
                  <c:v>5.1249999999999955E-2</c:v>
                </c:pt>
                <c:pt idx="15">
                  <c:v>5.2400000000000085E-2</c:v>
                </c:pt>
                <c:pt idx="16">
                  <c:v>5.3749999999999999E-2</c:v>
                </c:pt>
                <c:pt idx="17">
                  <c:v>5.5500000000000028E-2</c:v>
                </c:pt>
                <c:pt idx="18">
                  <c:v>5.5600000000000004E-2</c:v>
                </c:pt>
                <c:pt idx="19">
                  <c:v>5.6800000000000024E-2</c:v>
                </c:pt>
                <c:pt idx="20">
                  <c:v>5.7725000000000033E-2</c:v>
                </c:pt>
              </c:numCache>
            </c:numRef>
          </c:val>
        </c:ser>
        <c:ser>
          <c:idx val="4"/>
          <c:order val="4"/>
          <c:tx>
            <c:strRef>
              <c:f>Sheet2!$C$8</c:f>
              <c:strCache>
                <c:ptCount val="1"/>
                <c:pt idx="0">
                  <c:v>May-10</c:v>
                </c:pt>
              </c:strCache>
            </c:strRef>
          </c:tx>
          <c:spPr>
            <a:ln>
              <a:solidFill>
                <a:srgbClr val="0070C0"/>
              </a:solidFill>
              <a:prstDash val="dash"/>
            </a:ln>
          </c:spPr>
          <c:marker>
            <c:symbol val="none"/>
          </c:marker>
          <c:val>
            <c:numRef>
              <c:f>Sheet2!$D$8:$W$8</c:f>
              <c:numCache>
                <c:formatCode>0.00%</c:formatCode>
                <c:ptCount val="20"/>
                <c:pt idx="0">
                  <c:v>0</c:v>
                </c:pt>
                <c:pt idx="1">
                  <c:v>1.0000000000000022E-3</c:v>
                </c:pt>
                <c:pt idx="2">
                  <c:v>8.0000000000000175E-3</c:v>
                </c:pt>
                <c:pt idx="3">
                  <c:v>1.2000000000000007E-2</c:v>
                </c:pt>
                <c:pt idx="4">
                  <c:v>2.2000000000000016E-2</c:v>
                </c:pt>
                <c:pt idx="5">
                  <c:v>2.5100000000000011E-2</c:v>
                </c:pt>
                <c:pt idx="6">
                  <c:v>3.0600000000000016E-2</c:v>
                </c:pt>
                <c:pt idx="7">
                  <c:v>3.6100000000000035E-2</c:v>
                </c:pt>
                <c:pt idx="8">
                  <c:v>4.1599999999999998E-2</c:v>
                </c:pt>
                <c:pt idx="9">
                  <c:v>4.6000000000000013E-2</c:v>
                </c:pt>
                <c:pt idx="10">
                  <c:v>4.7400000000000032E-2</c:v>
                </c:pt>
                <c:pt idx="11">
                  <c:v>5.0000000000000031E-2</c:v>
                </c:pt>
                <c:pt idx="12">
                  <c:v>4.9000000000000092E-2</c:v>
                </c:pt>
                <c:pt idx="13">
                  <c:v>5.0400000000000077E-2</c:v>
                </c:pt>
                <c:pt idx="14">
                  <c:v>5.1499999999999997E-2</c:v>
                </c:pt>
                <c:pt idx="15">
                  <c:v>5.2600000000000029E-2</c:v>
                </c:pt>
                <c:pt idx="16">
                  <c:v>5.4000000000000034E-2</c:v>
                </c:pt>
                <c:pt idx="17">
                  <c:v>5.6000000000000022E-2</c:v>
                </c:pt>
                <c:pt idx="18">
                  <c:v>5.5900000000000033E-2</c:v>
                </c:pt>
                <c:pt idx="19">
                  <c:v>5.7200000000000029E-2</c:v>
                </c:pt>
              </c:numCache>
            </c:numRef>
          </c:val>
        </c:ser>
        <c:ser>
          <c:idx val="5"/>
          <c:order val="5"/>
          <c:tx>
            <c:strRef>
              <c:f>Sheet2!$C$9</c:f>
              <c:strCache>
                <c:ptCount val="1"/>
                <c:pt idx="0">
                  <c:v>Jun-10</c:v>
                </c:pt>
              </c:strCache>
            </c:strRef>
          </c:tx>
          <c:marker>
            <c:symbol val="none"/>
          </c:marker>
          <c:val>
            <c:numRef>
              <c:f>Sheet2!$D$9:$V$9</c:f>
              <c:numCache>
                <c:formatCode>0.00%</c:formatCode>
                <c:ptCount val="19"/>
                <c:pt idx="0">
                  <c:v>0</c:v>
                </c:pt>
                <c:pt idx="1">
                  <c:v>1.4000000000000019E-3</c:v>
                </c:pt>
                <c:pt idx="2">
                  <c:v>7.9000000000000164E-3</c:v>
                </c:pt>
                <c:pt idx="3">
                  <c:v>1.4999999999999998E-2</c:v>
                </c:pt>
                <c:pt idx="4">
                  <c:v>2.555000000000001E-2</c:v>
                </c:pt>
                <c:pt idx="5">
                  <c:v>2.7430000000000065E-2</c:v>
                </c:pt>
                <c:pt idx="6">
                  <c:v>2.9250000000000009E-2</c:v>
                </c:pt>
                <c:pt idx="7">
                  <c:v>4.2215238095238132E-2</c:v>
                </c:pt>
                <c:pt idx="8">
                  <c:v>4.1874999999999996E-2</c:v>
                </c:pt>
                <c:pt idx="9">
                  <c:v>4.5749999999999999E-2</c:v>
                </c:pt>
                <c:pt idx="10">
                  <c:v>4.7125000000000007E-2</c:v>
                </c:pt>
                <c:pt idx="11">
                  <c:v>4.9500000000000079E-2</c:v>
                </c:pt>
                <c:pt idx="12">
                  <c:v>4.8875000000000002E-2</c:v>
                </c:pt>
                <c:pt idx="13">
                  <c:v>5.0250000000000003E-2</c:v>
                </c:pt>
                <c:pt idx="14">
                  <c:v>5.1374999999999997E-2</c:v>
                </c:pt>
                <c:pt idx="15">
                  <c:v>5.2500000000000074E-2</c:v>
                </c:pt>
                <c:pt idx="16">
                  <c:v>5.3875000000000006E-2</c:v>
                </c:pt>
                <c:pt idx="17">
                  <c:v>5.5750000000000098E-2</c:v>
                </c:pt>
                <c:pt idx="18">
                  <c:v>5.6000000000000022E-2</c:v>
                </c:pt>
              </c:numCache>
            </c:numRef>
          </c:val>
        </c:ser>
        <c:ser>
          <c:idx val="6"/>
          <c:order val="6"/>
          <c:tx>
            <c:strRef>
              <c:f>Sheet2!$C$10</c:f>
              <c:strCache>
                <c:ptCount val="1"/>
                <c:pt idx="0">
                  <c:v>Jul-10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Sheet2!$D$10:$U$10</c:f>
              <c:numCache>
                <c:formatCode>0.00%</c:formatCode>
                <c:ptCount val="18"/>
                <c:pt idx="0">
                  <c:v>0</c:v>
                </c:pt>
                <c:pt idx="1">
                  <c:v>2.3000000000000039E-3</c:v>
                </c:pt>
                <c:pt idx="2">
                  <c:v>8.8000000000000179E-3</c:v>
                </c:pt>
                <c:pt idx="3">
                  <c:v>1.4973333333333307E-2</c:v>
                </c:pt>
                <c:pt idx="4">
                  <c:v>2.5700000000000011E-2</c:v>
                </c:pt>
                <c:pt idx="5">
                  <c:v>2.7200000000000051E-2</c:v>
                </c:pt>
                <c:pt idx="6">
                  <c:v>3.1415555555555572E-2</c:v>
                </c:pt>
                <c:pt idx="7">
                  <c:v>4.3242857142857145E-2</c:v>
                </c:pt>
                <c:pt idx="8">
                  <c:v>4.1050000000000003E-2</c:v>
                </c:pt>
                <c:pt idx="9">
                  <c:v>4.6500000000000007E-2</c:v>
                </c:pt>
                <c:pt idx="10">
                  <c:v>4.7950000000000034E-2</c:v>
                </c:pt>
                <c:pt idx="11">
                  <c:v>5.1000000000000004E-2</c:v>
                </c:pt>
                <c:pt idx="12">
                  <c:v>4.9250000000000023E-2</c:v>
                </c:pt>
                <c:pt idx="13">
                  <c:v>5.0700000000000085E-2</c:v>
                </c:pt>
                <c:pt idx="14">
                  <c:v>5.1749999999999997E-2</c:v>
                </c:pt>
                <c:pt idx="15">
                  <c:v>5.2800000000000034E-2</c:v>
                </c:pt>
                <c:pt idx="16">
                  <c:v>5.4250000000000034E-2</c:v>
                </c:pt>
                <c:pt idx="17">
                  <c:v>5.6500000000000015E-2</c:v>
                </c:pt>
              </c:numCache>
            </c:numRef>
          </c:val>
        </c:ser>
        <c:marker val="1"/>
        <c:axId val="138214784"/>
        <c:axId val="140125312"/>
      </c:lineChart>
      <c:catAx>
        <c:axId val="138214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Month on Books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383061855640138"/>
              <c:y val="0.80224263343254165"/>
            </c:manualLayout>
          </c:layout>
        </c:title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0125312"/>
        <c:crosses val="autoZero"/>
        <c:auto val="1"/>
        <c:lblAlgn val="ctr"/>
        <c:lblOffset val="100"/>
      </c:catAx>
      <c:valAx>
        <c:axId val="140125312"/>
        <c:scaling>
          <c:orientation val="minMax"/>
        </c:scaling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dash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="1"/>
                </a:pPr>
                <a:r>
                  <a:rPr lang="en-US" sz="1200" b="1" dirty="0" smtClean="0"/>
                  <a:t>90+</a:t>
                </a:r>
                <a:r>
                  <a:rPr lang="en-US" sz="1200" b="1" baseline="0" dirty="0" smtClean="0"/>
                  <a:t> DPD Rates</a:t>
                </a:r>
                <a:endParaRPr lang="en-GB" sz="1200" b="1" dirty="0"/>
              </a:p>
            </c:rich>
          </c:tx>
          <c:layout/>
        </c:title>
        <c:numFmt formatCode="0.00%" sourceLinked="1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82147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58397932816538E-2"/>
          <c:y val="0.86800844605962824"/>
          <c:w val="0.9"/>
          <c:h val="5.3930246037475905E-2"/>
        </c:manualLayout>
      </c:layout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B84FE-F1D2-409C-861B-D67414A71EEF}" type="doc">
      <dgm:prSet loTypeId="urn:microsoft.com/office/officeart/2005/8/layout/vProcess5" loCatId="process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B8DF3461-81EF-465B-B82E-E85AB889E9B9}">
      <dgm:prSet phldrT="[Text]"/>
      <dgm:spPr/>
      <dgm:t>
        <a:bodyPr/>
        <a:lstStyle/>
        <a:p>
          <a:pPr algn="ctr"/>
          <a:r>
            <a:rPr lang="en-US" dirty="0" smtClean="0"/>
            <a:t>Scorecard Request Signed with details on cost &amp; benefit from scorecard development</a:t>
          </a:r>
          <a:endParaRPr lang="en-GB" dirty="0"/>
        </a:p>
      </dgm:t>
    </dgm:pt>
    <dgm:pt modelId="{82E4EB60-6E9F-45FE-BA9E-D2D647FF1B12}" type="parTrans" cxnId="{480BE592-93DF-4F40-B2F3-76CEA4C2B557}">
      <dgm:prSet/>
      <dgm:spPr/>
      <dgm:t>
        <a:bodyPr/>
        <a:lstStyle/>
        <a:p>
          <a:endParaRPr lang="en-GB"/>
        </a:p>
      </dgm:t>
    </dgm:pt>
    <dgm:pt modelId="{4F161886-0F57-4682-9834-A1315391795C}" type="sibTrans" cxnId="{480BE592-93DF-4F40-B2F3-76CEA4C2B557}">
      <dgm:prSet/>
      <dgm:spPr/>
      <dgm:t>
        <a:bodyPr/>
        <a:lstStyle/>
        <a:p>
          <a:endParaRPr lang="en-GB"/>
        </a:p>
      </dgm:t>
    </dgm:pt>
    <dgm:pt modelId="{63EBBDBB-4CE3-4E48-819E-8F18551E99BB}">
      <dgm:prSet phldrT="[Text]"/>
      <dgm:spPr/>
      <dgm:t>
        <a:bodyPr/>
        <a:lstStyle/>
        <a:p>
          <a:pPr algn="ctr"/>
          <a:r>
            <a:rPr lang="en-US" dirty="0" smtClean="0"/>
            <a:t>Initial heads up for data delivery.</a:t>
          </a:r>
        </a:p>
        <a:p>
          <a:pPr algn="ctr"/>
          <a:r>
            <a:rPr lang="en-US" dirty="0" smtClean="0"/>
            <a:t>TOR Discussion &amp; Agreement on Model Delivery Plan</a:t>
          </a:r>
          <a:endParaRPr lang="en-GB" dirty="0"/>
        </a:p>
      </dgm:t>
    </dgm:pt>
    <dgm:pt modelId="{341B9D16-7170-4A51-9167-2CDC46808354}" type="parTrans" cxnId="{FBCD8FCD-0B39-4B88-909B-1A6C67A131F5}">
      <dgm:prSet/>
      <dgm:spPr/>
      <dgm:t>
        <a:bodyPr/>
        <a:lstStyle/>
        <a:p>
          <a:endParaRPr lang="en-GB"/>
        </a:p>
      </dgm:t>
    </dgm:pt>
    <dgm:pt modelId="{CC1B3180-9EC9-480E-8DFE-37DFD17E8FDC}" type="sibTrans" cxnId="{FBCD8FCD-0B39-4B88-909B-1A6C67A131F5}">
      <dgm:prSet/>
      <dgm:spPr/>
      <dgm:t>
        <a:bodyPr/>
        <a:lstStyle/>
        <a:p>
          <a:endParaRPr lang="en-GB"/>
        </a:p>
      </dgm:t>
    </dgm:pt>
    <dgm:pt modelId="{E5A020F5-A14E-4B21-8AA0-F3196D5F10F7}">
      <dgm:prSet phldrT="[Text]"/>
      <dgm:spPr/>
      <dgm:t>
        <a:bodyPr/>
        <a:lstStyle/>
        <a:p>
          <a:pPr algn="ctr"/>
          <a:r>
            <a:rPr lang="en-US" dirty="0" smtClean="0"/>
            <a:t>Complete sign off on TOR</a:t>
          </a:r>
        </a:p>
        <a:p>
          <a:pPr algn="ctr"/>
          <a:r>
            <a:rPr lang="en-US" dirty="0" smtClean="0"/>
            <a:t>Scorecard Kick Off Meeting to understand data structure and portfolio details</a:t>
          </a:r>
          <a:endParaRPr lang="en-GB" dirty="0"/>
        </a:p>
      </dgm:t>
    </dgm:pt>
    <dgm:pt modelId="{B063FDD3-AEB9-413E-9F9A-7EBA95DDF832}" type="parTrans" cxnId="{CBFEB63A-CF8C-4DCB-B9FC-775C259437A4}">
      <dgm:prSet/>
      <dgm:spPr/>
      <dgm:t>
        <a:bodyPr/>
        <a:lstStyle/>
        <a:p>
          <a:endParaRPr lang="en-GB"/>
        </a:p>
      </dgm:t>
    </dgm:pt>
    <dgm:pt modelId="{53158936-C6E2-4DF0-8DED-59AFB5AA3211}" type="sibTrans" cxnId="{CBFEB63A-CF8C-4DCB-B9FC-775C259437A4}">
      <dgm:prSet/>
      <dgm:spPr/>
      <dgm:t>
        <a:bodyPr/>
        <a:lstStyle/>
        <a:p>
          <a:endParaRPr lang="en-GB"/>
        </a:p>
      </dgm:t>
    </dgm:pt>
    <dgm:pt modelId="{2971D9D0-3BE3-4BF3-A4A1-36B4A3AF46C6}" type="pres">
      <dgm:prSet presAssocID="{3EFB84FE-F1D2-409C-861B-D67414A71EE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28CAC3A-53FF-4B29-9458-2594012304B0}" type="pres">
      <dgm:prSet presAssocID="{3EFB84FE-F1D2-409C-861B-D67414A71EEF}" presName="dummyMaxCanvas" presStyleCnt="0">
        <dgm:presLayoutVars/>
      </dgm:prSet>
      <dgm:spPr/>
    </dgm:pt>
    <dgm:pt modelId="{B419FD2D-AC98-4469-9579-8E560E4A6314}" type="pres">
      <dgm:prSet presAssocID="{3EFB84FE-F1D2-409C-861B-D67414A71EE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B2304E-D294-4640-80AD-0161CA091AE9}" type="pres">
      <dgm:prSet presAssocID="{3EFB84FE-F1D2-409C-861B-D67414A71EE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661794-9780-4624-BFA6-8045E1CF98EE}" type="pres">
      <dgm:prSet presAssocID="{3EFB84FE-F1D2-409C-861B-D67414A71EE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E23D57-42CF-4DA1-9AA2-5BEF78E9D31C}" type="pres">
      <dgm:prSet presAssocID="{3EFB84FE-F1D2-409C-861B-D67414A71EE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4E2EAB-1D04-47A3-8DB5-CFC1EF0871EF}" type="pres">
      <dgm:prSet presAssocID="{3EFB84FE-F1D2-409C-861B-D67414A71EE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75BE4F-50B0-4F3C-9152-7F3373678D5C}" type="pres">
      <dgm:prSet presAssocID="{3EFB84FE-F1D2-409C-861B-D67414A71EE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8BE34D-7056-470E-B4E1-FF00321B7505}" type="pres">
      <dgm:prSet presAssocID="{3EFB84FE-F1D2-409C-861B-D67414A71EE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E15E99-E159-4C63-BAEE-4DECEAF89C4D}" type="pres">
      <dgm:prSet presAssocID="{3EFB84FE-F1D2-409C-861B-D67414A71EE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0BE592-93DF-4F40-B2F3-76CEA4C2B557}" srcId="{3EFB84FE-F1D2-409C-861B-D67414A71EEF}" destId="{B8DF3461-81EF-465B-B82E-E85AB889E9B9}" srcOrd="0" destOrd="0" parTransId="{82E4EB60-6E9F-45FE-BA9E-D2D647FF1B12}" sibTransId="{4F161886-0F57-4682-9834-A1315391795C}"/>
    <dgm:cxn modelId="{FBCD8FCD-0B39-4B88-909B-1A6C67A131F5}" srcId="{3EFB84FE-F1D2-409C-861B-D67414A71EEF}" destId="{63EBBDBB-4CE3-4E48-819E-8F18551E99BB}" srcOrd="1" destOrd="0" parTransId="{341B9D16-7170-4A51-9167-2CDC46808354}" sibTransId="{CC1B3180-9EC9-480E-8DFE-37DFD17E8FDC}"/>
    <dgm:cxn modelId="{D53D8A97-DB20-48E3-9515-C1446E2DC615}" type="presOf" srcId="{B8DF3461-81EF-465B-B82E-E85AB889E9B9}" destId="{B419FD2D-AC98-4469-9579-8E560E4A6314}" srcOrd="0" destOrd="0" presId="urn:microsoft.com/office/officeart/2005/8/layout/vProcess5"/>
    <dgm:cxn modelId="{237E2185-3CEE-491A-B755-16A1CDB48FFB}" type="presOf" srcId="{E5A020F5-A14E-4B21-8AA0-F3196D5F10F7}" destId="{65E15E99-E159-4C63-BAEE-4DECEAF89C4D}" srcOrd="1" destOrd="0" presId="urn:microsoft.com/office/officeart/2005/8/layout/vProcess5"/>
    <dgm:cxn modelId="{9804A957-31CC-4652-A64A-2808FBE3F976}" type="presOf" srcId="{CC1B3180-9EC9-480E-8DFE-37DFD17E8FDC}" destId="{B54E2EAB-1D04-47A3-8DB5-CFC1EF0871EF}" srcOrd="0" destOrd="0" presId="urn:microsoft.com/office/officeart/2005/8/layout/vProcess5"/>
    <dgm:cxn modelId="{3A328EB1-35D5-462A-839D-D1381FCA9D08}" type="presOf" srcId="{4F161886-0F57-4682-9834-A1315391795C}" destId="{5FE23D57-42CF-4DA1-9AA2-5BEF78E9D31C}" srcOrd="0" destOrd="0" presId="urn:microsoft.com/office/officeart/2005/8/layout/vProcess5"/>
    <dgm:cxn modelId="{605CD817-27DA-43E7-81D1-FC4808E4066D}" type="presOf" srcId="{63EBBDBB-4CE3-4E48-819E-8F18551E99BB}" destId="{A8B2304E-D294-4640-80AD-0161CA091AE9}" srcOrd="0" destOrd="0" presId="urn:microsoft.com/office/officeart/2005/8/layout/vProcess5"/>
    <dgm:cxn modelId="{BBA0470B-F642-4340-9242-DE6358190655}" type="presOf" srcId="{63EBBDBB-4CE3-4E48-819E-8F18551E99BB}" destId="{688BE34D-7056-470E-B4E1-FF00321B7505}" srcOrd="1" destOrd="0" presId="urn:microsoft.com/office/officeart/2005/8/layout/vProcess5"/>
    <dgm:cxn modelId="{000041EF-C0E2-4684-8B0B-CADEAA5F0F18}" type="presOf" srcId="{B8DF3461-81EF-465B-B82E-E85AB889E9B9}" destId="{D275BE4F-50B0-4F3C-9152-7F3373678D5C}" srcOrd="1" destOrd="0" presId="urn:microsoft.com/office/officeart/2005/8/layout/vProcess5"/>
    <dgm:cxn modelId="{35B58847-1C06-4909-AB20-034C36AE79A0}" type="presOf" srcId="{E5A020F5-A14E-4B21-8AA0-F3196D5F10F7}" destId="{84661794-9780-4624-BFA6-8045E1CF98EE}" srcOrd="0" destOrd="0" presId="urn:microsoft.com/office/officeart/2005/8/layout/vProcess5"/>
    <dgm:cxn modelId="{E25205FA-3B8C-4A10-8FEA-3F494075AEE9}" type="presOf" srcId="{3EFB84FE-F1D2-409C-861B-D67414A71EEF}" destId="{2971D9D0-3BE3-4BF3-A4A1-36B4A3AF46C6}" srcOrd="0" destOrd="0" presId="urn:microsoft.com/office/officeart/2005/8/layout/vProcess5"/>
    <dgm:cxn modelId="{CBFEB63A-CF8C-4DCB-B9FC-775C259437A4}" srcId="{3EFB84FE-F1D2-409C-861B-D67414A71EEF}" destId="{E5A020F5-A14E-4B21-8AA0-F3196D5F10F7}" srcOrd="2" destOrd="0" parTransId="{B063FDD3-AEB9-413E-9F9A-7EBA95DDF832}" sibTransId="{53158936-C6E2-4DF0-8DED-59AFB5AA3211}"/>
    <dgm:cxn modelId="{00D20632-9F6F-41B2-8F6A-6A84E8822433}" type="presParOf" srcId="{2971D9D0-3BE3-4BF3-A4A1-36B4A3AF46C6}" destId="{728CAC3A-53FF-4B29-9458-2594012304B0}" srcOrd="0" destOrd="0" presId="urn:microsoft.com/office/officeart/2005/8/layout/vProcess5"/>
    <dgm:cxn modelId="{A8B2F338-D9CC-4751-B2D4-980DF4724C09}" type="presParOf" srcId="{2971D9D0-3BE3-4BF3-A4A1-36B4A3AF46C6}" destId="{B419FD2D-AC98-4469-9579-8E560E4A6314}" srcOrd="1" destOrd="0" presId="urn:microsoft.com/office/officeart/2005/8/layout/vProcess5"/>
    <dgm:cxn modelId="{F5DA03DB-DCF3-49D1-9970-DE45B8904C30}" type="presParOf" srcId="{2971D9D0-3BE3-4BF3-A4A1-36B4A3AF46C6}" destId="{A8B2304E-D294-4640-80AD-0161CA091AE9}" srcOrd="2" destOrd="0" presId="urn:microsoft.com/office/officeart/2005/8/layout/vProcess5"/>
    <dgm:cxn modelId="{A886CC4A-B1DF-4810-8A59-75A5FD5C533B}" type="presParOf" srcId="{2971D9D0-3BE3-4BF3-A4A1-36B4A3AF46C6}" destId="{84661794-9780-4624-BFA6-8045E1CF98EE}" srcOrd="3" destOrd="0" presId="urn:microsoft.com/office/officeart/2005/8/layout/vProcess5"/>
    <dgm:cxn modelId="{B6A3CAB5-6093-4197-A4C4-E03DD90FC2B8}" type="presParOf" srcId="{2971D9D0-3BE3-4BF3-A4A1-36B4A3AF46C6}" destId="{5FE23D57-42CF-4DA1-9AA2-5BEF78E9D31C}" srcOrd="4" destOrd="0" presId="urn:microsoft.com/office/officeart/2005/8/layout/vProcess5"/>
    <dgm:cxn modelId="{FCBB12A5-ECFB-40A8-9D60-AC8C3EDC3567}" type="presParOf" srcId="{2971D9D0-3BE3-4BF3-A4A1-36B4A3AF46C6}" destId="{B54E2EAB-1D04-47A3-8DB5-CFC1EF0871EF}" srcOrd="5" destOrd="0" presId="urn:microsoft.com/office/officeart/2005/8/layout/vProcess5"/>
    <dgm:cxn modelId="{363F364D-C828-4DB4-814D-5A9A2E771CC4}" type="presParOf" srcId="{2971D9D0-3BE3-4BF3-A4A1-36B4A3AF46C6}" destId="{D275BE4F-50B0-4F3C-9152-7F3373678D5C}" srcOrd="6" destOrd="0" presId="urn:microsoft.com/office/officeart/2005/8/layout/vProcess5"/>
    <dgm:cxn modelId="{9573112B-9581-46CF-86E3-D4D67A6C8D94}" type="presParOf" srcId="{2971D9D0-3BE3-4BF3-A4A1-36B4A3AF46C6}" destId="{688BE34D-7056-470E-B4E1-FF00321B7505}" srcOrd="7" destOrd="0" presId="urn:microsoft.com/office/officeart/2005/8/layout/vProcess5"/>
    <dgm:cxn modelId="{3C260C7E-0153-4046-8C83-F7E3805610EF}" type="presParOf" srcId="{2971D9D0-3BE3-4BF3-A4A1-36B4A3AF46C6}" destId="{65E15E99-E159-4C63-BAEE-4DECEAF89C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AF23E-BA3A-4BE4-A873-54FBED052876}" type="doc">
      <dgm:prSet loTypeId="urn:microsoft.com/office/officeart/2005/8/layout/equation2" loCatId="relationship" qsTypeId="urn:microsoft.com/office/officeart/2005/8/quickstyle/3d1" qsCatId="3D" csTypeId="urn:microsoft.com/office/officeart/2005/8/colors/accent4_3" csCatId="accent4" phldr="1"/>
      <dgm:spPr/>
    </dgm:pt>
    <dgm:pt modelId="{F4E3AEE0-50D0-42BD-ABE4-C77365096002}">
      <dgm:prSet phldrT="[Text]"/>
      <dgm:spPr/>
      <dgm:t>
        <a:bodyPr/>
        <a:lstStyle/>
        <a:p>
          <a:r>
            <a:rPr lang="en-US" dirty="0" smtClean="0"/>
            <a:t>What is Default?</a:t>
          </a:r>
          <a:endParaRPr lang="en-GB" dirty="0"/>
        </a:p>
      </dgm:t>
    </dgm:pt>
    <dgm:pt modelId="{6BC0D83B-DE3E-4C16-9FC4-E6434CF93A0B}" type="parTrans" cxnId="{1D4919A2-227C-4249-A05F-D62B0F25B53A}">
      <dgm:prSet/>
      <dgm:spPr/>
      <dgm:t>
        <a:bodyPr/>
        <a:lstStyle/>
        <a:p>
          <a:endParaRPr lang="en-GB"/>
        </a:p>
      </dgm:t>
    </dgm:pt>
    <dgm:pt modelId="{D1FE05EA-0945-4C94-B289-FAD5B31F0E15}" type="sibTrans" cxnId="{1D4919A2-227C-4249-A05F-D62B0F25B53A}">
      <dgm:prSet/>
      <dgm:spPr/>
      <dgm:t>
        <a:bodyPr/>
        <a:lstStyle/>
        <a:p>
          <a:endParaRPr lang="en-GB"/>
        </a:p>
      </dgm:t>
    </dgm:pt>
    <dgm:pt modelId="{68CC73AE-9C57-4EC8-BB0E-CD7A7A9E12E5}">
      <dgm:prSet phldrT="[Text]" custT="1"/>
      <dgm:spPr/>
      <dgm:t>
        <a:bodyPr/>
        <a:lstStyle/>
        <a:p>
          <a:r>
            <a:rPr lang="en-US" sz="1400" dirty="0" smtClean="0"/>
            <a:t>Length of period to observe  default?</a:t>
          </a:r>
          <a:endParaRPr lang="en-GB" sz="1400" dirty="0"/>
        </a:p>
      </dgm:t>
    </dgm:pt>
    <dgm:pt modelId="{45432B1B-9998-46C3-AA58-B5AB9D7F2687}" type="parTrans" cxnId="{FC34680D-D0D5-4506-9FC3-8DE9B9EA01C5}">
      <dgm:prSet/>
      <dgm:spPr/>
      <dgm:t>
        <a:bodyPr/>
        <a:lstStyle/>
        <a:p>
          <a:endParaRPr lang="en-GB"/>
        </a:p>
      </dgm:t>
    </dgm:pt>
    <dgm:pt modelId="{A112589C-3A77-4C0C-8CBF-787AAA4262C1}" type="sibTrans" cxnId="{FC34680D-D0D5-4506-9FC3-8DE9B9EA01C5}">
      <dgm:prSet/>
      <dgm:spPr/>
      <dgm:t>
        <a:bodyPr/>
        <a:lstStyle/>
        <a:p>
          <a:endParaRPr lang="en-GB"/>
        </a:p>
      </dgm:t>
    </dgm:pt>
    <dgm:pt modelId="{7F21AA19-7EE1-4834-BD0C-4E61E127A8FD}">
      <dgm:prSet phldrT="[Text]" custT="1"/>
      <dgm:spPr>
        <a:solidFill>
          <a:srgbClr val="511F52"/>
        </a:solidFill>
      </dgm:spPr>
      <dgm:t>
        <a:bodyPr/>
        <a:lstStyle/>
        <a:p>
          <a:r>
            <a:rPr lang="en-US" sz="2500" dirty="0" smtClean="0"/>
            <a:t>Performance Definition</a:t>
          </a:r>
        </a:p>
      </dgm:t>
    </dgm:pt>
    <dgm:pt modelId="{81F175D3-C5F9-45BD-974E-4E1B356C5ADA}" type="parTrans" cxnId="{368D6850-7544-4625-83C6-0A44B642DDB7}">
      <dgm:prSet/>
      <dgm:spPr/>
      <dgm:t>
        <a:bodyPr/>
        <a:lstStyle/>
        <a:p>
          <a:endParaRPr lang="en-GB"/>
        </a:p>
      </dgm:t>
    </dgm:pt>
    <dgm:pt modelId="{36B8AF42-3687-4FC5-8E6B-55C5AC5849C3}" type="sibTrans" cxnId="{368D6850-7544-4625-83C6-0A44B642DDB7}">
      <dgm:prSet/>
      <dgm:spPr/>
      <dgm:t>
        <a:bodyPr/>
        <a:lstStyle/>
        <a:p>
          <a:endParaRPr lang="en-GB"/>
        </a:p>
      </dgm:t>
    </dgm:pt>
    <dgm:pt modelId="{D42B8625-C99D-4D74-A4B4-5607884C5E3E}" type="pres">
      <dgm:prSet presAssocID="{8DDAF23E-BA3A-4BE4-A873-54FBED052876}" presName="Name0" presStyleCnt="0">
        <dgm:presLayoutVars>
          <dgm:dir/>
          <dgm:resizeHandles val="exact"/>
        </dgm:presLayoutVars>
      </dgm:prSet>
      <dgm:spPr/>
    </dgm:pt>
    <dgm:pt modelId="{91AA0118-9EB4-4029-8A30-6887A0C5D96C}" type="pres">
      <dgm:prSet presAssocID="{8DDAF23E-BA3A-4BE4-A873-54FBED052876}" presName="vNodes" presStyleCnt="0"/>
      <dgm:spPr/>
    </dgm:pt>
    <dgm:pt modelId="{B110BB51-11CB-4F8F-8679-1C86148432D8}" type="pres">
      <dgm:prSet presAssocID="{F4E3AEE0-50D0-42BD-ABE4-C773650960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1743ED-0ABE-4677-BE6D-D086340F22F6}" type="pres">
      <dgm:prSet presAssocID="{D1FE05EA-0945-4C94-B289-FAD5B31F0E15}" presName="spacerT" presStyleCnt="0"/>
      <dgm:spPr/>
    </dgm:pt>
    <dgm:pt modelId="{6419DDEE-E301-4096-97BC-806D2B2033E5}" type="pres">
      <dgm:prSet presAssocID="{D1FE05EA-0945-4C94-B289-FAD5B31F0E15}" presName="sibTrans" presStyleLbl="sibTrans2D1" presStyleIdx="0" presStyleCnt="2"/>
      <dgm:spPr/>
      <dgm:t>
        <a:bodyPr/>
        <a:lstStyle/>
        <a:p>
          <a:endParaRPr lang="en-GB"/>
        </a:p>
      </dgm:t>
    </dgm:pt>
    <dgm:pt modelId="{BB038798-95B7-4766-93D8-3BA4B0F822A9}" type="pres">
      <dgm:prSet presAssocID="{D1FE05EA-0945-4C94-B289-FAD5B31F0E15}" presName="spacerB" presStyleCnt="0"/>
      <dgm:spPr/>
    </dgm:pt>
    <dgm:pt modelId="{D6E9E190-88DD-492C-B0B9-D478D8850865}" type="pres">
      <dgm:prSet presAssocID="{68CC73AE-9C57-4EC8-BB0E-CD7A7A9E12E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C04056-4A42-4B7E-8370-CFFF759D8A4D}" type="pres">
      <dgm:prSet presAssocID="{8DDAF23E-BA3A-4BE4-A873-54FBED052876}" presName="sibTransLast" presStyleLbl="sibTrans2D1" presStyleIdx="1" presStyleCnt="2"/>
      <dgm:spPr/>
      <dgm:t>
        <a:bodyPr/>
        <a:lstStyle/>
        <a:p>
          <a:endParaRPr lang="en-GB"/>
        </a:p>
      </dgm:t>
    </dgm:pt>
    <dgm:pt modelId="{D504C1A3-362A-42A0-A050-F74CACB6036A}" type="pres">
      <dgm:prSet presAssocID="{8DDAF23E-BA3A-4BE4-A873-54FBED052876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4675AB3A-C2EA-4724-AAD9-2244BFBEB6EC}" type="pres">
      <dgm:prSet presAssocID="{8DDAF23E-BA3A-4BE4-A873-54FBED05287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0CC18B5-A62B-44CE-88E0-20F24658D9DE}" type="presOf" srcId="{D1FE05EA-0945-4C94-B289-FAD5B31F0E15}" destId="{6419DDEE-E301-4096-97BC-806D2B2033E5}" srcOrd="0" destOrd="0" presId="urn:microsoft.com/office/officeart/2005/8/layout/equation2"/>
    <dgm:cxn modelId="{FC34680D-D0D5-4506-9FC3-8DE9B9EA01C5}" srcId="{8DDAF23E-BA3A-4BE4-A873-54FBED052876}" destId="{68CC73AE-9C57-4EC8-BB0E-CD7A7A9E12E5}" srcOrd="1" destOrd="0" parTransId="{45432B1B-9998-46C3-AA58-B5AB9D7F2687}" sibTransId="{A112589C-3A77-4C0C-8CBF-787AAA4262C1}"/>
    <dgm:cxn modelId="{117AD7F6-B2DE-4AB1-86B8-34C682442B47}" type="presOf" srcId="{8DDAF23E-BA3A-4BE4-A873-54FBED052876}" destId="{D42B8625-C99D-4D74-A4B4-5607884C5E3E}" srcOrd="0" destOrd="0" presId="urn:microsoft.com/office/officeart/2005/8/layout/equation2"/>
    <dgm:cxn modelId="{D02C5CE9-6343-4CE5-86E1-E73258B307A4}" type="presOf" srcId="{7F21AA19-7EE1-4834-BD0C-4E61E127A8FD}" destId="{4675AB3A-C2EA-4724-AAD9-2244BFBEB6EC}" srcOrd="0" destOrd="0" presId="urn:microsoft.com/office/officeart/2005/8/layout/equation2"/>
    <dgm:cxn modelId="{93293786-9BD2-45DA-85B2-452B17E9CABA}" type="presOf" srcId="{F4E3AEE0-50D0-42BD-ABE4-C77365096002}" destId="{B110BB51-11CB-4F8F-8679-1C86148432D8}" srcOrd="0" destOrd="0" presId="urn:microsoft.com/office/officeart/2005/8/layout/equation2"/>
    <dgm:cxn modelId="{368D6850-7544-4625-83C6-0A44B642DDB7}" srcId="{8DDAF23E-BA3A-4BE4-A873-54FBED052876}" destId="{7F21AA19-7EE1-4834-BD0C-4E61E127A8FD}" srcOrd="2" destOrd="0" parTransId="{81F175D3-C5F9-45BD-974E-4E1B356C5ADA}" sibTransId="{36B8AF42-3687-4FC5-8E6B-55C5AC5849C3}"/>
    <dgm:cxn modelId="{F4FC41A3-55A0-4552-A227-505882036608}" type="presOf" srcId="{A112589C-3A77-4C0C-8CBF-787AAA4262C1}" destId="{3BC04056-4A42-4B7E-8370-CFFF759D8A4D}" srcOrd="0" destOrd="0" presId="urn:microsoft.com/office/officeart/2005/8/layout/equation2"/>
    <dgm:cxn modelId="{2B32923C-DF75-4A2B-BCCD-A457C40A6937}" type="presOf" srcId="{A112589C-3A77-4C0C-8CBF-787AAA4262C1}" destId="{D504C1A3-362A-42A0-A050-F74CACB6036A}" srcOrd="1" destOrd="0" presId="urn:microsoft.com/office/officeart/2005/8/layout/equation2"/>
    <dgm:cxn modelId="{708EBD48-DB45-4E3C-92A1-BC1577905027}" type="presOf" srcId="{68CC73AE-9C57-4EC8-BB0E-CD7A7A9E12E5}" destId="{D6E9E190-88DD-492C-B0B9-D478D8850865}" srcOrd="0" destOrd="0" presId="urn:microsoft.com/office/officeart/2005/8/layout/equation2"/>
    <dgm:cxn modelId="{1D4919A2-227C-4249-A05F-D62B0F25B53A}" srcId="{8DDAF23E-BA3A-4BE4-A873-54FBED052876}" destId="{F4E3AEE0-50D0-42BD-ABE4-C77365096002}" srcOrd="0" destOrd="0" parTransId="{6BC0D83B-DE3E-4C16-9FC4-E6434CF93A0B}" sibTransId="{D1FE05EA-0945-4C94-B289-FAD5B31F0E15}"/>
    <dgm:cxn modelId="{CAB8C83C-4A06-4C5C-88D9-7D47C6571E4B}" type="presParOf" srcId="{D42B8625-C99D-4D74-A4B4-5607884C5E3E}" destId="{91AA0118-9EB4-4029-8A30-6887A0C5D96C}" srcOrd="0" destOrd="0" presId="urn:microsoft.com/office/officeart/2005/8/layout/equation2"/>
    <dgm:cxn modelId="{028F2E28-60D6-49A4-8EEF-6B7FB85F7CEA}" type="presParOf" srcId="{91AA0118-9EB4-4029-8A30-6887A0C5D96C}" destId="{B110BB51-11CB-4F8F-8679-1C86148432D8}" srcOrd="0" destOrd="0" presId="urn:microsoft.com/office/officeart/2005/8/layout/equation2"/>
    <dgm:cxn modelId="{214D2126-66AD-4A76-A9CA-8F9B29A1B7A8}" type="presParOf" srcId="{91AA0118-9EB4-4029-8A30-6887A0C5D96C}" destId="{FF1743ED-0ABE-4677-BE6D-D086340F22F6}" srcOrd="1" destOrd="0" presId="urn:microsoft.com/office/officeart/2005/8/layout/equation2"/>
    <dgm:cxn modelId="{13A56158-A518-4906-84D7-B406F31C3AAD}" type="presParOf" srcId="{91AA0118-9EB4-4029-8A30-6887A0C5D96C}" destId="{6419DDEE-E301-4096-97BC-806D2B2033E5}" srcOrd="2" destOrd="0" presId="urn:microsoft.com/office/officeart/2005/8/layout/equation2"/>
    <dgm:cxn modelId="{FEC9C887-29E0-412D-9694-E43A2D2F25D9}" type="presParOf" srcId="{91AA0118-9EB4-4029-8A30-6887A0C5D96C}" destId="{BB038798-95B7-4766-93D8-3BA4B0F822A9}" srcOrd="3" destOrd="0" presId="urn:microsoft.com/office/officeart/2005/8/layout/equation2"/>
    <dgm:cxn modelId="{22DD3484-15B6-4F47-A93B-7FFA9F780C7A}" type="presParOf" srcId="{91AA0118-9EB4-4029-8A30-6887A0C5D96C}" destId="{D6E9E190-88DD-492C-B0B9-D478D8850865}" srcOrd="4" destOrd="0" presId="urn:microsoft.com/office/officeart/2005/8/layout/equation2"/>
    <dgm:cxn modelId="{B8087444-2932-41A7-8BC0-764505484C7D}" type="presParOf" srcId="{D42B8625-C99D-4D74-A4B4-5607884C5E3E}" destId="{3BC04056-4A42-4B7E-8370-CFFF759D8A4D}" srcOrd="1" destOrd="0" presId="urn:microsoft.com/office/officeart/2005/8/layout/equation2"/>
    <dgm:cxn modelId="{77EF94F8-292F-4F82-90D3-FDC98D1F794D}" type="presParOf" srcId="{3BC04056-4A42-4B7E-8370-CFFF759D8A4D}" destId="{D504C1A3-362A-42A0-A050-F74CACB6036A}" srcOrd="0" destOrd="0" presId="urn:microsoft.com/office/officeart/2005/8/layout/equation2"/>
    <dgm:cxn modelId="{34394536-E429-428E-874F-1B3B45E28103}" type="presParOf" srcId="{D42B8625-C99D-4D74-A4B4-5607884C5E3E}" destId="{4675AB3A-C2EA-4724-AAD9-2244BFBEB6E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1D849-5C19-4082-844A-1EECD2CEEF4A}" type="doc">
      <dgm:prSet loTypeId="urn:microsoft.com/office/officeart/2005/8/layout/hierarchy3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B963CE07-8120-4AF7-BC42-5E96987F4FE6}">
      <dgm:prSet phldrT="[Text]"/>
      <dgm:spPr/>
      <dgm:t>
        <a:bodyPr/>
        <a:lstStyle/>
        <a:p>
          <a:r>
            <a:rPr lang="en-US" dirty="0" smtClean="0"/>
            <a:t>Application Scorecard	</a:t>
          </a:r>
          <a:endParaRPr lang="en-GB" dirty="0"/>
        </a:p>
      </dgm:t>
    </dgm:pt>
    <dgm:pt modelId="{3A82186C-D37E-4605-B605-FCCEABDFE984}" type="parTrans" cxnId="{A90EAC15-E9B2-4482-80AB-3EAE6BF2FE6A}">
      <dgm:prSet/>
      <dgm:spPr/>
      <dgm:t>
        <a:bodyPr/>
        <a:lstStyle/>
        <a:p>
          <a:endParaRPr lang="en-GB"/>
        </a:p>
      </dgm:t>
    </dgm:pt>
    <dgm:pt modelId="{FA1B5AD4-14E4-46EA-AE98-C536401E58B3}" type="sibTrans" cxnId="{A90EAC15-E9B2-4482-80AB-3EAE6BF2FE6A}">
      <dgm:prSet/>
      <dgm:spPr/>
      <dgm:t>
        <a:bodyPr/>
        <a:lstStyle/>
        <a:p>
          <a:endParaRPr lang="en-GB"/>
        </a:p>
      </dgm:t>
    </dgm:pt>
    <dgm:pt modelId="{74A37889-4264-45B8-AF1B-E5778604BD7E}">
      <dgm:prSet phldrT="[Text]"/>
      <dgm:spPr/>
      <dgm:t>
        <a:bodyPr/>
        <a:lstStyle/>
        <a:p>
          <a:r>
            <a:rPr lang="en-US" b="1" dirty="0" smtClean="0"/>
            <a:t>Credit Cards:- Defaults rate higher than loans, shorter performance windows. E.g. 60+ DPD in 12 months</a:t>
          </a:r>
          <a:endParaRPr lang="en-GB" b="1" dirty="0"/>
        </a:p>
      </dgm:t>
    </dgm:pt>
    <dgm:pt modelId="{114825AA-D351-4343-B58F-98DE9BCB3BEF}" type="parTrans" cxnId="{8F174D0D-162E-4BE5-8A64-8AD52EDFD75C}">
      <dgm:prSet/>
      <dgm:spPr/>
      <dgm:t>
        <a:bodyPr/>
        <a:lstStyle/>
        <a:p>
          <a:endParaRPr lang="en-GB"/>
        </a:p>
      </dgm:t>
    </dgm:pt>
    <dgm:pt modelId="{3E44889F-E747-4D0B-81F9-220D511A9989}" type="sibTrans" cxnId="{8F174D0D-162E-4BE5-8A64-8AD52EDFD75C}">
      <dgm:prSet/>
      <dgm:spPr/>
      <dgm:t>
        <a:bodyPr/>
        <a:lstStyle/>
        <a:p>
          <a:endParaRPr lang="en-GB"/>
        </a:p>
      </dgm:t>
    </dgm:pt>
    <dgm:pt modelId="{CA7E9E10-A699-4FBD-A51F-43FE5C478405}">
      <dgm:prSet phldrT="[Text]"/>
      <dgm:spPr/>
      <dgm:t>
        <a:bodyPr/>
        <a:lstStyle/>
        <a:p>
          <a:r>
            <a:rPr lang="en-US" b="1" dirty="0" smtClean="0"/>
            <a:t>Unsecured Loans:- Longer performance windows required to observe saturation in default rates. E.g. 90+ DPD in 18 months </a:t>
          </a:r>
          <a:endParaRPr lang="en-GB" b="1" dirty="0"/>
        </a:p>
      </dgm:t>
    </dgm:pt>
    <dgm:pt modelId="{EAB18BF4-2639-40DB-807D-6B5ED0772B24}" type="parTrans" cxnId="{374B4AB6-6DC5-4DB6-9908-FEDF462BB3B8}">
      <dgm:prSet/>
      <dgm:spPr/>
      <dgm:t>
        <a:bodyPr/>
        <a:lstStyle/>
        <a:p>
          <a:endParaRPr lang="en-GB"/>
        </a:p>
      </dgm:t>
    </dgm:pt>
    <dgm:pt modelId="{7AD99C7C-B176-43DE-A1AC-7F7C21CBF69C}" type="sibTrans" cxnId="{374B4AB6-6DC5-4DB6-9908-FEDF462BB3B8}">
      <dgm:prSet/>
      <dgm:spPr/>
      <dgm:t>
        <a:bodyPr/>
        <a:lstStyle/>
        <a:p>
          <a:endParaRPr lang="en-GB"/>
        </a:p>
      </dgm:t>
    </dgm:pt>
    <dgm:pt modelId="{457E6A3B-56EE-410C-B77F-0C83F4073A2C}">
      <dgm:prSet phldrT="[Text]"/>
      <dgm:spPr/>
      <dgm:t>
        <a:bodyPr/>
        <a:lstStyle/>
        <a:p>
          <a:r>
            <a:rPr lang="en-US" dirty="0" smtClean="0"/>
            <a:t>Behavior Scorecard</a:t>
          </a:r>
          <a:endParaRPr lang="en-GB" dirty="0"/>
        </a:p>
      </dgm:t>
    </dgm:pt>
    <dgm:pt modelId="{19DCF000-B26E-49C0-B9F9-C93E553D1BB6}" type="parTrans" cxnId="{A0A94DCD-F06B-44D3-811A-BE6810B61424}">
      <dgm:prSet/>
      <dgm:spPr/>
      <dgm:t>
        <a:bodyPr/>
        <a:lstStyle/>
        <a:p>
          <a:endParaRPr lang="en-GB"/>
        </a:p>
      </dgm:t>
    </dgm:pt>
    <dgm:pt modelId="{87EC9E0C-B2DD-4668-AEA4-242F824AEDCE}" type="sibTrans" cxnId="{A0A94DCD-F06B-44D3-811A-BE6810B61424}">
      <dgm:prSet/>
      <dgm:spPr/>
      <dgm:t>
        <a:bodyPr/>
        <a:lstStyle/>
        <a:p>
          <a:endParaRPr lang="en-GB"/>
        </a:p>
      </dgm:t>
    </dgm:pt>
    <dgm:pt modelId="{F6603FFA-46B8-4044-BD97-C8ADE9700D49}">
      <dgm:prSet phldrT="[Text]"/>
      <dgm:spPr/>
      <dgm:t>
        <a:bodyPr/>
        <a:lstStyle/>
        <a:p>
          <a:r>
            <a:rPr lang="en-US" b="1" dirty="0" smtClean="0"/>
            <a:t>Credit Cards:- More stable pattern in default rates as compared to  newly booked customers. E.g. 60+ or 90+ DPD in 12 months </a:t>
          </a:r>
          <a:endParaRPr lang="en-GB" b="1" dirty="0"/>
        </a:p>
      </dgm:t>
    </dgm:pt>
    <dgm:pt modelId="{C31F0D59-392E-4E90-8676-86DBDCD021B2}" type="parTrans" cxnId="{3EE94495-8527-435F-A15C-2CF2BF96E988}">
      <dgm:prSet/>
      <dgm:spPr/>
      <dgm:t>
        <a:bodyPr/>
        <a:lstStyle/>
        <a:p>
          <a:endParaRPr lang="en-GB"/>
        </a:p>
      </dgm:t>
    </dgm:pt>
    <dgm:pt modelId="{61A37A2B-24C3-476F-B136-3F4730547713}" type="sibTrans" cxnId="{3EE94495-8527-435F-A15C-2CF2BF96E988}">
      <dgm:prSet/>
      <dgm:spPr/>
      <dgm:t>
        <a:bodyPr/>
        <a:lstStyle/>
        <a:p>
          <a:endParaRPr lang="en-GB"/>
        </a:p>
      </dgm:t>
    </dgm:pt>
    <dgm:pt modelId="{875F5B6B-DAB5-4AF9-BD91-85404465166D}">
      <dgm:prSet phldrT="[Text]"/>
      <dgm:spPr/>
      <dgm:t>
        <a:bodyPr/>
        <a:lstStyle/>
        <a:p>
          <a:r>
            <a:rPr lang="en-US" b="1" dirty="0" smtClean="0"/>
            <a:t>Unsecured Loans:- Candidate definitions could be 60+ or 90+ DPD in 18 months   </a:t>
          </a:r>
          <a:endParaRPr lang="en-GB" b="1" dirty="0"/>
        </a:p>
      </dgm:t>
    </dgm:pt>
    <dgm:pt modelId="{0043BD26-FE22-4EBE-BD10-41D71C14924E}" type="parTrans" cxnId="{C9E5B880-97B6-4406-99A2-DB451E915DE4}">
      <dgm:prSet/>
      <dgm:spPr/>
      <dgm:t>
        <a:bodyPr/>
        <a:lstStyle/>
        <a:p>
          <a:endParaRPr lang="en-GB"/>
        </a:p>
      </dgm:t>
    </dgm:pt>
    <dgm:pt modelId="{F02CE98A-60C6-4055-B53E-9036AC7E2BE3}" type="sibTrans" cxnId="{C9E5B880-97B6-4406-99A2-DB451E915DE4}">
      <dgm:prSet/>
      <dgm:spPr/>
      <dgm:t>
        <a:bodyPr/>
        <a:lstStyle/>
        <a:p>
          <a:endParaRPr lang="en-GB"/>
        </a:p>
      </dgm:t>
    </dgm:pt>
    <dgm:pt modelId="{8AD55A48-F5A7-4867-B597-35E687D7E171}">
      <dgm:prSet/>
      <dgm:spPr/>
      <dgm:t>
        <a:bodyPr/>
        <a:lstStyle/>
        <a:p>
          <a:r>
            <a:rPr lang="en-US" b="1" dirty="0" smtClean="0"/>
            <a:t>Secured Loans:- Default Rates are very low. Unclosed performance window could be tried. E.g. Ever 30+ DPD </a:t>
          </a:r>
          <a:endParaRPr lang="en-GB" b="1" dirty="0"/>
        </a:p>
      </dgm:t>
    </dgm:pt>
    <dgm:pt modelId="{799C5A3F-88A5-4954-9433-5959828D396B}" type="parTrans" cxnId="{0042FB98-BFF4-4D0D-A25C-AF69A151CD93}">
      <dgm:prSet/>
      <dgm:spPr/>
      <dgm:t>
        <a:bodyPr/>
        <a:lstStyle/>
        <a:p>
          <a:endParaRPr lang="en-GB"/>
        </a:p>
      </dgm:t>
    </dgm:pt>
    <dgm:pt modelId="{FD54B798-82DF-4C96-89C7-99F1F9928242}" type="sibTrans" cxnId="{0042FB98-BFF4-4D0D-A25C-AF69A151CD93}">
      <dgm:prSet/>
      <dgm:spPr/>
      <dgm:t>
        <a:bodyPr/>
        <a:lstStyle/>
        <a:p>
          <a:endParaRPr lang="en-GB"/>
        </a:p>
      </dgm:t>
    </dgm:pt>
    <dgm:pt modelId="{4273C083-DA70-495C-9271-12944DB92A1F}">
      <dgm:prSet/>
      <dgm:spPr/>
      <dgm:t>
        <a:bodyPr/>
        <a:lstStyle/>
        <a:p>
          <a:r>
            <a:rPr lang="en-US" b="1" dirty="0" smtClean="0"/>
            <a:t>Secured Loans:- Merging snapshots to increase default count with 30+ DPD as default identification</a:t>
          </a:r>
          <a:endParaRPr lang="en-GB" dirty="0"/>
        </a:p>
      </dgm:t>
    </dgm:pt>
    <dgm:pt modelId="{C674A778-52D4-4F1F-AAF7-BAD5AD4DA460}" type="parTrans" cxnId="{57256DC9-7FB4-4979-BE11-DAFF403B9474}">
      <dgm:prSet/>
      <dgm:spPr/>
      <dgm:t>
        <a:bodyPr/>
        <a:lstStyle/>
        <a:p>
          <a:endParaRPr lang="en-GB"/>
        </a:p>
      </dgm:t>
    </dgm:pt>
    <dgm:pt modelId="{CD9A550C-DA35-474B-8C73-A4DB9B0AF7F1}" type="sibTrans" cxnId="{57256DC9-7FB4-4979-BE11-DAFF403B9474}">
      <dgm:prSet/>
      <dgm:spPr/>
      <dgm:t>
        <a:bodyPr/>
        <a:lstStyle/>
        <a:p>
          <a:endParaRPr lang="en-GB"/>
        </a:p>
      </dgm:t>
    </dgm:pt>
    <dgm:pt modelId="{B8FD33A6-D797-462A-8DEA-DB0957BB13E5}" type="pres">
      <dgm:prSet presAssocID="{7891D849-5C19-4082-844A-1EECD2CEEF4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F04C3-FA49-4C16-9CE6-61EE7F7CE8FC}" type="pres">
      <dgm:prSet presAssocID="{B963CE07-8120-4AF7-BC42-5E96987F4FE6}" presName="root" presStyleCnt="0"/>
      <dgm:spPr/>
    </dgm:pt>
    <dgm:pt modelId="{119EC4B1-38A6-4743-831C-B0F399F2059F}" type="pres">
      <dgm:prSet presAssocID="{B963CE07-8120-4AF7-BC42-5E96987F4FE6}" presName="rootComposite" presStyleCnt="0"/>
      <dgm:spPr/>
    </dgm:pt>
    <dgm:pt modelId="{5539622B-BDC3-45D3-93B3-A639E6785FD9}" type="pres">
      <dgm:prSet presAssocID="{B963CE07-8120-4AF7-BC42-5E96987F4FE6}" presName="rootText" presStyleLbl="node1" presStyleIdx="0" presStyleCnt="2" custScaleY="38293" custLinFactNeighborX="-18509" custLinFactNeighborY="741"/>
      <dgm:spPr/>
      <dgm:t>
        <a:bodyPr/>
        <a:lstStyle/>
        <a:p>
          <a:endParaRPr lang="en-GB"/>
        </a:p>
      </dgm:t>
    </dgm:pt>
    <dgm:pt modelId="{E3010B0D-3334-4A8C-89FE-FC281C413AB9}" type="pres">
      <dgm:prSet presAssocID="{B963CE07-8120-4AF7-BC42-5E96987F4FE6}" presName="rootConnector" presStyleLbl="node1" presStyleIdx="0" presStyleCnt="2"/>
      <dgm:spPr/>
    </dgm:pt>
    <dgm:pt modelId="{9DC13752-2671-479E-B6A2-8E848007D0C7}" type="pres">
      <dgm:prSet presAssocID="{B963CE07-8120-4AF7-BC42-5E96987F4FE6}" presName="childShape" presStyleCnt="0"/>
      <dgm:spPr/>
    </dgm:pt>
    <dgm:pt modelId="{34050A1A-800B-4683-83D6-213620D4A7E3}" type="pres">
      <dgm:prSet presAssocID="{114825AA-D351-4343-B58F-98DE9BCB3BEF}" presName="Name13" presStyleLbl="parChTrans1D2" presStyleIdx="0" presStyleCnt="6"/>
      <dgm:spPr/>
    </dgm:pt>
    <dgm:pt modelId="{51BDFCD7-2B1E-4FF4-AC74-C52BEC7C32DA}" type="pres">
      <dgm:prSet presAssocID="{74A37889-4264-45B8-AF1B-E5778604BD7E}" presName="childText" presStyleLbl="bgAcc1" presStyleIdx="0" presStyleCnt="6" custScaleX="152524" custLinFactNeighborX="-23137" custLinFactNeighborY="8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8E7AE8-29D1-467F-BA24-53DB5F05594D}" type="pres">
      <dgm:prSet presAssocID="{EAB18BF4-2639-40DB-807D-6B5ED0772B24}" presName="Name13" presStyleLbl="parChTrans1D2" presStyleIdx="1" presStyleCnt="6"/>
      <dgm:spPr/>
    </dgm:pt>
    <dgm:pt modelId="{148723FE-4C1A-45E5-883A-B76AC06C420C}" type="pres">
      <dgm:prSet presAssocID="{CA7E9E10-A699-4FBD-A51F-43FE5C478405}" presName="childText" presStyleLbl="bgAcc1" presStyleIdx="1" presStyleCnt="6" custScaleX="149579" custLinFactNeighborX="-20933" custLinFactNeighborY="-8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15AC1-89B3-40C9-8BF4-883FC2D5F273}" type="pres">
      <dgm:prSet presAssocID="{799C5A3F-88A5-4954-9433-5959828D396B}" presName="Name13" presStyleLbl="parChTrans1D2" presStyleIdx="2" presStyleCnt="6"/>
      <dgm:spPr/>
    </dgm:pt>
    <dgm:pt modelId="{ECFEADFC-E27A-4FCB-A3B2-0752A222207F}" type="pres">
      <dgm:prSet presAssocID="{8AD55A48-F5A7-4867-B597-35E687D7E171}" presName="childText" presStyleLbl="bgAcc1" presStyleIdx="2" presStyleCnt="6" custScaleX="153720" custLinFactNeighborX="-22910" custLinFactNeighborY="-10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A6C66E-B8C9-4F0D-8210-821FE9806C93}" type="pres">
      <dgm:prSet presAssocID="{457E6A3B-56EE-410C-B77F-0C83F4073A2C}" presName="root" presStyleCnt="0"/>
      <dgm:spPr/>
    </dgm:pt>
    <dgm:pt modelId="{EAAC814E-E84F-4B18-B3B3-FC4FF894A932}" type="pres">
      <dgm:prSet presAssocID="{457E6A3B-56EE-410C-B77F-0C83F4073A2C}" presName="rootComposite" presStyleCnt="0"/>
      <dgm:spPr/>
    </dgm:pt>
    <dgm:pt modelId="{BBE6A298-94EB-4442-8565-9A5166A3EA3C}" type="pres">
      <dgm:prSet presAssocID="{457E6A3B-56EE-410C-B77F-0C83F4073A2C}" presName="rootText" presStyleLbl="node1" presStyleIdx="1" presStyleCnt="2" custScaleY="38061"/>
      <dgm:spPr/>
    </dgm:pt>
    <dgm:pt modelId="{BF23F405-B2CB-43FD-BDC9-A4D8743633C7}" type="pres">
      <dgm:prSet presAssocID="{457E6A3B-56EE-410C-B77F-0C83F4073A2C}" presName="rootConnector" presStyleLbl="node1" presStyleIdx="1" presStyleCnt="2"/>
      <dgm:spPr/>
    </dgm:pt>
    <dgm:pt modelId="{EBD4B633-A245-4BBF-AAEC-D25EB3BB8FB3}" type="pres">
      <dgm:prSet presAssocID="{457E6A3B-56EE-410C-B77F-0C83F4073A2C}" presName="childShape" presStyleCnt="0"/>
      <dgm:spPr/>
    </dgm:pt>
    <dgm:pt modelId="{004FEE31-57C4-4283-B824-D799DCDC3743}" type="pres">
      <dgm:prSet presAssocID="{C31F0D59-392E-4E90-8676-86DBDCD021B2}" presName="Name13" presStyleLbl="parChTrans1D2" presStyleIdx="3" presStyleCnt="6"/>
      <dgm:spPr/>
    </dgm:pt>
    <dgm:pt modelId="{5154D7B5-BF59-4E8C-9A96-8EBB0B47D808}" type="pres">
      <dgm:prSet presAssocID="{F6603FFA-46B8-4044-BD97-C8ADE9700D49}" presName="childText" presStyleLbl="bgAcc1" presStyleIdx="3" presStyleCnt="6" custScaleX="1609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D7DA96-3E9A-49BA-880E-A13CE3D5F65A}" type="pres">
      <dgm:prSet presAssocID="{0043BD26-FE22-4EBE-BD10-41D71C14924E}" presName="Name13" presStyleLbl="parChTrans1D2" presStyleIdx="4" presStyleCnt="6"/>
      <dgm:spPr/>
    </dgm:pt>
    <dgm:pt modelId="{70CD2E3D-D40F-4F00-8892-CA67D244A4CF}" type="pres">
      <dgm:prSet presAssocID="{875F5B6B-DAB5-4AF9-BD91-85404465166D}" presName="childText" presStyleLbl="bgAcc1" presStyleIdx="4" presStyleCnt="6" custScaleX="161620" custLinFactNeighborY="-126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A09A67-E10E-41CF-9231-79EA9D6FA151}" type="pres">
      <dgm:prSet presAssocID="{C674A778-52D4-4F1F-AAF7-BAD5AD4DA460}" presName="Name13" presStyleLbl="parChTrans1D2" presStyleIdx="5" presStyleCnt="6"/>
      <dgm:spPr/>
    </dgm:pt>
    <dgm:pt modelId="{066FF6C5-074B-41BF-9340-7A2A14F30345}" type="pres">
      <dgm:prSet presAssocID="{4273C083-DA70-495C-9271-12944DB92A1F}" presName="childText" presStyleLbl="bgAcc1" presStyleIdx="5" presStyleCnt="6" custScaleX="164781" custLinFactNeighborY="-139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2C3395D-EBC5-4224-A1BD-12EF79A44C2F}" type="presOf" srcId="{C31F0D59-392E-4E90-8676-86DBDCD021B2}" destId="{004FEE31-57C4-4283-B824-D799DCDC3743}" srcOrd="0" destOrd="0" presId="urn:microsoft.com/office/officeart/2005/8/layout/hierarchy3"/>
    <dgm:cxn modelId="{D6EAC830-53CE-4346-80A3-EC49A6A80A7E}" type="presOf" srcId="{4273C083-DA70-495C-9271-12944DB92A1F}" destId="{066FF6C5-074B-41BF-9340-7A2A14F30345}" srcOrd="0" destOrd="0" presId="urn:microsoft.com/office/officeart/2005/8/layout/hierarchy3"/>
    <dgm:cxn modelId="{E9FC7988-305C-4DA7-AE33-D5DB73ABA06D}" type="presOf" srcId="{0043BD26-FE22-4EBE-BD10-41D71C14924E}" destId="{06D7DA96-3E9A-49BA-880E-A13CE3D5F65A}" srcOrd="0" destOrd="0" presId="urn:microsoft.com/office/officeart/2005/8/layout/hierarchy3"/>
    <dgm:cxn modelId="{3EE94495-8527-435F-A15C-2CF2BF96E988}" srcId="{457E6A3B-56EE-410C-B77F-0C83F4073A2C}" destId="{F6603FFA-46B8-4044-BD97-C8ADE9700D49}" srcOrd="0" destOrd="0" parTransId="{C31F0D59-392E-4E90-8676-86DBDCD021B2}" sibTransId="{61A37A2B-24C3-476F-B136-3F4730547713}"/>
    <dgm:cxn modelId="{8F174D0D-162E-4BE5-8A64-8AD52EDFD75C}" srcId="{B963CE07-8120-4AF7-BC42-5E96987F4FE6}" destId="{74A37889-4264-45B8-AF1B-E5778604BD7E}" srcOrd="0" destOrd="0" parTransId="{114825AA-D351-4343-B58F-98DE9BCB3BEF}" sibTransId="{3E44889F-E747-4D0B-81F9-220D511A9989}"/>
    <dgm:cxn modelId="{C40DB975-04B3-4993-A789-C7D65E763C56}" type="presOf" srcId="{7891D849-5C19-4082-844A-1EECD2CEEF4A}" destId="{B8FD33A6-D797-462A-8DEA-DB0957BB13E5}" srcOrd="0" destOrd="0" presId="urn:microsoft.com/office/officeart/2005/8/layout/hierarchy3"/>
    <dgm:cxn modelId="{0042FB98-BFF4-4D0D-A25C-AF69A151CD93}" srcId="{B963CE07-8120-4AF7-BC42-5E96987F4FE6}" destId="{8AD55A48-F5A7-4867-B597-35E687D7E171}" srcOrd="2" destOrd="0" parTransId="{799C5A3F-88A5-4954-9433-5959828D396B}" sibTransId="{FD54B798-82DF-4C96-89C7-99F1F9928242}"/>
    <dgm:cxn modelId="{BFEE201A-E3B1-4170-A015-E93FDC423BA4}" type="presOf" srcId="{F6603FFA-46B8-4044-BD97-C8ADE9700D49}" destId="{5154D7B5-BF59-4E8C-9A96-8EBB0B47D808}" srcOrd="0" destOrd="0" presId="urn:microsoft.com/office/officeart/2005/8/layout/hierarchy3"/>
    <dgm:cxn modelId="{15293709-98C4-4619-B906-350552B288B5}" type="presOf" srcId="{8AD55A48-F5A7-4867-B597-35E687D7E171}" destId="{ECFEADFC-E27A-4FCB-A3B2-0752A222207F}" srcOrd="0" destOrd="0" presId="urn:microsoft.com/office/officeart/2005/8/layout/hierarchy3"/>
    <dgm:cxn modelId="{A0A94DCD-F06B-44D3-811A-BE6810B61424}" srcId="{7891D849-5C19-4082-844A-1EECD2CEEF4A}" destId="{457E6A3B-56EE-410C-B77F-0C83F4073A2C}" srcOrd="1" destOrd="0" parTransId="{19DCF000-B26E-49C0-B9F9-C93E553D1BB6}" sibTransId="{87EC9E0C-B2DD-4668-AEA4-242F824AEDCE}"/>
    <dgm:cxn modelId="{374B4AB6-6DC5-4DB6-9908-FEDF462BB3B8}" srcId="{B963CE07-8120-4AF7-BC42-5E96987F4FE6}" destId="{CA7E9E10-A699-4FBD-A51F-43FE5C478405}" srcOrd="1" destOrd="0" parTransId="{EAB18BF4-2639-40DB-807D-6B5ED0772B24}" sibTransId="{7AD99C7C-B176-43DE-A1AC-7F7C21CBF69C}"/>
    <dgm:cxn modelId="{922BAFA7-A72A-4B63-956B-811950823AB2}" type="presOf" srcId="{457E6A3B-56EE-410C-B77F-0C83F4073A2C}" destId="{BBE6A298-94EB-4442-8565-9A5166A3EA3C}" srcOrd="0" destOrd="0" presId="urn:microsoft.com/office/officeart/2005/8/layout/hierarchy3"/>
    <dgm:cxn modelId="{C9E5B880-97B6-4406-99A2-DB451E915DE4}" srcId="{457E6A3B-56EE-410C-B77F-0C83F4073A2C}" destId="{875F5B6B-DAB5-4AF9-BD91-85404465166D}" srcOrd="1" destOrd="0" parTransId="{0043BD26-FE22-4EBE-BD10-41D71C14924E}" sibTransId="{F02CE98A-60C6-4055-B53E-9036AC7E2BE3}"/>
    <dgm:cxn modelId="{141F678C-AC29-415B-833E-9727927570AF}" type="presOf" srcId="{875F5B6B-DAB5-4AF9-BD91-85404465166D}" destId="{70CD2E3D-D40F-4F00-8892-CA67D244A4CF}" srcOrd="0" destOrd="0" presId="urn:microsoft.com/office/officeart/2005/8/layout/hierarchy3"/>
    <dgm:cxn modelId="{B43D216B-8B94-423A-A783-2CCFD96C617E}" type="presOf" srcId="{CA7E9E10-A699-4FBD-A51F-43FE5C478405}" destId="{148723FE-4C1A-45E5-883A-B76AC06C420C}" srcOrd="0" destOrd="0" presId="urn:microsoft.com/office/officeart/2005/8/layout/hierarchy3"/>
    <dgm:cxn modelId="{2B4C1B56-29AA-4292-883A-C7B7514DD188}" type="presOf" srcId="{799C5A3F-88A5-4954-9433-5959828D396B}" destId="{B6F15AC1-89B3-40C9-8BF4-883FC2D5F273}" srcOrd="0" destOrd="0" presId="urn:microsoft.com/office/officeart/2005/8/layout/hierarchy3"/>
    <dgm:cxn modelId="{53897FC3-1F02-41F7-BB0C-398E88CD57A7}" type="presOf" srcId="{B963CE07-8120-4AF7-BC42-5E96987F4FE6}" destId="{5539622B-BDC3-45D3-93B3-A639E6785FD9}" srcOrd="0" destOrd="0" presId="urn:microsoft.com/office/officeart/2005/8/layout/hierarchy3"/>
    <dgm:cxn modelId="{92DA4D2D-1D52-4009-B585-E59A071F5E1B}" type="presOf" srcId="{C674A778-52D4-4F1F-AAF7-BAD5AD4DA460}" destId="{C4A09A67-E10E-41CF-9231-79EA9D6FA151}" srcOrd="0" destOrd="0" presId="urn:microsoft.com/office/officeart/2005/8/layout/hierarchy3"/>
    <dgm:cxn modelId="{B4F07699-569F-451F-A127-2A17FD86F4D7}" type="presOf" srcId="{74A37889-4264-45B8-AF1B-E5778604BD7E}" destId="{51BDFCD7-2B1E-4FF4-AC74-C52BEC7C32DA}" srcOrd="0" destOrd="0" presId="urn:microsoft.com/office/officeart/2005/8/layout/hierarchy3"/>
    <dgm:cxn modelId="{52B621B2-1F6A-4AA1-A654-A2DBCD5A553F}" type="presOf" srcId="{B963CE07-8120-4AF7-BC42-5E96987F4FE6}" destId="{E3010B0D-3334-4A8C-89FE-FC281C413AB9}" srcOrd="1" destOrd="0" presId="urn:microsoft.com/office/officeart/2005/8/layout/hierarchy3"/>
    <dgm:cxn modelId="{1B69527C-DD21-41D5-AD10-355FEE61BFE7}" type="presOf" srcId="{457E6A3B-56EE-410C-B77F-0C83F4073A2C}" destId="{BF23F405-B2CB-43FD-BDC9-A4D8743633C7}" srcOrd="1" destOrd="0" presId="urn:microsoft.com/office/officeart/2005/8/layout/hierarchy3"/>
    <dgm:cxn modelId="{57256DC9-7FB4-4979-BE11-DAFF403B9474}" srcId="{457E6A3B-56EE-410C-B77F-0C83F4073A2C}" destId="{4273C083-DA70-495C-9271-12944DB92A1F}" srcOrd="2" destOrd="0" parTransId="{C674A778-52D4-4F1F-AAF7-BAD5AD4DA460}" sibTransId="{CD9A550C-DA35-474B-8C73-A4DB9B0AF7F1}"/>
    <dgm:cxn modelId="{A90EAC15-E9B2-4482-80AB-3EAE6BF2FE6A}" srcId="{7891D849-5C19-4082-844A-1EECD2CEEF4A}" destId="{B963CE07-8120-4AF7-BC42-5E96987F4FE6}" srcOrd="0" destOrd="0" parTransId="{3A82186C-D37E-4605-B605-FCCEABDFE984}" sibTransId="{FA1B5AD4-14E4-46EA-AE98-C536401E58B3}"/>
    <dgm:cxn modelId="{082218D1-D075-4C4A-9F95-6118B1DD4936}" type="presOf" srcId="{EAB18BF4-2639-40DB-807D-6B5ED0772B24}" destId="{838E7AE8-29D1-467F-BA24-53DB5F05594D}" srcOrd="0" destOrd="0" presId="urn:microsoft.com/office/officeart/2005/8/layout/hierarchy3"/>
    <dgm:cxn modelId="{CE5406BE-B708-4CBD-BF88-3884F175E82E}" type="presOf" srcId="{114825AA-D351-4343-B58F-98DE9BCB3BEF}" destId="{34050A1A-800B-4683-83D6-213620D4A7E3}" srcOrd="0" destOrd="0" presId="urn:microsoft.com/office/officeart/2005/8/layout/hierarchy3"/>
    <dgm:cxn modelId="{4BD9D6CB-6177-4482-8E52-C8BBC3CBE522}" type="presParOf" srcId="{B8FD33A6-D797-462A-8DEA-DB0957BB13E5}" destId="{DBFF04C3-FA49-4C16-9CE6-61EE7F7CE8FC}" srcOrd="0" destOrd="0" presId="urn:microsoft.com/office/officeart/2005/8/layout/hierarchy3"/>
    <dgm:cxn modelId="{3ACA282D-AAC9-4B84-B221-43716073EA88}" type="presParOf" srcId="{DBFF04C3-FA49-4C16-9CE6-61EE7F7CE8FC}" destId="{119EC4B1-38A6-4743-831C-B0F399F2059F}" srcOrd="0" destOrd="0" presId="urn:microsoft.com/office/officeart/2005/8/layout/hierarchy3"/>
    <dgm:cxn modelId="{86617D63-A300-4131-8AC1-45F4A3951A3E}" type="presParOf" srcId="{119EC4B1-38A6-4743-831C-B0F399F2059F}" destId="{5539622B-BDC3-45D3-93B3-A639E6785FD9}" srcOrd="0" destOrd="0" presId="urn:microsoft.com/office/officeart/2005/8/layout/hierarchy3"/>
    <dgm:cxn modelId="{006DF820-5F76-42CA-AEC2-1CD174A13152}" type="presParOf" srcId="{119EC4B1-38A6-4743-831C-B0F399F2059F}" destId="{E3010B0D-3334-4A8C-89FE-FC281C413AB9}" srcOrd="1" destOrd="0" presId="urn:microsoft.com/office/officeart/2005/8/layout/hierarchy3"/>
    <dgm:cxn modelId="{F88C8D26-E5A3-4925-B4E8-2E65EBDFA6C3}" type="presParOf" srcId="{DBFF04C3-FA49-4C16-9CE6-61EE7F7CE8FC}" destId="{9DC13752-2671-479E-B6A2-8E848007D0C7}" srcOrd="1" destOrd="0" presId="urn:microsoft.com/office/officeart/2005/8/layout/hierarchy3"/>
    <dgm:cxn modelId="{E5E65B45-3DB5-4286-8D23-9E8F5B43048D}" type="presParOf" srcId="{9DC13752-2671-479E-B6A2-8E848007D0C7}" destId="{34050A1A-800B-4683-83D6-213620D4A7E3}" srcOrd="0" destOrd="0" presId="urn:microsoft.com/office/officeart/2005/8/layout/hierarchy3"/>
    <dgm:cxn modelId="{66CDBB46-9C56-42A5-95A8-7CEF6E431CE8}" type="presParOf" srcId="{9DC13752-2671-479E-B6A2-8E848007D0C7}" destId="{51BDFCD7-2B1E-4FF4-AC74-C52BEC7C32DA}" srcOrd="1" destOrd="0" presId="urn:microsoft.com/office/officeart/2005/8/layout/hierarchy3"/>
    <dgm:cxn modelId="{6B4A1BEB-0152-4923-9A94-794306FFEFEE}" type="presParOf" srcId="{9DC13752-2671-479E-B6A2-8E848007D0C7}" destId="{838E7AE8-29D1-467F-BA24-53DB5F05594D}" srcOrd="2" destOrd="0" presId="urn:microsoft.com/office/officeart/2005/8/layout/hierarchy3"/>
    <dgm:cxn modelId="{71D30C0F-F373-41B9-910C-F4FF03DB9E7D}" type="presParOf" srcId="{9DC13752-2671-479E-B6A2-8E848007D0C7}" destId="{148723FE-4C1A-45E5-883A-B76AC06C420C}" srcOrd="3" destOrd="0" presId="urn:microsoft.com/office/officeart/2005/8/layout/hierarchy3"/>
    <dgm:cxn modelId="{158B2569-B37B-4DCC-A317-4FC0103C565D}" type="presParOf" srcId="{9DC13752-2671-479E-B6A2-8E848007D0C7}" destId="{B6F15AC1-89B3-40C9-8BF4-883FC2D5F273}" srcOrd="4" destOrd="0" presId="urn:microsoft.com/office/officeart/2005/8/layout/hierarchy3"/>
    <dgm:cxn modelId="{ABCD8CB3-C239-451E-8A3E-6473EFD26CB2}" type="presParOf" srcId="{9DC13752-2671-479E-B6A2-8E848007D0C7}" destId="{ECFEADFC-E27A-4FCB-A3B2-0752A222207F}" srcOrd="5" destOrd="0" presId="urn:microsoft.com/office/officeart/2005/8/layout/hierarchy3"/>
    <dgm:cxn modelId="{1197FE6D-2534-40D3-B709-A45EB43D5B29}" type="presParOf" srcId="{B8FD33A6-D797-462A-8DEA-DB0957BB13E5}" destId="{3EA6C66E-B8C9-4F0D-8210-821FE9806C93}" srcOrd="1" destOrd="0" presId="urn:microsoft.com/office/officeart/2005/8/layout/hierarchy3"/>
    <dgm:cxn modelId="{9B2B8107-1C3C-403F-AC01-7CD5B63432F9}" type="presParOf" srcId="{3EA6C66E-B8C9-4F0D-8210-821FE9806C93}" destId="{EAAC814E-E84F-4B18-B3B3-FC4FF894A932}" srcOrd="0" destOrd="0" presId="urn:microsoft.com/office/officeart/2005/8/layout/hierarchy3"/>
    <dgm:cxn modelId="{B6DFAD39-67D0-42AB-8255-67ACEF73A32A}" type="presParOf" srcId="{EAAC814E-E84F-4B18-B3B3-FC4FF894A932}" destId="{BBE6A298-94EB-4442-8565-9A5166A3EA3C}" srcOrd="0" destOrd="0" presId="urn:microsoft.com/office/officeart/2005/8/layout/hierarchy3"/>
    <dgm:cxn modelId="{3A97845F-BB55-4441-8186-C2672104BCB2}" type="presParOf" srcId="{EAAC814E-E84F-4B18-B3B3-FC4FF894A932}" destId="{BF23F405-B2CB-43FD-BDC9-A4D8743633C7}" srcOrd="1" destOrd="0" presId="urn:microsoft.com/office/officeart/2005/8/layout/hierarchy3"/>
    <dgm:cxn modelId="{A4C29F36-999D-4E65-A900-F5955A61F4D7}" type="presParOf" srcId="{3EA6C66E-B8C9-4F0D-8210-821FE9806C93}" destId="{EBD4B633-A245-4BBF-AAEC-D25EB3BB8FB3}" srcOrd="1" destOrd="0" presId="urn:microsoft.com/office/officeart/2005/8/layout/hierarchy3"/>
    <dgm:cxn modelId="{6B0A44C0-1544-4144-B2A2-CC6EF3039EBA}" type="presParOf" srcId="{EBD4B633-A245-4BBF-AAEC-D25EB3BB8FB3}" destId="{004FEE31-57C4-4283-B824-D799DCDC3743}" srcOrd="0" destOrd="0" presId="urn:microsoft.com/office/officeart/2005/8/layout/hierarchy3"/>
    <dgm:cxn modelId="{002A263C-F595-4A13-8E13-0D2351D2F354}" type="presParOf" srcId="{EBD4B633-A245-4BBF-AAEC-D25EB3BB8FB3}" destId="{5154D7B5-BF59-4E8C-9A96-8EBB0B47D808}" srcOrd="1" destOrd="0" presId="urn:microsoft.com/office/officeart/2005/8/layout/hierarchy3"/>
    <dgm:cxn modelId="{000AF400-2D20-4C99-B987-B7569A9A20D6}" type="presParOf" srcId="{EBD4B633-A245-4BBF-AAEC-D25EB3BB8FB3}" destId="{06D7DA96-3E9A-49BA-880E-A13CE3D5F65A}" srcOrd="2" destOrd="0" presId="urn:microsoft.com/office/officeart/2005/8/layout/hierarchy3"/>
    <dgm:cxn modelId="{73F4A0C9-A968-4A12-956B-EEDB79848E9A}" type="presParOf" srcId="{EBD4B633-A245-4BBF-AAEC-D25EB3BB8FB3}" destId="{70CD2E3D-D40F-4F00-8892-CA67D244A4CF}" srcOrd="3" destOrd="0" presId="urn:microsoft.com/office/officeart/2005/8/layout/hierarchy3"/>
    <dgm:cxn modelId="{EFB72D35-F176-4D9E-B092-9CD890CCD0DD}" type="presParOf" srcId="{EBD4B633-A245-4BBF-AAEC-D25EB3BB8FB3}" destId="{C4A09A67-E10E-41CF-9231-79EA9D6FA151}" srcOrd="4" destOrd="0" presId="urn:microsoft.com/office/officeart/2005/8/layout/hierarchy3"/>
    <dgm:cxn modelId="{EE187A7D-F38B-4A72-87A4-95BB3E1FF938}" type="presParOf" srcId="{EBD4B633-A245-4BBF-AAEC-D25EB3BB8FB3}" destId="{066FF6C5-074B-41BF-9340-7A2A14F3034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64282-9818-4424-B6B3-E0AD396CBBB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856D70A3-B23B-48B1-B030-8F2BD2877F49}">
      <dgm:prSet phldrT="[Text]" custT="1"/>
      <dgm:spPr/>
      <dgm:t>
        <a:bodyPr/>
        <a:lstStyle/>
        <a:p>
          <a:endParaRPr lang="en-GB" sz="2400" dirty="0"/>
        </a:p>
      </dgm:t>
    </dgm:pt>
    <dgm:pt modelId="{B09C6F6E-4E8A-460A-B62B-A8C1944D6592}" type="parTrans" cxnId="{9C6F4264-7565-4521-A0E5-6FF906E03E2D}">
      <dgm:prSet/>
      <dgm:spPr/>
      <dgm:t>
        <a:bodyPr/>
        <a:lstStyle/>
        <a:p>
          <a:endParaRPr lang="en-GB"/>
        </a:p>
      </dgm:t>
    </dgm:pt>
    <dgm:pt modelId="{B5F06C36-55E4-453C-A79E-AD53593F8534}" type="sibTrans" cxnId="{9C6F4264-7565-4521-A0E5-6FF906E03E2D}">
      <dgm:prSet/>
      <dgm:spPr/>
      <dgm:t>
        <a:bodyPr/>
        <a:lstStyle/>
        <a:p>
          <a:endParaRPr lang="en-GB"/>
        </a:p>
      </dgm:t>
    </dgm:pt>
    <dgm:pt modelId="{DEBE3FB8-6716-4788-9955-788A188FD6F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36E4DE62-602C-4FEA-922F-391E888455F1}" type="parTrans" cxnId="{BD2BF230-C6FD-4CED-A0C9-2DB50A7DF062}">
      <dgm:prSet/>
      <dgm:spPr/>
      <dgm:t>
        <a:bodyPr/>
        <a:lstStyle/>
        <a:p>
          <a:endParaRPr lang="en-GB"/>
        </a:p>
      </dgm:t>
    </dgm:pt>
    <dgm:pt modelId="{C77BC1D6-A24B-48DF-A60C-ECFE541999FF}" type="sibTrans" cxnId="{BD2BF230-C6FD-4CED-A0C9-2DB50A7DF062}">
      <dgm:prSet/>
      <dgm:spPr/>
      <dgm:t>
        <a:bodyPr/>
        <a:lstStyle/>
        <a:p>
          <a:endParaRPr lang="en-GB"/>
        </a:p>
      </dgm:t>
    </dgm:pt>
    <dgm:pt modelId="{EB4B7295-BEC8-4FD7-81D3-3352473F8B9F}" type="pres">
      <dgm:prSet presAssocID="{CF164282-9818-4424-B6B3-E0AD396CBBBE}" presName="linearFlow" presStyleCnt="0">
        <dgm:presLayoutVars>
          <dgm:dir/>
          <dgm:resizeHandles val="exact"/>
        </dgm:presLayoutVars>
      </dgm:prSet>
      <dgm:spPr/>
    </dgm:pt>
    <dgm:pt modelId="{53B6BD7E-DF48-4131-BD9E-44EC229B16DA}" type="pres">
      <dgm:prSet presAssocID="{856D70A3-B23B-48B1-B030-8F2BD2877F49}" presName="composite" presStyleCnt="0"/>
      <dgm:spPr/>
    </dgm:pt>
    <dgm:pt modelId="{FAF53161-21F5-4B57-B762-91ED8F5C9716}" type="pres">
      <dgm:prSet presAssocID="{856D70A3-B23B-48B1-B030-8F2BD2877F49}" presName="imgShp" presStyleLbl="fgImgPlace1" presStyleIdx="0" presStyleCnt="2" custLinFactNeighborX="-44830" custLinFactNeighborY="-12721"/>
      <dgm:spPr>
        <a:solidFill>
          <a:srgbClr val="8DCEEF"/>
        </a:solidFill>
      </dgm:spPr>
    </dgm:pt>
    <dgm:pt modelId="{28AFFE2D-FA19-4CA9-9E3B-5FE34A7AF3F2}" type="pres">
      <dgm:prSet presAssocID="{856D70A3-B23B-48B1-B030-8F2BD2877F49}" presName="txShp" presStyleLbl="node1" presStyleIdx="0" presStyleCnt="2" custScaleX="150376" custLinFactNeighborX="40693" custLinFactNeighborY="-204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D89591-46F2-46B3-A755-9FCA61155194}" type="pres">
      <dgm:prSet presAssocID="{B5F06C36-55E4-453C-A79E-AD53593F8534}" presName="spacing" presStyleCnt="0"/>
      <dgm:spPr/>
    </dgm:pt>
    <dgm:pt modelId="{14C2C164-7FC4-4B4B-995D-02D5DC8DC124}" type="pres">
      <dgm:prSet presAssocID="{DEBE3FB8-6716-4788-9955-788A188FD6F0}" presName="composite" presStyleCnt="0"/>
      <dgm:spPr/>
    </dgm:pt>
    <dgm:pt modelId="{898F12B8-37AA-472C-AA6F-3093857B669B}" type="pres">
      <dgm:prSet presAssocID="{DEBE3FB8-6716-4788-9955-788A188FD6F0}" presName="imgShp" presStyleLbl="fgImgPlace1" presStyleIdx="1" presStyleCnt="2" custLinFactNeighborX="-14623"/>
      <dgm:spPr>
        <a:solidFill>
          <a:srgbClr val="8DCEEF"/>
        </a:solidFill>
      </dgm:spPr>
    </dgm:pt>
    <dgm:pt modelId="{0EB0DF9A-8473-455B-A2DF-2AAF821F4465}" type="pres">
      <dgm:prSet presAssocID="{DEBE3FB8-6716-4788-9955-788A188FD6F0}" presName="txShp" presStyleLbl="node1" presStyleIdx="1" presStyleCnt="2" custScaleX="150376" custLinFactNeighborX="3599" custLinFactNeighborY="702">
        <dgm:presLayoutVars>
          <dgm:bulletEnabled val="1"/>
        </dgm:presLayoutVars>
      </dgm:prSet>
      <dgm:spPr/>
    </dgm:pt>
  </dgm:ptLst>
  <dgm:cxnLst>
    <dgm:cxn modelId="{DCEEFCE3-FE93-4D44-886D-3F398C4A5F8B}" type="presOf" srcId="{DEBE3FB8-6716-4788-9955-788A188FD6F0}" destId="{0EB0DF9A-8473-455B-A2DF-2AAF821F4465}" srcOrd="0" destOrd="0" presId="urn:microsoft.com/office/officeart/2005/8/layout/vList3"/>
    <dgm:cxn modelId="{3B809AE1-D90E-4B25-839D-FB3ACF6C1767}" type="presOf" srcId="{CF164282-9818-4424-B6B3-E0AD396CBBBE}" destId="{EB4B7295-BEC8-4FD7-81D3-3352473F8B9F}" srcOrd="0" destOrd="0" presId="urn:microsoft.com/office/officeart/2005/8/layout/vList3"/>
    <dgm:cxn modelId="{BD2BF230-C6FD-4CED-A0C9-2DB50A7DF062}" srcId="{CF164282-9818-4424-B6B3-E0AD396CBBBE}" destId="{DEBE3FB8-6716-4788-9955-788A188FD6F0}" srcOrd="1" destOrd="0" parTransId="{36E4DE62-602C-4FEA-922F-391E888455F1}" sibTransId="{C77BC1D6-A24B-48DF-A60C-ECFE541999FF}"/>
    <dgm:cxn modelId="{9C6F4264-7565-4521-A0E5-6FF906E03E2D}" srcId="{CF164282-9818-4424-B6B3-E0AD396CBBBE}" destId="{856D70A3-B23B-48B1-B030-8F2BD2877F49}" srcOrd="0" destOrd="0" parTransId="{B09C6F6E-4E8A-460A-B62B-A8C1944D6592}" sibTransId="{B5F06C36-55E4-453C-A79E-AD53593F8534}"/>
    <dgm:cxn modelId="{8E0F7BFF-FFFC-4D0B-8E37-CFB1982A4C5D}" type="presOf" srcId="{856D70A3-B23B-48B1-B030-8F2BD2877F49}" destId="{28AFFE2D-FA19-4CA9-9E3B-5FE34A7AF3F2}" srcOrd="0" destOrd="0" presId="urn:microsoft.com/office/officeart/2005/8/layout/vList3"/>
    <dgm:cxn modelId="{19ED17F1-9203-4349-9ED1-9035E2DE500C}" type="presParOf" srcId="{EB4B7295-BEC8-4FD7-81D3-3352473F8B9F}" destId="{53B6BD7E-DF48-4131-BD9E-44EC229B16DA}" srcOrd="0" destOrd="0" presId="urn:microsoft.com/office/officeart/2005/8/layout/vList3"/>
    <dgm:cxn modelId="{FC80F09B-CD62-419F-9046-4B21753A3451}" type="presParOf" srcId="{53B6BD7E-DF48-4131-BD9E-44EC229B16DA}" destId="{FAF53161-21F5-4B57-B762-91ED8F5C9716}" srcOrd="0" destOrd="0" presId="urn:microsoft.com/office/officeart/2005/8/layout/vList3"/>
    <dgm:cxn modelId="{2FDC482C-1998-445B-8926-6ABC8A7E17A2}" type="presParOf" srcId="{53B6BD7E-DF48-4131-BD9E-44EC229B16DA}" destId="{28AFFE2D-FA19-4CA9-9E3B-5FE34A7AF3F2}" srcOrd="1" destOrd="0" presId="urn:microsoft.com/office/officeart/2005/8/layout/vList3"/>
    <dgm:cxn modelId="{497649B4-4FB8-40C8-A60F-7A245ECA5547}" type="presParOf" srcId="{EB4B7295-BEC8-4FD7-81D3-3352473F8B9F}" destId="{CFD89591-46F2-46B3-A755-9FCA61155194}" srcOrd="1" destOrd="0" presId="urn:microsoft.com/office/officeart/2005/8/layout/vList3"/>
    <dgm:cxn modelId="{3FBF0E06-040F-466A-88F5-F0BBD708900F}" type="presParOf" srcId="{EB4B7295-BEC8-4FD7-81D3-3352473F8B9F}" destId="{14C2C164-7FC4-4B4B-995D-02D5DC8DC124}" srcOrd="2" destOrd="0" presId="urn:microsoft.com/office/officeart/2005/8/layout/vList3"/>
    <dgm:cxn modelId="{810508C5-19DE-4D26-A883-4CC1CD1F3D00}" type="presParOf" srcId="{14C2C164-7FC4-4B4B-995D-02D5DC8DC124}" destId="{898F12B8-37AA-472C-AA6F-3093857B669B}" srcOrd="0" destOrd="0" presId="urn:microsoft.com/office/officeart/2005/8/layout/vList3"/>
    <dgm:cxn modelId="{0604D10B-FBD3-41D4-93A7-EABB6FCDE259}" type="presParOf" srcId="{14C2C164-7FC4-4B4B-995D-02D5DC8DC124}" destId="{0EB0DF9A-8473-455B-A2DF-2AAF821F4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E68257-6DBC-46C6-B4C7-F0A491C6CA31}" type="doc">
      <dgm:prSet loTypeId="urn:microsoft.com/office/officeart/2005/8/layout/vList5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23B378D7-C47C-41AF-AB9D-73661537C3A4}">
      <dgm:prSet phldrT="[Text]" custT="1"/>
      <dgm:spPr/>
      <dgm:t>
        <a:bodyPr/>
        <a:lstStyle/>
        <a:p>
          <a:r>
            <a:rPr lang="en-US" sz="1800" b="1" dirty="0" smtClean="0"/>
            <a:t>Identification of  distinct subpopulation</a:t>
          </a:r>
          <a:endParaRPr lang="en-GB" sz="1800" b="1" dirty="0"/>
        </a:p>
      </dgm:t>
    </dgm:pt>
    <dgm:pt modelId="{B70F918E-6FC5-4220-9968-0CA4E77DC82C}" type="parTrans" cxnId="{30360916-763D-4EC4-BAA1-8A7D3B8979FF}">
      <dgm:prSet/>
      <dgm:spPr/>
      <dgm:t>
        <a:bodyPr/>
        <a:lstStyle/>
        <a:p>
          <a:endParaRPr lang="en-GB" sz="1600"/>
        </a:p>
      </dgm:t>
    </dgm:pt>
    <dgm:pt modelId="{2FD01559-8594-4A15-923B-342176907D24}" type="sibTrans" cxnId="{30360916-763D-4EC4-BAA1-8A7D3B8979FF}">
      <dgm:prSet/>
      <dgm:spPr/>
      <dgm:t>
        <a:bodyPr/>
        <a:lstStyle/>
        <a:p>
          <a:endParaRPr lang="en-GB" sz="1600"/>
        </a:p>
      </dgm:t>
    </dgm:pt>
    <dgm:pt modelId="{70BA0345-7125-48DB-856C-1B026AA17BA0}">
      <dgm:prSet phldrT="[Text]" custT="1"/>
      <dgm:spPr/>
      <dgm:t>
        <a:bodyPr/>
        <a:lstStyle/>
        <a:p>
          <a:r>
            <a:rPr lang="en-US" sz="2400" b="1" dirty="0" smtClean="0"/>
            <a:t>Why?</a:t>
          </a:r>
          <a:endParaRPr lang="en-GB" sz="2400" b="1" dirty="0"/>
        </a:p>
      </dgm:t>
    </dgm:pt>
    <dgm:pt modelId="{06871494-8417-4A1C-903E-CB40FB3FAE81}" type="parTrans" cxnId="{D29837FD-9AC4-4C15-8BEB-1C0618F7CD49}">
      <dgm:prSet/>
      <dgm:spPr/>
      <dgm:t>
        <a:bodyPr/>
        <a:lstStyle/>
        <a:p>
          <a:endParaRPr lang="en-GB"/>
        </a:p>
      </dgm:t>
    </dgm:pt>
    <dgm:pt modelId="{9B1D2374-A1B0-4E45-866D-C8259F30371C}" type="sibTrans" cxnId="{D29837FD-9AC4-4C15-8BEB-1C0618F7CD49}">
      <dgm:prSet/>
      <dgm:spPr/>
      <dgm:t>
        <a:bodyPr/>
        <a:lstStyle/>
        <a:p>
          <a:endParaRPr lang="en-GB"/>
        </a:p>
      </dgm:t>
    </dgm:pt>
    <dgm:pt modelId="{083032E8-3CBC-4C19-8435-9212FEF053CF}">
      <dgm:prSet phldrT="[Text]" custT="1"/>
      <dgm:spPr/>
      <dgm:t>
        <a:bodyPr/>
        <a:lstStyle/>
        <a:p>
          <a:r>
            <a:rPr lang="en-US" sz="2400" b="1" dirty="0" smtClean="0"/>
            <a:t>What?</a:t>
          </a:r>
          <a:endParaRPr lang="en-GB" sz="2400" b="1" dirty="0"/>
        </a:p>
      </dgm:t>
    </dgm:pt>
    <dgm:pt modelId="{3A7285BE-25BE-4D5C-810D-C79B7BA87E82}" type="sibTrans" cxnId="{68886475-E9BD-49F5-9D15-8884D9ECE7E9}">
      <dgm:prSet/>
      <dgm:spPr/>
      <dgm:t>
        <a:bodyPr/>
        <a:lstStyle/>
        <a:p>
          <a:endParaRPr lang="en-GB" sz="1600"/>
        </a:p>
      </dgm:t>
    </dgm:pt>
    <dgm:pt modelId="{FFDC62AB-0EB1-4549-9651-E88987FE0034}" type="parTrans" cxnId="{68886475-E9BD-49F5-9D15-8884D9ECE7E9}">
      <dgm:prSet/>
      <dgm:spPr/>
      <dgm:t>
        <a:bodyPr/>
        <a:lstStyle/>
        <a:p>
          <a:endParaRPr lang="en-GB" sz="1600"/>
        </a:p>
      </dgm:t>
    </dgm:pt>
    <dgm:pt modelId="{1BA7FEB4-3F70-4B33-BAC4-629E66F95C8E}" type="pres">
      <dgm:prSet presAssocID="{9FE68257-6DBC-46C6-B4C7-F0A491C6CA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1AFF270-39AC-48E7-8AAF-03A6D72594E5}" type="pres">
      <dgm:prSet presAssocID="{083032E8-3CBC-4C19-8435-9212FEF053CF}" presName="linNode" presStyleCnt="0"/>
      <dgm:spPr/>
    </dgm:pt>
    <dgm:pt modelId="{DAD34AB2-505A-4298-B38C-75FA725775F6}" type="pres">
      <dgm:prSet presAssocID="{083032E8-3CBC-4C19-8435-9212FEF053CF}" presName="parentText" presStyleLbl="node1" presStyleIdx="0" presStyleCnt="2" custScaleX="59285" custScaleY="18677" custLinFactNeighborX="-15" custLinFactNeighborY="-2574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C5AD3A-58C2-47B5-A450-7401C380CFEC}" type="pres">
      <dgm:prSet presAssocID="{083032E8-3CBC-4C19-8435-9212FEF053CF}" presName="descendantText" presStyleLbl="alignAccFollowNode1" presStyleIdx="0" presStyleCnt="1" custScaleX="108745" custScaleY="24716" custLinFactNeighborX="-3700" custLinFactNeighborY="-322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933A31-2AE4-46B8-AB81-53247A77A199}" type="pres">
      <dgm:prSet presAssocID="{3A7285BE-25BE-4D5C-810D-C79B7BA87E82}" presName="sp" presStyleCnt="0"/>
      <dgm:spPr/>
    </dgm:pt>
    <dgm:pt modelId="{6F688A3C-B004-46AE-8D20-24CF76C8AD25}" type="pres">
      <dgm:prSet presAssocID="{70BA0345-7125-48DB-856C-1B026AA17BA0}" presName="linNode" presStyleCnt="0"/>
      <dgm:spPr/>
    </dgm:pt>
    <dgm:pt modelId="{679EAF0C-BCE4-4F7A-B29A-FF3E1E3D5AA6}" type="pres">
      <dgm:prSet presAssocID="{70BA0345-7125-48DB-856C-1B026AA17BA0}" presName="parentText" presStyleLbl="node1" presStyleIdx="1" presStyleCnt="2" custScaleX="61072" custScaleY="23653" custLinFactNeighborX="-412" custLinFactNeighborY="-2958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9837FD-9AC4-4C15-8BEB-1C0618F7CD49}" srcId="{9FE68257-6DBC-46C6-B4C7-F0A491C6CA31}" destId="{70BA0345-7125-48DB-856C-1B026AA17BA0}" srcOrd="1" destOrd="0" parTransId="{06871494-8417-4A1C-903E-CB40FB3FAE81}" sibTransId="{9B1D2374-A1B0-4E45-866D-C8259F30371C}"/>
    <dgm:cxn modelId="{CB8B841E-800C-4565-AF79-29D357D1EEED}" type="presOf" srcId="{083032E8-3CBC-4C19-8435-9212FEF053CF}" destId="{DAD34AB2-505A-4298-B38C-75FA725775F6}" srcOrd="0" destOrd="0" presId="urn:microsoft.com/office/officeart/2005/8/layout/vList5"/>
    <dgm:cxn modelId="{68E3793B-305E-4497-85CE-AD8EF49890F6}" type="presOf" srcId="{9FE68257-6DBC-46C6-B4C7-F0A491C6CA31}" destId="{1BA7FEB4-3F70-4B33-BAC4-629E66F95C8E}" srcOrd="0" destOrd="0" presId="urn:microsoft.com/office/officeart/2005/8/layout/vList5"/>
    <dgm:cxn modelId="{10A846B1-4BF3-4932-8535-34B9BC732420}" type="presOf" srcId="{23B378D7-C47C-41AF-AB9D-73661537C3A4}" destId="{1CC5AD3A-58C2-47B5-A450-7401C380CFEC}" srcOrd="0" destOrd="0" presId="urn:microsoft.com/office/officeart/2005/8/layout/vList5"/>
    <dgm:cxn modelId="{68886475-E9BD-49F5-9D15-8884D9ECE7E9}" srcId="{9FE68257-6DBC-46C6-B4C7-F0A491C6CA31}" destId="{083032E8-3CBC-4C19-8435-9212FEF053CF}" srcOrd="0" destOrd="0" parTransId="{FFDC62AB-0EB1-4549-9651-E88987FE0034}" sibTransId="{3A7285BE-25BE-4D5C-810D-C79B7BA87E82}"/>
    <dgm:cxn modelId="{30360916-763D-4EC4-BAA1-8A7D3B8979FF}" srcId="{083032E8-3CBC-4C19-8435-9212FEF053CF}" destId="{23B378D7-C47C-41AF-AB9D-73661537C3A4}" srcOrd="0" destOrd="0" parTransId="{B70F918E-6FC5-4220-9968-0CA4E77DC82C}" sibTransId="{2FD01559-8594-4A15-923B-342176907D24}"/>
    <dgm:cxn modelId="{C6022CCA-9CB9-4234-BFD3-854BB2271327}" type="presOf" srcId="{70BA0345-7125-48DB-856C-1B026AA17BA0}" destId="{679EAF0C-BCE4-4F7A-B29A-FF3E1E3D5AA6}" srcOrd="0" destOrd="0" presId="urn:microsoft.com/office/officeart/2005/8/layout/vList5"/>
    <dgm:cxn modelId="{5E3A12AA-A509-47A2-836F-FD28B68C769A}" type="presParOf" srcId="{1BA7FEB4-3F70-4B33-BAC4-629E66F95C8E}" destId="{B1AFF270-39AC-48E7-8AAF-03A6D72594E5}" srcOrd="0" destOrd="0" presId="urn:microsoft.com/office/officeart/2005/8/layout/vList5"/>
    <dgm:cxn modelId="{D1D60712-B949-4827-816A-140958346AAA}" type="presParOf" srcId="{B1AFF270-39AC-48E7-8AAF-03A6D72594E5}" destId="{DAD34AB2-505A-4298-B38C-75FA725775F6}" srcOrd="0" destOrd="0" presId="urn:microsoft.com/office/officeart/2005/8/layout/vList5"/>
    <dgm:cxn modelId="{3B89FA92-2035-4436-94A4-32737186B71E}" type="presParOf" srcId="{B1AFF270-39AC-48E7-8AAF-03A6D72594E5}" destId="{1CC5AD3A-58C2-47B5-A450-7401C380CFEC}" srcOrd="1" destOrd="0" presId="urn:microsoft.com/office/officeart/2005/8/layout/vList5"/>
    <dgm:cxn modelId="{A644AC83-BB66-4707-AD52-08FA5654BE00}" type="presParOf" srcId="{1BA7FEB4-3F70-4B33-BAC4-629E66F95C8E}" destId="{01933A31-2AE4-46B8-AB81-53247A77A199}" srcOrd="1" destOrd="0" presId="urn:microsoft.com/office/officeart/2005/8/layout/vList5"/>
    <dgm:cxn modelId="{60F0CC7B-0E92-461B-9769-BCA77AA3B1F7}" type="presParOf" srcId="{1BA7FEB4-3F70-4B33-BAC4-629E66F95C8E}" destId="{6F688A3C-B004-46AE-8D20-24CF76C8AD25}" srcOrd="2" destOrd="0" presId="urn:microsoft.com/office/officeart/2005/8/layout/vList5"/>
    <dgm:cxn modelId="{8EC86C5D-BC43-4492-BA92-C346BA753FCB}" type="presParOf" srcId="{6F688A3C-B004-46AE-8D20-24CF76C8AD25}" destId="{679EAF0C-BCE4-4F7A-B29A-FF3E1E3D5A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21E397-A874-45E1-B575-FBC5DF4740E8}" type="doc">
      <dgm:prSet loTypeId="urn:microsoft.com/office/officeart/2005/8/layout/lProcess1" loCatId="process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46F58FDE-D910-4023-AFB1-EED8F9867739}">
      <dgm:prSet phldrT="[Text]"/>
      <dgm:spPr/>
      <dgm:t>
        <a:bodyPr/>
        <a:lstStyle/>
        <a:p>
          <a:r>
            <a:rPr lang="en-US" dirty="0" smtClean="0"/>
            <a:t>Business Experience </a:t>
          </a:r>
          <a:endParaRPr lang="en-GB" dirty="0"/>
        </a:p>
      </dgm:t>
    </dgm:pt>
    <dgm:pt modelId="{1298C14B-4A66-46A0-80E1-094AAE9BF6A8}" type="parTrans" cxnId="{9C8FF0AE-9F0C-45B9-A030-945C62C87DF6}">
      <dgm:prSet/>
      <dgm:spPr/>
      <dgm:t>
        <a:bodyPr/>
        <a:lstStyle/>
        <a:p>
          <a:endParaRPr lang="en-GB"/>
        </a:p>
      </dgm:t>
    </dgm:pt>
    <dgm:pt modelId="{0BE5CC75-1103-41B3-B4E8-CDE308F24C3D}" type="sibTrans" cxnId="{9C8FF0AE-9F0C-45B9-A030-945C62C87DF6}">
      <dgm:prSet/>
      <dgm:spPr/>
      <dgm:t>
        <a:bodyPr/>
        <a:lstStyle/>
        <a:p>
          <a:endParaRPr lang="en-GB"/>
        </a:p>
      </dgm:t>
    </dgm:pt>
    <dgm:pt modelId="{F1012E9F-E234-4318-A0DF-3A32699A3F6D}">
      <dgm:prSet phldrT="[Text]"/>
      <dgm:spPr/>
      <dgm:t>
        <a:bodyPr/>
        <a:lstStyle/>
        <a:p>
          <a:pPr algn="l"/>
          <a:r>
            <a:rPr lang="en-US" dirty="0" smtClean="0"/>
            <a:t>- Demographics</a:t>
          </a:r>
        </a:p>
        <a:p>
          <a:pPr algn="l"/>
          <a:r>
            <a:rPr lang="en-US" dirty="0" smtClean="0"/>
            <a:t>- Product Type</a:t>
          </a:r>
        </a:p>
        <a:p>
          <a:pPr algn="l"/>
          <a:r>
            <a:rPr lang="en-US" dirty="0" smtClean="0"/>
            <a:t>- Sourcing Channel</a:t>
          </a:r>
        </a:p>
        <a:p>
          <a:pPr algn="l"/>
          <a:r>
            <a:rPr lang="en-US" dirty="0" smtClean="0"/>
            <a:t>- Applicant Type</a:t>
          </a:r>
        </a:p>
        <a:p>
          <a:pPr algn="ctr"/>
          <a:endParaRPr lang="en-GB" dirty="0"/>
        </a:p>
      </dgm:t>
    </dgm:pt>
    <dgm:pt modelId="{87126AD3-7DF8-414F-9660-3193A03643A1}" type="parTrans" cxnId="{2D698CFB-6733-4623-AD1C-E2F59DC56E99}">
      <dgm:prSet/>
      <dgm:spPr/>
      <dgm:t>
        <a:bodyPr/>
        <a:lstStyle/>
        <a:p>
          <a:endParaRPr lang="en-GB"/>
        </a:p>
      </dgm:t>
    </dgm:pt>
    <dgm:pt modelId="{035E3177-C22C-4A15-9D31-508A0EBCF4F9}" type="sibTrans" cxnId="{2D698CFB-6733-4623-AD1C-E2F59DC56E99}">
      <dgm:prSet/>
      <dgm:spPr/>
      <dgm:t>
        <a:bodyPr/>
        <a:lstStyle/>
        <a:p>
          <a:endParaRPr lang="en-GB"/>
        </a:p>
      </dgm:t>
    </dgm:pt>
    <dgm:pt modelId="{D76AECFD-DFC4-4DA8-A129-59A9848E8C25}">
      <dgm:prSet phldrT="[Text]"/>
      <dgm:spPr/>
      <dgm:t>
        <a:bodyPr/>
        <a:lstStyle/>
        <a:p>
          <a:r>
            <a:rPr lang="en-US" dirty="0" smtClean="0"/>
            <a:t>Statistical Techniques</a:t>
          </a:r>
          <a:endParaRPr lang="en-GB" dirty="0"/>
        </a:p>
      </dgm:t>
    </dgm:pt>
    <dgm:pt modelId="{7DCC498D-C92F-4BEF-BBC0-99A831B3017E}" type="parTrans" cxnId="{DDEF881A-F99B-41CB-87F3-1D0267C6AF1C}">
      <dgm:prSet/>
      <dgm:spPr/>
      <dgm:t>
        <a:bodyPr/>
        <a:lstStyle/>
        <a:p>
          <a:endParaRPr lang="en-GB"/>
        </a:p>
      </dgm:t>
    </dgm:pt>
    <dgm:pt modelId="{8A5E8D97-F90E-46F1-9F09-0766312D4EFB}" type="sibTrans" cxnId="{DDEF881A-F99B-41CB-87F3-1D0267C6AF1C}">
      <dgm:prSet/>
      <dgm:spPr/>
      <dgm:t>
        <a:bodyPr/>
        <a:lstStyle/>
        <a:p>
          <a:endParaRPr lang="en-GB"/>
        </a:p>
      </dgm:t>
    </dgm:pt>
    <dgm:pt modelId="{B85D3065-513E-49A9-B352-EB2F397BB80E}">
      <dgm:prSet phldrT="[Text]"/>
      <dgm:spPr/>
      <dgm:t>
        <a:bodyPr/>
        <a:lstStyle/>
        <a:p>
          <a:pPr algn="l"/>
          <a:r>
            <a:rPr lang="en-US" dirty="0" smtClean="0"/>
            <a:t>- Information Values</a:t>
          </a:r>
        </a:p>
        <a:p>
          <a:pPr algn="l"/>
          <a:r>
            <a:rPr lang="en-US" dirty="0" smtClean="0"/>
            <a:t>- Decision Trees</a:t>
          </a:r>
        </a:p>
        <a:p>
          <a:pPr algn="l"/>
          <a:r>
            <a:rPr lang="en-US" dirty="0" smtClean="0"/>
            <a:t>- Draft Scorecard</a:t>
          </a:r>
          <a:endParaRPr lang="en-GB" dirty="0"/>
        </a:p>
      </dgm:t>
    </dgm:pt>
    <dgm:pt modelId="{D05A73FD-9696-4683-8539-66DE26804EE9}" type="parTrans" cxnId="{94F63DDD-CCF7-4B14-8CF7-1D6107C8831A}">
      <dgm:prSet/>
      <dgm:spPr/>
      <dgm:t>
        <a:bodyPr/>
        <a:lstStyle/>
        <a:p>
          <a:endParaRPr lang="en-GB"/>
        </a:p>
      </dgm:t>
    </dgm:pt>
    <dgm:pt modelId="{E2E1BA3B-9745-49CC-BA16-2EE892B59FE8}" type="sibTrans" cxnId="{94F63DDD-CCF7-4B14-8CF7-1D6107C8831A}">
      <dgm:prSet/>
      <dgm:spPr/>
      <dgm:t>
        <a:bodyPr/>
        <a:lstStyle/>
        <a:p>
          <a:endParaRPr lang="en-GB"/>
        </a:p>
      </dgm:t>
    </dgm:pt>
    <dgm:pt modelId="{82516AD0-2B2E-41DA-8AE1-4DC71E4ABBCE}" type="pres">
      <dgm:prSet presAssocID="{2F21E397-A874-45E1-B575-FBC5DF4740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49E3265-8DA6-466E-97DC-2164F2C40B34}" type="pres">
      <dgm:prSet presAssocID="{46F58FDE-D910-4023-AFB1-EED8F9867739}" presName="vertFlow" presStyleCnt="0"/>
      <dgm:spPr/>
    </dgm:pt>
    <dgm:pt modelId="{6A8916BA-8153-4B44-967D-0A2A29FD7179}" type="pres">
      <dgm:prSet presAssocID="{46F58FDE-D910-4023-AFB1-EED8F9867739}" presName="header" presStyleLbl="node1" presStyleIdx="0" presStyleCnt="2" custLinFactNeighborY="-4985"/>
      <dgm:spPr/>
      <dgm:t>
        <a:bodyPr/>
        <a:lstStyle/>
        <a:p>
          <a:endParaRPr lang="en-GB"/>
        </a:p>
      </dgm:t>
    </dgm:pt>
    <dgm:pt modelId="{0585FBF8-5F1B-4736-B876-9E06DDA3DAE0}" type="pres">
      <dgm:prSet presAssocID="{87126AD3-7DF8-414F-9660-3193A03643A1}" presName="parTrans" presStyleLbl="sibTrans2D1" presStyleIdx="0" presStyleCnt="2"/>
      <dgm:spPr/>
      <dgm:t>
        <a:bodyPr/>
        <a:lstStyle/>
        <a:p>
          <a:endParaRPr lang="en-GB"/>
        </a:p>
      </dgm:t>
    </dgm:pt>
    <dgm:pt modelId="{5159B2C3-2AA3-4094-B3FA-93F07621755E}" type="pres">
      <dgm:prSet presAssocID="{F1012E9F-E234-4318-A0DF-3A32699A3F6D}" presName="child" presStyleLbl="alignAccFollowNode1" presStyleIdx="0" presStyleCnt="2" custScaleY="23515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53AC60-261B-42CD-9F2C-EEC4FF57E88A}" type="pres">
      <dgm:prSet presAssocID="{46F58FDE-D910-4023-AFB1-EED8F9867739}" presName="hSp" presStyleCnt="0"/>
      <dgm:spPr/>
    </dgm:pt>
    <dgm:pt modelId="{FEB4D02F-9640-4AF0-B45F-F0914B4CF16F}" type="pres">
      <dgm:prSet presAssocID="{D76AECFD-DFC4-4DA8-A129-59A9848E8C25}" presName="vertFlow" presStyleCnt="0"/>
      <dgm:spPr/>
    </dgm:pt>
    <dgm:pt modelId="{B76B3860-87D5-45CA-9344-0AEF44C3762C}" type="pres">
      <dgm:prSet presAssocID="{D76AECFD-DFC4-4DA8-A129-59A9848E8C25}" presName="header" presStyleLbl="node1" presStyleIdx="1" presStyleCnt="2"/>
      <dgm:spPr/>
      <dgm:t>
        <a:bodyPr/>
        <a:lstStyle/>
        <a:p>
          <a:endParaRPr lang="en-GB"/>
        </a:p>
      </dgm:t>
    </dgm:pt>
    <dgm:pt modelId="{930ACC9A-F562-4C0D-BB84-799B57DFA4E4}" type="pres">
      <dgm:prSet presAssocID="{D05A73FD-9696-4683-8539-66DE26804EE9}" presName="parTrans" presStyleLbl="sibTrans2D1" presStyleIdx="1" presStyleCnt="2"/>
      <dgm:spPr/>
      <dgm:t>
        <a:bodyPr/>
        <a:lstStyle/>
        <a:p>
          <a:endParaRPr lang="en-GB"/>
        </a:p>
      </dgm:t>
    </dgm:pt>
    <dgm:pt modelId="{E91C8B2F-80C8-4D37-8AAE-A01A5D9B02B6}" type="pres">
      <dgm:prSet presAssocID="{B85D3065-513E-49A9-B352-EB2F397BB80E}" presName="child" presStyleLbl="alignAccFollowNode1" presStyleIdx="1" presStyleCnt="2" custScaleY="22846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D698CFB-6733-4623-AD1C-E2F59DC56E99}" srcId="{46F58FDE-D910-4023-AFB1-EED8F9867739}" destId="{F1012E9F-E234-4318-A0DF-3A32699A3F6D}" srcOrd="0" destOrd="0" parTransId="{87126AD3-7DF8-414F-9660-3193A03643A1}" sibTransId="{035E3177-C22C-4A15-9D31-508A0EBCF4F9}"/>
    <dgm:cxn modelId="{F0C93D59-2A80-4255-BDC6-8FF45111A15D}" type="presOf" srcId="{F1012E9F-E234-4318-A0DF-3A32699A3F6D}" destId="{5159B2C3-2AA3-4094-B3FA-93F07621755E}" srcOrd="0" destOrd="0" presId="urn:microsoft.com/office/officeart/2005/8/layout/lProcess1"/>
    <dgm:cxn modelId="{7FC99D77-88A4-439B-9992-0EAE8F736E25}" type="presOf" srcId="{D05A73FD-9696-4683-8539-66DE26804EE9}" destId="{930ACC9A-F562-4C0D-BB84-799B57DFA4E4}" srcOrd="0" destOrd="0" presId="urn:microsoft.com/office/officeart/2005/8/layout/lProcess1"/>
    <dgm:cxn modelId="{51C78ED1-0127-49FF-92E2-583D630C2F38}" type="presOf" srcId="{46F58FDE-D910-4023-AFB1-EED8F9867739}" destId="{6A8916BA-8153-4B44-967D-0A2A29FD7179}" srcOrd="0" destOrd="0" presId="urn:microsoft.com/office/officeart/2005/8/layout/lProcess1"/>
    <dgm:cxn modelId="{94F63DDD-CCF7-4B14-8CF7-1D6107C8831A}" srcId="{D76AECFD-DFC4-4DA8-A129-59A9848E8C25}" destId="{B85D3065-513E-49A9-B352-EB2F397BB80E}" srcOrd="0" destOrd="0" parTransId="{D05A73FD-9696-4683-8539-66DE26804EE9}" sibTransId="{E2E1BA3B-9745-49CC-BA16-2EE892B59FE8}"/>
    <dgm:cxn modelId="{76A6BDDA-7ECD-446D-B848-DD72B2A57C75}" type="presOf" srcId="{2F21E397-A874-45E1-B575-FBC5DF4740E8}" destId="{82516AD0-2B2E-41DA-8AE1-4DC71E4ABBCE}" srcOrd="0" destOrd="0" presId="urn:microsoft.com/office/officeart/2005/8/layout/lProcess1"/>
    <dgm:cxn modelId="{4FC78EDB-BB97-4F0C-B89B-17B2F60D4992}" type="presOf" srcId="{D76AECFD-DFC4-4DA8-A129-59A9848E8C25}" destId="{B76B3860-87D5-45CA-9344-0AEF44C3762C}" srcOrd="0" destOrd="0" presId="urn:microsoft.com/office/officeart/2005/8/layout/lProcess1"/>
    <dgm:cxn modelId="{0083B9D6-9D9D-44E8-8907-D696A9DF0453}" type="presOf" srcId="{87126AD3-7DF8-414F-9660-3193A03643A1}" destId="{0585FBF8-5F1B-4736-B876-9E06DDA3DAE0}" srcOrd="0" destOrd="0" presId="urn:microsoft.com/office/officeart/2005/8/layout/lProcess1"/>
    <dgm:cxn modelId="{DDEF881A-F99B-41CB-87F3-1D0267C6AF1C}" srcId="{2F21E397-A874-45E1-B575-FBC5DF4740E8}" destId="{D76AECFD-DFC4-4DA8-A129-59A9848E8C25}" srcOrd="1" destOrd="0" parTransId="{7DCC498D-C92F-4BEF-BBC0-99A831B3017E}" sibTransId="{8A5E8D97-F90E-46F1-9F09-0766312D4EFB}"/>
    <dgm:cxn modelId="{862C5016-F983-4C43-97B2-988B3E2376E9}" type="presOf" srcId="{B85D3065-513E-49A9-B352-EB2F397BB80E}" destId="{E91C8B2F-80C8-4D37-8AAE-A01A5D9B02B6}" srcOrd="0" destOrd="0" presId="urn:microsoft.com/office/officeart/2005/8/layout/lProcess1"/>
    <dgm:cxn modelId="{9C8FF0AE-9F0C-45B9-A030-945C62C87DF6}" srcId="{2F21E397-A874-45E1-B575-FBC5DF4740E8}" destId="{46F58FDE-D910-4023-AFB1-EED8F9867739}" srcOrd="0" destOrd="0" parTransId="{1298C14B-4A66-46A0-80E1-094AAE9BF6A8}" sibTransId="{0BE5CC75-1103-41B3-B4E8-CDE308F24C3D}"/>
    <dgm:cxn modelId="{91B815D6-FB47-41D0-B919-752D1ED3E75C}" type="presParOf" srcId="{82516AD0-2B2E-41DA-8AE1-4DC71E4ABBCE}" destId="{D49E3265-8DA6-466E-97DC-2164F2C40B34}" srcOrd="0" destOrd="0" presId="urn:microsoft.com/office/officeart/2005/8/layout/lProcess1"/>
    <dgm:cxn modelId="{84A5A923-556B-4C4E-8BDF-EA9E3BFBDB26}" type="presParOf" srcId="{D49E3265-8DA6-466E-97DC-2164F2C40B34}" destId="{6A8916BA-8153-4B44-967D-0A2A29FD7179}" srcOrd="0" destOrd="0" presId="urn:microsoft.com/office/officeart/2005/8/layout/lProcess1"/>
    <dgm:cxn modelId="{B69C121D-D506-4DA8-BA58-049ED2EA6098}" type="presParOf" srcId="{D49E3265-8DA6-466E-97DC-2164F2C40B34}" destId="{0585FBF8-5F1B-4736-B876-9E06DDA3DAE0}" srcOrd="1" destOrd="0" presId="urn:microsoft.com/office/officeart/2005/8/layout/lProcess1"/>
    <dgm:cxn modelId="{32E9A4EA-D646-48E7-A021-38E10560BFFD}" type="presParOf" srcId="{D49E3265-8DA6-466E-97DC-2164F2C40B34}" destId="{5159B2C3-2AA3-4094-B3FA-93F07621755E}" srcOrd="2" destOrd="0" presId="urn:microsoft.com/office/officeart/2005/8/layout/lProcess1"/>
    <dgm:cxn modelId="{BE63475C-C50E-4A54-9813-B17A4E3FA786}" type="presParOf" srcId="{82516AD0-2B2E-41DA-8AE1-4DC71E4ABBCE}" destId="{7753AC60-261B-42CD-9F2C-EEC4FF57E88A}" srcOrd="1" destOrd="0" presId="urn:microsoft.com/office/officeart/2005/8/layout/lProcess1"/>
    <dgm:cxn modelId="{D67EAA8D-3791-4970-BAA8-CD22BC1F52FB}" type="presParOf" srcId="{82516AD0-2B2E-41DA-8AE1-4DC71E4ABBCE}" destId="{FEB4D02F-9640-4AF0-B45F-F0914B4CF16F}" srcOrd="2" destOrd="0" presId="urn:microsoft.com/office/officeart/2005/8/layout/lProcess1"/>
    <dgm:cxn modelId="{A8332F08-D8A2-46C2-9E3F-370DDDE58346}" type="presParOf" srcId="{FEB4D02F-9640-4AF0-B45F-F0914B4CF16F}" destId="{B76B3860-87D5-45CA-9344-0AEF44C3762C}" srcOrd="0" destOrd="0" presId="urn:microsoft.com/office/officeart/2005/8/layout/lProcess1"/>
    <dgm:cxn modelId="{F0994FF0-CB25-458C-83B8-B33CC1EF7A5A}" type="presParOf" srcId="{FEB4D02F-9640-4AF0-B45F-F0914B4CF16F}" destId="{930ACC9A-F562-4C0D-BB84-799B57DFA4E4}" srcOrd="1" destOrd="0" presId="urn:microsoft.com/office/officeart/2005/8/layout/lProcess1"/>
    <dgm:cxn modelId="{2486BD8B-A6C6-4591-A37A-42C19C3C206C}" type="presParOf" srcId="{FEB4D02F-9640-4AF0-B45F-F0914B4CF16F}" destId="{E91C8B2F-80C8-4D37-8AAE-A01A5D9B02B6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817B4B-61CD-4499-950B-62CD0B19D4CE}" type="doc">
      <dgm:prSet loTypeId="urn:microsoft.com/office/officeart/2005/8/layout/chevron2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5F412DF0-7633-4E70-9FE3-3DB455548A1D}">
      <dgm:prSet phldrT="[Text]" custT="1"/>
      <dgm:spPr/>
      <dgm:t>
        <a:bodyPr/>
        <a:lstStyle/>
        <a:p>
          <a:r>
            <a:rPr lang="en-US" sz="1400" dirty="0" smtClean="0"/>
            <a:t>Data</a:t>
          </a:r>
          <a:r>
            <a:rPr lang="en-US" sz="900" dirty="0" smtClean="0"/>
            <a:t> </a:t>
          </a:r>
          <a:r>
            <a:rPr lang="en-US" sz="1400" dirty="0" smtClean="0"/>
            <a:t>Merge</a:t>
          </a:r>
          <a:endParaRPr lang="en-GB" sz="1400" dirty="0"/>
        </a:p>
      </dgm:t>
    </dgm:pt>
    <dgm:pt modelId="{08FBD498-917E-420F-AE4E-F1E1B904A2E5}" type="parTrans" cxnId="{52DB3EB8-3D70-4264-BB30-6313B8BD975E}">
      <dgm:prSet/>
      <dgm:spPr/>
      <dgm:t>
        <a:bodyPr/>
        <a:lstStyle/>
        <a:p>
          <a:endParaRPr lang="en-GB"/>
        </a:p>
      </dgm:t>
    </dgm:pt>
    <dgm:pt modelId="{FB55FBDC-5188-42C3-BA94-E633E2C81DB8}" type="sibTrans" cxnId="{52DB3EB8-3D70-4264-BB30-6313B8BD975E}">
      <dgm:prSet/>
      <dgm:spPr/>
      <dgm:t>
        <a:bodyPr/>
        <a:lstStyle/>
        <a:p>
          <a:endParaRPr lang="en-GB"/>
        </a:p>
      </dgm:t>
    </dgm:pt>
    <dgm:pt modelId="{7B4E69D9-EDAA-40F5-82CD-81BB20720CAD}">
      <dgm:prSet phldrT="[Text]"/>
      <dgm:spPr/>
      <dgm:t>
        <a:bodyPr/>
        <a:lstStyle/>
        <a:p>
          <a:r>
            <a:rPr lang="en-US" b="1" dirty="0" smtClean="0"/>
            <a:t>Using Data Step or Proc </a:t>
          </a:r>
          <a:r>
            <a:rPr lang="en-US" b="1" dirty="0" err="1" smtClean="0"/>
            <a:t>Sql</a:t>
          </a:r>
          <a:r>
            <a:rPr lang="en-US" b="1" dirty="0" smtClean="0"/>
            <a:t> </a:t>
          </a:r>
          <a:r>
            <a:rPr lang="en-US" b="1" dirty="0" smtClean="0"/>
            <a:t>for performance and bureau merge</a:t>
          </a:r>
          <a:endParaRPr lang="en-GB" b="1" dirty="0"/>
        </a:p>
      </dgm:t>
    </dgm:pt>
    <dgm:pt modelId="{15EEF923-B5C5-4590-A856-258B52D55541}" type="parTrans" cxnId="{26317CD4-1BBA-4AA9-8F19-62E801C59309}">
      <dgm:prSet/>
      <dgm:spPr/>
      <dgm:t>
        <a:bodyPr/>
        <a:lstStyle/>
        <a:p>
          <a:endParaRPr lang="en-GB"/>
        </a:p>
      </dgm:t>
    </dgm:pt>
    <dgm:pt modelId="{0729B63B-B04E-49B6-91D6-46AA0D968E39}" type="sibTrans" cxnId="{26317CD4-1BBA-4AA9-8F19-62E801C59309}">
      <dgm:prSet/>
      <dgm:spPr/>
      <dgm:t>
        <a:bodyPr/>
        <a:lstStyle/>
        <a:p>
          <a:endParaRPr lang="en-GB"/>
        </a:p>
      </dgm:t>
    </dgm:pt>
    <dgm:pt modelId="{A00C46E0-4530-48E7-82FB-5DEE8E7EC1AC}">
      <dgm:prSet phldrT="[Text]"/>
      <dgm:spPr/>
      <dgm:t>
        <a:bodyPr/>
        <a:lstStyle/>
        <a:p>
          <a:r>
            <a:rPr lang="en-US" b="1" dirty="0" smtClean="0"/>
            <a:t>Tagging of default reasons and default dates</a:t>
          </a:r>
          <a:endParaRPr lang="en-GB" b="1" dirty="0"/>
        </a:p>
      </dgm:t>
    </dgm:pt>
    <dgm:pt modelId="{72EA3B75-A372-474B-A2BD-C9473C9104B3}" type="parTrans" cxnId="{0F56E4B9-ED06-4930-9E49-3C21F4F05319}">
      <dgm:prSet/>
      <dgm:spPr/>
      <dgm:t>
        <a:bodyPr/>
        <a:lstStyle/>
        <a:p>
          <a:endParaRPr lang="en-GB"/>
        </a:p>
      </dgm:t>
    </dgm:pt>
    <dgm:pt modelId="{291A4DFC-13F6-4B1E-980E-7A4F6D9912E8}" type="sibTrans" cxnId="{0F56E4B9-ED06-4930-9E49-3C21F4F05319}">
      <dgm:prSet/>
      <dgm:spPr/>
      <dgm:t>
        <a:bodyPr/>
        <a:lstStyle/>
        <a:p>
          <a:endParaRPr lang="en-GB"/>
        </a:p>
      </dgm:t>
    </dgm:pt>
    <dgm:pt modelId="{DAE38F5C-D3E9-4714-BC39-65EB3C362F52}">
      <dgm:prSet phldrT="[Text]" custT="1"/>
      <dgm:spPr/>
      <dgm:t>
        <a:bodyPr/>
        <a:lstStyle/>
        <a:p>
          <a:r>
            <a:rPr lang="en-US" sz="1400" dirty="0" smtClean="0"/>
            <a:t>Generating Flags</a:t>
          </a:r>
          <a:endParaRPr lang="en-GB" sz="1400" dirty="0"/>
        </a:p>
      </dgm:t>
    </dgm:pt>
    <dgm:pt modelId="{AF0372CD-13FB-4FBA-8C43-148FAC60BD49}" type="parTrans" cxnId="{743B7AF2-B8A1-48A6-A64F-A99951FCE772}">
      <dgm:prSet/>
      <dgm:spPr/>
      <dgm:t>
        <a:bodyPr/>
        <a:lstStyle/>
        <a:p>
          <a:endParaRPr lang="en-GB"/>
        </a:p>
      </dgm:t>
    </dgm:pt>
    <dgm:pt modelId="{ABDE5B9B-3559-4ADF-A2F6-3ABA2FC627E4}" type="sibTrans" cxnId="{743B7AF2-B8A1-48A6-A64F-A99951FCE772}">
      <dgm:prSet/>
      <dgm:spPr/>
      <dgm:t>
        <a:bodyPr/>
        <a:lstStyle/>
        <a:p>
          <a:endParaRPr lang="en-GB"/>
        </a:p>
      </dgm:t>
    </dgm:pt>
    <dgm:pt modelId="{84BCF00B-B175-4C86-A210-E8E1BD6107FB}">
      <dgm:prSet phldrT="[Text]"/>
      <dgm:spPr/>
      <dgm:t>
        <a:bodyPr/>
        <a:lstStyle/>
        <a:p>
          <a:r>
            <a:rPr lang="en-US" b="1" dirty="0" smtClean="0"/>
            <a:t>Flags for each of the exclusions and bad definitions</a:t>
          </a:r>
          <a:endParaRPr lang="en-GB" b="1" dirty="0"/>
        </a:p>
      </dgm:t>
    </dgm:pt>
    <dgm:pt modelId="{CD4F1DEE-7155-44B2-9E2B-47C7EE08BB40}" type="parTrans" cxnId="{01A99A0E-8561-4E7C-9ADC-7B32C860B039}">
      <dgm:prSet/>
      <dgm:spPr/>
      <dgm:t>
        <a:bodyPr/>
        <a:lstStyle/>
        <a:p>
          <a:endParaRPr lang="en-GB"/>
        </a:p>
      </dgm:t>
    </dgm:pt>
    <dgm:pt modelId="{7ACAA39C-E4B9-4EB0-B5E4-8FFBC1D112DE}" type="sibTrans" cxnId="{01A99A0E-8561-4E7C-9ADC-7B32C860B039}">
      <dgm:prSet/>
      <dgm:spPr/>
      <dgm:t>
        <a:bodyPr/>
        <a:lstStyle/>
        <a:p>
          <a:endParaRPr lang="en-GB"/>
        </a:p>
      </dgm:t>
    </dgm:pt>
    <dgm:pt modelId="{E87FE097-9A1B-450B-A19A-B2BF6A6A137F}">
      <dgm:prSet phldrT="[Text]"/>
      <dgm:spPr/>
      <dgm:t>
        <a:bodyPr/>
        <a:lstStyle/>
        <a:p>
          <a:r>
            <a:rPr lang="en-US" b="1" dirty="0" smtClean="0"/>
            <a:t>Exclusions and de-duplication to be applied only after performance aggregation but before variable generation</a:t>
          </a:r>
          <a:endParaRPr lang="en-GB" b="1" dirty="0"/>
        </a:p>
      </dgm:t>
    </dgm:pt>
    <dgm:pt modelId="{6676B9D2-025E-433B-A5AF-1186ACA24D01}" type="parTrans" cxnId="{28535065-BB63-4362-8F55-EC93EA14E6E1}">
      <dgm:prSet/>
      <dgm:spPr/>
      <dgm:t>
        <a:bodyPr/>
        <a:lstStyle/>
        <a:p>
          <a:endParaRPr lang="en-GB"/>
        </a:p>
      </dgm:t>
    </dgm:pt>
    <dgm:pt modelId="{C069F9AD-6875-4255-970F-F2306851D3CF}" type="sibTrans" cxnId="{28535065-BB63-4362-8F55-EC93EA14E6E1}">
      <dgm:prSet/>
      <dgm:spPr/>
      <dgm:t>
        <a:bodyPr/>
        <a:lstStyle/>
        <a:p>
          <a:endParaRPr lang="en-GB"/>
        </a:p>
      </dgm:t>
    </dgm:pt>
    <dgm:pt modelId="{1A53BF58-7924-4D56-9D96-D2B89AD83680}">
      <dgm:prSet phldrT="[Text]" custT="1"/>
      <dgm:spPr/>
      <dgm:t>
        <a:bodyPr/>
        <a:lstStyle/>
        <a:p>
          <a:endParaRPr lang="en-US" sz="900" dirty="0" smtClean="0"/>
        </a:p>
        <a:p>
          <a:r>
            <a:rPr lang="en-US" sz="1400" dirty="0" smtClean="0"/>
            <a:t>Data Structure </a:t>
          </a:r>
        </a:p>
        <a:p>
          <a:endParaRPr lang="en-GB" sz="900" dirty="0"/>
        </a:p>
      </dgm:t>
    </dgm:pt>
    <dgm:pt modelId="{922558EE-7C46-48A0-9B59-F1E72A29B570}" type="parTrans" cxnId="{8D0AFAE5-C91C-4D52-A111-9DC54D3C2FBF}">
      <dgm:prSet/>
      <dgm:spPr/>
      <dgm:t>
        <a:bodyPr/>
        <a:lstStyle/>
        <a:p>
          <a:endParaRPr lang="en-GB"/>
        </a:p>
      </dgm:t>
    </dgm:pt>
    <dgm:pt modelId="{AFD83FFD-64A2-4BC3-81AA-537830CCD1A9}" type="sibTrans" cxnId="{8D0AFAE5-C91C-4D52-A111-9DC54D3C2FBF}">
      <dgm:prSet/>
      <dgm:spPr/>
      <dgm:t>
        <a:bodyPr/>
        <a:lstStyle/>
        <a:p>
          <a:endParaRPr lang="en-GB"/>
        </a:p>
      </dgm:t>
    </dgm:pt>
    <dgm:pt modelId="{E17B3952-F486-4813-8096-0EE14D062EBD}">
      <dgm:prSet phldrT="[Text]"/>
      <dgm:spPr/>
      <dgm:t>
        <a:bodyPr/>
        <a:lstStyle/>
        <a:p>
          <a:r>
            <a:rPr lang="en-US" b="1" dirty="0" smtClean="0"/>
            <a:t>Avoid variable naming issue for performance and observation periods using distinguishable suffix.</a:t>
          </a:r>
          <a:endParaRPr lang="en-GB" b="1" dirty="0"/>
        </a:p>
      </dgm:t>
    </dgm:pt>
    <dgm:pt modelId="{FB5C9964-9CCD-4545-BB13-C7FE973F8131}" type="parTrans" cxnId="{0C6CF21F-0BF2-4A4C-8C5D-12EE2E53F312}">
      <dgm:prSet/>
      <dgm:spPr/>
      <dgm:t>
        <a:bodyPr/>
        <a:lstStyle/>
        <a:p>
          <a:endParaRPr lang="en-GB"/>
        </a:p>
      </dgm:t>
    </dgm:pt>
    <dgm:pt modelId="{6B4A5FA2-CE20-4C3E-B19A-98E56FDCEEF4}" type="sibTrans" cxnId="{0C6CF21F-0BF2-4A4C-8C5D-12EE2E53F312}">
      <dgm:prSet/>
      <dgm:spPr/>
      <dgm:t>
        <a:bodyPr/>
        <a:lstStyle/>
        <a:p>
          <a:endParaRPr lang="en-GB"/>
        </a:p>
      </dgm:t>
    </dgm:pt>
    <dgm:pt modelId="{D2D64FDC-2E07-4616-B4EE-645F9C7655B2}">
      <dgm:prSet phldrT="[Text]"/>
      <dgm:spPr/>
      <dgm:t>
        <a:bodyPr/>
        <a:lstStyle/>
        <a:p>
          <a:endParaRPr lang="en-GB" dirty="0"/>
        </a:p>
      </dgm:t>
    </dgm:pt>
    <dgm:pt modelId="{894E6530-9339-4F3F-A670-8D83BC5C2A13}" type="parTrans" cxnId="{07B2430F-BAFB-4C80-AF7E-017AC3E13C51}">
      <dgm:prSet/>
      <dgm:spPr/>
      <dgm:t>
        <a:bodyPr/>
        <a:lstStyle/>
        <a:p>
          <a:endParaRPr lang="en-GB"/>
        </a:p>
      </dgm:t>
    </dgm:pt>
    <dgm:pt modelId="{8F8B0F0C-123E-4F3C-905A-D05769F52AE2}" type="sibTrans" cxnId="{07B2430F-BAFB-4C80-AF7E-017AC3E13C51}">
      <dgm:prSet/>
      <dgm:spPr/>
      <dgm:t>
        <a:bodyPr/>
        <a:lstStyle/>
        <a:p>
          <a:endParaRPr lang="en-GB"/>
        </a:p>
      </dgm:t>
    </dgm:pt>
    <dgm:pt modelId="{06DD9416-0624-427C-A623-ABA0BC0B84AC}">
      <dgm:prSet phldrT="[Text]"/>
      <dgm:spPr/>
      <dgm:t>
        <a:bodyPr/>
        <a:lstStyle/>
        <a:p>
          <a:r>
            <a:rPr lang="en-US" b="1" dirty="0" smtClean="0"/>
            <a:t>Relevant comparisons with existing scorecards</a:t>
          </a:r>
          <a:endParaRPr lang="en-GB" b="1" dirty="0"/>
        </a:p>
      </dgm:t>
    </dgm:pt>
    <dgm:pt modelId="{8854A2DD-1FE8-44C0-B8B6-536BC788713F}" type="parTrans" cxnId="{BE82B65C-4579-48F5-898D-68CA00BD22D0}">
      <dgm:prSet/>
      <dgm:spPr/>
      <dgm:t>
        <a:bodyPr/>
        <a:lstStyle/>
        <a:p>
          <a:endParaRPr lang="en-GB"/>
        </a:p>
      </dgm:t>
    </dgm:pt>
    <dgm:pt modelId="{8F4F9DB8-7351-48FB-80CD-06D5F5B3758E}" type="sibTrans" cxnId="{BE82B65C-4579-48F5-898D-68CA00BD22D0}">
      <dgm:prSet/>
      <dgm:spPr/>
      <dgm:t>
        <a:bodyPr/>
        <a:lstStyle/>
        <a:p>
          <a:endParaRPr lang="en-GB"/>
        </a:p>
      </dgm:t>
    </dgm:pt>
    <dgm:pt modelId="{FD068351-742A-46AE-8138-7E94E0740D4F}" type="pres">
      <dgm:prSet presAssocID="{C3817B4B-61CD-4499-950B-62CD0B19D4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9A6C22-B84C-40DE-BDAC-4C9B6F00B2DE}" type="pres">
      <dgm:prSet presAssocID="{5F412DF0-7633-4E70-9FE3-3DB455548A1D}" presName="composite" presStyleCnt="0"/>
      <dgm:spPr/>
    </dgm:pt>
    <dgm:pt modelId="{D429F7F1-DD31-49A3-8679-516372B32EE9}" type="pres">
      <dgm:prSet presAssocID="{5F412DF0-7633-4E70-9FE3-3DB455548A1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68551C-261A-4D57-B0C2-457C2593E114}" type="pres">
      <dgm:prSet presAssocID="{5F412DF0-7633-4E70-9FE3-3DB455548A1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8FCD40-6850-4176-9411-34969B0B9116}" type="pres">
      <dgm:prSet presAssocID="{FB55FBDC-5188-42C3-BA94-E633E2C81DB8}" presName="sp" presStyleCnt="0"/>
      <dgm:spPr/>
    </dgm:pt>
    <dgm:pt modelId="{9E8757B6-1A48-407F-85A0-BFB2CD3523C0}" type="pres">
      <dgm:prSet presAssocID="{DAE38F5C-D3E9-4714-BC39-65EB3C362F52}" presName="composite" presStyleCnt="0"/>
      <dgm:spPr/>
    </dgm:pt>
    <dgm:pt modelId="{01629B3E-D478-4838-BE15-F5D391F3E982}" type="pres">
      <dgm:prSet presAssocID="{DAE38F5C-D3E9-4714-BC39-65EB3C362F5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CD74A1-1DAD-4E21-82FE-27494C017EF0}" type="pres">
      <dgm:prSet presAssocID="{DAE38F5C-D3E9-4714-BC39-65EB3C362F5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7D5875-669B-4200-85DD-45A322EE2033}" type="pres">
      <dgm:prSet presAssocID="{ABDE5B9B-3559-4ADF-A2F6-3ABA2FC627E4}" presName="sp" presStyleCnt="0"/>
      <dgm:spPr/>
    </dgm:pt>
    <dgm:pt modelId="{AF28E8B4-2EBE-4FC5-8E28-D3463D11B34D}" type="pres">
      <dgm:prSet presAssocID="{1A53BF58-7924-4D56-9D96-D2B89AD83680}" presName="composite" presStyleCnt="0"/>
      <dgm:spPr/>
    </dgm:pt>
    <dgm:pt modelId="{4531883E-F9F4-41C3-942F-6A857EBE1B74}" type="pres">
      <dgm:prSet presAssocID="{1A53BF58-7924-4D56-9D96-D2B89AD8368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8AA910-1E77-4683-ABC9-DF3886B88B12}" type="pres">
      <dgm:prSet presAssocID="{1A53BF58-7924-4D56-9D96-D2B89AD8368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8535065-BB63-4362-8F55-EC93EA14E6E1}" srcId="{DAE38F5C-D3E9-4714-BC39-65EB3C362F52}" destId="{E87FE097-9A1B-450B-A19A-B2BF6A6A137F}" srcOrd="1" destOrd="0" parTransId="{6676B9D2-025E-433B-A5AF-1186ACA24D01}" sibTransId="{C069F9AD-6875-4255-970F-F2306851D3CF}"/>
    <dgm:cxn modelId="{5E4C5989-D6D9-49B8-86AB-C823A850B2EE}" type="presOf" srcId="{06DD9416-0624-427C-A623-ABA0BC0B84AC}" destId="{DC8AA910-1E77-4683-ABC9-DF3886B88B12}" srcOrd="0" destOrd="1" presId="urn:microsoft.com/office/officeart/2005/8/layout/chevron2"/>
    <dgm:cxn modelId="{195620C5-BB0D-4D68-B805-1DA53BDE7263}" type="presOf" srcId="{7B4E69D9-EDAA-40F5-82CD-81BB20720CAD}" destId="{F568551C-261A-4D57-B0C2-457C2593E114}" srcOrd="0" destOrd="0" presId="urn:microsoft.com/office/officeart/2005/8/layout/chevron2"/>
    <dgm:cxn modelId="{9EB46149-623B-4523-8CC1-8C649FEACC44}" type="presOf" srcId="{84BCF00B-B175-4C86-A210-E8E1BD6107FB}" destId="{67CD74A1-1DAD-4E21-82FE-27494C017EF0}" srcOrd="0" destOrd="0" presId="urn:microsoft.com/office/officeart/2005/8/layout/chevron2"/>
    <dgm:cxn modelId="{7A923ADF-F525-4716-886B-0DC5022CC421}" type="presOf" srcId="{D2D64FDC-2E07-4616-B4EE-645F9C7655B2}" destId="{DC8AA910-1E77-4683-ABC9-DF3886B88B12}" srcOrd="0" destOrd="2" presId="urn:microsoft.com/office/officeart/2005/8/layout/chevron2"/>
    <dgm:cxn modelId="{77148F88-007E-48C5-AF02-80469C283E45}" type="presOf" srcId="{E87FE097-9A1B-450B-A19A-B2BF6A6A137F}" destId="{67CD74A1-1DAD-4E21-82FE-27494C017EF0}" srcOrd="0" destOrd="1" presId="urn:microsoft.com/office/officeart/2005/8/layout/chevron2"/>
    <dgm:cxn modelId="{7FBEF198-604C-400B-B2D7-6AB9BA4D2D11}" type="presOf" srcId="{5F412DF0-7633-4E70-9FE3-3DB455548A1D}" destId="{D429F7F1-DD31-49A3-8679-516372B32EE9}" srcOrd="0" destOrd="0" presId="urn:microsoft.com/office/officeart/2005/8/layout/chevron2"/>
    <dgm:cxn modelId="{01A99A0E-8561-4E7C-9ADC-7B32C860B039}" srcId="{DAE38F5C-D3E9-4714-BC39-65EB3C362F52}" destId="{84BCF00B-B175-4C86-A210-E8E1BD6107FB}" srcOrd="0" destOrd="0" parTransId="{CD4F1DEE-7155-44B2-9E2B-47C7EE08BB40}" sibTransId="{7ACAA39C-E4B9-4EB0-B5E4-8FFBC1D112DE}"/>
    <dgm:cxn modelId="{2769C037-6CDE-48DE-93BE-8E60766A85E9}" type="presOf" srcId="{C3817B4B-61CD-4499-950B-62CD0B19D4CE}" destId="{FD068351-742A-46AE-8138-7E94E0740D4F}" srcOrd="0" destOrd="0" presId="urn:microsoft.com/office/officeart/2005/8/layout/chevron2"/>
    <dgm:cxn modelId="{07B2430F-BAFB-4C80-AF7E-017AC3E13C51}" srcId="{1A53BF58-7924-4D56-9D96-D2B89AD83680}" destId="{D2D64FDC-2E07-4616-B4EE-645F9C7655B2}" srcOrd="2" destOrd="0" parTransId="{894E6530-9339-4F3F-A670-8D83BC5C2A13}" sibTransId="{8F8B0F0C-123E-4F3C-905A-D05769F52AE2}"/>
    <dgm:cxn modelId="{0F56E4B9-ED06-4930-9E49-3C21F4F05319}" srcId="{5F412DF0-7633-4E70-9FE3-3DB455548A1D}" destId="{A00C46E0-4530-48E7-82FB-5DEE8E7EC1AC}" srcOrd="1" destOrd="0" parTransId="{72EA3B75-A372-474B-A2BD-C9473C9104B3}" sibTransId="{291A4DFC-13F6-4B1E-980E-7A4F6D9912E8}"/>
    <dgm:cxn modelId="{52DB3EB8-3D70-4264-BB30-6313B8BD975E}" srcId="{C3817B4B-61CD-4499-950B-62CD0B19D4CE}" destId="{5F412DF0-7633-4E70-9FE3-3DB455548A1D}" srcOrd="0" destOrd="0" parTransId="{08FBD498-917E-420F-AE4E-F1E1B904A2E5}" sibTransId="{FB55FBDC-5188-42C3-BA94-E633E2C81DB8}"/>
    <dgm:cxn modelId="{F6C7E167-AB9F-4369-8A21-6561B57B0E7F}" type="presOf" srcId="{DAE38F5C-D3E9-4714-BC39-65EB3C362F52}" destId="{01629B3E-D478-4838-BE15-F5D391F3E982}" srcOrd="0" destOrd="0" presId="urn:microsoft.com/office/officeart/2005/8/layout/chevron2"/>
    <dgm:cxn modelId="{26317CD4-1BBA-4AA9-8F19-62E801C59309}" srcId="{5F412DF0-7633-4E70-9FE3-3DB455548A1D}" destId="{7B4E69D9-EDAA-40F5-82CD-81BB20720CAD}" srcOrd="0" destOrd="0" parTransId="{15EEF923-B5C5-4590-A856-258B52D55541}" sibTransId="{0729B63B-B04E-49B6-91D6-46AA0D968E39}"/>
    <dgm:cxn modelId="{743B7AF2-B8A1-48A6-A64F-A99951FCE772}" srcId="{C3817B4B-61CD-4499-950B-62CD0B19D4CE}" destId="{DAE38F5C-D3E9-4714-BC39-65EB3C362F52}" srcOrd="1" destOrd="0" parTransId="{AF0372CD-13FB-4FBA-8C43-148FAC60BD49}" sibTransId="{ABDE5B9B-3559-4ADF-A2F6-3ABA2FC627E4}"/>
    <dgm:cxn modelId="{447A0353-4F26-4481-BAAE-74C826364B7B}" type="presOf" srcId="{A00C46E0-4530-48E7-82FB-5DEE8E7EC1AC}" destId="{F568551C-261A-4D57-B0C2-457C2593E114}" srcOrd="0" destOrd="1" presId="urn:microsoft.com/office/officeart/2005/8/layout/chevron2"/>
    <dgm:cxn modelId="{BE82B65C-4579-48F5-898D-68CA00BD22D0}" srcId="{1A53BF58-7924-4D56-9D96-D2B89AD83680}" destId="{06DD9416-0624-427C-A623-ABA0BC0B84AC}" srcOrd="1" destOrd="0" parTransId="{8854A2DD-1FE8-44C0-B8B6-536BC788713F}" sibTransId="{8F4F9DB8-7351-48FB-80CD-06D5F5B3758E}"/>
    <dgm:cxn modelId="{0C6CF21F-0BF2-4A4C-8C5D-12EE2E53F312}" srcId="{1A53BF58-7924-4D56-9D96-D2B89AD83680}" destId="{E17B3952-F486-4813-8096-0EE14D062EBD}" srcOrd="0" destOrd="0" parTransId="{FB5C9964-9CCD-4545-BB13-C7FE973F8131}" sibTransId="{6B4A5FA2-CE20-4C3E-B19A-98E56FDCEEF4}"/>
    <dgm:cxn modelId="{D5D93116-140D-4594-9102-61F2ABA526BD}" type="presOf" srcId="{E17B3952-F486-4813-8096-0EE14D062EBD}" destId="{DC8AA910-1E77-4683-ABC9-DF3886B88B12}" srcOrd="0" destOrd="0" presId="urn:microsoft.com/office/officeart/2005/8/layout/chevron2"/>
    <dgm:cxn modelId="{CD9A0273-71FA-4FED-AA39-38DC33B33EC9}" type="presOf" srcId="{1A53BF58-7924-4D56-9D96-D2B89AD83680}" destId="{4531883E-F9F4-41C3-942F-6A857EBE1B74}" srcOrd="0" destOrd="0" presId="urn:microsoft.com/office/officeart/2005/8/layout/chevron2"/>
    <dgm:cxn modelId="{8D0AFAE5-C91C-4D52-A111-9DC54D3C2FBF}" srcId="{C3817B4B-61CD-4499-950B-62CD0B19D4CE}" destId="{1A53BF58-7924-4D56-9D96-D2B89AD83680}" srcOrd="2" destOrd="0" parTransId="{922558EE-7C46-48A0-9B59-F1E72A29B570}" sibTransId="{AFD83FFD-64A2-4BC3-81AA-537830CCD1A9}"/>
    <dgm:cxn modelId="{E94725B1-C17A-4BF0-A1D0-06D8CE26610B}" type="presParOf" srcId="{FD068351-742A-46AE-8138-7E94E0740D4F}" destId="{5B9A6C22-B84C-40DE-BDAC-4C9B6F00B2DE}" srcOrd="0" destOrd="0" presId="urn:microsoft.com/office/officeart/2005/8/layout/chevron2"/>
    <dgm:cxn modelId="{3A19606B-33CA-45E3-B789-4A503AD21998}" type="presParOf" srcId="{5B9A6C22-B84C-40DE-BDAC-4C9B6F00B2DE}" destId="{D429F7F1-DD31-49A3-8679-516372B32EE9}" srcOrd="0" destOrd="0" presId="urn:microsoft.com/office/officeart/2005/8/layout/chevron2"/>
    <dgm:cxn modelId="{3755F5D6-380A-48FD-842C-C59F06884383}" type="presParOf" srcId="{5B9A6C22-B84C-40DE-BDAC-4C9B6F00B2DE}" destId="{F568551C-261A-4D57-B0C2-457C2593E114}" srcOrd="1" destOrd="0" presId="urn:microsoft.com/office/officeart/2005/8/layout/chevron2"/>
    <dgm:cxn modelId="{2A32B503-4F99-4056-9FE9-10D0A6596511}" type="presParOf" srcId="{FD068351-742A-46AE-8138-7E94E0740D4F}" destId="{8A8FCD40-6850-4176-9411-34969B0B9116}" srcOrd="1" destOrd="0" presId="urn:microsoft.com/office/officeart/2005/8/layout/chevron2"/>
    <dgm:cxn modelId="{47E08BCB-C025-45CC-8ECF-A82255C3DFBE}" type="presParOf" srcId="{FD068351-742A-46AE-8138-7E94E0740D4F}" destId="{9E8757B6-1A48-407F-85A0-BFB2CD3523C0}" srcOrd="2" destOrd="0" presId="urn:microsoft.com/office/officeart/2005/8/layout/chevron2"/>
    <dgm:cxn modelId="{C35DA3C7-576F-4CE2-8096-966A7DADAD4B}" type="presParOf" srcId="{9E8757B6-1A48-407F-85A0-BFB2CD3523C0}" destId="{01629B3E-D478-4838-BE15-F5D391F3E982}" srcOrd="0" destOrd="0" presId="urn:microsoft.com/office/officeart/2005/8/layout/chevron2"/>
    <dgm:cxn modelId="{1652F4B5-C7BD-48DA-8B72-3077990407C5}" type="presParOf" srcId="{9E8757B6-1A48-407F-85A0-BFB2CD3523C0}" destId="{67CD74A1-1DAD-4E21-82FE-27494C017EF0}" srcOrd="1" destOrd="0" presId="urn:microsoft.com/office/officeart/2005/8/layout/chevron2"/>
    <dgm:cxn modelId="{AC9941BA-0029-45F1-B96B-E17C43201461}" type="presParOf" srcId="{FD068351-742A-46AE-8138-7E94E0740D4F}" destId="{C97D5875-669B-4200-85DD-45A322EE2033}" srcOrd="3" destOrd="0" presId="urn:microsoft.com/office/officeart/2005/8/layout/chevron2"/>
    <dgm:cxn modelId="{58D472E2-4921-4186-8AB2-0FA0EE2F53A8}" type="presParOf" srcId="{FD068351-742A-46AE-8138-7E94E0740D4F}" destId="{AF28E8B4-2EBE-4FC5-8E28-D3463D11B34D}" srcOrd="4" destOrd="0" presId="urn:microsoft.com/office/officeart/2005/8/layout/chevron2"/>
    <dgm:cxn modelId="{75C5CFE8-2B98-4F17-A1E7-30279BC785F6}" type="presParOf" srcId="{AF28E8B4-2EBE-4FC5-8E28-D3463D11B34D}" destId="{4531883E-F9F4-41C3-942F-6A857EBE1B74}" srcOrd="0" destOrd="0" presId="urn:microsoft.com/office/officeart/2005/8/layout/chevron2"/>
    <dgm:cxn modelId="{2A6CCA69-0EB5-41E0-9509-25C68BC11812}" type="presParOf" srcId="{AF28E8B4-2EBE-4FC5-8E28-D3463D11B34D}" destId="{DC8AA910-1E77-4683-ABC9-DF3886B88B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19FD2D-AC98-4469-9579-8E560E4A6314}">
      <dsp:nvSpPr>
        <dsp:cNvPr id="0" name=""/>
        <dsp:cNvSpPr/>
      </dsp:nvSpPr>
      <dsp:spPr>
        <a:xfrm>
          <a:off x="0" y="0"/>
          <a:ext cx="5613400" cy="1320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Scorecard Request Signed with details on cost &amp; benefit from scorecard development</a:t>
          </a:r>
          <a:endParaRPr lang="en-GB" sz="1900" kern="1200" dirty="0"/>
        </a:p>
      </dsp:txBody>
      <dsp:txXfrm>
        <a:off x="0" y="0"/>
        <a:ext cx="4265523" cy="1320800"/>
      </dsp:txXfrm>
    </dsp:sp>
    <dsp:sp modelId="{A8B2304E-D294-4640-80AD-0161CA091AE9}">
      <dsp:nvSpPr>
        <dsp:cNvPr id="0" name=""/>
        <dsp:cNvSpPr/>
      </dsp:nvSpPr>
      <dsp:spPr>
        <a:xfrm>
          <a:off x="495299" y="1540933"/>
          <a:ext cx="5613400" cy="1320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heads up for data delivery.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TOR Discussion &amp; Agreement on Model Delivery Plan</a:t>
          </a:r>
          <a:endParaRPr lang="en-GB" sz="1900" kern="1200" dirty="0"/>
        </a:p>
      </dsp:txBody>
      <dsp:txXfrm>
        <a:off x="495299" y="1540933"/>
        <a:ext cx="4259579" cy="1320800"/>
      </dsp:txXfrm>
    </dsp:sp>
    <dsp:sp modelId="{84661794-9780-4624-BFA6-8045E1CF98EE}">
      <dsp:nvSpPr>
        <dsp:cNvPr id="0" name=""/>
        <dsp:cNvSpPr/>
      </dsp:nvSpPr>
      <dsp:spPr>
        <a:xfrm>
          <a:off x="990599" y="3081866"/>
          <a:ext cx="5613400" cy="1320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Complete sign off on TOR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Scorecard Kick Off Meeting to understand data structure and portfolio details</a:t>
          </a:r>
          <a:endParaRPr lang="en-GB" sz="1900" kern="1200" dirty="0"/>
        </a:p>
      </dsp:txBody>
      <dsp:txXfrm>
        <a:off x="990599" y="3081866"/>
        <a:ext cx="4259579" cy="1320800"/>
      </dsp:txXfrm>
    </dsp:sp>
    <dsp:sp modelId="{5FE23D57-42CF-4DA1-9AA2-5BEF78E9D31C}">
      <dsp:nvSpPr>
        <dsp:cNvPr id="0" name=""/>
        <dsp:cNvSpPr/>
      </dsp:nvSpPr>
      <dsp:spPr>
        <a:xfrm>
          <a:off x="4754879" y="1001606"/>
          <a:ext cx="858520" cy="858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600" kern="1200"/>
        </a:p>
      </dsp:txBody>
      <dsp:txXfrm>
        <a:off x="4754879" y="1001606"/>
        <a:ext cx="858520" cy="858520"/>
      </dsp:txXfrm>
    </dsp:sp>
    <dsp:sp modelId="{B54E2EAB-1D04-47A3-8DB5-CFC1EF0871EF}">
      <dsp:nvSpPr>
        <dsp:cNvPr id="0" name=""/>
        <dsp:cNvSpPr/>
      </dsp:nvSpPr>
      <dsp:spPr>
        <a:xfrm>
          <a:off x="5250179" y="2533734"/>
          <a:ext cx="858520" cy="858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600" kern="1200"/>
        </a:p>
      </dsp:txBody>
      <dsp:txXfrm>
        <a:off x="5250179" y="2533734"/>
        <a:ext cx="858520" cy="8585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10BB51-11CB-4F8F-8679-1C86148432D8}">
      <dsp:nvSpPr>
        <dsp:cNvPr id="0" name=""/>
        <dsp:cNvSpPr/>
      </dsp:nvSpPr>
      <dsp:spPr>
        <a:xfrm>
          <a:off x="100393" y="1848"/>
          <a:ext cx="1330456" cy="1330456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Default?</a:t>
          </a:r>
          <a:endParaRPr lang="en-GB" sz="1800" kern="1200" dirty="0"/>
        </a:p>
      </dsp:txBody>
      <dsp:txXfrm>
        <a:off x="100393" y="1848"/>
        <a:ext cx="1330456" cy="1330456"/>
      </dsp:txXfrm>
    </dsp:sp>
    <dsp:sp modelId="{6419DDEE-E301-4096-97BC-806D2B2033E5}">
      <dsp:nvSpPr>
        <dsp:cNvPr id="0" name=""/>
        <dsp:cNvSpPr/>
      </dsp:nvSpPr>
      <dsp:spPr>
        <a:xfrm>
          <a:off x="379789" y="1440338"/>
          <a:ext cx="771665" cy="771665"/>
        </a:xfrm>
        <a:prstGeom prst="mathPlus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79789" y="1440338"/>
        <a:ext cx="771665" cy="771665"/>
      </dsp:txXfrm>
    </dsp:sp>
    <dsp:sp modelId="{D6E9E190-88DD-492C-B0B9-D478D8850865}">
      <dsp:nvSpPr>
        <dsp:cNvPr id="0" name=""/>
        <dsp:cNvSpPr/>
      </dsp:nvSpPr>
      <dsp:spPr>
        <a:xfrm>
          <a:off x="100393" y="2320037"/>
          <a:ext cx="1330456" cy="1330456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418891"/>
                <a:satOff val="-42957"/>
                <a:lumOff val="2125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418891"/>
                <a:satOff val="-42957"/>
                <a:lumOff val="2125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418891"/>
                <a:satOff val="-42957"/>
                <a:lumOff val="212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Length of period to observe  default?</a:t>
          </a:r>
          <a:endParaRPr lang="en-GB" sz="1400" kern="1200" dirty="0"/>
        </a:p>
      </dsp:txBody>
      <dsp:txXfrm>
        <a:off x="100393" y="2320037"/>
        <a:ext cx="1330456" cy="1330456"/>
      </dsp:txXfrm>
    </dsp:sp>
    <dsp:sp modelId="{3BC04056-4A42-4B7E-8370-CFFF759D8A4D}">
      <dsp:nvSpPr>
        <dsp:cNvPr id="0" name=""/>
        <dsp:cNvSpPr/>
      </dsp:nvSpPr>
      <dsp:spPr>
        <a:xfrm>
          <a:off x="1630418" y="1578706"/>
          <a:ext cx="423085" cy="494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849366"/>
                <a:satOff val="-85914"/>
                <a:lumOff val="41308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849366"/>
                <a:satOff val="-85914"/>
                <a:lumOff val="41308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849366"/>
                <a:satOff val="-85914"/>
                <a:lumOff val="413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1630418" y="1578706"/>
        <a:ext cx="423085" cy="494929"/>
      </dsp:txXfrm>
    </dsp:sp>
    <dsp:sp modelId="{4675AB3A-C2EA-4724-AAD9-2244BFBEB6EC}">
      <dsp:nvSpPr>
        <dsp:cNvPr id="0" name=""/>
        <dsp:cNvSpPr/>
      </dsp:nvSpPr>
      <dsp:spPr>
        <a:xfrm>
          <a:off x="2229124" y="495714"/>
          <a:ext cx="2660913" cy="2660913"/>
        </a:xfrm>
        <a:prstGeom prst="ellipse">
          <a:avLst/>
        </a:prstGeom>
        <a:solidFill>
          <a:srgbClr val="511F5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Performance Definition</a:t>
          </a:r>
        </a:p>
      </dsp:txBody>
      <dsp:txXfrm>
        <a:off x="2229124" y="495714"/>
        <a:ext cx="2660913" cy="266091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39622B-BDC3-45D3-93B3-A639E6785FD9}">
      <dsp:nvSpPr>
        <dsp:cNvPr id="0" name=""/>
        <dsp:cNvSpPr/>
      </dsp:nvSpPr>
      <dsp:spPr>
        <a:xfrm>
          <a:off x="639160" y="10826"/>
          <a:ext cx="2127681" cy="407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 Scorecard	</a:t>
          </a:r>
          <a:endParaRPr lang="en-GB" sz="1500" kern="1200" dirty="0"/>
        </a:p>
      </dsp:txBody>
      <dsp:txXfrm>
        <a:off x="639160" y="10826"/>
        <a:ext cx="2127681" cy="407376"/>
      </dsp:txXfrm>
    </dsp:sp>
    <dsp:sp modelId="{34050A1A-800B-4683-83D6-213620D4A7E3}">
      <dsp:nvSpPr>
        <dsp:cNvPr id="0" name=""/>
        <dsp:cNvSpPr/>
      </dsp:nvSpPr>
      <dsp:spPr>
        <a:xfrm>
          <a:off x="851928" y="418203"/>
          <a:ext cx="212755" cy="799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369"/>
              </a:lnTo>
              <a:lnTo>
                <a:pt x="212755" y="799369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DFCD7-2B1E-4FF4-AC74-C52BEC7C32DA}">
      <dsp:nvSpPr>
        <dsp:cNvPr id="0" name=""/>
        <dsp:cNvSpPr/>
      </dsp:nvSpPr>
      <dsp:spPr>
        <a:xfrm>
          <a:off x="1064683" y="685652"/>
          <a:ext cx="2596180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Credit Cards:- Defaults rate higher than loans, shorter performance windows. E.g. 60+ DPD in 12 months</a:t>
          </a:r>
          <a:endParaRPr lang="en-GB" sz="1400" b="1" kern="1200" dirty="0"/>
        </a:p>
      </dsp:txBody>
      <dsp:txXfrm>
        <a:off x="1064683" y="685652"/>
        <a:ext cx="2596180" cy="1063840"/>
      </dsp:txXfrm>
    </dsp:sp>
    <dsp:sp modelId="{838E7AE8-29D1-467F-BA24-53DB5F05594D}">
      <dsp:nvSpPr>
        <dsp:cNvPr id="0" name=""/>
        <dsp:cNvSpPr/>
      </dsp:nvSpPr>
      <dsp:spPr>
        <a:xfrm>
          <a:off x="851928" y="418203"/>
          <a:ext cx="250270" cy="2110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426"/>
              </a:lnTo>
              <a:lnTo>
                <a:pt x="250270" y="211042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723FE-4C1A-45E5-883A-B76AC06C420C}">
      <dsp:nvSpPr>
        <dsp:cNvPr id="0" name=""/>
        <dsp:cNvSpPr/>
      </dsp:nvSpPr>
      <dsp:spPr>
        <a:xfrm>
          <a:off x="1102198" y="1996709"/>
          <a:ext cx="2546051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Unsecured Loans:- Longer performance windows required to observe saturation in default rates. E.g. 90+ DPD in 18 months </a:t>
          </a:r>
          <a:endParaRPr lang="en-GB" sz="1400" b="1" kern="1200" dirty="0"/>
        </a:p>
      </dsp:txBody>
      <dsp:txXfrm>
        <a:off x="1102198" y="1996709"/>
        <a:ext cx="2546051" cy="1063840"/>
      </dsp:txXfrm>
    </dsp:sp>
    <dsp:sp modelId="{B6F15AC1-89B3-40C9-8BF4-883FC2D5F273}">
      <dsp:nvSpPr>
        <dsp:cNvPr id="0" name=""/>
        <dsp:cNvSpPr/>
      </dsp:nvSpPr>
      <dsp:spPr>
        <a:xfrm>
          <a:off x="851928" y="418203"/>
          <a:ext cx="216619" cy="3342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2024"/>
              </a:lnTo>
              <a:lnTo>
                <a:pt x="216619" y="334202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EADFC-E27A-4FCB-A3B2-0752A222207F}">
      <dsp:nvSpPr>
        <dsp:cNvPr id="0" name=""/>
        <dsp:cNvSpPr/>
      </dsp:nvSpPr>
      <dsp:spPr>
        <a:xfrm>
          <a:off x="1068547" y="3228306"/>
          <a:ext cx="2616537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Secured Loans:- Default Rates are very low. Unclosed performance window could be tried. E.g. Ever 30+ DPD </a:t>
          </a:r>
          <a:endParaRPr lang="en-GB" sz="1400" b="1" kern="1200" dirty="0"/>
        </a:p>
      </dsp:txBody>
      <dsp:txXfrm>
        <a:off x="1068547" y="3228306"/>
        <a:ext cx="2616537" cy="1063840"/>
      </dsp:txXfrm>
    </dsp:sp>
    <dsp:sp modelId="{BBE6A298-94EB-4442-8565-9A5166A3EA3C}">
      <dsp:nvSpPr>
        <dsp:cNvPr id="0" name=""/>
        <dsp:cNvSpPr/>
      </dsp:nvSpPr>
      <dsp:spPr>
        <a:xfrm>
          <a:off x="4181430" y="2943"/>
          <a:ext cx="2127681" cy="404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Behavior Scorecard</a:t>
          </a:r>
          <a:endParaRPr lang="en-GB" sz="1500" kern="1200" dirty="0"/>
        </a:p>
      </dsp:txBody>
      <dsp:txXfrm>
        <a:off x="4181430" y="2943"/>
        <a:ext cx="2127681" cy="404908"/>
      </dsp:txXfrm>
    </dsp:sp>
    <dsp:sp modelId="{004FEE31-57C4-4283-B824-D799DCDC3743}">
      <dsp:nvSpPr>
        <dsp:cNvPr id="0" name=""/>
        <dsp:cNvSpPr/>
      </dsp:nvSpPr>
      <dsp:spPr>
        <a:xfrm>
          <a:off x="4394199" y="407852"/>
          <a:ext cx="212768" cy="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880"/>
              </a:lnTo>
              <a:lnTo>
                <a:pt x="212768" y="7978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D7B5-BF59-4E8C-9A96-8EBB0B47D808}">
      <dsp:nvSpPr>
        <dsp:cNvPr id="0" name=""/>
        <dsp:cNvSpPr/>
      </dsp:nvSpPr>
      <dsp:spPr>
        <a:xfrm>
          <a:off x="4606967" y="673812"/>
          <a:ext cx="2739585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Credit Cards:- More stable pattern in default rates as compared to  newly booked customers. E.g. 60+ or 90+ DPD in 12 months </a:t>
          </a:r>
          <a:endParaRPr lang="en-GB" sz="1400" b="1" kern="1200" dirty="0"/>
        </a:p>
      </dsp:txBody>
      <dsp:txXfrm>
        <a:off x="4606967" y="673812"/>
        <a:ext cx="2739585" cy="1063840"/>
      </dsp:txXfrm>
    </dsp:sp>
    <dsp:sp modelId="{06D7DA96-3E9A-49BA-880E-A13CE3D5F65A}">
      <dsp:nvSpPr>
        <dsp:cNvPr id="0" name=""/>
        <dsp:cNvSpPr/>
      </dsp:nvSpPr>
      <dsp:spPr>
        <a:xfrm>
          <a:off x="4394199" y="407852"/>
          <a:ext cx="212768" cy="211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234"/>
              </a:lnTo>
              <a:lnTo>
                <a:pt x="212768" y="211423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D2E3D-D40F-4F00-8892-CA67D244A4CF}">
      <dsp:nvSpPr>
        <dsp:cNvPr id="0" name=""/>
        <dsp:cNvSpPr/>
      </dsp:nvSpPr>
      <dsp:spPr>
        <a:xfrm>
          <a:off x="4606967" y="1990166"/>
          <a:ext cx="2751007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Unsecured Loans:- Candidate definitions could be 60+ or 90+ DPD in 18 months   </a:t>
          </a:r>
          <a:endParaRPr lang="en-GB" sz="1400" b="1" kern="1200" dirty="0"/>
        </a:p>
      </dsp:txBody>
      <dsp:txXfrm>
        <a:off x="4606967" y="1990166"/>
        <a:ext cx="2751007" cy="1063840"/>
      </dsp:txXfrm>
    </dsp:sp>
    <dsp:sp modelId="{C4A09A67-E10E-41CF-9231-79EA9D6FA151}">
      <dsp:nvSpPr>
        <dsp:cNvPr id="0" name=""/>
        <dsp:cNvSpPr/>
      </dsp:nvSpPr>
      <dsp:spPr>
        <a:xfrm>
          <a:off x="4394199" y="407852"/>
          <a:ext cx="212768" cy="330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566"/>
              </a:lnTo>
              <a:lnTo>
                <a:pt x="212768" y="330956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FF6C5-074B-41BF-9340-7A2A14F30345}">
      <dsp:nvSpPr>
        <dsp:cNvPr id="0" name=""/>
        <dsp:cNvSpPr/>
      </dsp:nvSpPr>
      <dsp:spPr>
        <a:xfrm>
          <a:off x="4606967" y="3185497"/>
          <a:ext cx="2804812" cy="106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Secured Loans:- Merging snapshots to increase default count with 30+ DPD as default identification</a:t>
          </a:r>
          <a:endParaRPr lang="en-GB" sz="1400" kern="1200" dirty="0"/>
        </a:p>
      </dsp:txBody>
      <dsp:txXfrm>
        <a:off x="4606967" y="3185497"/>
        <a:ext cx="2804812" cy="106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AFFE2D-FA19-4CA9-9E3B-5FE34A7AF3F2}">
      <dsp:nvSpPr>
        <dsp:cNvPr id="0" name=""/>
        <dsp:cNvSpPr/>
      </dsp:nvSpPr>
      <dsp:spPr>
        <a:xfrm rot="10800000">
          <a:off x="-1" y="0"/>
          <a:ext cx="7304743" cy="191417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409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 rot="10800000">
        <a:off x="-1" y="0"/>
        <a:ext cx="7304743" cy="1914177"/>
      </dsp:txXfrm>
    </dsp:sp>
    <dsp:sp modelId="{FAF53161-21F5-4B57-B762-91ED8F5C9716}">
      <dsp:nvSpPr>
        <dsp:cNvPr id="0" name=""/>
        <dsp:cNvSpPr/>
      </dsp:nvSpPr>
      <dsp:spPr>
        <a:xfrm>
          <a:off x="0" y="0"/>
          <a:ext cx="1914177" cy="1914177"/>
        </a:xfrm>
        <a:prstGeom prst="ellipse">
          <a:avLst/>
        </a:prstGeom>
        <a:solidFill>
          <a:srgbClr val="8DCEE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EB0DF9A-8473-455B-A2DF-2AAF821F4465}">
      <dsp:nvSpPr>
        <dsp:cNvPr id="0" name=""/>
        <dsp:cNvSpPr/>
      </dsp:nvSpPr>
      <dsp:spPr>
        <a:xfrm rot="10800000">
          <a:off x="-1" y="2488489"/>
          <a:ext cx="7304743" cy="191417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4099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GB" sz="6500" kern="1200" dirty="0"/>
        </a:p>
      </dsp:txBody>
      <dsp:txXfrm rot="10800000">
        <a:off x="-1" y="2488489"/>
        <a:ext cx="7304743" cy="1914177"/>
      </dsp:txXfrm>
    </dsp:sp>
    <dsp:sp modelId="{898F12B8-37AA-472C-AA6F-3093857B669B}">
      <dsp:nvSpPr>
        <dsp:cNvPr id="0" name=""/>
        <dsp:cNvSpPr/>
      </dsp:nvSpPr>
      <dsp:spPr>
        <a:xfrm>
          <a:off x="0" y="2487031"/>
          <a:ext cx="1914177" cy="1914177"/>
        </a:xfrm>
        <a:prstGeom prst="ellipse">
          <a:avLst/>
        </a:prstGeom>
        <a:solidFill>
          <a:srgbClr val="8DCEE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C5AD3A-58C2-47B5-A450-7401C380CFEC}">
      <dsp:nvSpPr>
        <dsp:cNvPr id="0" name=""/>
        <dsp:cNvSpPr/>
      </dsp:nvSpPr>
      <dsp:spPr>
        <a:xfrm rot="5400000">
          <a:off x="4914297" y="-2701883"/>
          <a:ext cx="870530" cy="627429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Identification of  distinct subpopulation</a:t>
          </a:r>
          <a:endParaRPr lang="en-GB" sz="1800" b="1" kern="1200" dirty="0"/>
        </a:p>
      </dsp:txBody>
      <dsp:txXfrm rot="5400000">
        <a:off x="4914297" y="-2701883"/>
        <a:ext cx="870530" cy="6274298"/>
      </dsp:txXfrm>
    </dsp:sp>
    <dsp:sp modelId="{DAD34AB2-505A-4298-B38C-75FA725775F6}">
      <dsp:nvSpPr>
        <dsp:cNvPr id="0" name=""/>
        <dsp:cNvSpPr/>
      </dsp:nvSpPr>
      <dsp:spPr>
        <a:xfrm>
          <a:off x="407550" y="25799"/>
          <a:ext cx="1924080" cy="8222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What?</a:t>
          </a:r>
          <a:endParaRPr lang="en-GB" sz="2400" b="1" kern="1200" dirty="0"/>
        </a:p>
      </dsp:txBody>
      <dsp:txXfrm>
        <a:off x="407550" y="25799"/>
        <a:ext cx="1924080" cy="822286"/>
      </dsp:txXfrm>
    </dsp:sp>
    <dsp:sp modelId="{679EAF0C-BCE4-4F7A-B29A-FF3E1E3D5AA6}">
      <dsp:nvSpPr>
        <dsp:cNvPr id="0" name=""/>
        <dsp:cNvSpPr/>
      </dsp:nvSpPr>
      <dsp:spPr>
        <a:xfrm>
          <a:off x="395044" y="923455"/>
          <a:ext cx="1982077" cy="10413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Why?</a:t>
          </a:r>
          <a:endParaRPr lang="en-GB" sz="2400" b="1" kern="1200" dirty="0"/>
        </a:p>
      </dsp:txBody>
      <dsp:txXfrm>
        <a:off x="395044" y="923455"/>
        <a:ext cx="1982077" cy="104136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8916BA-8153-4B44-967D-0A2A29FD7179}">
      <dsp:nvSpPr>
        <dsp:cNvPr id="0" name=""/>
        <dsp:cNvSpPr/>
      </dsp:nvSpPr>
      <dsp:spPr>
        <a:xfrm>
          <a:off x="3482" y="761547"/>
          <a:ext cx="3082726" cy="7706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Business Experience </a:t>
          </a:r>
          <a:endParaRPr lang="en-GB" sz="2500" kern="1200" dirty="0"/>
        </a:p>
      </dsp:txBody>
      <dsp:txXfrm>
        <a:off x="3482" y="761547"/>
        <a:ext cx="3082726" cy="770681"/>
      </dsp:txXfrm>
    </dsp:sp>
    <dsp:sp modelId="{0585FBF8-5F1B-4736-B876-9E06DDA3DAE0}">
      <dsp:nvSpPr>
        <dsp:cNvPr id="0" name=""/>
        <dsp:cNvSpPr/>
      </dsp:nvSpPr>
      <dsp:spPr>
        <a:xfrm rot="5400000">
          <a:off x="1474049" y="1606387"/>
          <a:ext cx="141592" cy="13486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9B2C3-2AA3-4094-B3FA-93F07621755E}">
      <dsp:nvSpPr>
        <dsp:cNvPr id="0" name=""/>
        <dsp:cNvSpPr/>
      </dsp:nvSpPr>
      <dsp:spPr>
        <a:xfrm>
          <a:off x="3482" y="1815414"/>
          <a:ext cx="3082726" cy="181225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Demographics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Product Type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Sourcing Channel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Applicant Type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>
        <a:off x="3482" y="1815414"/>
        <a:ext cx="3082726" cy="1812258"/>
      </dsp:txXfrm>
    </dsp:sp>
    <dsp:sp modelId="{B76B3860-87D5-45CA-9344-0AEF44C3762C}">
      <dsp:nvSpPr>
        <dsp:cNvPr id="0" name=""/>
        <dsp:cNvSpPr/>
      </dsp:nvSpPr>
      <dsp:spPr>
        <a:xfrm>
          <a:off x="3517790" y="774994"/>
          <a:ext cx="3082726" cy="7706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Statistical Techniques</a:t>
          </a:r>
          <a:endParaRPr lang="en-GB" sz="2500" kern="1200" dirty="0"/>
        </a:p>
      </dsp:txBody>
      <dsp:txXfrm>
        <a:off x="3517790" y="774994"/>
        <a:ext cx="3082726" cy="770681"/>
      </dsp:txXfrm>
    </dsp:sp>
    <dsp:sp modelId="{930ACC9A-F562-4C0D-BB84-799B57DFA4E4}">
      <dsp:nvSpPr>
        <dsp:cNvPr id="0" name=""/>
        <dsp:cNvSpPr/>
      </dsp:nvSpPr>
      <dsp:spPr>
        <a:xfrm rot="5400000">
          <a:off x="4991719" y="1613110"/>
          <a:ext cx="134869" cy="13486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8B2F-80C8-4D37-8AAE-A01A5D9B02B6}">
      <dsp:nvSpPr>
        <dsp:cNvPr id="0" name=""/>
        <dsp:cNvSpPr/>
      </dsp:nvSpPr>
      <dsp:spPr>
        <a:xfrm>
          <a:off x="3517790" y="1815414"/>
          <a:ext cx="3082726" cy="176073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Information Values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Decision Trees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- Draft Scorecard</a:t>
          </a:r>
          <a:endParaRPr lang="en-GB" sz="1900" kern="1200" dirty="0"/>
        </a:p>
      </dsp:txBody>
      <dsp:txXfrm>
        <a:off x="3517790" y="1815414"/>
        <a:ext cx="3082726" cy="176073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29F7F1-DD31-49A3-8679-516372B32EE9}">
      <dsp:nvSpPr>
        <dsp:cNvPr id="0" name=""/>
        <dsp:cNvSpPr/>
      </dsp:nvSpPr>
      <dsp:spPr>
        <a:xfrm rot="5400000">
          <a:off x="-239032" y="243931"/>
          <a:ext cx="1593549" cy="111548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r>
            <a:rPr lang="en-US" sz="900" kern="1200" dirty="0" smtClean="0"/>
            <a:t> </a:t>
          </a:r>
          <a:r>
            <a:rPr lang="en-US" sz="1400" kern="1200" dirty="0" smtClean="0"/>
            <a:t>Merge</a:t>
          </a:r>
          <a:endParaRPr lang="en-GB" sz="1400" kern="1200" dirty="0"/>
        </a:p>
      </dsp:txBody>
      <dsp:txXfrm rot="5400000">
        <a:off x="-239032" y="243931"/>
        <a:ext cx="1593549" cy="1115484"/>
      </dsp:txXfrm>
    </dsp:sp>
    <dsp:sp modelId="{F568551C-261A-4D57-B0C2-457C2593E114}">
      <dsp:nvSpPr>
        <dsp:cNvPr id="0" name=""/>
        <dsp:cNvSpPr/>
      </dsp:nvSpPr>
      <dsp:spPr>
        <a:xfrm rot="5400000">
          <a:off x="3341838" y="-2221454"/>
          <a:ext cx="1035806" cy="5488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Using Data Step or Proc </a:t>
          </a:r>
          <a:r>
            <a:rPr lang="en-US" sz="1600" b="1" kern="1200" dirty="0" err="1" smtClean="0"/>
            <a:t>Sql</a:t>
          </a:r>
          <a:r>
            <a:rPr lang="en-US" sz="1600" b="1" kern="1200" dirty="0" smtClean="0"/>
            <a:t> </a:t>
          </a:r>
          <a:r>
            <a:rPr lang="en-US" sz="1600" b="1" kern="1200" dirty="0" smtClean="0"/>
            <a:t>for performance and bureau merge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Tagging of default reasons and default dates</a:t>
          </a:r>
          <a:endParaRPr lang="en-GB" sz="1600" b="1" kern="1200" dirty="0"/>
        </a:p>
      </dsp:txBody>
      <dsp:txXfrm rot="5400000">
        <a:off x="3341838" y="-2221454"/>
        <a:ext cx="1035806" cy="5488515"/>
      </dsp:txXfrm>
    </dsp:sp>
    <dsp:sp modelId="{01629B3E-D478-4838-BE15-F5D391F3E982}">
      <dsp:nvSpPr>
        <dsp:cNvPr id="0" name=""/>
        <dsp:cNvSpPr/>
      </dsp:nvSpPr>
      <dsp:spPr>
        <a:xfrm rot="5400000">
          <a:off x="-239032" y="1643591"/>
          <a:ext cx="1593549" cy="111548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Generating Flags</a:t>
          </a:r>
          <a:endParaRPr lang="en-GB" sz="1400" kern="1200" dirty="0"/>
        </a:p>
      </dsp:txBody>
      <dsp:txXfrm rot="5400000">
        <a:off x="-239032" y="1643591"/>
        <a:ext cx="1593549" cy="1115484"/>
      </dsp:txXfrm>
    </dsp:sp>
    <dsp:sp modelId="{67CD74A1-1DAD-4E21-82FE-27494C017EF0}">
      <dsp:nvSpPr>
        <dsp:cNvPr id="0" name=""/>
        <dsp:cNvSpPr/>
      </dsp:nvSpPr>
      <dsp:spPr>
        <a:xfrm rot="5400000">
          <a:off x="3341838" y="-821795"/>
          <a:ext cx="1035806" cy="5488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Flags for each of the exclusions and bad definitions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Exclusions and de-duplication to be applied only after performance aggregation but before variable generation</a:t>
          </a:r>
          <a:endParaRPr lang="en-GB" sz="1600" b="1" kern="1200" dirty="0"/>
        </a:p>
      </dsp:txBody>
      <dsp:txXfrm rot="5400000">
        <a:off x="3341838" y="-821795"/>
        <a:ext cx="1035806" cy="5488515"/>
      </dsp:txXfrm>
    </dsp:sp>
    <dsp:sp modelId="{4531883E-F9F4-41C3-942F-6A857EBE1B74}">
      <dsp:nvSpPr>
        <dsp:cNvPr id="0" name=""/>
        <dsp:cNvSpPr/>
      </dsp:nvSpPr>
      <dsp:spPr>
        <a:xfrm rot="5400000">
          <a:off x="-239032" y="3043250"/>
          <a:ext cx="1593549" cy="111548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Structure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 dirty="0"/>
        </a:p>
      </dsp:txBody>
      <dsp:txXfrm rot="5400000">
        <a:off x="-239032" y="3043250"/>
        <a:ext cx="1593549" cy="1115484"/>
      </dsp:txXfrm>
    </dsp:sp>
    <dsp:sp modelId="{DC8AA910-1E77-4683-ABC9-DF3886B88B12}">
      <dsp:nvSpPr>
        <dsp:cNvPr id="0" name=""/>
        <dsp:cNvSpPr/>
      </dsp:nvSpPr>
      <dsp:spPr>
        <a:xfrm rot="5400000">
          <a:off x="3341566" y="578136"/>
          <a:ext cx="1036351" cy="5488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Avoid variable naming issue for performance and observation periods using distinguishable suffix.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Relevant comparisons with existing scorecards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kern="1200" dirty="0"/>
        </a:p>
      </dsp:txBody>
      <dsp:txXfrm rot="5400000">
        <a:off x="3341566" y="578136"/>
        <a:ext cx="1036351" cy="548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266F8BA-0B11-402E-A6B8-EE03EB082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2"/>
            </p:custDataLst>
          </p:nvPr>
        </p:nvSpPr>
        <p:spPr bwMode="auto">
          <a:xfrm>
            <a:off x="128588" y="588963"/>
            <a:ext cx="6537325" cy="452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98813" y="871537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BA4871A-D1CE-4489-87DA-A9450E14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588963"/>
            <a:ext cx="6535737" cy="45259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66" tIns="45633" rIns="91266" bIns="45633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588963"/>
            <a:ext cx="6535737" cy="45259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66" tIns="45633" rIns="91266" bIns="45633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198813" y="871537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88"/>
            <a:fld id="{8A16F668-46CB-462D-8114-B973EE85750F}" type="slidenum">
              <a:rPr lang="en-US" sz="1300" b="0">
                <a:solidFill>
                  <a:schemeClr val="tx1"/>
                </a:solidFill>
                <a:latin typeface="Arial" charset="0"/>
              </a:rPr>
              <a:pPr algn="r" defTabSz="966788"/>
              <a:t>12</a:t>
            </a:fld>
            <a:endParaRPr lang="en-US" sz="13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749300"/>
            <a:ext cx="5359400" cy="3711575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29163"/>
            <a:ext cx="4984750" cy="449103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86534" tIns="42508" rIns="86534" bIns="42508"/>
          <a:lstStyle/>
          <a:p>
            <a:pPr marL="228600" indent="-228600" defTabSz="7620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588963"/>
            <a:ext cx="6535737" cy="45259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66" tIns="45633" rIns="91266" bIns="45633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588963"/>
            <a:ext cx="6535737" cy="45259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66" tIns="45633" rIns="91266" bIns="45633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588963"/>
            <a:ext cx="6535737" cy="45259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266" tIns="45633" rIns="91266" bIns="45633"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M_BlueL_Large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9060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VIB_RGB_From_CMY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651625"/>
            <a:ext cx="99060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SCB_Logo_Bi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0" y="5738813"/>
            <a:ext cx="2005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57650" y="204788"/>
            <a:ext cx="5573713" cy="679450"/>
          </a:xfrm>
        </p:spPr>
        <p:txBody>
          <a:bodyPr anchor="t"/>
          <a:lstStyle>
            <a:lvl1pPr algn="r">
              <a:spcBef>
                <a:spcPct val="20000"/>
              </a:spcBef>
              <a:defRPr sz="3200">
                <a:solidFill>
                  <a:srgbClr val="A2D196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57650" y="4479925"/>
            <a:ext cx="5565775" cy="504825"/>
          </a:xfrm>
        </p:spPr>
        <p:txBody>
          <a:bodyPr lIns="87280" tIns="43640" rIns="87280" bIns="43640"/>
          <a:lstStyle>
            <a:lvl1pPr marL="0" indent="0" algn="r">
              <a:buFont typeface="Wingdings" pitchFamily="2" charset="2"/>
              <a:buNone/>
              <a:defRPr b="0">
                <a:solidFill>
                  <a:srgbClr val="8CB6D2"/>
                </a:solidFill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 bwMode="auto">
          <a:xfrm>
            <a:off x="7318375" y="1555750"/>
            <a:ext cx="2311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800" b="0">
                <a:solidFill>
                  <a:srgbClr val="309915"/>
                </a:solidFill>
                <a:latin typeface="Helvetica 65 Medium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23825" y="6238875"/>
            <a:ext cx="5578475" cy="347663"/>
          </a:xfrm>
        </p:spPr>
        <p:txBody>
          <a:bodyPr/>
          <a:lstStyle>
            <a:lvl1pPr>
              <a:defRPr sz="1600" b="1">
                <a:solidFill>
                  <a:srgbClr val="309915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A4C42-90BC-4DB1-BAD1-982307C67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295275"/>
            <a:ext cx="2281238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8" y="295275"/>
            <a:ext cx="6691312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3B1D9-CBE2-4DA6-94E3-113048629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73050" y="977900"/>
            <a:ext cx="9018588" cy="504507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060DF-5DBE-4521-8C54-833B037FC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77900"/>
            <a:ext cx="9018588" cy="5045075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7A8C0-BE28-4B4F-AB26-E1943D65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977900"/>
            <a:ext cx="9018588" cy="5045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CB72-F593-43F2-BE87-FD7AD9498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C87EE-58E8-44AB-AB20-EF0C6750E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EB854-3F18-47C4-94A4-0B0E2C3F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77900"/>
            <a:ext cx="44323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0" y="977900"/>
            <a:ext cx="4433888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FD91E-0E3D-4940-84EE-0DC0181A0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0ADC-7EEC-437F-B465-C17DC206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361654"/>
            <a:ext cx="7673975" cy="463846"/>
          </a:xfrm>
        </p:spPr>
        <p:txBody>
          <a:bodyPr lIns="90000" tIns="46800" rIns="90000" bIns="46800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84B93-DF6F-43D6-8F63-6EDD2C7E3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ECAE7-F4AD-44CB-970C-825D0F42D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3FFC3-16B5-4000-B49C-0B13D7426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4EED-3B55-4FBD-A204-1D8653A65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BarB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906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VIB_RGB_From_CMYK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6651625"/>
            <a:ext cx="99060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SCB_Logo_Bi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213725" y="196850"/>
            <a:ext cx="147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66688" y="295275"/>
            <a:ext cx="76739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65" tIns="43633" rIns="87265" bIns="4363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spect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273050" y="977900"/>
            <a:ext cx="9018588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65" tIns="43633" rIns="87265" bIns="436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b="0">
                <a:solidFill>
                  <a:srgbClr val="8CB6D2"/>
                </a:solidFill>
              </a:defRPr>
            </a:lvl1pPr>
          </a:lstStyle>
          <a:p>
            <a:pPr>
              <a:defRPr/>
            </a:pPr>
            <a:fld id="{85F95237-A271-4654-944C-09E6BBF9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ftr" sz="quarter" idx="3"/>
            <p:custDataLst>
              <p:tags r:id="rId20"/>
            </p:custDataLst>
          </p:nvPr>
        </p:nvSpPr>
        <p:spPr bwMode="auto">
          <a:xfrm>
            <a:off x="85725" y="66182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65" tIns="43633" rIns="87265" bIns="4363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ClrTx/>
              <a:buFontTx/>
              <a:buNone/>
              <a:defRPr sz="900" b="0">
                <a:solidFill>
                  <a:schemeClr val="tx1"/>
                </a:solidFill>
                <a:latin typeface="Helvetica 65 Medium"/>
              </a:defRPr>
            </a:lvl1pPr>
          </a:lstStyle>
          <a:p>
            <a:pPr>
              <a:defRPr/>
            </a:pPr>
            <a:r>
              <a:rPr lang="en-US"/>
              <a:t>Company Confidential - For Planning Purposes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 Rounded MT Bol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 Rounded MT Bol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 Rounded MT Bol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 Rounded MT Bold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Arial" pitchFamily="34" charset="0"/>
        </a:defRPr>
      </a:lvl9pPr>
    </p:titleStyle>
    <p:bodyStyle>
      <a:lvl1pPr marL="327025" indent="-327025" algn="l" rtl="0" eaLnBrk="0" fontAlgn="base" hangingPunct="0">
        <a:spcBef>
          <a:spcPts val="300"/>
        </a:spcBef>
        <a:spcAft>
          <a:spcPts val="300"/>
        </a:spcAft>
        <a:buClr>
          <a:srgbClr val="309915"/>
        </a:buClr>
        <a:buSzPct val="80000"/>
        <a:buFont typeface="Wingdings" pitchFamily="2" charset="2"/>
        <a:buChar char="n"/>
        <a:defRPr b="1">
          <a:solidFill>
            <a:srgbClr val="00468C"/>
          </a:solidFill>
          <a:latin typeface="+mn-lt"/>
          <a:ea typeface="+mn-ea"/>
          <a:cs typeface="+mn-cs"/>
        </a:defRPr>
      </a:lvl1pPr>
      <a:lvl2pPr marL="708025" indent="-271463" algn="l" rtl="0" eaLnBrk="0" fontAlgn="base" hangingPunct="0">
        <a:spcBef>
          <a:spcPts val="300"/>
        </a:spcBef>
        <a:spcAft>
          <a:spcPts val="300"/>
        </a:spcAft>
        <a:buClr>
          <a:srgbClr val="005D9A"/>
        </a:buClr>
        <a:buSzPct val="80000"/>
        <a:buFont typeface="Wingdings" pitchFamily="2" charset="2"/>
        <a:buChar char="n"/>
        <a:defRPr sz="1600">
          <a:solidFill>
            <a:srgbClr val="00468C"/>
          </a:solidFill>
          <a:latin typeface="+mn-lt"/>
        </a:defRPr>
      </a:lvl2pPr>
      <a:lvl3pPr marL="1092200" indent="-219075" algn="l" rtl="0" eaLnBrk="0" fontAlgn="base" hangingPunct="0">
        <a:spcBef>
          <a:spcPts val="300"/>
        </a:spcBef>
        <a:spcAft>
          <a:spcPts val="300"/>
        </a:spcAft>
        <a:buClr>
          <a:srgbClr val="309915"/>
        </a:buClr>
        <a:buSzPct val="100000"/>
        <a:buFont typeface="Helvetica"/>
        <a:buChar char="–"/>
        <a:defRPr sz="1200">
          <a:solidFill>
            <a:srgbClr val="00468C"/>
          </a:solidFill>
          <a:latin typeface="+mn-lt"/>
        </a:defRPr>
      </a:lvl3pPr>
      <a:lvl4pPr marL="1450975" indent="-173038" algn="l" rtl="0" eaLnBrk="0" fontAlgn="base" hangingPunct="0">
        <a:spcBef>
          <a:spcPts val="300"/>
        </a:spcBef>
        <a:spcAft>
          <a:spcPts val="300"/>
        </a:spcAft>
        <a:buClr>
          <a:srgbClr val="005D9A"/>
        </a:buClr>
        <a:buSzPct val="100000"/>
        <a:buFont typeface="Helvetica"/>
        <a:buChar char="–"/>
        <a:defRPr sz="1200">
          <a:solidFill>
            <a:srgbClr val="00468C"/>
          </a:solidFill>
          <a:latin typeface="+mn-lt"/>
        </a:defRPr>
      </a:lvl4pPr>
      <a:lvl5pPr marL="1817688" indent="-184150" algn="l" rtl="0" eaLnBrk="0" fontAlgn="base" hangingPunct="0">
        <a:spcBef>
          <a:spcPts val="300"/>
        </a:spcBef>
        <a:spcAft>
          <a:spcPts val="300"/>
        </a:spcAft>
        <a:buClr>
          <a:srgbClr val="00468C"/>
        </a:buClr>
        <a:buSzPct val="100000"/>
        <a:defRPr sz="1200">
          <a:solidFill>
            <a:srgbClr val="00468C"/>
          </a:solidFill>
          <a:latin typeface="+mn-lt"/>
        </a:defRPr>
      </a:lvl5pPr>
      <a:lvl6pPr marL="2274888" indent="-184150" algn="l" rtl="0" fontAlgn="base">
        <a:spcBef>
          <a:spcPts val="300"/>
        </a:spcBef>
        <a:spcAft>
          <a:spcPts val="300"/>
        </a:spcAft>
        <a:buClr>
          <a:srgbClr val="00468C"/>
        </a:buClr>
        <a:buSzPct val="100000"/>
        <a:defRPr sz="1200">
          <a:solidFill>
            <a:srgbClr val="00468C"/>
          </a:solidFill>
          <a:latin typeface="+mn-lt"/>
        </a:defRPr>
      </a:lvl6pPr>
      <a:lvl7pPr marL="2732088" indent="-184150" algn="l" rtl="0" fontAlgn="base">
        <a:spcBef>
          <a:spcPts val="300"/>
        </a:spcBef>
        <a:spcAft>
          <a:spcPts val="300"/>
        </a:spcAft>
        <a:buClr>
          <a:srgbClr val="00468C"/>
        </a:buClr>
        <a:buSzPct val="100000"/>
        <a:defRPr sz="1200">
          <a:solidFill>
            <a:srgbClr val="00468C"/>
          </a:solidFill>
          <a:latin typeface="+mn-lt"/>
        </a:defRPr>
      </a:lvl7pPr>
      <a:lvl8pPr marL="3189288" indent="-184150" algn="l" rtl="0" fontAlgn="base">
        <a:spcBef>
          <a:spcPts val="300"/>
        </a:spcBef>
        <a:spcAft>
          <a:spcPts val="300"/>
        </a:spcAft>
        <a:buClr>
          <a:srgbClr val="00468C"/>
        </a:buClr>
        <a:buSzPct val="100000"/>
        <a:defRPr sz="1200">
          <a:solidFill>
            <a:srgbClr val="00468C"/>
          </a:solidFill>
          <a:latin typeface="+mn-lt"/>
        </a:defRPr>
      </a:lvl8pPr>
      <a:lvl9pPr marL="3646488" indent="-184150" algn="l" rtl="0" fontAlgn="base">
        <a:spcBef>
          <a:spcPts val="300"/>
        </a:spcBef>
        <a:spcAft>
          <a:spcPts val="300"/>
        </a:spcAft>
        <a:buClr>
          <a:srgbClr val="00468C"/>
        </a:buClr>
        <a:buSzPct val="100000"/>
        <a:defRPr sz="1200">
          <a:solidFill>
            <a:srgbClr val="00468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SG%20MORT%20AScorecardRequestForm-v1.2.docx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hyperlink" Target="Scorecard_KickoffMinutes_KR_CC_AScore_20080811_V1.0.do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Exclusions.xls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fld id="{A2D51B3D-B393-45C3-AD7D-28D3CB0FAF8E}" type="slidenum">
              <a:rPr lang="en-US" sz="1100" b="0">
                <a:solidFill>
                  <a:srgbClr val="8CB6D2"/>
                </a:solidFill>
                <a:latin typeface="+mn-lt"/>
                <a:cs typeface="+mn-cs"/>
              </a:rPr>
              <a:pPr algn="r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t>1</a:t>
            </a:fld>
            <a:endParaRPr lang="en-US" sz="1100" b="0" dirty="0">
              <a:solidFill>
                <a:srgbClr val="8CB6D2"/>
              </a:solidFill>
              <a:latin typeface="+mn-lt"/>
              <a:cs typeface="+mn-cs"/>
            </a:endParaRPr>
          </a:p>
        </p:txBody>
      </p:sp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-6350" y="66563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900" b="0">
                <a:solidFill>
                  <a:schemeClr val="tx1"/>
                </a:solidFill>
                <a:latin typeface="Arial" charset="0"/>
                <a:ea typeface="Gulim" pitchFamily="34" charset="-127"/>
              </a:rPr>
              <a:t>Company Confidential</a:t>
            </a:r>
          </a:p>
        </p:txBody>
      </p:sp>
      <p:sp>
        <p:nvSpPr>
          <p:cNvPr id="18435" name="Title 5"/>
          <p:cNvSpPr>
            <a:spLocks noGrp="1"/>
          </p:cNvSpPr>
          <p:nvPr>
            <p:ph type="ctrTitle"/>
          </p:nvPr>
        </p:nvSpPr>
        <p:spPr>
          <a:xfrm>
            <a:off x="2954956" y="204788"/>
            <a:ext cx="6676407" cy="3683818"/>
          </a:xfrm>
        </p:spPr>
        <p:txBody>
          <a:bodyPr/>
          <a:lstStyle/>
          <a:p>
            <a:r>
              <a:rPr lang="en-US" sz="4400" dirty="0" smtClean="0">
                <a:latin typeface="Helvetica"/>
              </a:rPr>
              <a:t> </a:t>
            </a:r>
            <a:r>
              <a:rPr lang="en-US" sz="4000" dirty="0" smtClean="0">
                <a:latin typeface="Helvetica"/>
              </a:rPr>
              <a:t>Scorecard Development Workshop – CBRA</a:t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3600" dirty="0" smtClean="0">
                <a:latin typeface="Helvetica"/>
              </a:rPr>
              <a:t>Session – 1</a:t>
            </a:r>
            <a:br>
              <a:rPr lang="en-US" sz="36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endParaRPr lang="en-GB" sz="4000" dirty="0" smtClean="0">
              <a:latin typeface="Helvetica"/>
            </a:endParaRPr>
          </a:p>
        </p:txBody>
      </p:sp>
      <p:sp>
        <p:nvSpPr>
          <p:cNvPr id="18436" name="Subtitle 6"/>
          <p:cNvSpPr>
            <a:spLocks noGrp="1"/>
          </p:cNvSpPr>
          <p:nvPr>
            <p:ph type="subTitle" idx="1"/>
          </p:nvPr>
        </p:nvSpPr>
        <p:spPr>
          <a:xfrm>
            <a:off x="3511550" y="4851400"/>
            <a:ext cx="6200775" cy="582613"/>
          </a:xfrm>
        </p:spPr>
        <p:txBody>
          <a:bodyPr/>
          <a:lstStyle/>
          <a:p>
            <a:r>
              <a:rPr lang="en-US" sz="2400" b="1" dirty="0" smtClean="0"/>
              <a:t>April 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2013</a:t>
            </a:r>
            <a:endParaRPr lang="en-GB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Scorecard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GB" sz="1800" dirty="0" smtClean="0"/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Developed when behavior of the customers are not available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Panel of Experts rank variables and their categories according to their importance level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Subjective Decision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Scorecard validated on simulated cases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 txBox="1"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0BEAF19-CDAB-4479-AE78-0404407D8A6A}" type="slidenum">
              <a:rPr lang="en-US" sz="1400" b="0">
                <a:solidFill>
                  <a:srgbClr val="8CB6D2"/>
                </a:solidFill>
                <a:latin typeface="+mn-lt"/>
              </a:rPr>
              <a:pPr algn="r">
                <a:defRPr/>
              </a:pPr>
              <a:t>11</a:t>
            </a:fld>
            <a:endParaRPr lang="en-US" sz="1400" b="0">
              <a:solidFill>
                <a:srgbClr val="8CB6D2"/>
              </a:solidFill>
              <a:latin typeface="+mn-lt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63" y="38100"/>
            <a:ext cx="7543800" cy="6302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SimSun" pitchFamily="2" charset="-122"/>
              </a:rPr>
              <a:t>Model Production Gate Process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88" y="1379538"/>
            <a:ext cx="68802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13" y="2490788"/>
            <a:ext cx="70262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4638" y="3503613"/>
            <a:ext cx="28289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5350" y="4691063"/>
            <a:ext cx="86391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11" name="AutoShape 7"/>
          <p:cNvCxnSpPr>
            <a:cxnSpLocks noChangeShapeType="1"/>
          </p:cNvCxnSpPr>
          <p:nvPr/>
        </p:nvCxnSpPr>
        <p:spPr bwMode="auto">
          <a:xfrm flipH="1">
            <a:off x="696913" y="1752600"/>
            <a:ext cx="6515100" cy="1111250"/>
          </a:xfrm>
          <a:prstGeom prst="bentConnector5">
            <a:avLst>
              <a:gd name="adj1" fmla="val -3509"/>
              <a:gd name="adj2" fmla="val 50000"/>
              <a:gd name="adj3" fmla="val 1035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12" name="AutoShape 8"/>
          <p:cNvCxnSpPr>
            <a:cxnSpLocks noChangeShapeType="1"/>
          </p:cNvCxnSpPr>
          <p:nvPr/>
        </p:nvCxnSpPr>
        <p:spPr bwMode="auto">
          <a:xfrm flipH="1">
            <a:off x="5354638" y="2863850"/>
            <a:ext cx="2368550" cy="1012825"/>
          </a:xfrm>
          <a:prstGeom prst="bentConnector5">
            <a:avLst>
              <a:gd name="adj1" fmla="val -9653"/>
              <a:gd name="adj2" fmla="val 50000"/>
              <a:gd name="adj3" fmla="val 1096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513" name="AutoShape 9"/>
          <p:cNvCxnSpPr>
            <a:cxnSpLocks noChangeShapeType="1"/>
          </p:cNvCxnSpPr>
          <p:nvPr/>
        </p:nvCxnSpPr>
        <p:spPr bwMode="auto">
          <a:xfrm flipH="1">
            <a:off x="895350" y="3876675"/>
            <a:ext cx="7288213" cy="1187450"/>
          </a:xfrm>
          <a:prstGeom prst="bentConnector5">
            <a:avLst>
              <a:gd name="adj1" fmla="val -3134"/>
              <a:gd name="adj2" fmla="val 50000"/>
              <a:gd name="adj3" fmla="val 1031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514" name="Text Box 42"/>
          <p:cNvSpPr txBox="1">
            <a:spLocks noChangeArrowheads="1"/>
          </p:cNvSpPr>
          <p:nvPr/>
        </p:nvSpPr>
        <p:spPr bwMode="auto">
          <a:xfrm>
            <a:off x="2921000" y="6137275"/>
            <a:ext cx="40640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solidFill>
                  <a:schemeClr val="tx1"/>
                </a:solidFill>
              </a:rPr>
              <a:t>Review and Approvals within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 txBox="1"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3D46A93-CCA1-46A9-9CC1-C80F7B1E9CD4}" type="slidenum">
              <a:rPr lang="en-US" sz="1400" b="0">
                <a:solidFill>
                  <a:srgbClr val="8CB6D2"/>
                </a:solidFill>
                <a:latin typeface="+mn-lt"/>
              </a:rPr>
              <a:pPr algn="r">
                <a:defRPr/>
              </a:pPr>
              <a:t>12</a:t>
            </a:fld>
            <a:endParaRPr lang="en-US" sz="1400" b="0">
              <a:solidFill>
                <a:srgbClr val="8CB6D2"/>
              </a:solidFill>
              <a:latin typeface="+mn-lt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142875"/>
            <a:ext cx="8845550" cy="530225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Helvetica"/>
              </a:rPr>
              <a:t>Gates: Approvals – Check Points</a:t>
            </a:r>
            <a:endParaRPr lang="en-GB" sz="1300" dirty="0" smtClean="0">
              <a:latin typeface="Helvetica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gray">
          <a:xfrm>
            <a:off x="574675" y="962025"/>
            <a:ext cx="1476375" cy="493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BDD8FF"/>
              </a:gs>
              <a:gs pos="100000">
                <a:schemeClr val="tx1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sz="1600">
                <a:solidFill>
                  <a:schemeClr val="tx1"/>
                </a:solidFill>
                <a:cs typeface="Arial" charset="0"/>
              </a:rPr>
              <a:t>Gate 0</a:t>
            </a:r>
          </a:p>
        </p:txBody>
      </p:sp>
      <p:sp>
        <p:nvSpPr>
          <p:cNvPr id="22532" name="Line 483"/>
          <p:cNvSpPr>
            <a:spLocks noChangeShapeType="1"/>
          </p:cNvSpPr>
          <p:nvPr/>
        </p:nvSpPr>
        <p:spPr bwMode="auto">
          <a:xfrm flipH="1">
            <a:off x="215900" y="1624013"/>
            <a:ext cx="19050" cy="4557712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484"/>
          <p:cNvSpPr>
            <a:spLocks noChangeShapeType="1"/>
          </p:cNvSpPr>
          <p:nvPr/>
        </p:nvSpPr>
        <p:spPr bwMode="auto">
          <a:xfrm flipH="1">
            <a:off x="2484438" y="1624013"/>
            <a:ext cx="19050" cy="456565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485"/>
          <p:cNvSpPr>
            <a:spLocks noChangeShapeType="1"/>
          </p:cNvSpPr>
          <p:nvPr/>
        </p:nvSpPr>
        <p:spPr bwMode="auto">
          <a:xfrm flipH="1">
            <a:off x="4938713" y="1624013"/>
            <a:ext cx="9525" cy="459105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486"/>
          <p:cNvSpPr>
            <a:spLocks noChangeShapeType="1"/>
          </p:cNvSpPr>
          <p:nvPr/>
        </p:nvSpPr>
        <p:spPr bwMode="auto">
          <a:xfrm>
            <a:off x="7496175" y="1624013"/>
            <a:ext cx="19050" cy="45593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gray">
          <a:xfrm>
            <a:off x="2844800" y="962025"/>
            <a:ext cx="1476375" cy="493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BDD8FF"/>
              </a:gs>
              <a:gs pos="100000">
                <a:schemeClr val="tx1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sz="1600">
                <a:solidFill>
                  <a:schemeClr val="tx1"/>
                </a:solidFill>
                <a:cs typeface="Arial" charset="0"/>
              </a:rPr>
              <a:t>Gate 1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gray">
          <a:xfrm>
            <a:off x="5324475" y="962025"/>
            <a:ext cx="1476375" cy="493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BDD8FF"/>
              </a:gs>
              <a:gs pos="100000">
                <a:schemeClr val="tx1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sz="1600">
                <a:solidFill>
                  <a:schemeClr val="tx1"/>
                </a:solidFill>
                <a:cs typeface="Arial" charset="0"/>
              </a:rPr>
              <a:t>Gate 2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7775575" y="962025"/>
            <a:ext cx="1476375" cy="493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BDD8FF"/>
              </a:gs>
              <a:gs pos="100000">
                <a:schemeClr val="tx1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sz="1600">
                <a:solidFill>
                  <a:schemeClr val="tx1"/>
                </a:solidFill>
                <a:cs typeface="Arial" charset="0"/>
              </a:rPr>
              <a:t>Gate 3</a:t>
            </a:r>
          </a:p>
        </p:txBody>
      </p:sp>
      <p:sp>
        <p:nvSpPr>
          <p:cNvPr id="22539" name="Text Box 135"/>
          <p:cNvSpPr txBox="1">
            <a:spLocks noChangeArrowheads="1"/>
          </p:cNvSpPr>
          <p:nvPr/>
        </p:nvSpPr>
        <p:spPr bwMode="auto">
          <a:xfrm>
            <a:off x="293688" y="1938338"/>
            <a:ext cx="2298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CCH 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VSGM (for scorecard)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Head, CBRA 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 Regional Head,</a:t>
            </a:r>
          </a:p>
          <a:p>
            <a:r>
              <a:rPr lang="en-US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  Decision Science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Developer/Team Leader</a:t>
            </a:r>
          </a:p>
          <a:p>
            <a:pPr>
              <a:buFontTx/>
              <a:buChar char="•"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  <a:p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40" name="Text Box 136"/>
          <p:cNvSpPr txBox="1">
            <a:spLocks noChangeArrowheads="1"/>
          </p:cNvSpPr>
          <p:nvPr/>
        </p:nvSpPr>
        <p:spPr bwMode="auto">
          <a:xfrm>
            <a:off x="393700" y="1568450"/>
            <a:ext cx="18986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Terms-Of-Reference</a:t>
            </a:r>
          </a:p>
        </p:txBody>
      </p:sp>
      <p:sp>
        <p:nvSpPr>
          <p:cNvPr id="22541" name="Text Box 138"/>
          <p:cNvSpPr txBox="1">
            <a:spLocks noChangeArrowheads="1"/>
          </p:cNvSpPr>
          <p:nvPr/>
        </p:nvSpPr>
        <p:spPr bwMode="auto">
          <a:xfrm>
            <a:off x="2586038" y="2652713"/>
            <a:ext cx="24272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Peer Review: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CCH/ Country PM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Head, CBRA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Regional Head, Decision             Science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Developer/ Team Leader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Manager, Model Assurance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Head, Regulatory Compliance</a:t>
            </a:r>
          </a:p>
        </p:txBody>
      </p:sp>
      <p:sp>
        <p:nvSpPr>
          <p:cNvPr id="2310284" name="Text Box 140"/>
          <p:cNvSpPr txBox="1">
            <a:spLocks noChangeArrowheads="1"/>
          </p:cNvSpPr>
          <p:nvPr/>
        </p:nvSpPr>
        <p:spPr bwMode="auto">
          <a:xfrm>
            <a:off x="2544763" y="4718050"/>
            <a:ext cx="2473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/>
              <a:t>Deliverables</a:t>
            </a:r>
          </a:p>
          <a:p>
            <a:pPr>
              <a:defRPr/>
            </a:pPr>
            <a:r>
              <a:rPr lang="en-US" dirty="0"/>
              <a:t>Valid Account Definition Audit</a:t>
            </a:r>
          </a:p>
          <a:p>
            <a:pPr>
              <a:defRPr/>
            </a:pPr>
            <a:r>
              <a:rPr lang="en-US" dirty="0"/>
              <a:t>Data Validation Report</a:t>
            </a:r>
          </a:p>
          <a:p>
            <a:pPr>
              <a:defRPr/>
            </a:pPr>
            <a:r>
              <a:rPr lang="en-US" dirty="0" smtClean="0"/>
              <a:t>Design Document</a:t>
            </a:r>
            <a:endParaRPr lang="en-US" dirty="0"/>
          </a:p>
          <a:p>
            <a:pPr>
              <a:defRPr/>
            </a:pPr>
            <a:r>
              <a:rPr lang="en-US" dirty="0"/>
              <a:t>Technical Document</a:t>
            </a:r>
          </a:p>
          <a:p>
            <a:pPr>
              <a:defRPr/>
            </a:pPr>
            <a:r>
              <a:rPr lang="en-US" dirty="0" smtClean="0"/>
              <a:t>SAS programs + Final dataset</a:t>
            </a:r>
            <a:endParaRPr lang="en-US" dirty="0"/>
          </a:p>
          <a:p>
            <a:pPr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43" name="Text Box 142"/>
          <p:cNvSpPr txBox="1">
            <a:spLocks noChangeArrowheads="1"/>
          </p:cNvSpPr>
          <p:nvPr/>
        </p:nvSpPr>
        <p:spPr bwMode="auto">
          <a:xfrm>
            <a:off x="4948238" y="2336800"/>
            <a:ext cx="26050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CCH and VSGM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Head, CBRA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Regional Head, Decision Science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Regional Chief Risk Officer</a:t>
            </a:r>
          </a:p>
          <a:p>
            <a:pPr>
              <a:buFontTx/>
              <a:buChar char="•"/>
            </a:pP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Segment </a:t>
            </a: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Risk Leads (Retail, SME)</a:t>
            </a:r>
          </a:p>
          <a:p>
            <a:pPr>
              <a:buFontTx/>
              <a:buChar char="•"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Manager Risk </a:t>
            </a: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 Assurance</a:t>
            </a:r>
          </a:p>
          <a:p>
            <a:pPr>
              <a:buFontTx/>
              <a:buChar char="•"/>
            </a:pP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 Head, Regulatory Compliance</a:t>
            </a:r>
          </a:p>
          <a:p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44" name="Text Box 143"/>
          <p:cNvSpPr txBox="1">
            <a:spLocks noChangeArrowheads="1"/>
          </p:cNvSpPr>
          <p:nvPr/>
        </p:nvSpPr>
        <p:spPr bwMode="auto">
          <a:xfrm>
            <a:off x="5173663" y="1568450"/>
            <a:ext cx="1927225" cy="739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Scorecard Approval Document 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(Business Usage)</a:t>
            </a:r>
          </a:p>
        </p:txBody>
      </p:sp>
      <p:sp>
        <p:nvSpPr>
          <p:cNvPr id="2310290" name="Text Box 146"/>
          <p:cNvSpPr txBox="1">
            <a:spLocks noChangeArrowheads="1"/>
          </p:cNvSpPr>
          <p:nvPr/>
        </p:nvSpPr>
        <p:spPr bwMode="auto">
          <a:xfrm>
            <a:off x="7569200" y="1973263"/>
            <a:ext cx="19586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 CCH/ Country </a:t>
            </a: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PM</a:t>
            </a:r>
          </a:p>
          <a:p>
            <a:pPr>
              <a:buFontTx/>
              <a:buChar char="•"/>
              <a:defRPr/>
            </a:pP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 Head, CBRA</a:t>
            </a:r>
          </a:p>
          <a:p>
            <a:pPr>
              <a:buFontTx/>
              <a:buChar char="•"/>
              <a:defRPr/>
            </a:pPr>
            <a:r>
              <a:rPr lang="en-US" sz="1200" b="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Arial" charset="0"/>
              </a:rPr>
              <a:t>Developer/ Team Leader</a:t>
            </a:r>
          </a:p>
          <a:p>
            <a:pPr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  <a:p>
            <a:pPr>
              <a:buFontTx/>
              <a:buChar char="•"/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46" name="Text Box 147"/>
          <p:cNvSpPr txBox="1">
            <a:spLocks noChangeArrowheads="1"/>
          </p:cNvSpPr>
          <p:nvPr/>
        </p:nvSpPr>
        <p:spPr bwMode="auto">
          <a:xfrm>
            <a:off x="7777163" y="1568450"/>
            <a:ext cx="1476375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Scorecard UAT</a:t>
            </a:r>
          </a:p>
        </p:txBody>
      </p:sp>
      <p:sp>
        <p:nvSpPr>
          <p:cNvPr id="22547" name="Line 483"/>
          <p:cNvSpPr>
            <a:spLocks noChangeShapeType="1"/>
          </p:cNvSpPr>
          <p:nvPr/>
        </p:nvSpPr>
        <p:spPr bwMode="auto">
          <a:xfrm flipH="1">
            <a:off x="9680575" y="1624013"/>
            <a:ext cx="19050" cy="4557712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0293" name="AutoShape 149"/>
          <p:cNvSpPr>
            <a:spLocks noChangeArrowheads="1"/>
          </p:cNvSpPr>
          <p:nvPr/>
        </p:nvSpPr>
        <p:spPr bwMode="auto">
          <a:xfrm>
            <a:off x="2238375" y="995363"/>
            <a:ext cx="446088" cy="393700"/>
          </a:xfrm>
          <a:prstGeom prst="rightArrow">
            <a:avLst>
              <a:gd name="adj1" fmla="val 50000"/>
              <a:gd name="adj2" fmla="val 6056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solidFill>
                <a:srgbClr val="FF9900"/>
              </a:solidFill>
              <a:latin typeface="Webdings" pitchFamily="18" charset="2"/>
            </a:endParaRPr>
          </a:p>
        </p:txBody>
      </p:sp>
      <p:sp>
        <p:nvSpPr>
          <p:cNvPr id="5" name="AutoShape 149"/>
          <p:cNvSpPr>
            <a:spLocks noChangeArrowheads="1"/>
          </p:cNvSpPr>
          <p:nvPr/>
        </p:nvSpPr>
        <p:spPr bwMode="auto">
          <a:xfrm>
            <a:off x="4673600" y="995363"/>
            <a:ext cx="446088" cy="393700"/>
          </a:xfrm>
          <a:prstGeom prst="rightArrow">
            <a:avLst>
              <a:gd name="adj1" fmla="val 50000"/>
              <a:gd name="adj2" fmla="val 6056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solidFill>
                <a:srgbClr val="FF9900"/>
              </a:solidFill>
              <a:latin typeface="Webdings" pitchFamily="18" charset="2"/>
            </a:endParaRPr>
          </a:p>
        </p:txBody>
      </p:sp>
      <p:sp>
        <p:nvSpPr>
          <p:cNvPr id="6" name="AutoShape 149"/>
          <p:cNvSpPr>
            <a:spLocks noChangeArrowheads="1"/>
          </p:cNvSpPr>
          <p:nvPr/>
        </p:nvSpPr>
        <p:spPr bwMode="auto">
          <a:xfrm>
            <a:off x="7099300" y="995363"/>
            <a:ext cx="446088" cy="393700"/>
          </a:xfrm>
          <a:prstGeom prst="rightArrow">
            <a:avLst>
              <a:gd name="adj1" fmla="val 50000"/>
              <a:gd name="adj2" fmla="val 6056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 b="0">
              <a:solidFill>
                <a:srgbClr val="FF9900"/>
              </a:solidFill>
              <a:latin typeface="Webdings" pitchFamily="18" charset="2"/>
            </a:endParaRPr>
          </a:p>
        </p:txBody>
      </p:sp>
      <p:sp>
        <p:nvSpPr>
          <p:cNvPr id="22552" name="Text Box 136"/>
          <p:cNvSpPr txBox="1">
            <a:spLocks noChangeArrowheads="1"/>
          </p:cNvSpPr>
          <p:nvPr/>
        </p:nvSpPr>
        <p:spPr bwMode="auto">
          <a:xfrm>
            <a:off x="2725738" y="2384425"/>
            <a:ext cx="16319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Model Design</a:t>
            </a:r>
          </a:p>
        </p:txBody>
      </p:sp>
      <p:sp>
        <p:nvSpPr>
          <p:cNvPr id="22553" name="Text Box 42"/>
          <p:cNvSpPr txBox="1">
            <a:spLocks noChangeArrowheads="1"/>
          </p:cNvSpPr>
          <p:nvPr/>
        </p:nvSpPr>
        <p:spPr bwMode="auto">
          <a:xfrm>
            <a:off x="301625" y="6337300"/>
            <a:ext cx="7158038" cy="293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Minimum of 3 MPR sign-offs are required</a:t>
            </a:r>
          </a:p>
        </p:txBody>
      </p:sp>
      <p:sp>
        <p:nvSpPr>
          <p:cNvPr id="22554" name="Text Box 136"/>
          <p:cNvSpPr txBox="1">
            <a:spLocks noChangeArrowheads="1"/>
          </p:cNvSpPr>
          <p:nvPr/>
        </p:nvSpPr>
        <p:spPr bwMode="auto">
          <a:xfrm>
            <a:off x="2725738" y="1568450"/>
            <a:ext cx="160655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Data Validation</a:t>
            </a:r>
          </a:p>
        </p:txBody>
      </p:sp>
      <p:sp>
        <p:nvSpPr>
          <p:cNvPr id="22555" name="Text Box 135"/>
          <p:cNvSpPr txBox="1">
            <a:spLocks noChangeArrowheads="1"/>
          </p:cNvSpPr>
          <p:nvPr/>
        </p:nvSpPr>
        <p:spPr bwMode="auto">
          <a:xfrm>
            <a:off x="2557463" y="1874838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200" b="0">
                <a:solidFill>
                  <a:schemeClr val="tx1"/>
                </a:solidFill>
                <a:latin typeface="Arial" charset="0"/>
              </a:rPr>
              <a:t> Another Model Developer</a:t>
            </a:r>
          </a:p>
          <a:p>
            <a:pPr>
              <a:buFontTx/>
              <a:buChar char="•"/>
            </a:pPr>
            <a:r>
              <a:rPr lang="en-US" sz="1200" b="0">
                <a:solidFill>
                  <a:schemeClr val="tx1"/>
                </a:solidFill>
                <a:latin typeface="Arial" charset="0"/>
                <a:cs typeface="Arial" charset="0"/>
              </a:rPr>
              <a:t> Manager, Model Assurance</a:t>
            </a:r>
            <a:endParaRPr lang="en-US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56" name="Text Box 136"/>
          <p:cNvSpPr txBox="1">
            <a:spLocks noChangeArrowheads="1"/>
          </p:cNvSpPr>
          <p:nvPr/>
        </p:nvSpPr>
        <p:spPr bwMode="auto">
          <a:xfrm>
            <a:off x="2725738" y="4213225"/>
            <a:ext cx="1620837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6189"/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Model Document</a:t>
            </a:r>
          </a:p>
        </p:txBody>
      </p:sp>
      <p:sp>
        <p:nvSpPr>
          <p:cNvPr id="11" name="Text Box 146"/>
          <p:cNvSpPr txBox="1">
            <a:spLocks noChangeArrowheads="1"/>
          </p:cNvSpPr>
          <p:nvPr/>
        </p:nvSpPr>
        <p:spPr bwMode="auto">
          <a:xfrm>
            <a:off x="7546975" y="4084638"/>
            <a:ext cx="2391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30200" y="4797425"/>
            <a:ext cx="196691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Deliverables</a:t>
            </a:r>
          </a:p>
          <a:p>
            <a:r>
              <a:rPr lang="en-US"/>
              <a:t>Terms-Of-Reference</a:t>
            </a:r>
          </a:p>
          <a:p>
            <a:r>
              <a:rPr lang="en-US"/>
              <a:t>Delivery Plan</a:t>
            </a:r>
          </a:p>
          <a:p>
            <a:endParaRPr lang="en-US"/>
          </a:p>
          <a:p>
            <a:r>
              <a:rPr lang="en-US"/>
              <a:t>Workbook</a:t>
            </a:r>
          </a:p>
          <a:p>
            <a:r>
              <a:rPr lang="en-US"/>
              <a:t>Valid Account Definition</a:t>
            </a:r>
          </a:p>
          <a:p>
            <a:r>
              <a:rPr lang="en-US"/>
              <a:t>Database</a:t>
            </a:r>
          </a:p>
        </p:txBody>
      </p:sp>
      <p:sp>
        <p:nvSpPr>
          <p:cNvPr id="7" name="Text Box 140"/>
          <p:cNvSpPr txBox="1">
            <a:spLocks noChangeArrowheads="1"/>
          </p:cNvSpPr>
          <p:nvPr/>
        </p:nvSpPr>
        <p:spPr bwMode="auto">
          <a:xfrm>
            <a:off x="5091113" y="4850296"/>
            <a:ext cx="24733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Deliverables</a:t>
            </a:r>
          </a:p>
          <a:p>
            <a:pPr>
              <a:defRPr/>
            </a:pPr>
            <a:r>
              <a:rPr lang="en-US" dirty="0" smtClean="0"/>
              <a:t>Scorecard Approval document (cut-off analysis</a:t>
            </a:r>
            <a:r>
              <a:rPr lang="en-US" dirty="0" smtClean="0">
                <a:solidFill>
                  <a:srgbClr val="006600"/>
                </a:solidFill>
              </a:rPr>
              <a:t>)</a:t>
            </a:r>
          </a:p>
          <a:p>
            <a:pPr>
              <a:defRPr/>
            </a:pPr>
            <a:endParaRPr lang="en-US" strike="sngStrike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Box 140"/>
          <p:cNvSpPr txBox="1">
            <a:spLocks noChangeArrowheads="1"/>
          </p:cNvSpPr>
          <p:nvPr/>
        </p:nvSpPr>
        <p:spPr bwMode="auto">
          <a:xfrm>
            <a:off x="7525439" y="4856301"/>
            <a:ext cx="2473325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/>
              <a:t>Deliverables</a:t>
            </a:r>
          </a:p>
          <a:p>
            <a:pPr>
              <a:defRPr/>
            </a:pPr>
            <a:r>
              <a:rPr lang="en-US" dirty="0" smtClean="0"/>
              <a:t>UAT document</a:t>
            </a:r>
          </a:p>
          <a:p>
            <a:pPr>
              <a:defRPr/>
            </a:pPr>
            <a:r>
              <a:rPr lang="en-US" dirty="0" smtClean="0"/>
              <a:t>Offline Implementation Form</a:t>
            </a:r>
          </a:p>
          <a:p>
            <a:pPr>
              <a:defRPr/>
            </a:pPr>
            <a:r>
              <a:rPr lang="en-US" dirty="0" smtClean="0"/>
              <a:t>EUC Compliance sign-off</a:t>
            </a:r>
          </a:p>
          <a:p>
            <a:pPr>
              <a:defRPr/>
            </a:pPr>
            <a:r>
              <a:rPr lang="en-US" dirty="0" smtClean="0"/>
              <a:t>BRD/FSD for implementation</a:t>
            </a:r>
            <a:endParaRPr lang="en-US" dirty="0"/>
          </a:p>
          <a:p>
            <a:pPr>
              <a:defRPr/>
            </a:pPr>
            <a:endParaRPr lang="en-US" sz="1200" b="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fld id="{A2D51B3D-B393-45C3-AD7D-28D3CB0FAF8E}" type="slidenum">
              <a:rPr lang="en-US" sz="1100" b="0">
                <a:solidFill>
                  <a:srgbClr val="8CB6D2"/>
                </a:solidFill>
                <a:latin typeface="+mn-lt"/>
                <a:cs typeface="+mn-cs"/>
              </a:rPr>
              <a:pPr algn="r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t>13</a:t>
            </a:fld>
            <a:endParaRPr lang="en-US" sz="1100" b="0" dirty="0">
              <a:solidFill>
                <a:srgbClr val="8CB6D2"/>
              </a:solidFill>
              <a:latin typeface="+mn-lt"/>
              <a:cs typeface="+mn-cs"/>
            </a:endParaRPr>
          </a:p>
        </p:txBody>
      </p:sp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-6350" y="66563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900" b="0">
                <a:solidFill>
                  <a:schemeClr val="tx1"/>
                </a:solidFill>
                <a:latin typeface="Arial" charset="0"/>
                <a:ea typeface="Gulim" pitchFamily="34" charset="-127"/>
              </a:rPr>
              <a:t>Company Confidential</a:t>
            </a:r>
          </a:p>
        </p:txBody>
      </p:sp>
      <p:sp>
        <p:nvSpPr>
          <p:cNvPr id="18435" name="Title 5"/>
          <p:cNvSpPr>
            <a:spLocks noGrp="1"/>
          </p:cNvSpPr>
          <p:nvPr>
            <p:ph type="ctrTitle"/>
          </p:nvPr>
        </p:nvSpPr>
        <p:spPr>
          <a:xfrm>
            <a:off x="2954956" y="204788"/>
            <a:ext cx="6676407" cy="3683818"/>
          </a:xfrm>
        </p:spPr>
        <p:txBody>
          <a:bodyPr/>
          <a:lstStyle/>
          <a:p>
            <a:pPr algn="ctr"/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>      </a:t>
            </a:r>
            <a:r>
              <a:rPr lang="en-US" sz="4400" dirty="0" smtClean="0">
                <a:latin typeface="Helvetica"/>
              </a:rPr>
              <a:t>Scorecards</a:t>
            </a: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>Kick Off</a:t>
            </a:r>
            <a:br>
              <a:rPr lang="en-US" sz="4000" dirty="0" smtClean="0">
                <a:latin typeface="Helvetica"/>
              </a:rPr>
            </a:br>
            <a:endParaRPr lang="en-GB" sz="4000" dirty="0" smtClean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14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0" name="Diagram 19"/>
          <p:cNvGraphicFramePr/>
          <p:nvPr/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27"/>
          <p:cNvGrpSpPr/>
          <p:nvPr/>
        </p:nvGrpSpPr>
        <p:grpSpPr>
          <a:xfrm>
            <a:off x="2047741" y="5988676"/>
            <a:ext cx="6104586" cy="683383"/>
            <a:chOff x="2047741" y="5988676"/>
            <a:chExt cx="6104586" cy="683383"/>
          </a:xfrm>
        </p:grpSpPr>
        <p:sp>
          <p:nvSpPr>
            <p:cNvPr id="22" name="TextBox 21"/>
            <p:cNvSpPr txBox="1"/>
            <p:nvPr/>
          </p:nvSpPr>
          <p:spPr>
            <a:xfrm>
              <a:off x="2047741" y="5988676"/>
              <a:ext cx="6104586" cy="338554"/>
            </a:xfrm>
            <a:prstGeom prst="rect">
              <a:avLst/>
            </a:prstGeom>
            <a:solidFill>
              <a:srgbClr val="FFFF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Examples of </a:t>
              </a:r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hlinkClick r:id="rId8" action="ppaction://hlinkfile"/>
                </a:rPr>
                <a:t>Request form </a:t>
              </a:r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</a:rPr>
                <a:t>&amp; </a:t>
              </a:r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hlinkClick r:id="rId9" action="ppaction://hlinkfile"/>
                </a:rPr>
                <a:t>Kick Off Meeting Discussions</a:t>
              </a:r>
              <a:endParaRPr lang="en-GB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 descr="C:\Documents and Settings\1344978\My Documents\My Pictures\33yjfk2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872767" y="6220496"/>
              <a:ext cx="386367" cy="4515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fld id="{A2D51B3D-B393-45C3-AD7D-28D3CB0FAF8E}" type="slidenum">
              <a:rPr lang="en-US" sz="1100" b="0">
                <a:solidFill>
                  <a:srgbClr val="8CB6D2"/>
                </a:solidFill>
                <a:latin typeface="+mn-lt"/>
                <a:cs typeface="+mn-cs"/>
              </a:rPr>
              <a:pPr algn="r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t>15</a:t>
            </a:fld>
            <a:endParaRPr lang="en-US" sz="1100" b="0" dirty="0">
              <a:solidFill>
                <a:srgbClr val="8CB6D2"/>
              </a:solidFill>
              <a:latin typeface="+mn-lt"/>
              <a:cs typeface="+mn-cs"/>
            </a:endParaRPr>
          </a:p>
        </p:txBody>
      </p:sp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-6350" y="66563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900" b="0">
                <a:solidFill>
                  <a:schemeClr val="tx1"/>
                </a:solidFill>
                <a:latin typeface="Arial" charset="0"/>
                <a:ea typeface="Gulim" pitchFamily="34" charset="-127"/>
              </a:rPr>
              <a:t>Company Confidential</a:t>
            </a:r>
          </a:p>
        </p:txBody>
      </p:sp>
      <p:sp>
        <p:nvSpPr>
          <p:cNvPr id="18435" name="Title 5"/>
          <p:cNvSpPr>
            <a:spLocks noGrp="1"/>
          </p:cNvSpPr>
          <p:nvPr>
            <p:ph type="ctrTitle"/>
          </p:nvPr>
        </p:nvSpPr>
        <p:spPr>
          <a:xfrm>
            <a:off x="2954956" y="204788"/>
            <a:ext cx="6676407" cy="3683818"/>
          </a:xfrm>
        </p:spPr>
        <p:txBody>
          <a:bodyPr/>
          <a:lstStyle/>
          <a:p>
            <a:pPr algn="ctr"/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>          </a:t>
            </a:r>
            <a:r>
              <a:rPr lang="en-US" sz="4400" dirty="0" smtClean="0">
                <a:latin typeface="Helvetica"/>
              </a:rPr>
              <a:t>Data Validation - Scorecards</a:t>
            </a: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endParaRPr lang="en-GB" sz="4000" dirty="0" smtClean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Data Validation 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16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6832" y="904779"/>
            <a:ext cx="2531444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Scorecard Specific Data Checks </a:t>
            </a:r>
            <a:endParaRPr lang="en-GB" sz="12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851113" y="1183913"/>
            <a:ext cx="1" cy="240632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56698" y="1422941"/>
            <a:ext cx="1604" cy="21335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49374" y="1413315"/>
            <a:ext cx="1" cy="240632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65760" y="1655547"/>
            <a:ext cx="180954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Application Scorecard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169217" y="1711695"/>
            <a:ext cx="1763028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Behavior</a:t>
            </a:r>
            <a:r>
              <a:rPr lang="en-US" dirty="0" smtClean="0"/>
              <a:t> </a:t>
            </a:r>
            <a:r>
              <a:rPr lang="en-US" sz="1200" dirty="0" smtClean="0"/>
              <a:t>Scorecard</a:t>
            </a:r>
            <a:endParaRPr lang="en-GB" sz="12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548640" y="1424539"/>
            <a:ext cx="7902341" cy="3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1169" y="4427621"/>
            <a:ext cx="6959065" cy="1954381"/>
          </a:xfrm>
          <a:prstGeom prst="rect">
            <a:avLst/>
          </a:prstGeom>
          <a:effectLst>
            <a:outerShdw blurRad="40000" dist="63500" dir="130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100" b="0" dirty="0" smtClean="0"/>
              <a:t> </a:t>
            </a:r>
            <a:r>
              <a:rPr lang="en-US" sz="1100" dirty="0" smtClean="0"/>
              <a:t>Product Coverage </a:t>
            </a:r>
            <a:r>
              <a:rPr lang="en-US" sz="1100" b="0" dirty="0" smtClean="0"/>
              <a:t>– to verify if score will be used for more products than included in development sample.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Top Ups/ Re-opening of accounts </a:t>
            </a:r>
            <a:r>
              <a:rPr lang="en-US" sz="1100" b="0" dirty="0" smtClean="0"/>
              <a:t>– to exclude such cases, as such cases are sometimes maintained with application base.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Complete Performance &amp; Bureau Match – </a:t>
            </a:r>
            <a:r>
              <a:rPr lang="en-US" sz="1100" b="0" dirty="0" smtClean="0"/>
              <a:t>verification of data completeness</a:t>
            </a:r>
            <a:endParaRPr lang="en-US" sz="1100" dirty="0" smtClean="0"/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b="0" dirty="0" smtClean="0"/>
              <a:t> </a:t>
            </a:r>
            <a:r>
              <a:rPr lang="en-US" sz="1100" dirty="0" smtClean="0"/>
              <a:t>Existing Product Information Match </a:t>
            </a:r>
            <a:r>
              <a:rPr lang="en-US" sz="1100" b="0" dirty="0" smtClean="0"/>
              <a:t>– for capturing all information from existing relationships with bank. 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 Variable Checks </a:t>
            </a:r>
            <a:r>
              <a:rPr lang="en-US" sz="1100" b="0" dirty="0" smtClean="0"/>
              <a:t>– existence of fields to flag observation exclusions, performance exclusions &amp; default tagging.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257" y="2173705"/>
            <a:ext cx="4562375" cy="1954381"/>
          </a:xfrm>
          <a:prstGeom prst="rect">
            <a:avLst/>
          </a:prstGeom>
          <a:effectLst>
            <a:outerShdw blurRad="50800" dist="76200" dir="1296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 prstMaterial="plastic">
            <a:extrusionClr>
              <a:schemeClr val="accent6">
                <a:lumMod val="60000"/>
                <a:lumOff val="40000"/>
              </a:schemeClr>
            </a:extrusionClr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100" b="0" dirty="0" smtClean="0"/>
              <a:t>  </a:t>
            </a:r>
            <a:r>
              <a:rPr lang="en-US" sz="1100" dirty="0" smtClean="0"/>
              <a:t>Monthly Approval Rates </a:t>
            </a:r>
            <a:r>
              <a:rPr lang="en-US" sz="1100" b="0" dirty="0" smtClean="0"/>
              <a:t>– to confirm approved / rejects proportion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b="0" dirty="0" smtClean="0"/>
              <a:t> </a:t>
            </a:r>
            <a:r>
              <a:rPr lang="en-US" sz="1100" dirty="0" smtClean="0"/>
              <a:t>Application processing stages </a:t>
            </a:r>
            <a:r>
              <a:rPr lang="en-US" sz="1100" b="0" dirty="0" smtClean="0"/>
              <a:t>– to capture any loss of applications at any of the stage and data verification process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Data for rejects </a:t>
            </a:r>
            <a:r>
              <a:rPr lang="en-US" sz="1100" b="0" dirty="0" smtClean="0"/>
              <a:t>– existence of bureau  for all rejects. Match with performance to verify application approval/rejection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Reject reason Codes </a:t>
            </a:r>
            <a:r>
              <a:rPr lang="en-US" sz="1100" b="0" dirty="0" smtClean="0"/>
              <a:t>– to flag exclusions with in rejects. Hard policy exclusions are excluded from development base.</a:t>
            </a:r>
            <a:endParaRPr lang="en-US" sz="1100" dirty="0" smtClean="0"/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945779" y="2172097"/>
            <a:ext cx="4562375" cy="1954381"/>
          </a:xfrm>
          <a:prstGeom prst="rect">
            <a:avLst/>
          </a:prstGeom>
          <a:effectLst>
            <a:outerShdw blurRad="50800" dist="76200" dir="1296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 prstMaterial="plastic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100" b="0" dirty="0" smtClean="0"/>
              <a:t>  </a:t>
            </a:r>
            <a:r>
              <a:rPr lang="en-US" sz="1100" dirty="0" smtClean="0"/>
              <a:t>Month on Books verification </a:t>
            </a:r>
            <a:r>
              <a:rPr lang="en-US" sz="1100" b="0" dirty="0" smtClean="0"/>
              <a:t>– to check estimate valid base account open date to be verified at product level.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 Inactive Accounts Identification </a:t>
            </a:r>
            <a:r>
              <a:rPr lang="en-US" sz="1100" b="0" dirty="0" smtClean="0"/>
              <a:t>– the proportion of inactive and score usage to be verified and documented</a:t>
            </a:r>
          </a:p>
          <a:p>
            <a:pPr>
              <a:buFont typeface="Wingdings" pitchFamily="2" charset="2"/>
              <a:buChar char="Ø"/>
            </a:pPr>
            <a:endParaRPr lang="en-US" sz="110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 Observation Period data checks </a:t>
            </a:r>
            <a:r>
              <a:rPr lang="en-US" sz="1100" b="0" dirty="0" smtClean="0"/>
              <a:t>–</a:t>
            </a:r>
            <a:r>
              <a:rPr lang="en-US" sz="1100" dirty="0" smtClean="0"/>
              <a:t> </a:t>
            </a:r>
            <a:r>
              <a:rPr lang="en-US" sz="1100" b="0" dirty="0" smtClean="0"/>
              <a:t>raw variables populated during all observation months.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  <a:p>
            <a:pPr>
              <a:buFont typeface="Wingdings" pitchFamily="2" charset="2"/>
              <a:buChar char="Ø"/>
            </a:pPr>
            <a:r>
              <a:rPr lang="en-US" sz="1100" dirty="0" smtClean="0"/>
              <a:t>Gaps between MIS &amp; BCRS </a:t>
            </a:r>
            <a:r>
              <a:rPr lang="en-US" sz="1100" b="0" dirty="0" smtClean="0"/>
              <a:t>– Significant differences to be covered</a:t>
            </a:r>
          </a:p>
          <a:p>
            <a:pPr>
              <a:buFont typeface="Wingdings" pitchFamily="2" charset="2"/>
              <a:buChar char="Ø"/>
            </a:pPr>
            <a:endParaRPr lang="en-US" sz="1100" b="0" dirty="0" smtClean="0"/>
          </a:p>
        </p:txBody>
      </p:sp>
      <p:sp>
        <p:nvSpPr>
          <p:cNvPr id="46" name="Curved Right Arrow 45"/>
          <p:cNvSpPr/>
          <p:nvPr/>
        </p:nvSpPr>
        <p:spPr bwMode="auto">
          <a:xfrm>
            <a:off x="702642" y="4186990"/>
            <a:ext cx="693019" cy="1058779"/>
          </a:xfrm>
          <a:prstGeom prst="curved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48" name="Curved Left Arrow 47"/>
          <p:cNvSpPr/>
          <p:nvPr/>
        </p:nvSpPr>
        <p:spPr bwMode="auto">
          <a:xfrm>
            <a:off x="8604987" y="4235115"/>
            <a:ext cx="683394" cy="943275"/>
          </a:xfrm>
          <a:prstGeom prst="curvedLeftArrow">
            <a:avLst>
              <a:gd name="adj1" fmla="val 25000"/>
              <a:gd name="adj2" fmla="val 45741"/>
              <a:gd name="adj3" fmla="val 25000"/>
            </a:avLst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fld id="{A2D51B3D-B393-45C3-AD7D-28D3CB0FAF8E}" type="slidenum">
              <a:rPr lang="en-US" sz="1100" b="0">
                <a:solidFill>
                  <a:srgbClr val="8CB6D2"/>
                </a:solidFill>
                <a:latin typeface="+mn-lt"/>
                <a:cs typeface="+mn-cs"/>
              </a:rPr>
              <a:pPr algn="r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t>17</a:t>
            </a:fld>
            <a:endParaRPr lang="en-US" sz="1100" b="0" dirty="0">
              <a:solidFill>
                <a:srgbClr val="8CB6D2"/>
              </a:solidFill>
              <a:latin typeface="+mn-lt"/>
              <a:cs typeface="+mn-cs"/>
            </a:endParaRPr>
          </a:p>
        </p:txBody>
      </p:sp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-6350" y="66563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900" b="0">
                <a:solidFill>
                  <a:schemeClr val="tx1"/>
                </a:solidFill>
                <a:latin typeface="Arial" charset="0"/>
                <a:ea typeface="Gulim" pitchFamily="34" charset="-127"/>
              </a:rPr>
              <a:t>Company Confidential</a:t>
            </a:r>
          </a:p>
        </p:txBody>
      </p:sp>
      <p:sp>
        <p:nvSpPr>
          <p:cNvPr id="18435" name="Title 5"/>
          <p:cNvSpPr>
            <a:spLocks noGrp="1"/>
          </p:cNvSpPr>
          <p:nvPr>
            <p:ph type="ctrTitle"/>
          </p:nvPr>
        </p:nvSpPr>
        <p:spPr>
          <a:xfrm>
            <a:off x="2954956" y="204788"/>
            <a:ext cx="6676407" cy="3683818"/>
          </a:xfrm>
        </p:spPr>
        <p:txBody>
          <a:bodyPr/>
          <a:lstStyle/>
          <a:p>
            <a:pPr algn="ctr"/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>          </a:t>
            </a:r>
            <a:r>
              <a:rPr lang="en-US" sz="4400" dirty="0" smtClean="0">
                <a:latin typeface="Helvetica"/>
              </a:rPr>
              <a:t>Scorecard Design</a:t>
            </a: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endParaRPr lang="en-GB" sz="4000" dirty="0" smtClean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Sample Period Selection – A Score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r>
              <a:rPr lang="en-US" sz="1400" u="sng" dirty="0" smtClean="0">
                <a:solidFill>
                  <a:schemeClr val="tx1"/>
                </a:solidFill>
                <a:latin typeface="Calibri" pitchFamily="34" charset="0"/>
              </a:rPr>
              <a:t>Observation/ Sampling window </a:t>
            </a:r>
          </a:p>
          <a:p>
            <a:pPr eaLnBrk="0" hangingPunct="0">
              <a:spcBef>
                <a:spcPct val="50000"/>
              </a:spcBef>
              <a:spcAft>
                <a:spcPts val="600"/>
              </a:spcAft>
              <a:buClr>
                <a:srgbClr val="002060"/>
              </a:buClr>
              <a:buSzPct val="80000"/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Time period in which applications approved/rejected are selected for development </a:t>
            </a:r>
          </a:p>
          <a:p>
            <a:pPr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T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he choice of the sampling window is dependent on two primary objectives: </a:t>
            </a:r>
          </a:p>
          <a:p>
            <a:pPr lvl="1">
              <a:spcAft>
                <a:spcPts val="0"/>
              </a:spcAft>
              <a:buSzPct val="80000"/>
              <a:buFont typeface="Wingdings" pitchFamily="2" charset="2"/>
              <a:buChar char="Ø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Accounts should have been on the books long enough to provide a long-term estimate of future behaviour, but short enough for the demographic profile of the applicants to be representative of future through-the-door population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Avoid seasonality effects</a:t>
            </a: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u="sng" dirty="0" smtClean="0">
                <a:solidFill>
                  <a:schemeClr val="tx1"/>
                </a:solidFill>
                <a:latin typeface="Calibri" pitchFamily="34" charset="0"/>
              </a:rPr>
              <a:t>Performance/Outcome window 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Time period over which performance of approved applications are observed in order to classify an application as good/bad based on performance definition 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Choice of performance window is based on the following analysis</a:t>
            </a: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spcAft>
                <a:spcPts val="0"/>
              </a:spcAft>
              <a:buSzPct val="80000"/>
              <a:buFont typeface="Wingdings" pitchFamily="2" charset="2"/>
              <a:buChar char="Ø"/>
            </a:pPr>
            <a:r>
              <a:rPr lang="en-GB" sz="1400" dirty="0" smtClean="0">
                <a:solidFill>
                  <a:srgbClr val="00468C"/>
                </a:solidFill>
                <a:latin typeface="Calibri" pitchFamily="34" charset="0"/>
              </a:rPr>
              <a:t> Vintage Curve</a:t>
            </a:r>
          </a:p>
          <a:p>
            <a:pPr lvl="1">
              <a:spcAft>
                <a:spcPts val="0"/>
              </a:spcAft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00468C"/>
                </a:solidFill>
                <a:latin typeface="Calibri" pitchFamily="34" charset="0"/>
              </a:rPr>
              <a:t> Roll Rate Analysis</a:t>
            </a:r>
          </a:p>
          <a:p>
            <a:pPr lvl="1">
              <a:spcAft>
                <a:spcPts val="0"/>
              </a:spcAft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00468C"/>
                </a:solidFill>
                <a:latin typeface="Calibri" pitchFamily="34" charset="0"/>
              </a:rPr>
              <a:t> Count of Bad (min 400 bad in each segment)</a:t>
            </a:r>
          </a:p>
          <a:p>
            <a:pPr lvl="1">
              <a:spcAft>
                <a:spcPts val="0"/>
              </a:spcAft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00468C"/>
                </a:solidFill>
                <a:latin typeface="Calibri" pitchFamily="34" charset="0"/>
              </a:rPr>
              <a:t> Business Usage</a:t>
            </a:r>
            <a:endParaRPr lang="en-GB" sz="1400" dirty="0" smtClean="0">
              <a:solidFill>
                <a:srgbClr val="00468C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u="sng" dirty="0" smtClean="0">
                <a:solidFill>
                  <a:schemeClr val="tx1"/>
                </a:solidFill>
                <a:latin typeface="Calibri" pitchFamily="34" charset="0"/>
              </a:rPr>
              <a:t>Good/Bad definition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In general, SCB follows Basel default definition. However, in some cases, SCB has to deviate from using standard Basel default definition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Some alternative bad definitions: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60+dpd instead of 90+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18 months performance window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Ever performance window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with additional validation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Sample Period Selection – B Score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Sampling Snapshot 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Snapshot month corresponding to which all accounts in portfolio are considered</a:t>
            </a:r>
          </a:p>
          <a:p>
            <a:pPr>
              <a:buSzPct val="8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T</a:t>
            </a: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he choice of the sampling snapshot should be selected to avoid seasonality effects</a:t>
            </a:r>
          </a:p>
          <a:p>
            <a:pPr>
              <a:buSzPct val="8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In general, SCB uses single snapshot, however, multiple snapshots can be considered if volume too low</a:t>
            </a:r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Performance/Outcome window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Time period over which performance of accounts as of sampling snapshot are observed in order to classify the account as good/bad based on performance definition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Choice of performance window is based on the following analysis</a:t>
            </a:r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SzPct val="80000"/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00468C"/>
                </a:solidFill>
                <a:latin typeface="Calibri" pitchFamily="34" charset="0"/>
              </a:rPr>
              <a:t> Vintage Curve</a:t>
            </a:r>
          </a:p>
          <a:p>
            <a:pPr lvl="0"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Roll Rate Analysis</a:t>
            </a:r>
          </a:p>
          <a:p>
            <a:pPr lvl="0"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Count of Bad (min 400 bad in each segment)</a:t>
            </a:r>
          </a:p>
          <a:p>
            <a:pPr lvl="0"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Business Usage</a:t>
            </a:r>
            <a:endParaRPr lang="en-GB" sz="1600" dirty="0" smtClean="0">
              <a:solidFill>
                <a:srgbClr val="00468C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Good/Bad definition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In general, SCB follows Basel default definition. However, in some cases, SCB has to deviate from using standard Basel default definition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Some alternative bad definitions: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60+dpd instead of 90+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0066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Agenda – Session 1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381" y="914400"/>
            <a:ext cx="9377835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 Overview 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What is Credit Scoring?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 Advantages of Credit Risk Scorecards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Types of Scorecards</a:t>
            </a:r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  Model Production Gated process</a:t>
            </a: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GB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 Scorecard Kick-off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Scorecard Request, Scorecard Standards, Workbook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 TOR, Data Request , Kick-off discussion </a:t>
            </a:r>
          </a:p>
          <a:p>
            <a:pPr lvl="1"/>
            <a:endParaRPr lang="en-GB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 Data Validation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Additional reviews beyond standard QC/Things to look out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 SAS Macro </a:t>
            </a:r>
          </a:p>
          <a:p>
            <a:pPr lvl="1"/>
            <a:endParaRPr lang="en-GB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 Scorecard Design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Sample period selection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  <a:latin typeface="Calibri" pitchFamily="34" charset="0"/>
              </a:rPr>
              <a:t> Scorecard Exclusions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De-duplication – Application Scorecard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Performance Definition – Vintage Curves, Roll Rate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Scorecard Level/ Performance Aggregation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Scorecard Segmentation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Data Structure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Scorecard Design Document</a:t>
            </a:r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Sample Period Selection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Types of Validation Sample 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                OOT                                                     ITV                                                            PIV</a:t>
            </a: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766" y="1905803"/>
            <a:ext cx="235818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34468" y="1768734"/>
            <a:ext cx="2659788" cy="45426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Sample from  the most recent through-the-door (TTD) period– Does not require performance data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Used in both A &amp; B Scores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Sample used to validate population stability </a:t>
            </a: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482743" y="1800059"/>
            <a:ext cx="2802553" cy="44286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Sample from same time period as the development sample 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with sufficient bad accounts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Generally used in A-Score when number of bad accounts in development sample is low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Sample selected from recent few months of development sample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Not an independent validation          Validates applicability of model in recent sample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Sample used to validate both performance and population stability </a:t>
            </a:r>
            <a:endParaRPr lang="en-GB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23874" y="4764507"/>
            <a:ext cx="240632" cy="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285552" y="1884259"/>
            <a:ext cx="2802553" cy="4324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 Sample from a different time period as the development sample with sufficient performance window and bad accounts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 Used in both A &amp; B Scores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Sample used to validate both performance and population stability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 This is generally selected from older vintage  than development sample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Exclusions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Observation Exclusions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Applied at the point of scoring 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Objective is to remove bias from development sample – aligning dev sample with target population for business usage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</a:t>
            </a:r>
            <a:r>
              <a:rPr lang="en-US" sz="1600" u="sng" dirty="0" smtClean="0">
                <a:solidFill>
                  <a:srgbClr val="00468C"/>
                </a:solidFill>
                <a:latin typeface="Calibri" pitchFamily="34" charset="0"/>
              </a:rPr>
              <a:t>Performance Exclusions</a:t>
            </a:r>
          </a:p>
          <a:p>
            <a:pPr lvl="0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 Applied within the performance/outcome period</a:t>
            </a:r>
          </a:p>
          <a:p>
            <a:pPr lvl="0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  Objective is to remove bias from behavior not introduced by the account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</a:rPr>
              <a:t>Examples of Observation and Performance Exclusions - </a:t>
            </a:r>
            <a:r>
              <a:rPr lang="en-US" sz="1600" dirty="0" smtClean="0">
                <a:solidFill>
                  <a:srgbClr val="00468C"/>
                </a:solidFill>
                <a:latin typeface="Calibri" pitchFamily="34" charset="0"/>
                <a:hlinkClick r:id="rId2" action="ppaction://hlinkfile"/>
              </a:rPr>
              <a:t>Exclusions.xlsx</a:t>
            </a:r>
            <a:endParaRPr lang="en-US" sz="1600" dirty="0" smtClean="0">
              <a:solidFill>
                <a:srgbClr val="00468C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De-duplication : Application  Scorecard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u="sng" dirty="0" smtClean="0"/>
          </a:p>
          <a:p>
            <a:pPr lvl="0"/>
            <a:endParaRPr lang="en-GB" u="sng" dirty="0" smtClean="0"/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De-duplication is applied in order to remove multiple applications of a customer having similar information</a:t>
            </a:r>
          </a:p>
          <a:p>
            <a:pPr lvl="0"/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 Optimize the model on first approved relationship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/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/>
            <a:endParaRPr lang="en-GB" u="sng" dirty="0" smtClean="0"/>
          </a:p>
          <a:p>
            <a:pPr lvl="0"/>
            <a:endParaRPr lang="en-GB" u="sng" dirty="0" smtClean="0"/>
          </a:p>
          <a:p>
            <a:r>
              <a:rPr lang="en-GB" sz="11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015" y="2281188"/>
            <a:ext cx="4235117" cy="2308324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1600" u="sng" dirty="0" smtClean="0"/>
              <a:t>Rule for duplicate approved applications</a:t>
            </a:r>
            <a:endParaRPr lang="en-GB" sz="1600" dirty="0" smtClean="0"/>
          </a:p>
          <a:p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One application per customer within each sample window (DEV, OOT, ITV, and PIV)</a:t>
            </a:r>
          </a:p>
          <a:p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Case when a customer has 2 approved applications within sample window 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  <a:sym typeface="Wingdings"/>
              </a:rPr>
              <a:t>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 first approved application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196037" y="2250707"/>
            <a:ext cx="4121218" cy="2369880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1600" u="sng" dirty="0" smtClean="0"/>
              <a:t>Rule for duplicate rejected applications</a:t>
            </a:r>
          </a:p>
          <a:p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Case when a customer has 2 rejected applications within sample window 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  <a:sym typeface="Wingdings"/>
              </a:rPr>
              <a:t>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first rejected application</a:t>
            </a:r>
          </a:p>
          <a:p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Case when a customer has a subsequent approved application after a rejected application within sample window 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  <a:sym typeface="Wingdings"/>
              </a:rPr>
              <a:t></a:t>
            </a:r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 only the approved application</a:t>
            </a:r>
          </a:p>
          <a:p>
            <a:r>
              <a:rPr lang="en-GB" sz="14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  <a:p>
            <a:endParaRPr lang="en-GB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Performance Definition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23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25" name="Diagram 24"/>
          <p:cNvGraphicFramePr/>
          <p:nvPr/>
        </p:nvGraphicFramePr>
        <p:xfrm>
          <a:off x="3922575" y="1198797"/>
          <a:ext cx="4990432" cy="365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38"/>
          <p:cNvGrpSpPr/>
          <p:nvPr/>
        </p:nvGrpSpPr>
        <p:grpSpPr>
          <a:xfrm>
            <a:off x="3449867" y="1604195"/>
            <a:ext cx="423085" cy="494929"/>
            <a:chOff x="1630418" y="1578706"/>
            <a:chExt cx="423085" cy="494929"/>
          </a:xfrm>
          <a:scene3d>
            <a:camera prst="orthographicFront"/>
            <a:lightRig rig="flat" dir="t"/>
          </a:scene3d>
        </p:grpSpPr>
        <p:sp>
          <p:nvSpPr>
            <p:cNvPr id="42" name="Right Arrow 41"/>
            <p:cNvSpPr/>
            <p:nvPr/>
          </p:nvSpPr>
          <p:spPr>
            <a:xfrm>
              <a:off x="1630418" y="1578706"/>
              <a:ext cx="423085" cy="49492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lnRef>
            <a:fillRef idx="3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fillRef>
            <a:effectRef idx="2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ight Arrow 4"/>
            <p:cNvSpPr/>
            <p:nvPr/>
          </p:nvSpPr>
          <p:spPr>
            <a:xfrm>
              <a:off x="1630418" y="1677692"/>
              <a:ext cx="296160" cy="29695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300" kern="120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487967" y="4054025"/>
            <a:ext cx="423085" cy="494929"/>
            <a:chOff x="1630418" y="1578706"/>
            <a:chExt cx="423085" cy="494929"/>
          </a:xfrm>
          <a:scene3d>
            <a:camera prst="orthographicFront"/>
            <a:lightRig rig="flat" dir="t"/>
          </a:scene3d>
        </p:grpSpPr>
        <p:sp>
          <p:nvSpPr>
            <p:cNvPr id="49" name="Right Arrow 48"/>
            <p:cNvSpPr/>
            <p:nvPr/>
          </p:nvSpPr>
          <p:spPr>
            <a:xfrm>
              <a:off x="1630418" y="1578706"/>
              <a:ext cx="423085" cy="49492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lnRef>
            <a:fillRef idx="3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fillRef>
            <a:effectRef idx="2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1630418" y="1677692"/>
              <a:ext cx="296160" cy="29695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300" kern="1200"/>
            </a:p>
          </p:txBody>
        </p:sp>
      </p:grpSp>
      <p:grpSp>
        <p:nvGrpSpPr>
          <p:cNvPr id="4" name="Group 50"/>
          <p:cNvGrpSpPr/>
          <p:nvPr/>
        </p:nvGrpSpPr>
        <p:grpSpPr>
          <a:xfrm>
            <a:off x="275818" y="1180475"/>
            <a:ext cx="2993162" cy="1494145"/>
            <a:chOff x="3411959" y="2149"/>
            <a:chExt cx="2199183" cy="1319510"/>
          </a:xfrm>
        </p:grpSpPr>
        <p:sp>
          <p:nvSpPr>
            <p:cNvPr id="52" name="Rectangle 51"/>
            <p:cNvSpPr/>
            <p:nvPr/>
          </p:nvSpPr>
          <p:spPr>
            <a:xfrm>
              <a:off x="3411959" y="2149"/>
              <a:ext cx="2199183" cy="1319510"/>
            </a:xfrm>
            <a:prstGeom prst="rect">
              <a:avLst/>
            </a:prstGeom>
            <a:solidFill>
              <a:srgbClr val="007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411959" y="2149"/>
              <a:ext cx="2199183" cy="1319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170" tIns="217170" rIns="21717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800" kern="1200">
                <a:latin typeface="+mj-lt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10138" y="1301571"/>
            <a:ext cx="23698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Business Usage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Flow Rates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Sufficient Count</a:t>
            </a:r>
          </a:p>
        </p:txBody>
      </p:sp>
      <p:grpSp>
        <p:nvGrpSpPr>
          <p:cNvPr id="5" name="Group 18"/>
          <p:cNvGrpSpPr/>
          <p:nvPr/>
        </p:nvGrpSpPr>
        <p:grpSpPr>
          <a:xfrm>
            <a:off x="260741" y="3631842"/>
            <a:ext cx="3049129" cy="2331076"/>
            <a:chOff x="3411959" y="2149"/>
            <a:chExt cx="2199183" cy="1319510"/>
          </a:xfrm>
        </p:grpSpPr>
        <p:sp>
          <p:nvSpPr>
            <p:cNvPr id="20" name="Rectangle 19"/>
            <p:cNvSpPr/>
            <p:nvPr/>
          </p:nvSpPr>
          <p:spPr>
            <a:xfrm>
              <a:off x="3411959" y="2149"/>
              <a:ext cx="2199183" cy="1319510"/>
            </a:xfrm>
            <a:prstGeom prst="rect">
              <a:avLst/>
            </a:prstGeom>
            <a:solidFill>
              <a:srgbClr val="007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11959" y="2149"/>
              <a:ext cx="2199183" cy="1319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170" tIns="217170" rIns="21717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800" kern="1200">
                <a:latin typeface="+mj-lt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00859" y="3742884"/>
            <a:ext cx="3338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Saturation in default Rates overtime across vintages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Availability of data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Objective to predict short run / long run risk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 Attrition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Length of Period to observe Default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24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470" y="1245870"/>
            <a:ext cx="233172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Application Scorecard</a:t>
            </a:r>
            <a:endParaRPr lang="en-GB" sz="1400" dirty="0"/>
          </a:p>
        </p:txBody>
      </p:sp>
      <p:grpSp>
        <p:nvGrpSpPr>
          <p:cNvPr id="2" name="Group 97"/>
          <p:cNvGrpSpPr/>
          <p:nvPr/>
        </p:nvGrpSpPr>
        <p:grpSpPr>
          <a:xfrm>
            <a:off x="3966210" y="986790"/>
            <a:ext cx="5711995" cy="2353449"/>
            <a:chOff x="3794760" y="1226820"/>
            <a:chExt cx="5711995" cy="2353449"/>
          </a:xfrm>
        </p:grpSpPr>
        <p:grpSp>
          <p:nvGrpSpPr>
            <p:cNvPr id="3" name="Group 86"/>
            <p:cNvGrpSpPr/>
            <p:nvPr/>
          </p:nvGrpSpPr>
          <p:grpSpPr>
            <a:xfrm>
              <a:off x="3794760" y="1226820"/>
              <a:ext cx="5711995" cy="990600"/>
              <a:chOff x="3509010" y="1501140"/>
              <a:chExt cx="5711995" cy="99060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3977640" y="2000250"/>
                <a:ext cx="0" cy="4572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9098280" y="2038350"/>
                <a:ext cx="3810" cy="4533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8260885" y="1501140"/>
                <a:ext cx="96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Data End</a:t>
                </a:r>
              </a:p>
              <a:p>
                <a:r>
                  <a:rPr lang="en-US" sz="1200" dirty="0" smtClean="0"/>
                  <a:t>Dec 2012</a:t>
                </a:r>
                <a:endParaRPr lang="en-GB" sz="12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09010" y="1527810"/>
                <a:ext cx="948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Data Start </a:t>
                </a:r>
              </a:p>
              <a:p>
                <a:r>
                  <a:rPr lang="en-US" sz="1200" dirty="0" smtClean="0"/>
                  <a:t>Jul 2009</a:t>
                </a:r>
                <a:endParaRPr lang="en-GB" sz="1200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6480810" y="2085573"/>
                <a:ext cx="3703" cy="213306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V="1">
                <a:off x="4229100" y="2068830"/>
                <a:ext cx="685800" cy="114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3954780" y="2080260"/>
                <a:ext cx="251460" cy="1143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4949190" y="2080260"/>
                <a:ext cx="416052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96"/>
            <p:cNvGrpSpPr/>
            <p:nvPr/>
          </p:nvGrpSpPr>
          <p:grpSpPr>
            <a:xfrm>
              <a:off x="4069080" y="2068830"/>
              <a:ext cx="5314950" cy="1511439"/>
              <a:chOff x="4069080" y="2068830"/>
              <a:chExt cx="5314950" cy="1511439"/>
            </a:xfrm>
          </p:grpSpPr>
          <p:grpSp>
            <p:nvGrpSpPr>
              <p:cNvPr id="5" name="Group 88"/>
              <p:cNvGrpSpPr/>
              <p:nvPr/>
            </p:nvGrpSpPr>
            <p:grpSpPr>
              <a:xfrm>
                <a:off x="5963777" y="2068830"/>
                <a:ext cx="3420253" cy="900608"/>
                <a:chOff x="5609447" y="2388870"/>
                <a:chExt cx="3420253" cy="900608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 bwMode="auto">
                <a:xfrm>
                  <a:off x="6640830" y="2571750"/>
                  <a:ext cx="2388870" cy="1143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p:grpSp>
              <p:nvGrpSpPr>
                <p:cNvPr id="6" name="Group 87"/>
                <p:cNvGrpSpPr/>
                <p:nvPr/>
              </p:nvGrpSpPr>
              <p:grpSpPr>
                <a:xfrm>
                  <a:off x="5609447" y="2388870"/>
                  <a:ext cx="2373630" cy="900608"/>
                  <a:chOff x="5735177" y="2388870"/>
                  <a:chExt cx="2373630" cy="900608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863590" y="2388870"/>
                    <a:ext cx="937260" cy="276999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Dec’ 2011</a:t>
                    </a:r>
                    <a:endParaRPr lang="en-GB" sz="1200" dirty="0"/>
                  </a:p>
                </p:txBody>
              </p:sp>
              <p:cxnSp>
                <p:nvCxnSpPr>
                  <p:cNvPr id="60" name="Straight Arrow Connector 59"/>
                  <p:cNvCxnSpPr/>
                  <p:nvPr/>
                </p:nvCxnSpPr>
                <p:spPr bwMode="auto">
                  <a:xfrm flipV="1">
                    <a:off x="5735177" y="3262808"/>
                    <a:ext cx="2373630" cy="2667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</p:grpSp>
          </p:grpSp>
          <p:sp>
            <p:nvSpPr>
              <p:cNvPr id="62" name="TextBox 61"/>
              <p:cNvSpPr txBox="1"/>
              <p:nvPr/>
            </p:nvSpPr>
            <p:spPr>
              <a:xfrm>
                <a:off x="4069080" y="3303270"/>
                <a:ext cx="902970" cy="2769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Jul’ 2009</a:t>
                </a:r>
                <a:endParaRPr lang="en-GB" sz="1200" dirty="0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 bwMode="auto">
              <a:xfrm flipV="1">
                <a:off x="4960620" y="3413760"/>
                <a:ext cx="2373630" cy="2667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V="1">
                <a:off x="5029200" y="3143250"/>
                <a:ext cx="377190" cy="148590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9" name="TextBox 98"/>
          <p:cNvSpPr txBox="1"/>
          <p:nvPr/>
        </p:nvSpPr>
        <p:spPr>
          <a:xfrm>
            <a:off x="5615940" y="2175510"/>
            <a:ext cx="93726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Nov’ 2011</a:t>
            </a:r>
            <a:endParaRPr lang="en-GB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96840" y="2545080"/>
            <a:ext cx="93726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Oct’ 2011</a:t>
            </a:r>
            <a:endParaRPr lang="en-GB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58140" y="3981450"/>
            <a:ext cx="2331720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Behavior Scorecard</a:t>
            </a:r>
            <a:endParaRPr lang="en-GB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95900" y="5151120"/>
            <a:ext cx="93726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Dec’ 2010</a:t>
            </a:r>
            <a:endParaRPr lang="en-GB" sz="1200" dirty="0"/>
          </a:p>
        </p:txBody>
      </p:sp>
      <p:cxnSp>
        <p:nvCxnSpPr>
          <p:cNvPr id="129" name="Straight Connector 128"/>
          <p:cNvCxnSpPr/>
          <p:nvPr/>
        </p:nvCxnSpPr>
        <p:spPr bwMode="auto">
          <a:xfrm>
            <a:off x="5692140" y="4446270"/>
            <a:ext cx="0" cy="6743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102870" y="1645920"/>
            <a:ext cx="396621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/>
              <a:t>  With 12 Months Performance window there are 30 application snapshots available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With 18 Months Performance window there are 24 application snapshots available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With small period of data available or low application volume, 18 month performance window will result in smaller development/validation sample</a:t>
            </a:r>
            <a:endParaRPr lang="en-GB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6680" y="4347210"/>
            <a:ext cx="397383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/>
              <a:t>  With 12 Months Performance window there are 3 portfolio snapshots available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With 18 Months Performance window the snapshots selected will be 6 month older</a:t>
            </a:r>
          </a:p>
          <a:p>
            <a:pPr>
              <a:buFont typeface="Wingdings" pitchFamily="2" charset="2"/>
              <a:buChar char="Ø"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 Going further back in history will result in scorecard not capturing recent vintages and recent behavioral patterns</a:t>
            </a:r>
            <a:endParaRPr lang="en-GB" sz="1200" dirty="0"/>
          </a:p>
        </p:txBody>
      </p:sp>
      <p:grpSp>
        <p:nvGrpSpPr>
          <p:cNvPr id="7" name="Group 145"/>
          <p:cNvGrpSpPr/>
          <p:nvPr/>
        </p:nvGrpSpPr>
        <p:grpSpPr>
          <a:xfrm>
            <a:off x="3977640" y="3823791"/>
            <a:ext cx="5724874" cy="2053908"/>
            <a:chOff x="3794760" y="3823791"/>
            <a:chExt cx="5724874" cy="2053908"/>
          </a:xfrm>
        </p:grpSpPr>
        <p:grpSp>
          <p:nvGrpSpPr>
            <p:cNvPr id="8" name="Group 100"/>
            <p:cNvGrpSpPr/>
            <p:nvPr/>
          </p:nvGrpSpPr>
          <p:grpSpPr>
            <a:xfrm>
              <a:off x="3794760" y="3823791"/>
              <a:ext cx="5724874" cy="1131888"/>
              <a:chOff x="3794760" y="1213941"/>
              <a:chExt cx="5724874" cy="1131888"/>
            </a:xfrm>
          </p:grpSpPr>
          <p:grpSp>
            <p:nvGrpSpPr>
              <p:cNvPr id="9" name="Group 86"/>
              <p:cNvGrpSpPr/>
              <p:nvPr/>
            </p:nvGrpSpPr>
            <p:grpSpPr>
              <a:xfrm>
                <a:off x="3794760" y="1213941"/>
                <a:ext cx="5724874" cy="1003479"/>
                <a:chOff x="3509010" y="1488261"/>
                <a:chExt cx="5724874" cy="1003479"/>
              </a:xfrm>
            </p:grpSpPr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3966210" y="1988820"/>
                  <a:ext cx="11430" cy="40767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9098280" y="2038350"/>
                  <a:ext cx="3810" cy="45339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273764" y="1488261"/>
                  <a:ext cx="960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Data End</a:t>
                  </a:r>
                </a:p>
                <a:p>
                  <a:r>
                    <a:rPr lang="en-US" sz="1200" dirty="0" smtClean="0"/>
                    <a:t>Dec 2012</a:t>
                  </a:r>
                  <a:endParaRPr lang="en-GB" sz="1200" dirty="0" smtClean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509010" y="1527810"/>
                  <a:ext cx="9486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Data Start </a:t>
                  </a:r>
                </a:p>
                <a:p>
                  <a:r>
                    <a:rPr lang="en-US" sz="1200" dirty="0" smtClean="0"/>
                    <a:t>Jul 2009</a:t>
                  </a:r>
                  <a:endParaRPr lang="en-GB" sz="1200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 bwMode="auto">
                <a:xfrm flipH="1">
                  <a:off x="6480810" y="2081924"/>
                  <a:ext cx="5152" cy="20407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 flipV="1">
                  <a:off x="4229100" y="2068830"/>
                  <a:ext cx="685800" cy="114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9" name="Straight Arrow Connector 118"/>
                <p:cNvCxnSpPr/>
                <p:nvPr/>
              </p:nvCxnSpPr>
              <p:spPr bwMode="auto">
                <a:xfrm flipH="1">
                  <a:off x="3954780" y="2080260"/>
                  <a:ext cx="251460" cy="1143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0" name="Straight Arrow Connector 119"/>
                <p:cNvCxnSpPr/>
                <p:nvPr/>
              </p:nvCxnSpPr>
              <p:spPr bwMode="auto">
                <a:xfrm>
                  <a:off x="4949190" y="2080260"/>
                  <a:ext cx="4160520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88"/>
              <p:cNvGrpSpPr/>
              <p:nvPr/>
            </p:nvGrpSpPr>
            <p:grpSpPr>
              <a:xfrm>
                <a:off x="6092190" y="2068830"/>
                <a:ext cx="3291840" cy="276999"/>
                <a:chOff x="5737860" y="2388870"/>
                <a:chExt cx="3291840" cy="276999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 bwMode="auto">
                <a:xfrm>
                  <a:off x="6640830" y="2571750"/>
                  <a:ext cx="2388870" cy="1143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5737860" y="2388870"/>
                  <a:ext cx="937260" cy="276999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Dec’ 2011</a:t>
                  </a:r>
                  <a:endParaRPr lang="en-GB" sz="1200" dirty="0"/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4465320" y="5600700"/>
              <a:ext cx="937260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Dec’ 2009</a:t>
              </a:r>
              <a:endParaRPr lang="en-GB" sz="1200" dirty="0"/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6054305" y="5283933"/>
              <a:ext cx="2388870" cy="1143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arrow"/>
              <a:tailEnd type="arrow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>
              <a:off x="5387340" y="5734050"/>
              <a:ext cx="2388870" cy="1143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arrow"/>
              <a:tailEnd type="arrow"/>
            </a:ln>
            <a:effectLst/>
          </p:spPr>
        </p:cxnSp>
        <p:cxnSp>
          <p:nvCxnSpPr>
            <p:cNvPr id="144" name="Straight Connector 143"/>
            <p:cNvCxnSpPr>
              <a:endCxn id="132" idx="0"/>
            </p:cNvCxnSpPr>
            <p:nvPr/>
          </p:nvCxnSpPr>
          <p:spPr bwMode="auto">
            <a:xfrm>
              <a:off x="4930140" y="4438650"/>
              <a:ext cx="3810" cy="116205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Straight Arrow Connector 49"/>
          <p:cNvCxnSpPr/>
          <p:nvPr/>
        </p:nvCxnSpPr>
        <p:spPr bwMode="auto">
          <a:xfrm>
            <a:off x="6546277" y="2344384"/>
            <a:ext cx="2388870" cy="1143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..contd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25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6240" y="3792915"/>
            <a:ext cx="2964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Saturation in default Rates overtime across vintages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Availability of data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Objective to predict short run / long run risk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Attrition Rate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98888" y="2356837"/>
            <a:ext cx="8557097" cy="4159880"/>
            <a:chOff x="1245870" y="1738645"/>
            <a:chExt cx="8557097" cy="4159880"/>
          </a:xfrm>
        </p:grpSpPr>
        <p:graphicFrame>
          <p:nvGraphicFramePr>
            <p:cNvPr id="21" name="Chart 20"/>
            <p:cNvGraphicFramePr/>
            <p:nvPr/>
          </p:nvGraphicFramePr>
          <p:xfrm>
            <a:off x="1245870" y="1738645"/>
            <a:ext cx="6880860" cy="41598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3" name="Straight Connector 22"/>
            <p:cNvCxnSpPr/>
            <p:nvPr/>
          </p:nvCxnSpPr>
          <p:spPr bwMode="auto">
            <a:xfrm flipV="1">
              <a:off x="1904624" y="2925758"/>
              <a:ext cx="5303520" cy="2286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4778061" y="2936384"/>
              <a:ext cx="12879" cy="1790163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297769" y="2601532"/>
              <a:ext cx="25757" cy="212501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1876718" y="2575878"/>
              <a:ext cx="5303520" cy="2286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7232776" y="2459865"/>
              <a:ext cx="2570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18 months Performance Window</a:t>
              </a:r>
              <a:endParaRPr lang="en-GB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7020" y="2818330"/>
              <a:ext cx="2570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 months Performance Window</a:t>
              </a:r>
              <a:endParaRPr lang="en-GB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8034" y="901518"/>
            <a:ext cx="6375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400" dirty="0" smtClean="0"/>
              <a:t>“Ever” Delinquency of Cohorts across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400" dirty="0" smtClean="0"/>
              <a:t>Identification of “point of stabilization”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400" dirty="0" smtClean="0"/>
              <a:t>Separate Analysis for different target bad definitions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What is Bad?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26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610" y="2880360"/>
            <a:ext cx="844677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Flow Rates helps to understand what level of delinquency can be considered as indicator of loss</a:t>
            </a:r>
            <a:endParaRPr lang="en-GB" sz="1400" dirty="0"/>
          </a:p>
        </p:txBody>
      </p:sp>
      <p:grpSp>
        <p:nvGrpSpPr>
          <p:cNvPr id="2" name="Group 36"/>
          <p:cNvGrpSpPr/>
          <p:nvPr/>
        </p:nvGrpSpPr>
        <p:grpSpPr>
          <a:xfrm>
            <a:off x="399363" y="876300"/>
            <a:ext cx="8154087" cy="1924288"/>
            <a:chOff x="273633" y="1036320"/>
            <a:chExt cx="8154087" cy="1924288"/>
          </a:xfrm>
        </p:grpSpPr>
        <p:sp>
          <p:nvSpPr>
            <p:cNvPr id="16" name="TextBox 15"/>
            <p:cNvSpPr txBox="1"/>
            <p:nvPr/>
          </p:nvSpPr>
          <p:spPr>
            <a:xfrm>
              <a:off x="594360" y="1051560"/>
              <a:ext cx="1474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Default?</a:t>
              </a:r>
              <a:endParaRPr lang="en-GB" sz="1400" dirty="0"/>
            </a:p>
          </p:txBody>
        </p:sp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633" y="1449773"/>
              <a:ext cx="1703757" cy="1019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ight Arrow 17"/>
            <p:cNvSpPr/>
            <p:nvPr/>
          </p:nvSpPr>
          <p:spPr>
            <a:xfrm>
              <a:off x="1922011" y="1501325"/>
              <a:ext cx="992639" cy="49492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lnRef>
            <a:fillRef idx="3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fillRef>
            <a:effectRef idx="2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" name="Group 31"/>
            <p:cNvGrpSpPr/>
            <p:nvPr/>
          </p:nvGrpSpPr>
          <p:grpSpPr>
            <a:xfrm>
              <a:off x="2868931" y="1325880"/>
              <a:ext cx="1737360" cy="1634728"/>
              <a:chOff x="2834641" y="1417320"/>
              <a:chExt cx="1737360" cy="1634728"/>
            </a:xfrm>
          </p:grpSpPr>
          <p:grpSp>
            <p:nvGrpSpPr>
              <p:cNvPr id="4" name="Group 20"/>
              <p:cNvGrpSpPr/>
              <p:nvPr/>
            </p:nvGrpSpPr>
            <p:grpSpPr>
              <a:xfrm>
                <a:off x="2834641" y="1417320"/>
                <a:ext cx="1737360" cy="1623060"/>
                <a:chOff x="3411960" y="-77821"/>
                <a:chExt cx="1797182" cy="1419473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695725" y="-77821"/>
                  <a:ext cx="1477946" cy="1399481"/>
                </a:xfrm>
                <a:prstGeom prst="rect">
                  <a:avLst/>
                </a:prstGeom>
                <a:solidFill>
                  <a:srgbClr val="008000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Rectangle 22"/>
                <p:cNvSpPr/>
                <p:nvPr/>
              </p:nvSpPr>
              <p:spPr>
                <a:xfrm>
                  <a:off x="3411960" y="2149"/>
                  <a:ext cx="1797182" cy="13395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17170" tIns="217170" rIns="217170" bIns="217170" numCol="1" spcCol="1270" anchor="ctr" anchorCtr="0">
                  <a:noAutofit/>
                </a:bodyPr>
                <a:lstStyle/>
                <a:p>
                  <a:pPr lvl="0" algn="ctr" defTabSz="2533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GB" sz="1800" kern="1200">
                    <a:latin typeface="+mj-lt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246120" y="1451610"/>
                <a:ext cx="124587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Charge-off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Debt Sale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Bankruptcy 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150 DPD</a:t>
                </a:r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4834891" y="1527995"/>
              <a:ext cx="963930" cy="49492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lnRef>
            <a:fillRef idx="3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fillRef>
            <a:effectRef idx="2">
              <a:schemeClr val="accent4">
                <a:shade val="90000"/>
                <a:hueOff val="849366"/>
                <a:satOff val="-85914"/>
                <a:lumOff val="413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987040" y="1055370"/>
              <a:ext cx="2099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When it  happens?</a:t>
              </a:r>
              <a:endParaRPr lang="en-GB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28410" y="1036320"/>
              <a:ext cx="2099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Early  Indicators?</a:t>
              </a:r>
              <a:endParaRPr lang="en-GB" sz="1400" dirty="0"/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6116572" y="1437892"/>
              <a:ext cx="2193038" cy="1396748"/>
              <a:chOff x="100393" y="1848"/>
              <a:chExt cx="1330456" cy="1330456"/>
            </a:xfrm>
            <a:solidFill>
              <a:schemeClr val="bg2">
                <a:lumMod val="75000"/>
              </a:schemeClr>
            </a:solidFill>
            <a:scene3d>
              <a:camera prst="orthographicFront"/>
              <a:lightRig rig="flat" dir="t"/>
            </a:scene3d>
          </p:grpSpPr>
          <p:sp>
            <p:nvSpPr>
              <p:cNvPr id="30" name="Oval 29"/>
              <p:cNvSpPr/>
              <p:nvPr/>
            </p:nvSpPr>
            <p:spPr>
              <a:xfrm>
                <a:off x="100393" y="1848"/>
                <a:ext cx="1330456" cy="1330456"/>
              </a:xfrm>
              <a:prstGeom prst="ellipse">
                <a:avLst/>
              </a:prstGeom>
              <a:solidFill>
                <a:srgbClr val="004B96"/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/>
              <p:cNvSpPr/>
              <p:nvPr/>
            </p:nvSpPr>
            <p:spPr>
              <a:xfrm>
                <a:off x="381516" y="178228"/>
                <a:ext cx="780720" cy="933534"/>
              </a:xfrm>
              <a:prstGeom prst="rect">
                <a:avLst/>
              </a:prstGeom>
              <a:solidFill>
                <a:srgbClr val="7030A0">
                  <a:alpha val="0"/>
                </a:srgbClr>
              </a:solidFill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Severe Delinquency / Financial Difficulty</a:t>
                </a:r>
                <a:endParaRPr lang="en-GB" sz="1600" kern="12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42900" y="2503170"/>
              <a:ext cx="1588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Loss of Money</a:t>
              </a:r>
              <a:endParaRPr lang="en-GB" sz="1200" dirty="0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65758" y="3353646"/>
          <a:ext cx="7715252" cy="290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179"/>
                <a:gridCol w="889178"/>
                <a:gridCol w="1065631"/>
                <a:gridCol w="1455708"/>
                <a:gridCol w="870836"/>
                <a:gridCol w="1551189"/>
                <a:gridCol w="780531"/>
              </a:tblGrid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Delinquency</a:t>
                      </a:r>
                      <a:r>
                        <a:rPr lang="en-US" sz="1100" baseline="0" dirty="0" smtClean="0"/>
                        <a:t> at MOB = 6</a:t>
                      </a:r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Accounts</a:t>
                      </a:r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 %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Accounts</a:t>
                      </a:r>
                      <a:endParaRPr lang="en-GB" sz="1100" dirty="0" smtClean="0"/>
                    </a:p>
                    <a:p>
                      <a:pPr algn="ctr"/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#Default in additional 6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months</a:t>
                      </a:r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% Default</a:t>
                      </a:r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Cum Default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in additional 6 months</a:t>
                      </a:r>
                      <a:endParaRPr lang="en-GB" sz="1100" dirty="0" smtClean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% Cum </a:t>
                      </a:r>
                      <a:r>
                        <a:rPr lang="en-US" sz="1100" baseline="0" dirty="0" smtClean="0"/>
                        <a:t> Default</a:t>
                      </a:r>
                      <a:endParaRPr lang="en-GB" sz="11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55,089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53.22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631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1.15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419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0.76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1-29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36,363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35.13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1,018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2.8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631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1.74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30-59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5,732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5.54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731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12.75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456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7.96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60-89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1,977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1.91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585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29.59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377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19.07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90-119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1,099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1.06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664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60.42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597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54.32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120-149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639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0.62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519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81.22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508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79.5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150+</a:t>
                      </a:r>
                      <a:br>
                        <a:rPr lang="en-US" sz="1100" b="1" dirty="0" smtClean="0"/>
                      </a:b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2,621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2.53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2,621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100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2,312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88.21</a:t>
                      </a:r>
                      <a:endParaRPr lang="en-GB" sz="1100" b="1" dirty="0"/>
                    </a:p>
                  </a:txBody>
                  <a:tcPr/>
                </a:tc>
              </a:tr>
              <a:tr h="2697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Total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6,769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6.54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5,300</a:t>
                      </a:r>
                      <a:endParaRPr lang="en-GB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5.12</a:t>
                      </a:r>
                      <a:endParaRPr lang="en-GB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 bwMode="auto">
          <a:xfrm>
            <a:off x="4960620" y="5029200"/>
            <a:ext cx="685800" cy="26289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319010" y="5021580"/>
            <a:ext cx="685800" cy="26289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>
            <a:off x="5646420" y="4652010"/>
            <a:ext cx="2811780" cy="480060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7974330" y="4686300"/>
            <a:ext cx="552450" cy="415290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515350" y="4240530"/>
            <a:ext cx="12115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Significant increase in % Default</a:t>
            </a:r>
            <a:endParaRPr lang="en-GB" sz="12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82930" y="5031819"/>
            <a:ext cx="605790" cy="246221"/>
          </a:xfrm>
          <a:prstGeom prst="rect">
            <a:avLst/>
          </a:prstGeom>
          <a:noFill/>
          <a:ln w="19050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Alternative Bad Definitions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27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7883" y="904938"/>
          <a:ext cx="844475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6753" y="5351929"/>
            <a:ext cx="2958353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Such definitions will require adjusting back the predicted bad rate to fixed performance window by using intercept adjustments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95045" y="5369858"/>
            <a:ext cx="3074896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Such definitions will require removing duplicates with overlapped performance windows to align the bad rates to actual bad rates for the portfolio</a:t>
            </a:r>
            <a:endParaRPr lang="en-GB" sz="1400" dirty="0"/>
          </a:p>
        </p:txBody>
      </p:sp>
      <p:sp>
        <p:nvSpPr>
          <p:cNvPr id="16" name="Down Arrow 15"/>
          <p:cNvSpPr/>
          <p:nvPr/>
        </p:nvSpPr>
        <p:spPr bwMode="auto">
          <a:xfrm>
            <a:off x="1546411" y="5069541"/>
            <a:ext cx="282388" cy="349624"/>
          </a:xfrm>
          <a:prstGeom prst="down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5181600" y="5087470"/>
            <a:ext cx="282388" cy="349624"/>
          </a:xfrm>
          <a:prstGeom prst="down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..contd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28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0320" y="953037"/>
            <a:ext cx="7044745" cy="5522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Smaller performance window will result in some accounts erroneously tagged as “Good”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Longer performance window will result in going far back in history and lesser data to predict with.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Tighter Bad definition will result in more extreme differentiation but low bad count e.g. 120 DPD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Loose Bad Definition may not result in clear differentiation between “Good” and “Bad”. e.g. 30 DPD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Performance definitions must be aligned to business experience. Any conflict between business recommendations and results from data need to be addressed carefully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Complex performance definitions can be hard to implement and not much more valuable e.g. 2 times 60 DPD &amp; Bal &gt; $ X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Complexity is harder to explain to business &amp; regulators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0303" y="2142421"/>
            <a:ext cx="2601534" cy="21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“Not Bad” means “Good” ?</a:t>
            </a:r>
            <a:endParaRPr lang="en-US" b="0" dirty="0" smtClean="0">
              <a:latin typeface="Calibri" pitchFamily="34" charset="0"/>
            </a:endParaRPr>
          </a:p>
        </p:txBody>
      </p:sp>
      <p:pic>
        <p:nvPicPr>
          <p:cNvPr id="1026" name="Picture 2" descr="C:\Documents and Settings\1344978\My Documents\My Pictures\1298881424xZFge4.jpg"/>
          <p:cNvPicPr>
            <a:picLocks noChangeAspect="1" noChangeArrowheads="1"/>
          </p:cNvPicPr>
          <p:nvPr/>
        </p:nvPicPr>
        <p:blipFill>
          <a:blip r:embed="rId3" cstate="print"/>
          <a:srcRect t="379" r="1188"/>
          <a:stretch>
            <a:fillRect/>
          </a:stretch>
        </p:blipFill>
        <p:spPr bwMode="auto">
          <a:xfrm>
            <a:off x="7237927" y="2820472"/>
            <a:ext cx="1445348" cy="1253185"/>
          </a:xfrm>
          <a:prstGeom prst="rect">
            <a:avLst/>
          </a:prstGeom>
          <a:solidFill>
            <a:schemeClr val="bg2">
              <a:tint val="85000"/>
              <a:satMod val="155000"/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" name="Group 18"/>
          <p:cNvGrpSpPr/>
          <p:nvPr/>
        </p:nvGrpSpPr>
        <p:grpSpPr>
          <a:xfrm>
            <a:off x="6310608" y="1372318"/>
            <a:ext cx="3131748" cy="2748924"/>
            <a:chOff x="6542430" y="1240501"/>
            <a:chExt cx="2325653" cy="1988517"/>
          </a:xfrm>
        </p:grpSpPr>
        <p:sp>
          <p:nvSpPr>
            <p:cNvPr id="18" name="Isosceles Triangle 17"/>
            <p:cNvSpPr/>
            <p:nvPr/>
          </p:nvSpPr>
          <p:spPr bwMode="auto">
            <a:xfrm>
              <a:off x="6919269" y="1773710"/>
              <a:ext cx="1712890" cy="1455308"/>
            </a:xfrm>
            <a:prstGeom prst="triangle">
              <a:avLst/>
            </a:prstGeom>
            <a:solidFill>
              <a:schemeClr val="bg2">
                <a:tint val="85000"/>
                <a:satMod val="155000"/>
                <a:alpha val="0"/>
              </a:scheme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GB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ngsana New" pitchFamily="18" charset="-34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6851560" y="1764406"/>
              <a:ext cx="1815922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6542430" y="1248402"/>
              <a:ext cx="669740" cy="9233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98343" y="1240501"/>
              <a:ext cx="669740" cy="9233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G</a:t>
              </a:r>
              <a:endParaRPr lang="en-US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29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246" y="1326523"/>
            <a:ext cx="5396248" cy="3077766"/>
          </a:xfrm>
          <a:prstGeom prst="rect">
            <a:avLst/>
          </a:prstGeom>
          <a:solidFill>
            <a:srgbClr val="21832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  </a:t>
            </a:r>
            <a:r>
              <a:rPr lang="en-US" sz="1600" dirty="0" smtClean="0"/>
              <a:t>Delinquent but not rolling to higher delinquencies with in performance window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Insufficient performance information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Inactive during performance period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High delinquency with very low balance e.g. &lt; $20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Not delinquent but  continues overutilization / Balance ramp up</a:t>
            </a:r>
          </a:p>
          <a:p>
            <a:pPr>
              <a:buFont typeface="Wingdings" pitchFamily="2" charset="2"/>
              <a:buChar char="Ø"/>
            </a:pPr>
            <a:endParaRPr lang="en-GB" sz="1800" dirty="0"/>
          </a:p>
        </p:txBody>
      </p:sp>
      <p:sp>
        <p:nvSpPr>
          <p:cNvPr id="24" name="Striped Right Arrow 23"/>
          <p:cNvSpPr/>
          <p:nvPr/>
        </p:nvSpPr>
        <p:spPr bwMode="auto">
          <a:xfrm rot="5400000">
            <a:off x="1957595" y="4069729"/>
            <a:ext cx="669701" cy="953037"/>
          </a:xfrm>
          <a:prstGeom prst="stripedRight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216" y="4904723"/>
            <a:ext cx="5398399" cy="1323439"/>
          </a:xfrm>
          <a:prstGeom prst="rect">
            <a:avLst/>
          </a:prstGeom>
          <a:solidFill>
            <a:srgbClr val="004B9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Indeterminate added back to data at the time of implementation and scoring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Resulting Scorecard may be predicting higher bad rate than actual </a:t>
            </a:r>
            <a:endParaRPr lang="en-GB" sz="1600" dirty="0"/>
          </a:p>
        </p:txBody>
      </p:sp>
      <p:sp>
        <p:nvSpPr>
          <p:cNvPr id="32" name="Striped Right Arrow 31"/>
          <p:cNvSpPr/>
          <p:nvPr/>
        </p:nvSpPr>
        <p:spPr bwMode="auto">
          <a:xfrm>
            <a:off x="5703199" y="5033511"/>
            <a:ext cx="669701" cy="953037"/>
          </a:xfrm>
          <a:prstGeom prst="stripedRight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  <a:cs typeface="Angsana New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648" y="4945488"/>
            <a:ext cx="2526405" cy="12926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High proportion of Indeterminate need to be analyzed for the underlying factors </a:t>
            </a:r>
          </a:p>
          <a:p>
            <a:pPr>
              <a:buFont typeface="Wingdings" pitchFamily="2" charset="2"/>
              <a:buChar char="Ø"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7554913" y="6602413"/>
            <a:ext cx="2311400" cy="196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fld id="{A2D51B3D-B393-45C3-AD7D-28D3CB0FAF8E}" type="slidenum">
              <a:rPr lang="en-US" sz="1100" b="0">
                <a:solidFill>
                  <a:srgbClr val="8CB6D2"/>
                </a:solidFill>
                <a:latin typeface="+mn-lt"/>
                <a:cs typeface="+mn-cs"/>
              </a:rPr>
              <a:pPr algn="r"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t>3</a:t>
            </a:fld>
            <a:endParaRPr lang="en-US" sz="1100" b="0" dirty="0">
              <a:solidFill>
                <a:srgbClr val="8CB6D2"/>
              </a:solidFill>
              <a:latin typeface="+mn-lt"/>
              <a:cs typeface="+mn-cs"/>
            </a:endParaRPr>
          </a:p>
        </p:txBody>
      </p:sp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-6350" y="6656388"/>
            <a:ext cx="55784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/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ko-KR" sz="900" b="0">
                <a:solidFill>
                  <a:schemeClr val="tx1"/>
                </a:solidFill>
                <a:latin typeface="Arial" charset="0"/>
                <a:ea typeface="Gulim" pitchFamily="34" charset="-127"/>
              </a:rPr>
              <a:t>Company Confidential</a:t>
            </a:r>
          </a:p>
        </p:txBody>
      </p:sp>
      <p:sp>
        <p:nvSpPr>
          <p:cNvPr id="18435" name="Title 5"/>
          <p:cNvSpPr>
            <a:spLocks noGrp="1"/>
          </p:cNvSpPr>
          <p:nvPr>
            <p:ph type="ctrTitle"/>
          </p:nvPr>
        </p:nvSpPr>
        <p:spPr>
          <a:xfrm>
            <a:off x="2954956" y="204788"/>
            <a:ext cx="6676407" cy="3683818"/>
          </a:xfrm>
        </p:spPr>
        <p:txBody>
          <a:bodyPr/>
          <a:lstStyle/>
          <a:p>
            <a:pPr algn="ctr"/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400" dirty="0" smtClean="0">
                <a:latin typeface="Helvetica"/>
              </a:rPr>
              <a:t>Overview</a:t>
            </a:r>
            <a:br>
              <a:rPr lang="en-US" sz="44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r>
              <a:rPr lang="en-US" sz="4000" dirty="0" smtClean="0">
                <a:latin typeface="Helvetica"/>
              </a:rPr>
              <a:t/>
            </a:r>
            <a:br>
              <a:rPr lang="en-US" sz="4000" dirty="0" smtClean="0">
                <a:latin typeface="Helvetica"/>
              </a:rPr>
            </a:br>
            <a:endParaRPr lang="en-GB" sz="4000" dirty="0" smtClean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Indeterminate identification required?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30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884519" y="1052855"/>
          <a:ext cx="7304741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1304367" y="1323925"/>
            <a:ext cx="6057287" cy="3977564"/>
            <a:chOff x="1344708" y="1579418"/>
            <a:chExt cx="6057287" cy="3977564"/>
          </a:xfrm>
        </p:grpSpPr>
        <p:sp>
          <p:nvSpPr>
            <p:cNvPr id="10" name="TextBox 9"/>
            <p:cNvSpPr txBox="1"/>
            <p:nvPr/>
          </p:nvSpPr>
          <p:spPr>
            <a:xfrm>
              <a:off x="1344708" y="2003612"/>
              <a:ext cx="1035424" cy="461665"/>
            </a:xfrm>
            <a:prstGeom prst="rect">
              <a:avLst/>
            </a:prstGeom>
            <a:solidFill>
              <a:srgbClr val="8DCEE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Pros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2979" y="4442002"/>
              <a:ext cx="1035424" cy="461665"/>
            </a:xfrm>
            <a:prstGeom prst="rect">
              <a:avLst/>
            </a:prstGeom>
            <a:solidFill>
              <a:srgbClr val="8DCEE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Cons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89564" y="1579418"/>
              <a:ext cx="42810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800" dirty="0" smtClean="0"/>
                <a:t>  More clear separation between Good &amp; Bad</a:t>
              </a:r>
            </a:p>
            <a:p>
              <a:pPr>
                <a:buFont typeface="Wingdings" pitchFamily="2" charset="2"/>
                <a:buChar char="Ø"/>
              </a:pPr>
              <a:endParaRPr lang="en-US" sz="18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800" dirty="0" smtClean="0"/>
                <a:t>  Enhanced Model Performance</a:t>
              </a:r>
              <a:endParaRPr lang="en-GB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0941" y="3802656"/>
              <a:ext cx="42810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800" dirty="0" smtClean="0"/>
                <a:t>  Complexity of aligning bad rates to actual</a:t>
              </a:r>
            </a:p>
            <a:p>
              <a:pPr>
                <a:buFont typeface="Wingdings" pitchFamily="2" charset="2"/>
                <a:buChar char="Ø"/>
              </a:pPr>
              <a:endParaRPr lang="en-US" sz="18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800" dirty="0" smtClean="0"/>
                <a:t>  Scorecard performance impacted with adding back indeterminate during monitoring</a:t>
              </a:r>
              <a:endParaRPr lang="en-US" sz="1800" dirty="0" smtClean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89966" y="5809129"/>
            <a:ext cx="923812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SCB standard practice it to not identify indeterminate unless there are very strong reasons 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Performance Aggregation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31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099271" y="1056054"/>
          <a:ext cx="7637167" cy="162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63"/>
                <a:gridCol w="450761"/>
                <a:gridCol w="450761"/>
                <a:gridCol w="499513"/>
                <a:gridCol w="547146"/>
                <a:gridCol w="547146"/>
                <a:gridCol w="547146"/>
                <a:gridCol w="547146"/>
                <a:gridCol w="547146"/>
                <a:gridCol w="547146"/>
                <a:gridCol w="629991"/>
                <a:gridCol w="648573"/>
                <a:gridCol w="618629"/>
              </a:tblGrid>
              <a:tr h="53515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M2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M3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M4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M5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M6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M7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M8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M9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M10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M11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M12</a:t>
                      </a:r>
                      <a:endParaRPr lang="en-GB" sz="1400" b="1" dirty="0"/>
                    </a:p>
                  </a:txBody>
                  <a:tcPr>
                    <a:solidFill>
                      <a:srgbClr val="004B96"/>
                    </a:solidFill>
                  </a:tcPr>
                </a:tc>
              </a:tr>
              <a:tr h="35381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Account</a:t>
                      </a:r>
                      <a:r>
                        <a:rPr lang="en-US" sz="1400" b="1" baseline="0" dirty="0" smtClean="0"/>
                        <a:t> 1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</a:tr>
              <a:tr h="36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Account</a:t>
                      </a:r>
                      <a:r>
                        <a:rPr lang="en-US" sz="1400" b="1" baseline="0" dirty="0" smtClean="0"/>
                        <a:t> 2</a:t>
                      </a:r>
                      <a:endParaRPr lang="en-GB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</a:tr>
              <a:tr h="36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Account</a:t>
                      </a:r>
                      <a:r>
                        <a:rPr lang="en-US" sz="1400" b="1" baseline="0" dirty="0" smtClean="0"/>
                        <a:t> 3</a:t>
                      </a:r>
                      <a:endParaRPr lang="en-GB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163652" y="2859095"/>
            <a:ext cx="755989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Keep Account 1 and remove other accounts from “all” data  as duplicates. </a:t>
            </a:r>
          </a:p>
          <a:p>
            <a:endParaRPr lang="en-US" sz="1600" dirty="0" smtClean="0"/>
          </a:p>
          <a:p>
            <a:r>
              <a:rPr lang="en-US" sz="1600" dirty="0" smtClean="0"/>
              <a:t>The account retained in data is flagged as “Bad”</a:t>
            </a:r>
            <a:endParaRPr lang="en-GB" sz="16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084244" y="4003197"/>
          <a:ext cx="7637167" cy="125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63"/>
                <a:gridCol w="450761"/>
                <a:gridCol w="450761"/>
                <a:gridCol w="499513"/>
                <a:gridCol w="547146"/>
                <a:gridCol w="547146"/>
                <a:gridCol w="547146"/>
                <a:gridCol w="547146"/>
                <a:gridCol w="547146"/>
                <a:gridCol w="547146"/>
                <a:gridCol w="629991"/>
                <a:gridCol w="648573"/>
                <a:gridCol w="618629"/>
              </a:tblGrid>
              <a:tr h="535150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M2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M3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M4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M5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M6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M7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M8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M9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M10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M11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M12</a:t>
                      </a:r>
                      <a:endParaRPr lang="en-GB" sz="1400" b="1" dirty="0"/>
                    </a:p>
                  </a:txBody>
                  <a:tcPr>
                    <a:solidFill>
                      <a:srgbClr val="007000"/>
                    </a:solidFill>
                  </a:tcPr>
                </a:tc>
              </a:tr>
              <a:tr h="35381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Account</a:t>
                      </a:r>
                      <a:r>
                        <a:rPr lang="en-US" sz="1400" b="1" baseline="0" dirty="0" smtClean="0">
                          <a:solidFill>
                            <a:srgbClr val="007000"/>
                          </a:solidFill>
                        </a:rPr>
                        <a:t> 1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</a:tr>
              <a:tr h="36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Account</a:t>
                      </a:r>
                      <a:r>
                        <a:rPr lang="en-US" sz="1400" b="1" baseline="0" dirty="0" smtClean="0">
                          <a:solidFill>
                            <a:srgbClr val="007000"/>
                          </a:solidFill>
                        </a:rPr>
                        <a:t> 2</a:t>
                      </a:r>
                      <a:endParaRPr lang="en-GB" sz="1400" b="1" dirty="0" smtClean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00"/>
                          </a:solidFill>
                        </a:rPr>
                        <a:t>G</a:t>
                      </a:r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rgbClr val="007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135745" y="5381231"/>
            <a:ext cx="7587805" cy="1077218"/>
          </a:xfrm>
          <a:prstGeom prst="rect">
            <a:avLst/>
          </a:prstGeom>
          <a:solidFill>
            <a:srgbClr val="007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Keep account opened first with performance aggregated and aggregate the observation period balances and delinquencies at customer level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account retained in data is flagged as </a:t>
            </a:r>
            <a:r>
              <a:rPr lang="en-US" sz="1600" dirty="0" smtClean="0"/>
              <a:t>“</a:t>
            </a:r>
            <a:r>
              <a:rPr lang="en-US" sz="1600" dirty="0" smtClean="0"/>
              <a:t>Good</a:t>
            </a:r>
            <a:r>
              <a:rPr lang="en-US" sz="1600" dirty="0" smtClean="0"/>
              <a:t>”</a:t>
            </a:r>
            <a:endParaRPr lang="en-GB" sz="1600" dirty="0"/>
          </a:p>
        </p:txBody>
      </p:sp>
      <p:pic>
        <p:nvPicPr>
          <p:cNvPr id="2053" name="Picture 5" descr="C:\Documents and Settings\1344978\My Documents\My Pictures\91-Free-3D-Perturbed-Smiley-Face-Clipart-Illust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5" y="1815919"/>
            <a:ext cx="1317057" cy="1289832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502844" y="4011579"/>
            <a:ext cx="85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00"/>
                </a:solidFill>
              </a:rPr>
              <a:t>Mr. Y</a:t>
            </a:r>
            <a:endParaRPr lang="en-GB" sz="1600" dirty="0">
              <a:solidFill>
                <a:srgbClr val="007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8765" y="1427383"/>
            <a:ext cx="85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4B96"/>
                </a:solidFill>
              </a:rPr>
              <a:t>Mr. X</a:t>
            </a:r>
            <a:endParaRPr lang="en-GB" sz="1600" dirty="0">
              <a:solidFill>
                <a:srgbClr val="004B96"/>
              </a:solidFill>
            </a:endParaRPr>
          </a:p>
        </p:txBody>
      </p:sp>
      <p:pic>
        <p:nvPicPr>
          <p:cNvPr id="29698" name="Picture 2" descr="C:\Documents and Settings\1344978\My Documents\My Pictures\95-Free-Blue-Series-Of-3D-Smiley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388" y="4418012"/>
            <a:ext cx="1389531" cy="1389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2588591" y="2072053"/>
            <a:ext cx="6274298" cy="997412"/>
            <a:chOff x="2199562" y="26960"/>
            <a:chExt cx="6274298" cy="74040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 Same Side Corner Rectangle 8"/>
            <p:cNvSpPr/>
            <p:nvPr/>
          </p:nvSpPr>
          <p:spPr>
            <a:xfrm rot="5400000">
              <a:off x="4977665" y="-2751143"/>
              <a:ext cx="718092" cy="6274298"/>
            </a:xfrm>
            <a:prstGeom prst="round2SameRect">
              <a:avLst/>
            </a:prstGeom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2212441" y="28032"/>
              <a:ext cx="6239244" cy="7393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/>
                <a:t>To build multiple models with higher prediction accuracy for specific subgroups instead of 1 model for all</a:t>
              </a:r>
              <a:endParaRPr lang="en-GB" sz="1800" b="1" kern="1200" dirty="0"/>
            </a:p>
          </p:txBody>
        </p:sp>
      </p:grp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Segmentation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32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34851" y="1111753"/>
          <a:ext cx="9015211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0"/>
          <p:cNvGrpSpPr/>
          <p:nvPr/>
        </p:nvGrpSpPr>
        <p:grpSpPr>
          <a:xfrm>
            <a:off x="2573564" y="4099181"/>
            <a:ext cx="6274298" cy="870530"/>
            <a:chOff x="2238199" y="1"/>
            <a:chExt cx="6274298" cy="8705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2" name="Round Same Side Corner Rectangle 21"/>
            <p:cNvSpPr/>
            <p:nvPr/>
          </p:nvSpPr>
          <p:spPr>
            <a:xfrm rot="5400000">
              <a:off x="4940083" y="-2701883"/>
              <a:ext cx="870530" cy="6274298"/>
            </a:xfrm>
            <a:prstGeom prst="round2SameRect">
              <a:avLst/>
            </a:prstGeom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 Same Side Corner Rectangle 4"/>
            <p:cNvSpPr/>
            <p:nvPr/>
          </p:nvSpPr>
          <p:spPr>
            <a:xfrm>
              <a:off x="2276836" y="42497"/>
              <a:ext cx="6231802" cy="7855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/>
                <a:t>Different Risk profiles with Business impact</a:t>
              </a:r>
              <a:endParaRPr lang="en-GB" sz="1800" b="1" kern="1200" dirty="0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575712" y="3135404"/>
            <a:ext cx="6300056" cy="870530"/>
            <a:chOff x="2225320" y="1"/>
            <a:chExt cx="6300056" cy="8705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4952962" y="-2701883"/>
              <a:ext cx="870530" cy="6274298"/>
            </a:xfrm>
            <a:prstGeom prst="round2SameRect">
              <a:avLst/>
            </a:prstGeom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/>
            <p:cNvSpPr/>
            <p:nvPr/>
          </p:nvSpPr>
          <p:spPr>
            <a:xfrm>
              <a:off x="2225320" y="42497"/>
              <a:ext cx="6231802" cy="7855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/>
                <a:t>Business Experience or Statistical Techniques</a:t>
              </a:r>
              <a:endParaRPr lang="en-GB" sz="1800" b="1" kern="1200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758353" y="3146647"/>
            <a:ext cx="1924080" cy="822286"/>
            <a:chOff x="407550" y="25799"/>
            <a:chExt cx="1924080" cy="82228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407550" y="25799"/>
              <a:ext cx="1924080" cy="82228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47691" y="65940"/>
              <a:ext cx="1843798" cy="742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How?</a:t>
              </a:r>
              <a:endParaRPr lang="en-GB" sz="2400" kern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730447" y="4046028"/>
            <a:ext cx="1924080" cy="938091"/>
          </a:xfrm>
          <a:prstGeom prst="round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ounded Rectangle 4"/>
          <p:cNvSpPr/>
          <p:nvPr/>
        </p:nvSpPr>
        <p:spPr>
          <a:xfrm>
            <a:off x="770588" y="4104701"/>
            <a:ext cx="1843798" cy="846503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/>
              <a:t>When?</a:t>
            </a:r>
            <a:endParaRPr lang="en-GB" sz="2400" kern="1200" dirty="0"/>
          </a:p>
        </p:txBody>
      </p:sp>
      <p:sp>
        <p:nvSpPr>
          <p:cNvPr id="26" name="Round Same Side Corner Rectangle 25"/>
          <p:cNvSpPr/>
          <p:nvPr/>
        </p:nvSpPr>
        <p:spPr>
          <a:xfrm rot="5400000">
            <a:off x="5273300" y="2335316"/>
            <a:ext cx="870530" cy="6274298"/>
          </a:xfrm>
          <a:prstGeom prst="round2Same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extrusionH="190500" prstMaterial="dkEdge">
            <a:bevelT w="120650" h="38100" prst="relaxedInset"/>
            <a:bevelB w="120650" h="57150" prst="relaxedInset"/>
            <a:contourClr>
              <a:schemeClr val="bg1"/>
            </a:contourClr>
          </a:sp3d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15420" y="5048442"/>
            <a:ext cx="1924080" cy="938091"/>
          </a:xfrm>
          <a:prstGeom prst="round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ounded Rectangle 4"/>
          <p:cNvSpPr/>
          <p:nvPr/>
        </p:nvSpPr>
        <p:spPr>
          <a:xfrm>
            <a:off x="755563" y="5068470"/>
            <a:ext cx="1843798" cy="846503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/>
              <a:t>Where?</a:t>
            </a:r>
            <a:endParaRPr lang="en-GB" sz="2400" kern="1200" dirty="0"/>
          </a:p>
        </p:txBody>
      </p:sp>
      <p:sp>
        <p:nvSpPr>
          <p:cNvPr id="30" name="Round Same Side Corner Rectangle 4"/>
          <p:cNvSpPr/>
          <p:nvPr/>
        </p:nvSpPr>
        <p:spPr>
          <a:xfrm>
            <a:off x="2635811" y="5041059"/>
            <a:ext cx="6231802" cy="785538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dirty="0" smtClean="0"/>
              <a:t>Split where there is sufficient volume and Bad count</a:t>
            </a:r>
            <a:endParaRPr lang="en-GB" sz="1800" b="1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Segmentation </a:t>
            </a:r>
            <a:r>
              <a:rPr lang="en-US" dirty="0" smtClean="0">
                <a:latin typeface="Calibri" pitchFamily="34" charset="0"/>
              </a:rPr>
              <a:t>Techniques / Variables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33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1247590" y="28637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403413" y="4316939"/>
            <a:ext cx="9502588" cy="1780466"/>
            <a:chOff x="-1530306" y="1868493"/>
            <a:chExt cx="5716069" cy="17061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-1530306" y="2087131"/>
              <a:ext cx="5554369" cy="476760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-1522221" y="1868493"/>
              <a:ext cx="5707984" cy="17061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smtClean="0"/>
                <a:t>Salaried / Self Employed</a:t>
              </a:r>
              <a:r>
                <a:rPr lang="en-US" sz="1900" dirty="0" smtClean="0"/>
                <a:t>,</a:t>
              </a:r>
              <a:r>
                <a:rPr lang="en-US" sz="1900" dirty="0" smtClean="0"/>
                <a:t> Platinum / Classic, Branch/DSR, New to Bank/Existing</a:t>
              </a:r>
            </a:p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900" kern="12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340663" y="5424075"/>
            <a:ext cx="9538443" cy="1780466"/>
            <a:chOff x="-1530306" y="1816951"/>
            <a:chExt cx="5737637" cy="17060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-1530306" y="2087131"/>
              <a:ext cx="5554369" cy="476760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-1500653" y="1816951"/>
              <a:ext cx="5707984" cy="17060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smtClean="0"/>
                <a:t>Current/ X DPD, Number of Facilities, Collateral / Non Collateral</a:t>
              </a:r>
            </a:p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9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6518" y="4249270"/>
            <a:ext cx="517711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Application Scorecard Segmentation Variables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213" y="5342960"/>
            <a:ext cx="517711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Behaviour</a:t>
            </a:r>
            <a:r>
              <a:rPr lang="en-US" sz="1600" dirty="0" smtClean="0"/>
              <a:t> Scorecard Segmentation Variables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Confirm Segmentation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34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03" y="965915"/>
            <a:ext cx="96355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Review the risk behavior of same characteristic across different predefined segments</a:t>
            </a:r>
            <a:endParaRPr lang="en-GB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45486" y="2329561"/>
          <a:ext cx="4649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98"/>
                <a:gridCol w="1146220"/>
                <a:gridCol w="1274165"/>
                <a:gridCol w="825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Rates</a:t>
                      </a:r>
                      <a:endParaRPr lang="en-GB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Platinum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Classic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Un-</a:t>
                      </a:r>
                      <a:r>
                        <a:rPr lang="en-US" sz="1600" dirty="0" err="1" smtClean="0"/>
                        <a:t>Seg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Trades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5.0%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2.0%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4.0%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2-3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2.0%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3.4%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2.5%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4+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1.4%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5.8%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2.3%</a:t>
                      </a:r>
                      <a:endParaRPr lang="en-GB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538765" y="2232211"/>
            <a:ext cx="4134118" cy="2783541"/>
            <a:chOff x="528034" y="2021983"/>
            <a:chExt cx="4134118" cy="191895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ight Arrow Callout 12"/>
            <p:cNvSpPr/>
            <p:nvPr/>
          </p:nvSpPr>
          <p:spPr bwMode="auto">
            <a:xfrm>
              <a:off x="528034" y="2021983"/>
              <a:ext cx="4134118" cy="1918952"/>
            </a:xfrm>
            <a:prstGeom prst="rightArrowCallout">
              <a:avLst>
                <a:gd name="adj1" fmla="val 25000"/>
                <a:gd name="adj2" fmla="val 25000"/>
                <a:gd name="adj3" fmla="val 28359"/>
                <a:gd name="adj4" fmla="val 78061"/>
              </a:avLst>
            </a:prstGeom>
            <a:grp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GB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ngsana New" pitchFamily="18" charset="-3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791" y="2086376"/>
              <a:ext cx="3142445" cy="15913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</a:rPr>
                <a:t>Platinum</a:t>
              </a:r>
              <a:r>
                <a:rPr lang="en-US" sz="1600" dirty="0" smtClean="0">
                  <a:solidFill>
                    <a:srgbClr val="002060"/>
                  </a:solidFill>
                </a:rPr>
                <a:t> products given to low risk profile customers.</a:t>
              </a:r>
            </a:p>
            <a:p>
              <a:endParaRPr lang="en-US" sz="1600" dirty="0" smtClean="0">
                <a:solidFill>
                  <a:srgbClr val="002060"/>
                </a:solidFill>
              </a:endParaRPr>
            </a:p>
            <a:p>
              <a:r>
                <a:rPr lang="en-US" sz="1600" dirty="0" smtClean="0">
                  <a:solidFill>
                    <a:srgbClr val="002060"/>
                  </a:solidFill>
                </a:rPr>
                <a:t>Customer with higher number of trades and with all “platinum” or “premium products” tend to have lower risk as they have proven their payment record.</a:t>
              </a:r>
              <a:endParaRPr lang="en-GB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5275" y="5728997"/>
            <a:ext cx="954539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If segmentation not feasible,  due to low volume of bad count variable could be good predictor in scorecard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3" y="228304"/>
            <a:ext cx="7702550" cy="46384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Data Preparation</a:t>
            </a:r>
            <a:endParaRPr lang="en-US" b="0" dirty="0" smtClean="0">
              <a:latin typeface="Calibri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4913" y="6602413"/>
            <a:ext cx="2311400" cy="196850"/>
          </a:xfrm>
          <a:noFill/>
        </p:spPr>
        <p:txBody>
          <a:bodyPr/>
          <a:lstStyle/>
          <a:p>
            <a:fld id="{6AE6C744-7D70-47CA-AC09-D57E9C777638}" type="slidenum">
              <a:rPr lang="en-US" sz="1100" smtClean="0">
                <a:solidFill>
                  <a:schemeClr val="bg1"/>
                </a:solidFill>
                <a:latin typeface="Calibri" pitchFamily="34" charset="0"/>
              </a:rPr>
              <a:pPr/>
              <a:t>35</a:t>
            </a:fld>
            <a:endParaRPr lang="en-US" sz="11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Credit Scoring?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GB" sz="1800" dirty="0" smtClean="0"/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Statistical means of providing a quantifiable risk/Response factor for a given customer/applicant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Credit scoring is a process whereby information provided is converted into numbers that are added to arrive at a score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Essentially used to risk rank customers/applicants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Forecast future performance from past behavior </a:t>
            </a:r>
            <a:endParaRPr lang="en-US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</a:pPr>
            <a:endParaRPr lang="en-US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Credit scores are used in automated decision processing</a:t>
            </a:r>
          </a:p>
          <a:p>
            <a:endParaRPr lang="en-US" sz="11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Types of Credit Scores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205" name="Picture 18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75" y="3927107"/>
            <a:ext cx="8053137" cy="25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Credit Risk Scorecards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21381" y="972152"/>
            <a:ext cx="937783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Calibri" pitchFamily="34" charset="0"/>
              </a:rPr>
              <a:t>Advantages: </a:t>
            </a:r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Objectivity-  Judgement of Credit Managers are highly subjective and may lack consistency in their decisions</a:t>
            </a:r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Transparency - Formal systems provide a fully transparent system and equality between applicants. This is     often demanded by regulators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TAT – Significantly reduces Turn around Time for  Credit Decisions thereby increasing number of applications that can be processed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Performance -  There are research evidence which show that Credit Scorecards perform better than expert judgement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600" dirty="0" smtClean="0"/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Scorecard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0197" y="1224007"/>
          <a:ext cx="6994569" cy="4300889"/>
        </p:xfrm>
        <a:graphic>
          <a:graphicData uri="http://schemas.openxmlformats.org/presentationml/2006/ole">
            <p:oleObj spid="_x0000_s1026" r:id="rId3" imgW="3656160" imgH="21261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Scorecards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46632" y="1644298"/>
            <a:ext cx="2209800" cy="6096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buFont typeface="Zurich BT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 smtClean="0">
                <a:solidFill>
                  <a:srgbClr val="FFFFFF"/>
                </a:solidFill>
                <a:latin typeface="Zurich BT" pitchFamily="34" charset="0"/>
              </a:rPr>
              <a:t>     </a:t>
            </a:r>
            <a:r>
              <a:rPr lang="en-GB" sz="2000" b="1" dirty="0" smtClean="0">
                <a:solidFill>
                  <a:srgbClr val="000510"/>
                </a:solidFill>
                <a:latin typeface="Zurich BT" pitchFamily="34" charset="0"/>
              </a:rPr>
              <a:t>Scorecard</a:t>
            </a:r>
            <a:endParaRPr lang="en-GB" sz="2000" b="1" dirty="0">
              <a:solidFill>
                <a:srgbClr val="000510"/>
              </a:solidFill>
              <a:latin typeface="Zurich BT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525025" y="2302025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48625" y="3064025"/>
            <a:ext cx="2209800" cy="6096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solidFill>
                  <a:srgbClr val="FFFFFF"/>
                </a:solidFill>
                <a:latin typeface="Zurich BT" pitchFamily="34" charset="0"/>
              </a:rPr>
              <a:t>    </a:t>
            </a:r>
            <a:r>
              <a:rPr lang="en-GB" sz="2000" dirty="0" smtClean="0">
                <a:solidFill>
                  <a:srgbClr val="000510"/>
                </a:solidFill>
                <a:latin typeface="Zurich BT" pitchFamily="34" charset="0"/>
              </a:rPr>
              <a:t>Statistical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734825" y="23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1825" y="3064025"/>
            <a:ext cx="2209800" cy="6096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buFont typeface="Zurich BT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solidFill>
                  <a:srgbClr val="FFFFFF"/>
                </a:solidFill>
                <a:latin typeface="Zurich BT" pitchFamily="34" charset="0"/>
              </a:rPr>
              <a:t>        </a:t>
            </a:r>
            <a:r>
              <a:rPr lang="en-GB" sz="2000" dirty="0" smtClean="0">
                <a:solidFill>
                  <a:srgbClr val="000510"/>
                </a:solidFill>
                <a:latin typeface="Zurich BT" pitchFamily="34" charset="0"/>
              </a:rPr>
              <a:t>Expert 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344425" y="2302025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258825" y="3064025"/>
            <a:ext cx="2209800" cy="6096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solidFill>
                  <a:srgbClr val="FFFFFF"/>
                </a:solidFill>
                <a:latin typeface="Zurich BT" pitchFamily="34" charset="0"/>
              </a:rPr>
              <a:t>       </a:t>
            </a:r>
            <a:r>
              <a:rPr lang="en-GB" sz="2000" dirty="0" smtClean="0">
                <a:solidFill>
                  <a:srgbClr val="000510"/>
                </a:solidFill>
                <a:latin typeface="Zurich BT" pitchFamily="34" charset="0"/>
              </a:rPr>
              <a:t>Hybrid 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48625" y="3826025"/>
            <a:ext cx="7696200" cy="4572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buFont typeface="Zurich BT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solidFill>
                  <a:srgbClr val="FFFFFF"/>
                </a:solidFill>
                <a:latin typeface="Zurich BT" pitchFamily="34" charset="0"/>
              </a:rPr>
              <a:t>                                  </a:t>
            </a:r>
            <a:r>
              <a:rPr lang="en-GB" sz="2000" dirty="0" smtClean="0">
                <a:solidFill>
                  <a:srgbClr val="000510"/>
                </a:solidFill>
                <a:latin typeface="Zurich BT" pitchFamily="34" charset="0"/>
              </a:rPr>
              <a:t>Application Scorecard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48625" y="4435625"/>
            <a:ext cx="7696200" cy="4572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solidFill>
                  <a:srgbClr val="FFFFFF"/>
                </a:solidFill>
                <a:latin typeface="Zurich BT" pitchFamily="34" charset="0"/>
              </a:rPr>
              <a:t>                                  </a:t>
            </a:r>
            <a:r>
              <a:rPr lang="en-GB" sz="2000" dirty="0" smtClean="0">
                <a:solidFill>
                  <a:srgbClr val="000510"/>
                </a:solidFill>
                <a:latin typeface="Zurich BT" pitchFamily="34" charset="0"/>
              </a:rPr>
              <a:t>Behavioural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Scorecard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GB" sz="1800" dirty="0" smtClean="0"/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Application scoring is a statistical means of  assessing risk at the point of application for credit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The application is scored once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Application Scorecards usually includes information from application form, liability, credit bureau and if any other existing product of the customer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Usage of Application Scoring: 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Credit Decision 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Limit Setting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Verification Strategies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Pricing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IRB Model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Scorecard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5A5-C4E7-45C7-8E74-28D623946A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1007" y="875899"/>
            <a:ext cx="937783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GB" sz="1800" dirty="0" smtClean="0"/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 Behavioral scoring is a statistical means of  assessing risk for existing customers through  internal behavioral data 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Customers/accounts scored repeatedly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Customer centric behavior scorecards includes all available information of the customer – internal behavior across asset/liability products and credit bureau </a:t>
            </a:r>
          </a:p>
          <a:p>
            <a:pPr eaLnBrk="0" hangingPunct="0">
              <a:spcBef>
                <a:spcPct val="50000"/>
              </a:spcBef>
              <a:buClr>
                <a:srgbClr val="002060"/>
              </a:buClr>
              <a:buSzPct val="80000"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Usage of Behavior Scoring: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Authorizations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Limit increase/Decrease strategies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Cross-sell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Collection strategies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Portfolio Review</a:t>
            </a:r>
          </a:p>
          <a:p>
            <a:pPr lvl="1" eaLnBrk="0" hangingPunct="0">
              <a:spcBef>
                <a:spcPct val="5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IRB Model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GB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mage Ful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Notes Page Frame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mage F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heme/theme1.xml><?xml version="1.0" encoding="utf-8"?>
<a:theme xmlns:a="http://schemas.openxmlformats.org/drawingml/2006/main" name="Cover Slide Blue">
  <a:themeElements>
    <a:clrScheme name="Cover Slide Blue 2">
      <a:dk1>
        <a:srgbClr val="00468C"/>
      </a:dk1>
      <a:lt1>
        <a:srgbClr val="FFFFFF"/>
      </a:lt1>
      <a:dk2>
        <a:srgbClr val="FFFFFF"/>
      </a:dk2>
      <a:lt2>
        <a:srgbClr val="808080"/>
      </a:lt2>
      <a:accent1>
        <a:srgbClr val="00A1E4"/>
      </a:accent1>
      <a:accent2>
        <a:srgbClr val="66CCFF"/>
      </a:accent2>
      <a:accent3>
        <a:srgbClr val="FFFFFF"/>
      </a:accent3>
      <a:accent4>
        <a:srgbClr val="003A77"/>
      </a:accent4>
      <a:accent5>
        <a:srgbClr val="AACDEF"/>
      </a:accent5>
      <a:accent6>
        <a:srgbClr val="5CB9E7"/>
      </a:accent6>
      <a:hlink>
        <a:srgbClr val="22AA47"/>
      </a:hlink>
      <a:folHlink>
        <a:srgbClr val="8DC63F"/>
      </a:folHlink>
    </a:clrScheme>
    <a:fontScheme name="Cover Slide Blue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  <a:cs typeface="Angsana New" pitchFamily="18" charset="-34"/>
          </a:defRPr>
        </a:defPPr>
      </a:lstStyle>
    </a:lnDef>
  </a:objectDefaults>
  <a:extraClrSchemeLst>
    <a:extraClrScheme>
      <a:clrScheme name="Cover Slide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 Slide Blue 2">
        <a:dk1>
          <a:srgbClr val="00468C"/>
        </a:dk1>
        <a:lt1>
          <a:srgbClr val="FFFFFF"/>
        </a:lt1>
        <a:dk2>
          <a:srgbClr val="FFFFFF"/>
        </a:dk2>
        <a:lt2>
          <a:srgbClr val="808080"/>
        </a:lt2>
        <a:accent1>
          <a:srgbClr val="00A1E4"/>
        </a:accent1>
        <a:accent2>
          <a:srgbClr val="66CCFF"/>
        </a:accent2>
        <a:accent3>
          <a:srgbClr val="FFFFFF"/>
        </a:accent3>
        <a:accent4>
          <a:srgbClr val="003A77"/>
        </a:accent4>
        <a:accent5>
          <a:srgbClr val="AACDEF"/>
        </a:accent5>
        <a:accent6>
          <a:srgbClr val="5CB9E7"/>
        </a:accent6>
        <a:hlink>
          <a:srgbClr val="22AA47"/>
        </a:hlink>
        <a:folHlink>
          <a:srgbClr val="8D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 Slide Blue 3">
        <a:dk1>
          <a:srgbClr val="00468C"/>
        </a:dk1>
        <a:lt1>
          <a:srgbClr val="FFFFFF"/>
        </a:lt1>
        <a:dk2>
          <a:srgbClr val="FFFFFF"/>
        </a:dk2>
        <a:lt2>
          <a:srgbClr val="808080"/>
        </a:lt2>
        <a:accent1>
          <a:srgbClr val="00A1E4"/>
        </a:accent1>
        <a:accent2>
          <a:srgbClr val="22AA47"/>
        </a:accent2>
        <a:accent3>
          <a:srgbClr val="FFFFFF"/>
        </a:accent3>
        <a:accent4>
          <a:srgbClr val="003A77"/>
        </a:accent4>
        <a:accent5>
          <a:srgbClr val="AACDEF"/>
        </a:accent5>
        <a:accent6>
          <a:srgbClr val="1E9A3F"/>
        </a:accent6>
        <a:hlink>
          <a:srgbClr val="66CCFF"/>
        </a:hlink>
        <a:folHlink>
          <a:srgbClr val="8DC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78405</TotalTime>
  <Words>2860</Words>
  <Application>Microsoft Office PowerPoint</Application>
  <PresentationFormat>A4 Paper (210x297 mm)</PresentationFormat>
  <Paragraphs>712</Paragraphs>
  <Slides>35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Cover Slide Blue</vt:lpstr>
      <vt:lpstr>Microsoft Office Excel 97-2003 Worksheet</vt:lpstr>
      <vt:lpstr> Scorecard Development Workshop – CBRA    Session – 1   </vt:lpstr>
      <vt:lpstr>Agenda – Session 1</vt:lpstr>
      <vt:lpstr>   Overview   </vt:lpstr>
      <vt:lpstr>What is Credit Scoring?</vt:lpstr>
      <vt:lpstr>Advantages of Credit Risk Scorecards</vt:lpstr>
      <vt:lpstr>Example of a Scorecard</vt:lpstr>
      <vt:lpstr>Types of Scorecards</vt:lpstr>
      <vt:lpstr>Application Scorecard</vt:lpstr>
      <vt:lpstr>Behavior Scorecard</vt:lpstr>
      <vt:lpstr>Expert Scorecard</vt:lpstr>
      <vt:lpstr>Model Production Gate Process</vt:lpstr>
      <vt:lpstr>Gates: Approvals – Check Points</vt:lpstr>
      <vt:lpstr>         Scorecards Kick Off </vt:lpstr>
      <vt:lpstr>Slide 14</vt:lpstr>
      <vt:lpstr>             Data Validation - Scorecards  </vt:lpstr>
      <vt:lpstr>Data Validation </vt:lpstr>
      <vt:lpstr>             Scorecard Design  </vt:lpstr>
      <vt:lpstr>Development Sample Period Selection – A Score</vt:lpstr>
      <vt:lpstr>Development Sample Period Selection – B Score</vt:lpstr>
      <vt:lpstr>Validation Sample Period Selection</vt:lpstr>
      <vt:lpstr>Scorecard Exclusions</vt:lpstr>
      <vt:lpstr>De-duplication : Application  Scorecard</vt:lpstr>
      <vt:lpstr>Performance Definition</vt:lpstr>
      <vt:lpstr>Length of Period to observe Default</vt:lpstr>
      <vt:lpstr>..contd</vt:lpstr>
      <vt:lpstr>What is Bad?</vt:lpstr>
      <vt:lpstr>Alternative Bad Definitions</vt:lpstr>
      <vt:lpstr>..contd</vt:lpstr>
      <vt:lpstr>“Not Bad” means “Good” ?</vt:lpstr>
      <vt:lpstr>Indeterminate identification required?</vt:lpstr>
      <vt:lpstr>Performance Aggregation</vt:lpstr>
      <vt:lpstr>Segmentation</vt:lpstr>
      <vt:lpstr>Segmentation Techniques / Variables</vt:lpstr>
      <vt:lpstr>Confirm Segmentation</vt:lpstr>
      <vt:lpstr>Data Preparation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1294654</dc:creator>
  <dc:description>_x000d_
</dc:description>
  <cp:lastModifiedBy>1344978</cp:lastModifiedBy>
  <cp:revision>3183</cp:revision>
  <cp:lastPrinted>2009-11-06T04:41:56Z</cp:lastPrinted>
  <dcterms:created xsi:type="dcterms:W3CDTF">2008-03-19T16:37:25Z</dcterms:created>
  <dcterms:modified xsi:type="dcterms:W3CDTF">2013-04-01T06:20:01Z</dcterms:modified>
</cp:coreProperties>
</file>