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7" r:id="rId4"/>
    <p:sldId id="259" r:id="rId5"/>
    <p:sldId id="273" r:id="rId6"/>
    <p:sldId id="278" r:id="rId7"/>
    <p:sldId id="261" r:id="rId8"/>
    <p:sldId id="264" r:id="rId9"/>
    <p:sldId id="260" r:id="rId10"/>
    <p:sldId id="276"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Garet 1 Bold" panose="020B0604020202020204" charset="0"/>
      <p:regular r:id="rId17"/>
      <p:bold r:id="rId18"/>
    </p:embeddedFont>
    <p:embeddedFont>
      <p:font typeface="Open Sauce" panose="020B0604020202020204" charset="0"/>
      <p:regular r:id="rId19"/>
    </p:embeddedFont>
    <p:embeddedFont>
      <p:font typeface="Open Sauce Italics" panose="020B0604020202020204"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8047A-A04D-41E3-201B-2A3C6CEE2F64}" v="163" dt="2023-04-08T18:43:59.204"/>
    <p1510:client id="{09F323DF-6E61-8531-61CA-730030CE7BE2}" v="20" dt="2023-04-08T19:12:45.296"/>
    <p1510:client id="{1B4B6A53-AB3D-7B40-9060-7AE9648CD734}" v="1881" dt="2023-04-08T19:19:53.409"/>
    <p1510:client id="{26091702-FAA8-48F2-97C0-FC9752F311DE}" v="660" dt="2023-04-08T19:18:48.220"/>
    <p1510:client id="{3397811F-CECC-2B36-92EC-11FBC7ED526E}" v="795" dt="2023-04-08T16:07:50.635"/>
    <p1510:client id="{62153E75-630C-4C44-8267-20DB60D00A32}" v="820" dt="2023-04-08T16:52:07.230"/>
    <p1510:client id="{75F94A55-E60A-5A43-79BE-28DF0348FC3C}" v="23" dt="2023-04-08T18:34:54.085"/>
    <p1510:client id="{9990AAA8-B462-2583-1A8B-FC90C7E47C10}" v="963" vWet="964" dt="2023-04-08T18:11:25.319"/>
    <p1510:client id="{A72A0F98-838C-F868-FC4C-898B394371FE}" v="210" dt="2023-04-08T19:16:02.454"/>
    <p1510:client id="{C9271BC2-A63A-CCC0-A7AB-70E06F7A8641}" v="61" dt="2023-04-08T16:15:30.836"/>
    <p1510:client id="{DD3A6744-E699-42FE-BCEA-EF76C859D3C2}" v="3" dt="2023-04-08T18:31:33.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1A6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12631" y="36284"/>
            <a:ext cx="10275369" cy="1027536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013643" y="4983083"/>
            <a:ext cx="5274357" cy="5274357"/>
          </a:xfrm>
          <a:prstGeom prst="rect">
            <a:avLst/>
          </a:prstGeom>
        </p:spPr>
      </p:pic>
      <p:grpSp>
        <p:nvGrpSpPr>
          <p:cNvPr id="5" name="Group 5"/>
          <p:cNvGrpSpPr/>
          <p:nvPr/>
        </p:nvGrpSpPr>
        <p:grpSpPr>
          <a:xfrm>
            <a:off x="1189554" y="3349593"/>
            <a:ext cx="11488147" cy="3311704"/>
            <a:chOff x="0" y="57149"/>
            <a:chExt cx="15317529" cy="4415605"/>
          </a:xfrm>
        </p:grpSpPr>
        <p:sp>
          <p:nvSpPr>
            <p:cNvPr id="6" name="TextBox 6"/>
            <p:cNvSpPr txBox="1"/>
            <p:nvPr/>
          </p:nvSpPr>
          <p:spPr>
            <a:xfrm>
              <a:off x="0" y="57149"/>
              <a:ext cx="15317529" cy="3443593"/>
            </a:xfrm>
            <a:prstGeom prst="rect">
              <a:avLst/>
            </a:prstGeom>
          </p:spPr>
          <p:txBody>
            <a:bodyPr lIns="0" tIns="0" rIns="0" bIns="0" rtlCol="0" anchor="t">
              <a:spAutoFit/>
            </a:bodyPr>
            <a:lstStyle/>
            <a:p>
              <a:pPr marL="0" lvl="0" indent="0">
                <a:lnSpc>
                  <a:spcPts val="10031"/>
                </a:lnSpc>
              </a:pPr>
              <a:r>
                <a:rPr lang="en-US" sz="8799" spc="-131">
                  <a:solidFill>
                    <a:srgbClr val="FFFFFF"/>
                  </a:solidFill>
                  <a:latin typeface="Garet 1 Bold"/>
                </a:rPr>
                <a:t>Algorithmic Trading</a:t>
              </a:r>
            </a:p>
          </p:txBody>
        </p:sp>
        <p:sp>
          <p:nvSpPr>
            <p:cNvPr id="7" name="TextBox 7"/>
            <p:cNvSpPr txBox="1"/>
            <p:nvPr/>
          </p:nvSpPr>
          <p:spPr>
            <a:xfrm>
              <a:off x="0" y="3881569"/>
              <a:ext cx="15317529" cy="591185"/>
            </a:xfrm>
            <a:prstGeom prst="rect">
              <a:avLst/>
            </a:prstGeom>
          </p:spPr>
          <p:txBody>
            <a:bodyPr lIns="0" tIns="0" rIns="0" bIns="0" rtlCol="0" anchor="t">
              <a:spAutoFit/>
            </a:bodyPr>
            <a:lstStyle/>
            <a:p>
              <a:pPr marL="0" lvl="0" indent="0" algn="l">
                <a:lnSpc>
                  <a:spcPts val="3779"/>
                </a:lnSpc>
              </a:pPr>
              <a:r>
                <a:rPr lang="en-US" sz="2699" spc="26">
                  <a:solidFill>
                    <a:srgbClr val="FDDC68"/>
                  </a:solidFill>
                  <a:latin typeface="Open Sauce"/>
                </a:rPr>
                <a:t>TEAM NINE </a:t>
              </a:r>
            </a:p>
          </p:txBody>
        </p:sp>
      </p:grpSp>
      <p:grpSp>
        <p:nvGrpSpPr>
          <p:cNvPr id="11" name="Group 11"/>
          <p:cNvGrpSpPr/>
          <p:nvPr/>
        </p:nvGrpSpPr>
        <p:grpSpPr>
          <a:xfrm>
            <a:off x="1028700" y="8557660"/>
            <a:ext cx="11649001" cy="730481"/>
            <a:chOff x="0" y="0"/>
            <a:chExt cx="3945407" cy="973975"/>
          </a:xfrm>
        </p:grpSpPr>
        <p:sp>
          <p:nvSpPr>
            <p:cNvPr id="12" name="TextBox 12"/>
            <p:cNvSpPr txBox="1"/>
            <p:nvPr/>
          </p:nvSpPr>
          <p:spPr>
            <a:xfrm>
              <a:off x="0" y="455884"/>
              <a:ext cx="3945407" cy="518091"/>
            </a:xfrm>
            <a:prstGeom prst="rect">
              <a:avLst/>
            </a:prstGeom>
          </p:spPr>
          <p:txBody>
            <a:bodyPr lIns="0" tIns="0" rIns="0" bIns="0" rtlCol="0" anchor="t">
              <a:spAutoFit/>
            </a:bodyPr>
            <a:lstStyle/>
            <a:p>
              <a:pPr marL="0" lvl="0" indent="0" algn="just">
                <a:lnSpc>
                  <a:spcPts val="2964"/>
                </a:lnSpc>
                <a:spcBef>
                  <a:spcPct val="0"/>
                </a:spcBef>
              </a:pPr>
              <a:r>
                <a:rPr lang="en-US" sz="2600" dirty="0">
                  <a:solidFill>
                    <a:srgbClr val="FFFFFF"/>
                  </a:solidFill>
                  <a:latin typeface="Garet 1 Bold"/>
                </a:rPr>
                <a:t>Lakshmi Mutyala, Isha Bhave, Jie Wu, Arely Rosas</a:t>
              </a:r>
            </a:p>
          </p:txBody>
        </p:sp>
        <p:sp>
          <p:nvSpPr>
            <p:cNvPr id="13" name="TextBox 13"/>
            <p:cNvSpPr txBox="1"/>
            <p:nvPr/>
          </p:nvSpPr>
          <p:spPr>
            <a:xfrm>
              <a:off x="0" y="0"/>
              <a:ext cx="3945407" cy="362204"/>
            </a:xfrm>
            <a:prstGeom prst="rect">
              <a:avLst/>
            </a:prstGeom>
          </p:spPr>
          <p:txBody>
            <a:bodyPr lIns="0" tIns="0" rIns="0" bIns="0" rtlCol="0" anchor="t">
              <a:spAutoFit/>
            </a:bodyPr>
            <a:lstStyle/>
            <a:p>
              <a:pPr marL="0" lvl="0" indent="0" algn="just">
                <a:lnSpc>
                  <a:spcPts val="2195"/>
                </a:lnSpc>
                <a:spcBef>
                  <a:spcPct val="0"/>
                </a:spcBef>
              </a:pPr>
              <a:r>
                <a:rPr lang="en-US" sz="1799" u="none" spc="17">
                  <a:solidFill>
                    <a:srgbClr val="8167FF"/>
                  </a:solidFill>
                  <a:latin typeface="Open Sauce"/>
                </a:rPr>
                <a:t>Presented </a:t>
              </a:r>
              <a:r>
                <a:rPr lang="en-US" sz="1799" spc="17">
                  <a:solidFill>
                    <a:srgbClr val="8167FF"/>
                  </a:solidFill>
                  <a:latin typeface="Open Sauce"/>
                </a:rPr>
                <a:t>By</a:t>
              </a:r>
              <a:endParaRPr lang="en-US" sz="1799" u="none" spc="17">
                <a:solidFill>
                  <a:srgbClr val="8167FF"/>
                </a:solidFill>
                <a:latin typeface="Open Sauc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pic>
        <p:nvPicPr>
          <p:cNvPr id="6" name="Picture 5" descr="A picture containing sky, mountain, person, outdoor&#10;&#10;Description automatically generated">
            <a:extLst>
              <a:ext uri="{FF2B5EF4-FFF2-40B4-BE49-F238E27FC236}">
                <a16:creationId xmlns:a16="http://schemas.microsoft.com/office/drawing/2014/main" id="{F0B3AD9E-C1C7-8C0F-AA5E-A7B17553CF17}"/>
              </a:ext>
            </a:extLst>
          </p:cNvPr>
          <p:cNvPicPr>
            <a:picLocks noChangeAspect="1"/>
          </p:cNvPicPr>
          <p:nvPr/>
        </p:nvPicPr>
        <p:blipFill rotWithShape="1">
          <a:blip r:embed="rId2"/>
          <a:srcRect l="20249" r="8002" b="3"/>
          <a:stretch/>
        </p:blipFill>
        <p:spPr>
          <a:xfrm>
            <a:off x="5195690" y="2351582"/>
            <a:ext cx="3424398"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8" name="Picture 7" descr="A picture containing outdoor, person, tree, person&#10;&#10;Description automatically generated">
            <a:extLst>
              <a:ext uri="{FF2B5EF4-FFF2-40B4-BE49-F238E27FC236}">
                <a16:creationId xmlns:a16="http://schemas.microsoft.com/office/drawing/2014/main" id="{68578157-497D-EC3B-2B52-812B42B60A2D}"/>
              </a:ext>
            </a:extLst>
          </p:cNvPr>
          <p:cNvPicPr>
            <a:picLocks noChangeAspect="1"/>
          </p:cNvPicPr>
          <p:nvPr/>
        </p:nvPicPr>
        <p:blipFill rotWithShape="1">
          <a:blip r:embed="rId3"/>
          <a:srcRect r="4" b="17253"/>
          <a:stretch/>
        </p:blipFill>
        <p:spPr>
          <a:xfrm>
            <a:off x="13615238" y="2351582"/>
            <a:ext cx="3424398"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10" name="Picture 10" descr="A picture containing person, indoor, posing, wearing&#10;&#10;Description automatically generated">
            <a:extLst>
              <a:ext uri="{FF2B5EF4-FFF2-40B4-BE49-F238E27FC236}">
                <a16:creationId xmlns:a16="http://schemas.microsoft.com/office/drawing/2014/main" id="{7E4F2194-2A90-4912-1A16-F60CD428376F}"/>
              </a:ext>
            </a:extLst>
          </p:cNvPr>
          <p:cNvPicPr>
            <a:picLocks noChangeAspect="1"/>
          </p:cNvPicPr>
          <p:nvPr/>
        </p:nvPicPr>
        <p:blipFill rotWithShape="1">
          <a:blip r:embed="rId4"/>
          <a:srcRect/>
          <a:stretch/>
        </p:blipFill>
        <p:spPr>
          <a:xfrm>
            <a:off x="9334723" y="2351582"/>
            <a:ext cx="3424398"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sp>
        <p:nvSpPr>
          <p:cNvPr id="12" name="TextBox 23">
            <a:extLst>
              <a:ext uri="{FF2B5EF4-FFF2-40B4-BE49-F238E27FC236}">
                <a16:creationId xmlns:a16="http://schemas.microsoft.com/office/drawing/2014/main" id="{13DD50A1-B45E-F22A-CDD7-111B7252EAC9}"/>
              </a:ext>
            </a:extLst>
          </p:cNvPr>
          <p:cNvSpPr txBox="1"/>
          <p:nvPr/>
        </p:nvSpPr>
        <p:spPr>
          <a:xfrm>
            <a:off x="5791470" y="6435081"/>
            <a:ext cx="2232039"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Isha Bhave Finance</a:t>
            </a:r>
          </a:p>
        </p:txBody>
      </p:sp>
      <p:sp>
        <p:nvSpPr>
          <p:cNvPr id="13" name="TextBox 23">
            <a:extLst>
              <a:ext uri="{FF2B5EF4-FFF2-40B4-BE49-F238E27FC236}">
                <a16:creationId xmlns:a16="http://schemas.microsoft.com/office/drawing/2014/main" id="{BEC17602-BA06-FA08-5613-7470542C2102}"/>
              </a:ext>
            </a:extLst>
          </p:cNvPr>
          <p:cNvSpPr txBox="1"/>
          <p:nvPr/>
        </p:nvSpPr>
        <p:spPr>
          <a:xfrm>
            <a:off x="9638521" y="6435081"/>
            <a:ext cx="2988557"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Jie Wu </a:t>
            </a:r>
            <a:endParaRPr lang="en-US">
              <a:solidFill>
                <a:srgbClr val="000000"/>
              </a:solidFill>
              <a:latin typeface="Calibri"/>
              <a:cs typeface="Calibri"/>
            </a:endParaRPr>
          </a:p>
          <a:p>
            <a:pPr algn="ctr">
              <a:lnSpc>
                <a:spcPts val="2800"/>
              </a:lnSpc>
            </a:pPr>
            <a:r>
              <a:rPr lang="en-US" sz="2400">
                <a:solidFill>
                  <a:srgbClr val="271A62"/>
                </a:solidFill>
                <a:latin typeface="Open Sauce"/>
              </a:rPr>
              <a:t>BA</a:t>
            </a:r>
            <a:endParaRPr lang="en-US">
              <a:cs typeface="Calibri"/>
            </a:endParaRPr>
          </a:p>
        </p:txBody>
      </p:sp>
      <p:sp>
        <p:nvSpPr>
          <p:cNvPr id="14" name="TextBox 23">
            <a:extLst>
              <a:ext uri="{FF2B5EF4-FFF2-40B4-BE49-F238E27FC236}">
                <a16:creationId xmlns:a16="http://schemas.microsoft.com/office/drawing/2014/main" id="{679157B8-7367-BFE8-7522-B1E18A20B8ED}"/>
              </a:ext>
            </a:extLst>
          </p:cNvPr>
          <p:cNvSpPr txBox="1"/>
          <p:nvPr/>
        </p:nvSpPr>
        <p:spPr>
          <a:xfrm>
            <a:off x="14442088" y="6435080"/>
            <a:ext cx="2232039" cy="718145"/>
          </a:xfrm>
          <a:prstGeom prst="rect">
            <a:avLst/>
          </a:prstGeom>
        </p:spPr>
        <p:txBody>
          <a:bodyPr wrap="square" lIns="0" tIns="0" rIns="0" bIns="0" rtlCol="0" anchor="t">
            <a:spAutoFit/>
          </a:bodyPr>
          <a:lstStyle/>
          <a:p>
            <a:pPr algn="ctr">
              <a:lnSpc>
                <a:spcPts val="2800"/>
              </a:lnSpc>
            </a:pPr>
            <a:r>
              <a:rPr lang="en-US" sz="2400">
                <a:solidFill>
                  <a:srgbClr val="271A62"/>
                </a:solidFill>
                <a:latin typeface="Open Sauce"/>
              </a:rPr>
              <a:t>Arely Rosas </a:t>
            </a:r>
            <a:endParaRPr lang="en-US"/>
          </a:p>
          <a:p>
            <a:pPr algn="ctr">
              <a:lnSpc>
                <a:spcPts val="2800"/>
              </a:lnSpc>
            </a:pPr>
            <a:r>
              <a:rPr lang="en-US" sz="2400">
                <a:solidFill>
                  <a:srgbClr val="271A62"/>
                </a:solidFill>
                <a:latin typeface="Open Sauce"/>
              </a:rPr>
              <a:t>Finance</a:t>
            </a:r>
            <a:endParaRPr lang="en-US"/>
          </a:p>
        </p:txBody>
      </p:sp>
      <p:sp>
        <p:nvSpPr>
          <p:cNvPr id="17" name="TextBox 14">
            <a:extLst>
              <a:ext uri="{FF2B5EF4-FFF2-40B4-BE49-F238E27FC236}">
                <a16:creationId xmlns:a16="http://schemas.microsoft.com/office/drawing/2014/main" id="{86013180-99E2-65A6-E9E5-BCBECE87403E}"/>
              </a:ext>
            </a:extLst>
          </p:cNvPr>
          <p:cNvSpPr txBox="1"/>
          <p:nvPr/>
        </p:nvSpPr>
        <p:spPr>
          <a:xfrm>
            <a:off x="1028700" y="732671"/>
            <a:ext cx="5629428" cy="1115690"/>
          </a:xfrm>
          <a:prstGeom prst="rect">
            <a:avLst/>
          </a:prstGeom>
        </p:spPr>
        <p:txBody>
          <a:bodyPr wrap="square" lIns="0" tIns="0" rIns="0" bIns="0" rtlCol="0" anchor="t">
            <a:spAutoFit/>
          </a:bodyPr>
          <a:lstStyle/>
          <a:p>
            <a:pPr marL="0" lvl="0" indent="0">
              <a:lnSpc>
                <a:spcPts val="8399"/>
              </a:lnSpc>
            </a:pPr>
            <a:r>
              <a:rPr lang="en-US" sz="8000" spc="-139">
                <a:solidFill>
                  <a:srgbClr val="271A62"/>
                </a:solidFill>
                <a:latin typeface="Garet 1 Bold"/>
                <a:cs typeface="Garet 1 Bold"/>
              </a:rPr>
              <a:t>Team</a:t>
            </a:r>
          </a:p>
        </p:txBody>
      </p:sp>
      <p:pic>
        <p:nvPicPr>
          <p:cNvPr id="18" name="Picture 10">
            <a:extLst>
              <a:ext uri="{FF2B5EF4-FFF2-40B4-BE49-F238E27FC236}">
                <a16:creationId xmlns:a16="http://schemas.microsoft.com/office/drawing/2014/main" id="{CC8CB9B3-49A7-6457-6B81-D2A1F0B9CE9D}"/>
              </a:ext>
            </a:extLst>
          </p:cNvPr>
          <p:cNvPicPr>
            <a:picLocks noChangeAspect="1"/>
          </p:cNvPicPr>
          <p:nvPr/>
        </p:nvPicPr>
        <p:blipFill rotWithShape="1">
          <a:blip r:embed="rId5"/>
          <a:srcRect/>
          <a:stretch/>
        </p:blipFill>
        <p:spPr>
          <a:xfrm>
            <a:off x="981318" y="2351582"/>
            <a:ext cx="3405582" cy="3424398"/>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sp>
        <p:nvSpPr>
          <p:cNvPr id="19" name="TextBox 23">
            <a:extLst>
              <a:ext uri="{FF2B5EF4-FFF2-40B4-BE49-F238E27FC236}">
                <a16:creationId xmlns:a16="http://schemas.microsoft.com/office/drawing/2014/main" id="{D7C13F76-4C8A-A6EE-D49E-240FCB8ECBD3}"/>
              </a:ext>
            </a:extLst>
          </p:cNvPr>
          <p:cNvSpPr txBox="1"/>
          <p:nvPr/>
        </p:nvSpPr>
        <p:spPr>
          <a:xfrm>
            <a:off x="684974" y="6435081"/>
            <a:ext cx="4238455" cy="718145"/>
          </a:xfrm>
          <a:prstGeom prst="rect">
            <a:avLst/>
          </a:prstGeom>
        </p:spPr>
        <p:txBody>
          <a:bodyPr wrap="square" lIns="0" tIns="0" rIns="0" bIns="0" rtlCol="0" anchor="t">
            <a:spAutoFit/>
          </a:bodyPr>
          <a:lstStyle/>
          <a:p>
            <a:pPr algn="ctr">
              <a:lnSpc>
                <a:spcPts val="2800"/>
              </a:lnSpc>
            </a:pPr>
            <a:r>
              <a:rPr lang="en-US" sz="2400" dirty="0">
                <a:solidFill>
                  <a:srgbClr val="271A62"/>
                </a:solidFill>
                <a:latin typeface="Open Sauce"/>
              </a:rPr>
              <a:t>Lakshmi Mutyala </a:t>
            </a:r>
            <a:endParaRPr lang="en-US" dirty="0"/>
          </a:p>
          <a:p>
            <a:pPr algn="ctr">
              <a:lnSpc>
                <a:spcPts val="2800"/>
              </a:lnSpc>
            </a:pPr>
            <a:r>
              <a:rPr lang="en-US" sz="2400" dirty="0">
                <a:solidFill>
                  <a:srgbClr val="271A62"/>
                </a:solidFill>
                <a:latin typeface="Open Sauce"/>
              </a:rPr>
              <a:t>ITM</a:t>
            </a:r>
          </a:p>
        </p:txBody>
      </p:sp>
    </p:spTree>
    <p:extLst>
      <p:ext uri="{BB962C8B-B14F-4D97-AF65-F5344CB8AC3E}">
        <p14:creationId xmlns:p14="http://schemas.microsoft.com/office/powerpoint/2010/main" val="5897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1A62"/>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86" y="38189"/>
            <a:ext cx="10248811" cy="10248811"/>
          </a:xfrm>
          <a:prstGeom prst="rect">
            <a:avLst/>
          </a:prstGeom>
        </p:spPr>
      </p:pic>
      <p:sp>
        <p:nvSpPr>
          <p:cNvPr id="7" name="TextBox 7"/>
          <p:cNvSpPr txBox="1"/>
          <p:nvPr/>
        </p:nvSpPr>
        <p:spPr>
          <a:xfrm>
            <a:off x="9193080" y="2958524"/>
            <a:ext cx="8435384" cy="2523768"/>
          </a:xfrm>
          <a:prstGeom prst="rect">
            <a:avLst/>
          </a:prstGeom>
        </p:spPr>
        <p:txBody>
          <a:bodyPr wrap="square" lIns="0" tIns="0" rIns="0" bIns="0" rtlCol="0" anchor="t">
            <a:spAutoFit/>
          </a:bodyPr>
          <a:lstStyle/>
          <a:p>
            <a:pPr>
              <a:lnSpc>
                <a:spcPts val="9600"/>
              </a:lnSpc>
            </a:pPr>
            <a:r>
              <a:rPr lang="en-US" sz="9600" spc="-160">
                <a:solidFill>
                  <a:srgbClr val="FDDC68"/>
                </a:solidFill>
                <a:latin typeface="Garet 1 Bold"/>
                <a:cs typeface="Garet 1 Bold"/>
              </a:rPr>
              <a:t>Thank You!</a:t>
            </a:r>
          </a:p>
          <a:p>
            <a:pPr>
              <a:lnSpc>
                <a:spcPts val="9600"/>
              </a:lnSpc>
            </a:pPr>
            <a:endParaRPr lang="en-US" sz="9600" spc="-160">
              <a:solidFill>
                <a:srgbClr val="FDDC68"/>
              </a:solidFill>
              <a:latin typeface="Garet 1 Bold"/>
              <a:cs typeface="Garet 1 Bold"/>
            </a:endParaRPr>
          </a:p>
        </p:txBody>
      </p:sp>
      <p:sp>
        <p:nvSpPr>
          <p:cNvPr id="16" name="TextBox 16"/>
          <p:cNvSpPr txBox="1"/>
          <p:nvPr/>
        </p:nvSpPr>
        <p:spPr>
          <a:xfrm>
            <a:off x="10009486" y="7302067"/>
            <a:ext cx="6007333" cy="271653"/>
          </a:xfrm>
          <a:prstGeom prst="rect">
            <a:avLst/>
          </a:prstGeom>
        </p:spPr>
        <p:txBody>
          <a:bodyPr lIns="0" tIns="0" rIns="0" bIns="0" rtlCol="0" anchor="t">
            <a:spAutoFit/>
          </a:bodyPr>
          <a:lstStyle/>
          <a:p>
            <a:pPr marL="0" lvl="0" indent="0" algn="just">
              <a:lnSpc>
                <a:spcPts val="2195"/>
              </a:lnSpc>
              <a:spcBef>
                <a:spcPct val="0"/>
              </a:spcBef>
            </a:pPr>
            <a:r>
              <a:rPr lang="en-US" sz="1799" spc="17">
                <a:solidFill>
                  <a:srgbClr val="271A62"/>
                </a:solidFill>
                <a:latin typeface="Open Sauce"/>
              </a:rPr>
              <a:t>Social Media </a:t>
            </a:r>
          </a:p>
        </p:txBody>
      </p:sp>
      <p:pic>
        <p:nvPicPr>
          <p:cNvPr id="20" name="Picture 2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28775" y="3464769"/>
            <a:ext cx="6799371" cy="67993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56129"/>
            <a:ext cx="9379857" cy="2835220"/>
            <a:chOff x="0" y="0"/>
            <a:chExt cx="9067301" cy="2740745"/>
          </a:xfrm>
        </p:grpSpPr>
        <p:sp>
          <p:nvSpPr>
            <p:cNvPr id="3" name="Freeform 3"/>
            <p:cNvSpPr/>
            <p:nvPr/>
          </p:nvSpPr>
          <p:spPr>
            <a:xfrm>
              <a:off x="0" y="0"/>
              <a:ext cx="9067301" cy="2740745"/>
            </a:xfrm>
            <a:custGeom>
              <a:avLst/>
              <a:gdLst/>
              <a:ahLst/>
              <a:cxnLst/>
              <a:rect l="l" t="t" r="r" b="b"/>
              <a:pathLst>
                <a:path w="9067301" h="2740745">
                  <a:moveTo>
                    <a:pt x="9067301" y="2740745"/>
                  </a:moveTo>
                  <a:lnTo>
                    <a:pt x="1124331" y="2740745"/>
                  </a:lnTo>
                  <a:cubicBezTo>
                    <a:pt x="503428" y="2740745"/>
                    <a:pt x="0" y="2237317"/>
                    <a:pt x="0" y="1616414"/>
                  </a:cubicBezTo>
                  <a:lnTo>
                    <a:pt x="0" y="0"/>
                  </a:lnTo>
                  <a:lnTo>
                    <a:pt x="7942969" y="0"/>
                  </a:lnTo>
                  <a:cubicBezTo>
                    <a:pt x="8564000" y="0"/>
                    <a:pt x="9067301" y="503428"/>
                    <a:pt x="9067301" y="1124331"/>
                  </a:cubicBezTo>
                  <a:lnTo>
                    <a:pt x="9067301" y="2740745"/>
                  </a:lnTo>
                  <a:close/>
                </a:path>
              </a:pathLst>
            </a:custGeom>
            <a:solidFill>
              <a:srgbClr val="8167FF"/>
            </a:solidFill>
          </p:spPr>
        </p:sp>
      </p:grpSp>
      <p:grpSp>
        <p:nvGrpSpPr>
          <p:cNvPr id="4" name="Group 4"/>
          <p:cNvGrpSpPr/>
          <p:nvPr/>
        </p:nvGrpSpPr>
        <p:grpSpPr>
          <a:xfrm>
            <a:off x="8908143" y="-4349"/>
            <a:ext cx="9379857" cy="2835220"/>
            <a:chOff x="0" y="0"/>
            <a:chExt cx="9067301" cy="2740745"/>
          </a:xfrm>
        </p:grpSpPr>
        <p:sp>
          <p:nvSpPr>
            <p:cNvPr id="5" name="Freeform 5"/>
            <p:cNvSpPr/>
            <p:nvPr/>
          </p:nvSpPr>
          <p:spPr>
            <a:xfrm>
              <a:off x="0" y="0"/>
              <a:ext cx="9067301" cy="2740745"/>
            </a:xfrm>
            <a:custGeom>
              <a:avLst/>
              <a:gdLst/>
              <a:ahLst/>
              <a:cxnLst/>
              <a:rect l="l" t="t" r="r" b="b"/>
              <a:pathLst>
                <a:path w="9067301" h="2740745">
                  <a:moveTo>
                    <a:pt x="9067301" y="2740745"/>
                  </a:moveTo>
                  <a:lnTo>
                    <a:pt x="1124331" y="2740745"/>
                  </a:lnTo>
                  <a:cubicBezTo>
                    <a:pt x="503428" y="2740745"/>
                    <a:pt x="0" y="2237317"/>
                    <a:pt x="0" y="1616414"/>
                  </a:cubicBezTo>
                  <a:lnTo>
                    <a:pt x="0" y="0"/>
                  </a:lnTo>
                  <a:lnTo>
                    <a:pt x="7942969" y="0"/>
                  </a:lnTo>
                  <a:cubicBezTo>
                    <a:pt x="8564000" y="0"/>
                    <a:pt x="9067301" y="503428"/>
                    <a:pt x="9067301" y="1124331"/>
                  </a:cubicBezTo>
                  <a:lnTo>
                    <a:pt x="9067301" y="2740745"/>
                  </a:lnTo>
                  <a:close/>
                </a:path>
              </a:pathLst>
            </a:custGeom>
            <a:solidFill>
              <a:srgbClr val="FDDC68"/>
            </a:solidFill>
          </p:spPr>
        </p:sp>
      </p:grpSp>
      <p:sp>
        <p:nvSpPr>
          <p:cNvPr id="6" name="TextBox 6"/>
          <p:cNvSpPr txBox="1"/>
          <p:nvPr/>
        </p:nvSpPr>
        <p:spPr>
          <a:xfrm>
            <a:off x="981732" y="1611671"/>
            <a:ext cx="7416392" cy="1219200"/>
          </a:xfrm>
          <a:prstGeom prst="rect">
            <a:avLst/>
          </a:prstGeom>
        </p:spPr>
        <p:txBody>
          <a:bodyPr lIns="0" tIns="0" rIns="0" bIns="0" rtlCol="0" anchor="t">
            <a:spAutoFit/>
          </a:bodyPr>
          <a:lstStyle/>
          <a:p>
            <a:pPr marL="0" lvl="0" indent="0">
              <a:lnSpc>
                <a:spcPts val="9600"/>
              </a:lnSpc>
            </a:pPr>
            <a:r>
              <a:rPr lang="en-US" sz="8000" spc="-160">
                <a:solidFill>
                  <a:srgbClr val="271A62"/>
                </a:solidFill>
                <a:latin typeface="Garet 1 Bold"/>
              </a:rPr>
              <a:t>Agenda</a:t>
            </a:r>
          </a:p>
        </p:txBody>
      </p:sp>
      <p:graphicFrame>
        <p:nvGraphicFramePr>
          <p:cNvPr id="10" name="Table 10"/>
          <p:cNvGraphicFramePr>
            <a:graphicFrameLocks noGrp="1"/>
          </p:cNvGraphicFramePr>
          <p:nvPr>
            <p:extLst>
              <p:ext uri="{D42A27DB-BD31-4B8C-83A1-F6EECF244321}">
                <p14:modId xmlns:p14="http://schemas.microsoft.com/office/powerpoint/2010/main" val="3015629457"/>
              </p:ext>
            </p:extLst>
          </p:nvPr>
        </p:nvGraphicFramePr>
        <p:xfrm>
          <a:off x="9942752" y="3000467"/>
          <a:ext cx="7141917" cy="5934075"/>
        </p:xfrm>
        <a:graphic>
          <a:graphicData uri="http://schemas.openxmlformats.org/drawingml/2006/table">
            <a:tbl>
              <a:tblPr/>
              <a:tblGrid>
                <a:gridCol w="6188411">
                  <a:extLst>
                    <a:ext uri="{9D8B030D-6E8A-4147-A177-3AD203B41FA5}">
                      <a16:colId xmlns:a16="http://schemas.microsoft.com/office/drawing/2014/main" val="20000"/>
                    </a:ext>
                  </a:extLst>
                </a:gridCol>
                <a:gridCol w="953506">
                  <a:extLst>
                    <a:ext uri="{9D8B030D-6E8A-4147-A177-3AD203B41FA5}">
                      <a16:colId xmlns:a16="http://schemas.microsoft.com/office/drawing/2014/main" val="20001"/>
                    </a:ext>
                  </a:extLst>
                </a:gridCol>
              </a:tblGrid>
              <a:tr h="847725">
                <a:tc>
                  <a:txBody>
                    <a:bodyPr/>
                    <a:lstStyle/>
                    <a:p>
                      <a:pPr algn="l">
                        <a:lnSpc>
                          <a:spcPts val="3791"/>
                        </a:lnSpc>
                      </a:pPr>
                      <a:r>
                        <a:rPr lang="en-US" sz="2400" u="sng" spc="23">
                          <a:solidFill>
                            <a:srgbClr val="1119F5"/>
                          </a:solidFill>
                          <a:latin typeface="Open Sauce"/>
                        </a:rPr>
                        <a:t>Objective</a:t>
                      </a:r>
                      <a:endParaRPr lang="en-US" sz="2400" u="sng">
                        <a:solidFill>
                          <a:srgbClr val="1119F5"/>
                        </a:solidFill>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03</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7725">
                <a:tc>
                  <a:txBody>
                    <a:bodyPr/>
                    <a:lstStyle/>
                    <a:p>
                      <a:pPr algn="l">
                        <a:lnSpc>
                          <a:spcPts val="3791"/>
                        </a:lnSpc>
                      </a:pPr>
                      <a:r>
                        <a:rPr lang="en-US" sz="2400" u="sng" spc="23">
                          <a:solidFill>
                            <a:srgbClr val="1119F5"/>
                          </a:solidFill>
                          <a:latin typeface="Open Sauce"/>
                        </a:rPr>
                        <a:t>Overview of Trading Strategy</a:t>
                      </a: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04</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7725">
                <a:tc>
                  <a:txBody>
                    <a:bodyPr/>
                    <a:lstStyle/>
                    <a:p>
                      <a:pPr algn="l">
                        <a:lnSpc>
                          <a:spcPts val="3791"/>
                        </a:lnSpc>
                      </a:pPr>
                      <a:r>
                        <a:rPr lang="en-US" sz="2400" u="sng" spc="23">
                          <a:solidFill>
                            <a:srgbClr val="1119F5"/>
                          </a:solidFill>
                          <a:latin typeface="Open Sauce"/>
                        </a:rPr>
                        <a:t>Implementing EMA and RSI</a:t>
                      </a:r>
                      <a:endParaRPr lang="en-US" sz="2400" u="sng">
                        <a:solidFill>
                          <a:srgbClr val="1119F5"/>
                        </a:solidFill>
                        <a:latin typeface=""/>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05</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7725">
                <a:tc>
                  <a:txBody>
                    <a:bodyPr/>
                    <a:lstStyle/>
                    <a:p>
                      <a:pPr algn="l">
                        <a:lnSpc>
                          <a:spcPts val="3791"/>
                        </a:lnSpc>
                        <a:defRPr/>
                      </a:pPr>
                      <a:r>
                        <a:rPr lang="en-US" sz="2400" u="sng" spc="23">
                          <a:solidFill>
                            <a:srgbClr val="1119F5"/>
                          </a:solidFill>
                          <a:latin typeface="Open Sauce"/>
                        </a:rPr>
                        <a:t>Code</a:t>
                      </a: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06</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47725">
                <a:tc>
                  <a:txBody>
                    <a:bodyPr/>
                    <a:lstStyle/>
                    <a:p>
                      <a:pPr algn="l">
                        <a:lnSpc>
                          <a:spcPts val="3791"/>
                        </a:lnSpc>
                      </a:pPr>
                      <a:r>
                        <a:rPr lang="en-US" sz="2400" u="sng" spc="23">
                          <a:solidFill>
                            <a:srgbClr val="1119F5"/>
                          </a:solidFill>
                          <a:latin typeface="Open Sauce"/>
                        </a:rPr>
                        <a:t>Risk Management Strategy</a:t>
                      </a:r>
                      <a:endParaRPr lang="en-US" sz="2400" u="sng">
                        <a:solidFill>
                          <a:srgbClr val="1119F5"/>
                        </a:solidFill>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07</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7725">
                <a:tc>
                  <a:txBody>
                    <a:bodyPr/>
                    <a:lstStyle/>
                    <a:p>
                      <a:pPr algn="l">
                        <a:lnSpc>
                          <a:spcPts val="3791"/>
                        </a:lnSpc>
                      </a:pPr>
                      <a:r>
                        <a:rPr lang="en-US" sz="2400" u="sng" spc="23">
                          <a:solidFill>
                            <a:srgbClr val="1119F5"/>
                          </a:solidFill>
                          <a:latin typeface="Open Sauce"/>
                        </a:rPr>
                        <a:t>Performance Analysis</a:t>
                      </a:r>
                      <a:r>
                        <a:rPr lang="en-US" sz="2400" spc="23">
                          <a:solidFill>
                            <a:srgbClr val="271A62"/>
                          </a:solidFill>
                          <a:latin typeface="Open Sauce"/>
                        </a:rPr>
                        <a:t> </a:t>
                      </a:r>
                      <a:endParaRPr lang="en-US" sz="240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08</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47725">
                <a:tc>
                  <a:txBody>
                    <a:bodyPr/>
                    <a:lstStyle/>
                    <a:p>
                      <a:pPr algn="l">
                        <a:lnSpc>
                          <a:spcPts val="3791"/>
                        </a:lnSpc>
                        <a:defRPr/>
                      </a:pPr>
                      <a:r>
                        <a:rPr lang="en-US" sz="2400" u="sng" spc="23">
                          <a:solidFill>
                            <a:srgbClr val="1119F5"/>
                          </a:solidFill>
                          <a:latin typeface="Open Sauce"/>
                        </a:rPr>
                        <a:t>Team</a:t>
                      </a:r>
                      <a:endParaRPr lang="en-US" sz="2400" u="sng">
                        <a:solidFill>
                          <a:srgbClr val="1119F5"/>
                        </a:solidFill>
                      </a:endParaRPr>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4199"/>
                        </a:lnSpc>
                        <a:defRPr/>
                      </a:pPr>
                      <a:r>
                        <a:rPr lang="en-US" sz="2950" spc="59">
                          <a:solidFill>
                            <a:srgbClr val="8167FF"/>
                          </a:solidFill>
                          <a:latin typeface="Garet 1 Bold"/>
                        </a:rPr>
                        <a:t>10</a:t>
                      </a:r>
                      <a:endParaRPr lang="en-US" sz="2950"/>
                    </a:p>
                  </a:txBody>
                  <a:tcPr marL="114300" marR="114300" marT="114300" marB="1143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1A62"/>
        </a:solidFill>
        <a:effectLst/>
      </p:bgPr>
    </p:bg>
    <p:spTree>
      <p:nvGrpSpPr>
        <p:cNvPr id="1" name=""/>
        <p:cNvGrpSpPr/>
        <p:nvPr/>
      </p:nvGrpSpPr>
      <p:grpSpPr>
        <a:xfrm>
          <a:off x="0" y="0"/>
          <a:ext cx="0" cy="0"/>
          <a:chOff x="0" y="0"/>
          <a:chExt cx="0" cy="0"/>
        </a:xfrm>
      </p:grpSpPr>
      <p:grpSp>
        <p:nvGrpSpPr>
          <p:cNvPr id="2" name="Group 2"/>
          <p:cNvGrpSpPr/>
          <p:nvPr/>
        </p:nvGrpSpPr>
        <p:grpSpPr>
          <a:xfrm>
            <a:off x="514350" y="316749"/>
            <a:ext cx="17259300" cy="9467255"/>
            <a:chOff x="0" y="-47625"/>
            <a:chExt cx="4545659" cy="2493433"/>
          </a:xfrm>
        </p:grpSpPr>
        <p:sp>
          <p:nvSpPr>
            <p:cNvPr id="3" name="Freeform 3"/>
            <p:cNvSpPr/>
            <p:nvPr/>
          </p:nvSpPr>
          <p:spPr>
            <a:xfrm>
              <a:off x="0" y="0"/>
              <a:ext cx="4545659" cy="2445808"/>
            </a:xfrm>
            <a:custGeom>
              <a:avLst/>
              <a:gdLst/>
              <a:ahLst/>
              <a:cxnLst/>
              <a:rect l="l" t="t" r="r" b="b"/>
              <a:pathLst>
                <a:path w="4545659" h="2445808">
                  <a:moveTo>
                    <a:pt x="8971" y="0"/>
                  </a:moveTo>
                  <a:lnTo>
                    <a:pt x="4536688" y="0"/>
                  </a:lnTo>
                  <a:cubicBezTo>
                    <a:pt x="4541643" y="0"/>
                    <a:pt x="4545659" y="4017"/>
                    <a:pt x="4545659" y="8971"/>
                  </a:cubicBezTo>
                  <a:lnTo>
                    <a:pt x="4545659" y="2436837"/>
                  </a:lnTo>
                  <a:cubicBezTo>
                    <a:pt x="4545659" y="2441792"/>
                    <a:pt x="4541643" y="2445808"/>
                    <a:pt x="4536688" y="2445808"/>
                  </a:cubicBezTo>
                  <a:lnTo>
                    <a:pt x="8971" y="2445808"/>
                  </a:lnTo>
                  <a:cubicBezTo>
                    <a:pt x="4017" y="2445808"/>
                    <a:pt x="0" y="2441792"/>
                    <a:pt x="0" y="2436837"/>
                  </a:cubicBezTo>
                  <a:lnTo>
                    <a:pt x="0" y="8971"/>
                  </a:lnTo>
                  <a:cubicBezTo>
                    <a:pt x="0" y="4017"/>
                    <a:pt x="4017" y="0"/>
                    <a:pt x="8971" y="0"/>
                  </a:cubicBezTo>
                  <a:close/>
                </a:path>
              </a:pathLst>
            </a:custGeom>
            <a:solidFill>
              <a:srgbClr val="FFFFFF"/>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499"/>
                </a:lnSpc>
              </a:pPr>
              <a:endParaRPr/>
            </a:p>
          </p:txBody>
        </p:sp>
      </p:grpSp>
      <p:grpSp>
        <p:nvGrpSpPr>
          <p:cNvPr id="31" name="Group 15">
            <a:extLst>
              <a:ext uri="{FF2B5EF4-FFF2-40B4-BE49-F238E27FC236}">
                <a16:creationId xmlns:a16="http://schemas.microsoft.com/office/drawing/2014/main" id="{DF509F37-A13E-F5F5-164B-ECFEDDFF0C0A}"/>
              </a:ext>
            </a:extLst>
          </p:cNvPr>
          <p:cNvGrpSpPr/>
          <p:nvPr/>
        </p:nvGrpSpPr>
        <p:grpSpPr>
          <a:xfrm>
            <a:off x="2105094" y="1225474"/>
            <a:ext cx="14323944" cy="5867483"/>
            <a:chOff x="-9429065" y="-1749140"/>
            <a:chExt cx="19098593" cy="4579492"/>
          </a:xfrm>
        </p:grpSpPr>
        <p:sp>
          <p:nvSpPr>
            <p:cNvPr id="28" name="TextBox 16">
              <a:extLst>
                <a:ext uri="{FF2B5EF4-FFF2-40B4-BE49-F238E27FC236}">
                  <a16:creationId xmlns:a16="http://schemas.microsoft.com/office/drawing/2014/main" id="{C90DBA00-9BC0-8F94-21C2-069CDEB6D472}"/>
                </a:ext>
              </a:extLst>
            </p:cNvPr>
            <p:cNvSpPr txBox="1"/>
            <p:nvPr/>
          </p:nvSpPr>
          <p:spPr>
            <a:xfrm>
              <a:off x="-9429065" y="236025"/>
              <a:ext cx="19098593" cy="2594327"/>
            </a:xfrm>
            <a:prstGeom prst="rect">
              <a:avLst/>
            </a:prstGeom>
          </p:spPr>
          <p:txBody>
            <a:bodyPr wrap="square" lIns="0" tIns="0" rIns="0" bIns="0" rtlCol="0" anchor="t">
              <a:spAutoFit/>
            </a:bodyPr>
            <a:lstStyle/>
            <a:p>
              <a:pPr marL="237490" lvl="1"/>
              <a:r>
                <a:rPr lang="en-US" sz="3600"/>
                <a:t>Our presentation revolves around using technical analysis and risk management strategies to develop algorithmic trading strategies that aim to maximize returns while minimizing risk. We have researched into the workings of popular technical indicators such as  EMA, and RSI to generate buy and sell signals. We have also tried to use risk management strategies such as stop loss levels.</a:t>
              </a:r>
              <a:endParaRPr lang="en-US" sz="3600">
                <a:cs typeface="Calibri"/>
              </a:endParaRPr>
            </a:p>
          </p:txBody>
        </p:sp>
        <p:sp>
          <p:nvSpPr>
            <p:cNvPr id="29" name="TextBox 17">
              <a:extLst>
                <a:ext uri="{FF2B5EF4-FFF2-40B4-BE49-F238E27FC236}">
                  <a16:creationId xmlns:a16="http://schemas.microsoft.com/office/drawing/2014/main" id="{63B054F2-F5A6-A6B3-B8EF-0490D156AD56}"/>
                </a:ext>
              </a:extLst>
            </p:cNvPr>
            <p:cNvSpPr txBox="1"/>
            <p:nvPr/>
          </p:nvSpPr>
          <p:spPr>
            <a:xfrm>
              <a:off x="-9429065" y="-1749140"/>
              <a:ext cx="9669528" cy="1641475"/>
            </a:xfrm>
            <a:prstGeom prst="rect">
              <a:avLst/>
            </a:prstGeom>
          </p:spPr>
          <p:txBody>
            <a:bodyPr lIns="0" tIns="0" rIns="0" bIns="0" rtlCol="0" anchor="t">
              <a:spAutoFit/>
            </a:bodyPr>
            <a:lstStyle/>
            <a:p>
              <a:pPr marL="0" lvl="0" indent="0">
                <a:lnSpc>
                  <a:spcPts val="9600"/>
                </a:lnSpc>
              </a:pPr>
              <a:r>
                <a:rPr lang="en-US" sz="8000" spc="-160">
                  <a:solidFill>
                    <a:srgbClr val="271A62"/>
                  </a:solidFill>
                  <a:latin typeface="Garet 1 Bold"/>
                </a:rPr>
                <a:t>Objective</a:t>
              </a:r>
              <a:endParaRPr lang="en-US" sz="8000" spc="-160">
                <a:solidFill>
                  <a:srgbClr val="271A62"/>
                </a:solidFill>
                <a:latin typeface="Garet 1 Bold"/>
                <a:cs typeface="Garet 1 Bold"/>
              </a:endParaRPr>
            </a:p>
          </p:txBody>
        </p:sp>
      </p:grpSp>
    </p:spTree>
    <p:extLst>
      <p:ext uri="{BB962C8B-B14F-4D97-AF65-F5344CB8AC3E}">
        <p14:creationId xmlns:p14="http://schemas.microsoft.com/office/powerpoint/2010/main" val="148846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grpSp>
        <p:nvGrpSpPr>
          <p:cNvPr id="12" name="Group 12"/>
          <p:cNvGrpSpPr/>
          <p:nvPr/>
        </p:nvGrpSpPr>
        <p:grpSpPr>
          <a:xfrm>
            <a:off x="1118988" y="2133281"/>
            <a:ext cx="6752024" cy="7214629"/>
            <a:chOff x="0" y="0"/>
            <a:chExt cx="4640654" cy="8364520"/>
          </a:xfrm>
        </p:grpSpPr>
        <p:sp>
          <p:nvSpPr>
            <p:cNvPr id="13" name="TextBox 13"/>
            <p:cNvSpPr txBox="1"/>
            <p:nvPr/>
          </p:nvSpPr>
          <p:spPr>
            <a:xfrm>
              <a:off x="0" y="1941562"/>
              <a:ext cx="4640654" cy="6422958"/>
            </a:xfrm>
            <a:prstGeom prst="rect">
              <a:avLst/>
            </a:prstGeom>
          </p:spPr>
          <p:txBody>
            <a:bodyPr lIns="0" tIns="0" rIns="0" bIns="0" rtlCol="0" anchor="t">
              <a:spAutoFit/>
            </a:bodyPr>
            <a:lstStyle/>
            <a:p>
              <a:r>
                <a:rPr lang="en-US" sz="3600">
                  <a:ea typeface="+mn-lt"/>
                  <a:cs typeface="+mn-lt"/>
                </a:rPr>
                <a:t>EMA stands for Exponential Moving Average, which is a technical indicator that helps us identify the trend direction of a security. It does this by placing greater weight on more recent price data, making it more responsive to changes in the market compared to a simple moving average.</a:t>
              </a:r>
            </a:p>
          </p:txBody>
        </p:sp>
        <p:sp>
          <p:nvSpPr>
            <p:cNvPr id="14" name="TextBox 14"/>
            <p:cNvSpPr txBox="1"/>
            <p:nvPr/>
          </p:nvSpPr>
          <p:spPr>
            <a:xfrm>
              <a:off x="0" y="1220911"/>
              <a:ext cx="4640654" cy="477261"/>
            </a:xfrm>
            <a:prstGeom prst="rect">
              <a:avLst/>
            </a:prstGeom>
          </p:spPr>
          <p:txBody>
            <a:bodyPr lIns="0" tIns="0" rIns="0" bIns="0" rtlCol="0" anchor="t">
              <a:spAutoFit/>
            </a:bodyPr>
            <a:lstStyle/>
            <a:p>
              <a:pPr marL="0" lvl="0" indent="0">
                <a:lnSpc>
                  <a:spcPts val="2964"/>
                </a:lnSpc>
                <a:spcBef>
                  <a:spcPct val="0"/>
                </a:spcBef>
              </a:pPr>
              <a:r>
                <a:rPr lang="en-US" sz="3200">
                  <a:solidFill>
                    <a:srgbClr val="271A62"/>
                  </a:solidFill>
                  <a:latin typeface="Garet 1 Bold"/>
                </a:rPr>
                <a:t>EMA</a:t>
              </a:r>
            </a:p>
          </p:txBody>
        </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794180" cy="839998"/>
            </a:xfrm>
            <a:prstGeom prst="rect">
              <a:avLst/>
            </a:prstGeom>
          </p:spPr>
        </p:pic>
      </p:grpSp>
      <p:grpSp>
        <p:nvGrpSpPr>
          <p:cNvPr id="16" name="Group 16"/>
          <p:cNvGrpSpPr/>
          <p:nvPr/>
        </p:nvGrpSpPr>
        <p:grpSpPr>
          <a:xfrm>
            <a:off x="9466729" y="2190461"/>
            <a:ext cx="8086165" cy="7496951"/>
            <a:chOff x="0" y="0"/>
            <a:chExt cx="4640654" cy="10374945"/>
          </a:xfrm>
        </p:grpSpPr>
        <p:sp>
          <p:nvSpPr>
            <p:cNvPr id="17" name="TextBox 17"/>
            <p:cNvSpPr txBox="1"/>
            <p:nvPr/>
          </p:nvSpPr>
          <p:spPr>
            <a:xfrm>
              <a:off x="0" y="1941561"/>
              <a:ext cx="4640654" cy="8433384"/>
            </a:xfrm>
            <a:prstGeom prst="rect">
              <a:avLst/>
            </a:prstGeom>
          </p:spPr>
          <p:txBody>
            <a:bodyPr lIns="0" tIns="0" rIns="0" bIns="0" rtlCol="0" anchor="t">
              <a:spAutoFit/>
            </a:bodyPr>
            <a:lstStyle/>
            <a:p>
              <a:r>
                <a:rPr lang="en-US" sz="3600">
                  <a:ea typeface="+mn-lt"/>
                  <a:cs typeface="+mn-lt"/>
                </a:rPr>
                <a:t>RSI stands for Relative Strength Index, which is a technical indicator that helps us identify overbought and oversold conditions in the market. RSI measures the strength of a security's price action relative to its own past performance and provides a reading between 0 and 100. A reading above 70 indicates that the market is overbought and a reading below 30 indicates that the market is oversold.</a:t>
              </a:r>
            </a:p>
          </p:txBody>
        </p:sp>
        <p:sp>
          <p:nvSpPr>
            <p:cNvPr id="18" name="TextBox 18"/>
            <p:cNvSpPr txBox="1"/>
            <p:nvPr/>
          </p:nvSpPr>
          <p:spPr>
            <a:xfrm>
              <a:off x="0" y="1220914"/>
              <a:ext cx="4640654" cy="569679"/>
            </a:xfrm>
            <a:prstGeom prst="rect">
              <a:avLst/>
            </a:prstGeom>
          </p:spPr>
          <p:txBody>
            <a:bodyPr lIns="0" tIns="0" rIns="0" bIns="0" rtlCol="0" anchor="t">
              <a:spAutoFit/>
            </a:bodyPr>
            <a:lstStyle/>
            <a:p>
              <a:pPr>
                <a:lnSpc>
                  <a:spcPts val="2964"/>
                </a:lnSpc>
                <a:spcBef>
                  <a:spcPct val="0"/>
                </a:spcBef>
              </a:pPr>
              <a:r>
                <a:rPr lang="en-US" sz="3200">
                  <a:solidFill>
                    <a:srgbClr val="271A62"/>
                  </a:solidFill>
                  <a:latin typeface="Garet 1 Bold"/>
                  <a:cs typeface="Garet 1 Bold"/>
                </a:rPr>
                <a:t>RSI</a:t>
              </a:r>
              <a:endParaRPr lang="en-US" sz="3200">
                <a:solidFill>
                  <a:srgbClr val="271A62"/>
                </a:solidFill>
                <a:latin typeface="Garet 1 Bold"/>
              </a:endParaRPr>
            </a:p>
          </p:txBody>
        </p:sp>
        <p:pic>
          <p:nvPicPr>
            <p:cNvPr id="19" name="Picture 1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920316" cy="839998"/>
            </a:xfrm>
            <a:prstGeom prst="rect">
              <a:avLst/>
            </a:prstGeom>
          </p:spPr>
        </p:pic>
      </p:grpSp>
      <p:sp>
        <p:nvSpPr>
          <p:cNvPr id="24" name="TextBox 24"/>
          <p:cNvSpPr txBox="1"/>
          <p:nvPr/>
        </p:nvSpPr>
        <p:spPr>
          <a:xfrm>
            <a:off x="720271" y="655891"/>
            <a:ext cx="17074289" cy="1231106"/>
          </a:xfrm>
          <a:prstGeom prst="rect">
            <a:avLst/>
          </a:prstGeom>
        </p:spPr>
        <p:txBody>
          <a:bodyPr wrap="square" lIns="0" tIns="0" rIns="0" bIns="0" rtlCol="0" anchor="t">
            <a:spAutoFit/>
          </a:bodyPr>
          <a:lstStyle/>
          <a:p>
            <a:pPr>
              <a:lnSpc>
                <a:spcPts val="9600"/>
              </a:lnSpc>
            </a:pPr>
            <a:r>
              <a:rPr lang="en-US" sz="8000" spc="-160">
                <a:solidFill>
                  <a:srgbClr val="271A62"/>
                </a:solidFill>
                <a:latin typeface="Garet 1 Bold"/>
              </a:rPr>
              <a:t>Overview of Trading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a:extLst>
              <a:ext uri="{FF2B5EF4-FFF2-40B4-BE49-F238E27FC236}">
                <a16:creationId xmlns:a16="http://schemas.microsoft.com/office/drawing/2014/main" id="{762B4DF2-C6DC-CEE7-37DA-84D3B9FEDF79}"/>
              </a:ext>
            </a:extLst>
          </p:cNvPr>
          <p:cNvGrpSpPr/>
          <p:nvPr/>
        </p:nvGrpSpPr>
        <p:grpSpPr>
          <a:xfrm>
            <a:off x="12887742" y="7940043"/>
            <a:ext cx="5400254" cy="2346957"/>
            <a:chOff x="0" y="0"/>
            <a:chExt cx="6306345" cy="2740745"/>
          </a:xfrm>
        </p:grpSpPr>
        <p:sp>
          <p:nvSpPr>
            <p:cNvPr id="3" name="Freeform 14">
              <a:extLst>
                <a:ext uri="{FF2B5EF4-FFF2-40B4-BE49-F238E27FC236}">
                  <a16:creationId xmlns:a16="http://schemas.microsoft.com/office/drawing/2014/main" id="{26D5ABCE-21DE-17EB-1EE3-E6F7CCA74BA5}"/>
                </a:ext>
              </a:extLst>
            </p:cNvPr>
            <p:cNvSpPr/>
            <p:nvPr/>
          </p:nvSpPr>
          <p:spPr>
            <a:xfrm>
              <a:off x="0" y="0"/>
              <a:ext cx="6306345" cy="2740745"/>
            </a:xfrm>
            <a:custGeom>
              <a:avLst/>
              <a:gdLst/>
              <a:ahLst/>
              <a:cxnLst/>
              <a:rect l="l" t="t" r="r" b="b"/>
              <a:pathLst>
                <a:path w="6306345" h="2740745">
                  <a:moveTo>
                    <a:pt x="6306345" y="2740745"/>
                  </a:moveTo>
                  <a:lnTo>
                    <a:pt x="1124331" y="2740745"/>
                  </a:lnTo>
                  <a:cubicBezTo>
                    <a:pt x="503428" y="2740745"/>
                    <a:pt x="0" y="2237317"/>
                    <a:pt x="0" y="1616414"/>
                  </a:cubicBezTo>
                  <a:lnTo>
                    <a:pt x="0" y="0"/>
                  </a:lnTo>
                  <a:lnTo>
                    <a:pt x="5182014" y="0"/>
                  </a:lnTo>
                  <a:cubicBezTo>
                    <a:pt x="5803044" y="0"/>
                    <a:pt x="6306345" y="503428"/>
                    <a:pt x="6306345" y="1124331"/>
                  </a:cubicBezTo>
                  <a:lnTo>
                    <a:pt x="6306345" y="2740745"/>
                  </a:lnTo>
                  <a:close/>
                </a:path>
              </a:pathLst>
            </a:custGeom>
            <a:solidFill>
              <a:srgbClr val="FDDC68"/>
            </a:solidFill>
          </p:spPr>
        </p:sp>
      </p:grpSp>
      <p:sp>
        <p:nvSpPr>
          <p:cNvPr id="7" name="Freeform 7"/>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21" name="TextBox 21"/>
          <p:cNvSpPr txBox="1"/>
          <p:nvPr/>
        </p:nvSpPr>
        <p:spPr>
          <a:xfrm>
            <a:off x="2884487" y="3477506"/>
            <a:ext cx="12883571" cy="4539063"/>
          </a:xfrm>
          <a:prstGeom prst="rect">
            <a:avLst/>
          </a:prstGeom>
        </p:spPr>
        <p:txBody>
          <a:bodyPr wrap="square" lIns="0" tIns="0" rIns="0" bIns="0" rtlCol="0" anchor="t">
            <a:spAutoFit/>
          </a:bodyPr>
          <a:lstStyle/>
          <a:p>
            <a:r>
              <a:rPr lang="en-US" sz="3600">
                <a:ea typeface="+mn-lt"/>
                <a:cs typeface="+mn-lt"/>
              </a:rPr>
              <a:t>We would aim to generate buy signals when the RSI is oversold, indicating that the market is undervalued, and the EMA is sloping upwards, indicating a bullish trend. Conversely, we would aim to generate sell signals when the RSI is overbought, indicating that the market is overvalued, and the EMA is sloping downwards, indicating a bearish trend.</a:t>
            </a:r>
          </a:p>
          <a:p>
            <a:pPr algn="ctr">
              <a:lnSpc>
                <a:spcPts val="3080"/>
              </a:lnSpc>
            </a:pPr>
            <a:endParaRPr lang="en-US" sz="3600">
              <a:cs typeface="Calibri"/>
            </a:endParaRPr>
          </a:p>
          <a:p>
            <a:pPr algn="ctr">
              <a:lnSpc>
                <a:spcPts val="3080"/>
              </a:lnSpc>
            </a:pPr>
            <a:endParaRPr lang="en-US" sz="3600">
              <a:cs typeface="Calibri"/>
            </a:endParaRPr>
          </a:p>
          <a:p>
            <a:pPr algn="ctr">
              <a:lnSpc>
                <a:spcPts val="3080"/>
              </a:lnSpc>
            </a:pPr>
            <a:endParaRPr lang="en-US" sz="3600">
              <a:cs typeface="Calibri"/>
            </a:endParaRPr>
          </a:p>
        </p:txBody>
      </p:sp>
      <p:sp>
        <p:nvSpPr>
          <p:cNvPr id="24" name="TextBox 24"/>
          <p:cNvSpPr txBox="1"/>
          <p:nvPr/>
        </p:nvSpPr>
        <p:spPr>
          <a:xfrm>
            <a:off x="738414" y="565177"/>
            <a:ext cx="17165003" cy="1231106"/>
          </a:xfrm>
          <a:prstGeom prst="rect">
            <a:avLst/>
          </a:prstGeom>
        </p:spPr>
        <p:txBody>
          <a:bodyPr wrap="square" lIns="0" tIns="0" rIns="0" bIns="0" rtlCol="0" anchor="t">
            <a:spAutoFit/>
          </a:bodyPr>
          <a:lstStyle/>
          <a:p>
            <a:pPr algn="ctr">
              <a:lnSpc>
                <a:spcPts val="9600"/>
              </a:lnSpc>
            </a:pPr>
            <a:r>
              <a:rPr lang="en-US" sz="8000" spc="-160">
                <a:solidFill>
                  <a:srgbClr val="271A62"/>
                </a:solidFill>
                <a:latin typeface="Garet 1 Bold"/>
              </a:rPr>
              <a:t>Implementing EMA and RSI</a:t>
            </a:r>
          </a:p>
        </p:txBody>
      </p:sp>
    </p:spTree>
    <p:extLst>
      <p:ext uri="{BB962C8B-B14F-4D97-AF65-F5344CB8AC3E}">
        <p14:creationId xmlns:p14="http://schemas.microsoft.com/office/powerpoint/2010/main" val="12588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grpSp>
        <p:nvGrpSpPr>
          <p:cNvPr id="22" name="Group 22"/>
          <p:cNvGrpSpPr/>
          <p:nvPr/>
        </p:nvGrpSpPr>
        <p:grpSpPr>
          <a:xfrm>
            <a:off x="11870137" y="-1"/>
            <a:ext cx="6417859" cy="5256420"/>
            <a:chOff x="0" y="0"/>
            <a:chExt cx="2354580" cy="2403727"/>
          </a:xfrm>
        </p:grpSpPr>
        <p:sp>
          <p:nvSpPr>
            <p:cNvPr id="23" name="Freeform 23"/>
            <p:cNvSpPr/>
            <p:nvPr/>
          </p:nvSpPr>
          <p:spPr>
            <a:xfrm>
              <a:off x="0" y="0"/>
              <a:ext cx="2353310" cy="2403728"/>
            </a:xfrm>
            <a:custGeom>
              <a:avLst/>
              <a:gdLst/>
              <a:ahLst/>
              <a:cxnLst/>
              <a:rect l="l" t="t" r="r" b="b"/>
              <a:pathLst>
                <a:path w="2353310" h="2403728">
                  <a:moveTo>
                    <a:pt x="784860" y="2336417"/>
                  </a:moveTo>
                  <a:cubicBezTo>
                    <a:pt x="905510" y="2377057"/>
                    <a:pt x="1042670" y="2403728"/>
                    <a:pt x="1177290" y="2403728"/>
                  </a:cubicBezTo>
                  <a:cubicBezTo>
                    <a:pt x="1311910" y="2403728"/>
                    <a:pt x="1441450" y="2380867"/>
                    <a:pt x="1560830" y="2340228"/>
                  </a:cubicBezTo>
                  <a:cubicBezTo>
                    <a:pt x="1563370" y="2338957"/>
                    <a:pt x="1565910" y="2338957"/>
                    <a:pt x="1568450" y="2337687"/>
                  </a:cubicBezTo>
                  <a:cubicBezTo>
                    <a:pt x="2016760" y="2175128"/>
                    <a:pt x="2346960" y="1745867"/>
                    <a:pt x="2353310" y="1245649"/>
                  </a:cubicBezTo>
                  <a:lnTo>
                    <a:pt x="2353310" y="0"/>
                  </a:lnTo>
                  <a:lnTo>
                    <a:pt x="0" y="0"/>
                  </a:lnTo>
                  <a:lnTo>
                    <a:pt x="0" y="1244737"/>
                  </a:lnTo>
                  <a:cubicBezTo>
                    <a:pt x="6350" y="1748407"/>
                    <a:pt x="331470" y="2177667"/>
                    <a:pt x="784860" y="2336417"/>
                  </a:cubicBezTo>
                  <a:close/>
                </a:path>
              </a:pathLst>
            </a:custGeom>
            <a:solidFill>
              <a:srgbClr val="FDDC68"/>
            </a:solidFill>
          </p:spPr>
        </p:sp>
      </p:grpSp>
      <p:sp>
        <p:nvSpPr>
          <p:cNvPr id="4" name="Title 3">
            <a:extLst>
              <a:ext uri="{FF2B5EF4-FFF2-40B4-BE49-F238E27FC236}">
                <a16:creationId xmlns:a16="http://schemas.microsoft.com/office/drawing/2014/main" id="{585C39CA-CCE4-6EE1-54A0-B11BF8A13BBB}"/>
              </a:ext>
            </a:extLst>
          </p:cNvPr>
          <p:cNvSpPr>
            <a:spLocks noGrp="1"/>
          </p:cNvSpPr>
          <p:nvPr>
            <p:ph type="title"/>
          </p:nvPr>
        </p:nvSpPr>
        <p:spPr>
          <a:xfrm>
            <a:off x="457199" y="256709"/>
            <a:ext cx="10838329" cy="2438400"/>
          </a:xfrm>
        </p:spPr>
        <p:txBody>
          <a:bodyPr>
            <a:normAutofit/>
          </a:bodyPr>
          <a:lstStyle/>
          <a:p>
            <a:r>
              <a:rPr lang="en-US" sz="7200" spc="-160">
                <a:solidFill>
                  <a:srgbClr val="271A62"/>
                </a:solidFill>
                <a:latin typeface="Garet 1 Bold"/>
                <a:ea typeface="+mn-ea"/>
                <a:cs typeface="+mn-cs"/>
              </a:rPr>
              <a:t>Thought</a:t>
            </a:r>
            <a:r>
              <a:rPr lang="en-US" sz="7200" b="1">
                <a:cs typeface="Calibri"/>
              </a:rPr>
              <a:t> </a:t>
            </a:r>
            <a:r>
              <a:rPr lang="en-US" sz="7200" b="1" spc="-160">
                <a:solidFill>
                  <a:srgbClr val="271A62"/>
                </a:solidFill>
                <a:latin typeface="Garet 1 Bold"/>
                <a:ea typeface="+mn-ea"/>
                <a:cs typeface="+mn-cs"/>
              </a:rPr>
              <a:t>P</a:t>
            </a:r>
            <a:r>
              <a:rPr lang="en-US" sz="7200" spc="-160">
                <a:solidFill>
                  <a:srgbClr val="271A62"/>
                </a:solidFill>
                <a:latin typeface="Garet 1 Bold"/>
                <a:ea typeface="+mn-ea"/>
                <a:cs typeface="+mn-cs"/>
              </a:rPr>
              <a:t>rocess</a:t>
            </a:r>
            <a:r>
              <a:rPr lang="en-US" sz="7200" b="1">
                <a:cs typeface="Calibri"/>
              </a:rPr>
              <a:t> </a:t>
            </a:r>
            <a:r>
              <a:rPr lang="en-US" sz="7200" b="1" spc="-160">
                <a:solidFill>
                  <a:srgbClr val="271A62"/>
                </a:solidFill>
                <a:latin typeface="Garet 1 Bold"/>
                <a:ea typeface="+mn-ea"/>
                <a:cs typeface="+mn-cs"/>
              </a:rPr>
              <a:t>B</a:t>
            </a:r>
            <a:r>
              <a:rPr lang="en-US" sz="7200" spc="-160">
                <a:solidFill>
                  <a:srgbClr val="271A62"/>
                </a:solidFill>
                <a:latin typeface="Garet 1 Bold"/>
                <a:ea typeface="+mn-ea"/>
                <a:cs typeface="+mn-cs"/>
              </a:rPr>
              <a:t>ehind</a:t>
            </a:r>
            <a:r>
              <a:rPr lang="en-US" sz="7200" b="1">
                <a:cs typeface="Calibri"/>
              </a:rPr>
              <a:t> </a:t>
            </a:r>
            <a:r>
              <a:rPr lang="en-US" sz="7200" b="1" spc="-160">
                <a:solidFill>
                  <a:srgbClr val="271A62"/>
                </a:solidFill>
                <a:latin typeface="Garet 1 Bold"/>
                <a:ea typeface="+mn-ea"/>
                <a:cs typeface="+mn-cs"/>
              </a:rPr>
              <a:t>t</a:t>
            </a:r>
            <a:r>
              <a:rPr lang="en-US" sz="7200" spc="-160">
                <a:solidFill>
                  <a:srgbClr val="271A62"/>
                </a:solidFill>
                <a:latin typeface="Garet 1 Bold"/>
                <a:ea typeface="+mn-ea"/>
                <a:cs typeface="+mn-cs"/>
              </a:rPr>
              <a:t>he</a:t>
            </a:r>
            <a:r>
              <a:rPr lang="en-US" sz="7200" b="1">
                <a:cs typeface="Calibri"/>
              </a:rPr>
              <a:t> </a:t>
            </a:r>
            <a:r>
              <a:rPr lang="en-US" sz="7200" b="1" spc="-160">
                <a:solidFill>
                  <a:srgbClr val="271A62"/>
                </a:solidFill>
                <a:latin typeface="Garet 1 Bold"/>
                <a:ea typeface="+mn-ea"/>
                <a:cs typeface="+mn-cs"/>
              </a:rPr>
              <a:t>C</a:t>
            </a:r>
            <a:r>
              <a:rPr lang="en-US" sz="7200" spc="-160">
                <a:solidFill>
                  <a:srgbClr val="271A62"/>
                </a:solidFill>
                <a:latin typeface="Garet 1 Bold"/>
                <a:ea typeface="+mn-ea"/>
                <a:cs typeface="+mn-cs"/>
              </a:rPr>
              <a:t>ode</a:t>
            </a:r>
          </a:p>
        </p:txBody>
      </p:sp>
      <p:sp>
        <p:nvSpPr>
          <p:cNvPr id="7" name="Content Placeholder 6">
            <a:extLst>
              <a:ext uri="{FF2B5EF4-FFF2-40B4-BE49-F238E27FC236}">
                <a16:creationId xmlns:a16="http://schemas.microsoft.com/office/drawing/2014/main" id="{6ABC4180-96DA-5D96-1E7B-15BF3826CD53}"/>
              </a:ext>
            </a:extLst>
          </p:cNvPr>
          <p:cNvSpPr>
            <a:spLocks noGrp="1"/>
          </p:cNvSpPr>
          <p:nvPr>
            <p:ph idx="1"/>
          </p:nvPr>
        </p:nvSpPr>
        <p:spPr>
          <a:xfrm>
            <a:off x="1752600" y="3048000"/>
            <a:ext cx="9235440" cy="5745163"/>
          </a:xfrm>
        </p:spPr>
        <p:txBody>
          <a:bodyPr vert="horz" lIns="91440" tIns="45720" rIns="91440" bIns="45720" rtlCol="0" anchor="t">
            <a:normAutofit/>
          </a:bodyPr>
          <a:lstStyle/>
          <a:p>
            <a:pPr marL="0" indent="0">
              <a:lnSpc>
                <a:spcPct val="110000"/>
              </a:lnSpc>
              <a:buNone/>
            </a:pPr>
            <a:r>
              <a:rPr lang="en-US" sz="3600">
                <a:cs typeface="Calibri"/>
              </a:rPr>
              <a:t>We have 50% probability of choosing the right calls. By using EMA cross or RSI as our indicator, we are trying to increasing the chances of choosing the right call by some percentage and by implementing risk management strategies such as stop loss would decrease our risk further. In our code, we are trying to use multiple indicators to gain conviction on our buy/ sell signals.</a:t>
            </a:r>
          </a:p>
          <a:p>
            <a:pPr marL="0" indent="0">
              <a:buNone/>
            </a:pPr>
            <a:endParaRPr lang="en-US">
              <a:cs typeface="Calibri"/>
            </a:endParaRPr>
          </a:p>
        </p:txBody>
      </p:sp>
      <p:pic>
        <p:nvPicPr>
          <p:cNvPr id="10" name="Picture 9" descr="A monkey wearing a suit and tie&#10;&#10;Description automatically generated with medium confidence">
            <a:extLst>
              <a:ext uri="{FF2B5EF4-FFF2-40B4-BE49-F238E27FC236}">
                <a16:creationId xmlns:a16="http://schemas.microsoft.com/office/drawing/2014/main" id="{94C3470F-3DE1-FE28-F678-3C7CC8921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385" y="0"/>
            <a:ext cx="3517900" cy="3314700"/>
          </a:xfrm>
          <a:prstGeom prst="rect">
            <a:avLst/>
          </a:prstGeom>
        </p:spPr>
      </p:pic>
    </p:spTree>
    <p:extLst>
      <p:ext uri="{BB962C8B-B14F-4D97-AF65-F5344CB8AC3E}">
        <p14:creationId xmlns:p14="http://schemas.microsoft.com/office/powerpoint/2010/main" val="341364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10" name="TextBox 10"/>
          <p:cNvSpPr txBox="1"/>
          <p:nvPr/>
        </p:nvSpPr>
        <p:spPr>
          <a:xfrm>
            <a:off x="1028700" y="2822255"/>
            <a:ext cx="7010076" cy="3229730"/>
          </a:xfrm>
          <a:prstGeom prst="rect">
            <a:avLst/>
          </a:prstGeom>
        </p:spPr>
        <p:txBody>
          <a:bodyPr lIns="0" tIns="0" rIns="0" bIns="0" rtlCol="0" anchor="t">
            <a:spAutoFit/>
          </a:bodyPr>
          <a:lstStyle/>
          <a:p>
            <a:pPr>
              <a:lnSpc>
                <a:spcPts val="8399"/>
              </a:lnSpc>
            </a:pPr>
            <a:r>
              <a:rPr lang="en-US" sz="6950" spc="-139">
                <a:solidFill>
                  <a:srgbClr val="271A62"/>
                </a:solidFill>
                <a:latin typeface="Garet 1 Bold"/>
              </a:rPr>
              <a:t>Risk Management Strategy</a:t>
            </a:r>
            <a:endParaRPr lang="en-US"/>
          </a:p>
        </p:txBody>
      </p:sp>
      <p:grpSp>
        <p:nvGrpSpPr>
          <p:cNvPr id="11" name="Group 11"/>
          <p:cNvGrpSpPr/>
          <p:nvPr/>
        </p:nvGrpSpPr>
        <p:grpSpPr>
          <a:xfrm>
            <a:off x="9144000" y="-83495"/>
            <a:ext cx="9144000" cy="3569645"/>
            <a:chOff x="0" y="-28575"/>
            <a:chExt cx="2356725" cy="1221667"/>
          </a:xfrm>
        </p:grpSpPr>
        <p:sp>
          <p:nvSpPr>
            <p:cNvPr id="12" name="Freeform 12"/>
            <p:cNvSpPr/>
            <p:nvPr/>
          </p:nvSpPr>
          <p:spPr>
            <a:xfrm>
              <a:off x="0" y="0"/>
              <a:ext cx="2356725" cy="1193092"/>
            </a:xfrm>
            <a:custGeom>
              <a:avLst/>
              <a:gdLst/>
              <a:ahLst/>
              <a:cxnLst/>
              <a:rect l="l" t="t" r="r" b="b"/>
              <a:pathLst>
                <a:path w="2356725" h="1193092">
                  <a:moveTo>
                    <a:pt x="0" y="0"/>
                  </a:moveTo>
                  <a:lnTo>
                    <a:pt x="2356725" y="0"/>
                  </a:lnTo>
                  <a:lnTo>
                    <a:pt x="2356725" y="1193092"/>
                  </a:lnTo>
                  <a:lnTo>
                    <a:pt x="0" y="1193092"/>
                  </a:lnTo>
                  <a:close/>
                </a:path>
              </a:pathLst>
            </a:custGeom>
            <a:solidFill>
              <a:srgbClr val="B0A0FF"/>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grpSp>
        <p:nvGrpSpPr>
          <p:cNvPr id="14" name="Group 14"/>
          <p:cNvGrpSpPr/>
          <p:nvPr/>
        </p:nvGrpSpPr>
        <p:grpSpPr>
          <a:xfrm>
            <a:off x="9144000" y="3501390"/>
            <a:ext cx="9144000" cy="5756910"/>
            <a:chOff x="0" y="0"/>
            <a:chExt cx="2356725" cy="1193092"/>
          </a:xfrm>
        </p:grpSpPr>
        <p:sp>
          <p:nvSpPr>
            <p:cNvPr id="15" name="Freeform 15"/>
            <p:cNvSpPr/>
            <p:nvPr/>
          </p:nvSpPr>
          <p:spPr>
            <a:xfrm>
              <a:off x="0" y="0"/>
              <a:ext cx="2356725" cy="1193092"/>
            </a:xfrm>
            <a:custGeom>
              <a:avLst/>
              <a:gdLst/>
              <a:ahLst/>
              <a:cxnLst/>
              <a:rect l="l" t="t" r="r" b="b"/>
              <a:pathLst>
                <a:path w="2356725" h="1193092">
                  <a:moveTo>
                    <a:pt x="0" y="0"/>
                  </a:moveTo>
                  <a:lnTo>
                    <a:pt x="2356725" y="0"/>
                  </a:lnTo>
                  <a:lnTo>
                    <a:pt x="2356725" y="1193092"/>
                  </a:lnTo>
                  <a:lnTo>
                    <a:pt x="0" y="1193092"/>
                  </a:lnTo>
                  <a:close/>
                </a:path>
              </a:pathLst>
            </a:custGeom>
            <a:solidFill>
              <a:srgbClr val="8167FF"/>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sp>
        <p:nvSpPr>
          <p:cNvPr id="22" name="TextBox 22"/>
          <p:cNvSpPr txBox="1"/>
          <p:nvPr/>
        </p:nvSpPr>
        <p:spPr>
          <a:xfrm>
            <a:off x="9665405" y="3756654"/>
            <a:ext cx="8101190" cy="5692328"/>
          </a:xfrm>
          <a:prstGeom prst="rect">
            <a:avLst/>
          </a:prstGeom>
        </p:spPr>
        <p:txBody>
          <a:bodyPr wrap="square" lIns="0" tIns="0" rIns="0" bIns="0" rtlCol="0" anchor="t">
            <a:spAutoFit/>
          </a:bodyPr>
          <a:lstStyle/>
          <a:p>
            <a:pPr marL="285750" indent="-285750">
              <a:spcBef>
                <a:spcPct val="20000"/>
              </a:spcBef>
              <a:buFont typeface="Arial"/>
              <a:buChar char="•"/>
            </a:pPr>
            <a:r>
              <a:rPr lang="en-US" sz="3000">
                <a:ea typeface="+mn-lt"/>
                <a:cs typeface="+mn-lt"/>
              </a:rPr>
              <a:t>Support and Resistance levels are generally used to determine the stop loss levels. </a:t>
            </a:r>
          </a:p>
          <a:p>
            <a:pPr marL="285750" indent="-285750">
              <a:spcBef>
                <a:spcPct val="20000"/>
              </a:spcBef>
              <a:buFont typeface="Arial"/>
              <a:buChar char="•"/>
            </a:pPr>
            <a:r>
              <a:rPr lang="en-US" sz="3000">
                <a:ea typeface="+mn-lt"/>
                <a:cs typeface="+mn-lt"/>
              </a:rPr>
              <a:t>The levels can be found out using the price data such as high and low prices. </a:t>
            </a:r>
          </a:p>
          <a:p>
            <a:pPr marL="285750" indent="-285750">
              <a:spcBef>
                <a:spcPct val="20000"/>
              </a:spcBef>
              <a:buFont typeface="Arial"/>
              <a:buChar char="•"/>
            </a:pPr>
            <a:r>
              <a:rPr lang="en-US" sz="3000">
                <a:ea typeface="+mn-lt"/>
                <a:cs typeface="+mn-lt"/>
              </a:rPr>
              <a:t>However, our instruction was to use only the opening and closing prices. </a:t>
            </a:r>
          </a:p>
          <a:p>
            <a:pPr marL="285750" indent="-285750">
              <a:spcBef>
                <a:spcPct val="20000"/>
              </a:spcBef>
              <a:buFont typeface="Arial"/>
              <a:buChar char="•"/>
            </a:pPr>
            <a:r>
              <a:rPr lang="en-US" sz="3000">
                <a:ea typeface="+mn-lt"/>
                <a:cs typeface="+mn-lt"/>
              </a:rPr>
              <a:t>Hence, </a:t>
            </a:r>
            <a:r>
              <a:rPr lang="en-US" sz="3000" b="1">
                <a:ea typeface="+mn-lt"/>
                <a:cs typeface="+mn-lt"/>
              </a:rPr>
              <a:t>we have used the percentage-based levels to calculate stop loss</a:t>
            </a:r>
            <a:r>
              <a:rPr lang="en-US" sz="3000">
                <a:ea typeface="+mn-lt"/>
                <a:cs typeface="+mn-lt"/>
              </a:rPr>
              <a:t>, in which, traders can set stop-loss levels a certain percentage away from the entry price based on their risk tolerance.</a:t>
            </a:r>
          </a:p>
          <a:p>
            <a:pPr>
              <a:lnSpc>
                <a:spcPts val="2800"/>
              </a:lnSpc>
            </a:pPr>
            <a:endParaRPr lang="en-US" sz="2000">
              <a:ea typeface="+mn-lt"/>
              <a:cs typeface="+mn-lt"/>
            </a:endParaRPr>
          </a:p>
        </p:txBody>
      </p:sp>
      <p:sp>
        <p:nvSpPr>
          <p:cNvPr id="2" name="TextBox 1">
            <a:extLst>
              <a:ext uri="{FF2B5EF4-FFF2-40B4-BE49-F238E27FC236}">
                <a16:creationId xmlns:a16="http://schemas.microsoft.com/office/drawing/2014/main" id="{27815245-CAAD-C3BE-EF23-25FBDFB47E22}"/>
              </a:ext>
            </a:extLst>
          </p:cNvPr>
          <p:cNvSpPr txBox="1"/>
          <p:nvPr/>
        </p:nvSpPr>
        <p:spPr>
          <a:xfrm>
            <a:off x="10104120" y="310506"/>
            <a:ext cx="72237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ea typeface="+mn-lt"/>
                <a:cs typeface="+mn-lt"/>
              </a:rPr>
              <a:t>In</a:t>
            </a:r>
            <a:r>
              <a:rPr lang="en-US" sz="3000"/>
              <a:t> our algorithmic trading strategy, we will be primarily relying on stop-loss orders to manage risk. Stop-loss orders are a key component of risk management in trading, as they allow traders to control the amount of capital at risk for each trade.</a:t>
            </a:r>
            <a:r>
              <a:rPr lang="en-US" sz="3000">
                <a:cs typeface="Calibr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3548041" y="0"/>
            <a:ext cx="4737997" cy="4128663"/>
            <a:chOff x="0" y="0"/>
            <a:chExt cx="2353310" cy="2403728"/>
          </a:xfrm>
        </p:grpSpPr>
        <p:sp>
          <p:nvSpPr>
            <p:cNvPr id="5" name="Freeform 5"/>
            <p:cNvSpPr/>
            <p:nvPr/>
          </p:nvSpPr>
          <p:spPr>
            <a:xfrm>
              <a:off x="0" y="0"/>
              <a:ext cx="2353310" cy="2403728"/>
            </a:xfrm>
            <a:custGeom>
              <a:avLst/>
              <a:gdLst/>
              <a:ahLst/>
              <a:cxnLst/>
              <a:rect l="l" t="t" r="r" b="b"/>
              <a:pathLst>
                <a:path w="2353310" h="2403728">
                  <a:moveTo>
                    <a:pt x="784860" y="2336417"/>
                  </a:moveTo>
                  <a:cubicBezTo>
                    <a:pt x="905510" y="2377057"/>
                    <a:pt x="1042670" y="2403728"/>
                    <a:pt x="1177290" y="2403728"/>
                  </a:cubicBezTo>
                  <a:cubicBezTo>
                    <a:pt x="1311910" y="2403728"/>
                    <a:pt x="1441450" y="2380867"/>
                    <a:pt x="1560830" y="2340228"/>
                  </a:cubicBezTo>
                  <a:cubicBezTo>
                    <a:pt x="1563370" y="2338957"/>
                    <a:pt x="1565910" y="2338957"/>
                    <a:pt x="1568450" y="2337687"/>
                  </a:cubicBezTo>
                  <a:cubicBezTo>
                    <a:pt x="2016760" y="2175128"/>
                    <a:pt x="2346960" y="1745867"/>
                    <a:pt x="2353310" y="1245649"/>
                  </a:cubicBezTo>
                  <a:lnTo>
                    <a:pt x="2353310" y="0"/>
                  </a:lnTo>
                  <a:lnTo>
                    <a:pt x="0" y="0"/>
                  </a:lnTo>
                  <a:lnTo>
                    <a:pt x="0" y="1244737"/>
                  </a:lnTo>
                  <a:cubicBezTo>
                    <a:pt x="6350" y="1748407"/>
                    <a:pt x="331470" y="2177667"/>
                    <a:pt x="784860" y="2336417"/>
                  </a:cubicBezTo>
                  <a:close/>
                </a:path>
              </a:pathLst>
            </a:custGeom>
            <a:solidFill>
              <a:srgbClr val="FDDC68"/>
            </a:solidFill>
          </p:spPr>
        </p:sp>
      </p:grpSp>
      <p:sp>
        <p:nvSpPr>
          <p:cNvPr id="7" name="Freeform 7"/>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14" name="TextBox 14"/>
          <p:cNvSpPr txBox="1"/>
          <p:nvPr/>
        </p:nvSpPr>
        <p:spPr>
          <a:xfrm>
            <a:off x="1028700" y="1028700"/>
            <a:ext cx="11056621" cy="2154436"/>
          </a:xfrm>
          <a:prstGeom prst="rect">
            <a:avLst/>
          </a:prstGeom>
        </p:spPr>
        <p:txBody>
          <a:bodyPr lIns="0" tIns="0" rIns="0" bIns="0" rtlCol="0" anchor="t">
            <a:spAutoFit/>
          </a:bodyPr>
          <a:lstStyle/>
          <a:p>
            <a:pPr>
              <a:lnSpc>
                <a:spcPts val="8399"/>
              </a:lnSpc>
            </a:pPr>
            <a:r>
              <a:rPr lang="en-US" sz="6950" spc="-139">
                <a:solidFill>
                  <a:srgbClr val="271A62"/>
                </a:solidFill>
                <a:latin typeface="Garet 1 Bold"/>
              </a:rPr>
              <a:t>Performance Analysis of the Resulting Returns</a:t>
            </a:r>
            <a:endParaRPr lang="en-US" sz="6999" spc="-139">
              <a:solidFill>
                <a:srgbClr val="271A62"/>
              </a:solidFill>
              <a:latin typeface="Garet 1 Bold"/>
            </a:endParaRPr>
          </a:p>
        </p:txBody>
      </p:sp>
      <p:graphicFrame>
        <p:nvGraphicFramePr>
          <p:cNvPr id="15" name="Table 15"/>
          <p:cNvGraphicFramePr>
            <a:graphicFrameLocks noGrp="1"/>
          </p:cNvGraphicFramePr>
          <p:nvPr>
            <p:extLst>
              <p:ext uri="{D42A27DB-BD31-4B8C-83A1-F6EECF244321}">
                <p14:modId xmlns:p14="http://schemas.microsoft.com/office/powerpoint/2010/main" val="3048284103"/>
              </p:ext>
            </p:extLst>
          </p:nvPr>
        </p:nvGraphicFramePr>
        <p:xfrm>
          <a:off x="1028700" y="3557538"/>
          <a:ext cx="11767222" cy="4915233"/>
        </p:xfrm>
        <a:graphic>
          <a:graphicData uri="http://schemas.openxmlformats.org/drawingml/2006/table">
            <a:tbl>
              <a:tblPr/>
              <a:tblGrid>
                <a:gridCol w="2327378">
                  <a:extLst>
                    <a:ext uri="{9D8B030D-6E8A-4147-A177-3AD203B41FA5}">
                      <a16:colId xmlns:a16="http://schemas.microsoft.com/office/drawing/2014/main" val="20000"/>
                    </a:ext>
                  </a:extLst>
                </a:gridCol>
                <a:gridCol w="2327378">
                  <a:extLst>
                    <a:ext uri="{9D8B030D-6E8A-4147-A177-3AD203B41FA5}">
                      <a16:colId xmlns:a16="http://schemas.microsoft.com/office/drawing/2014/main" val="2281866293"/>
                    </a:ext>
                  </a:extLst>
                </a:gridCol>
                <a:gridCol w="2327378">
                  <a:extLst>
                    <a:ext uri="{9D8B030D-6E8A-4147-A177-3AD203B41FA5}">
                      <a16:colId xmlns:a16="http://schemas.microsoft.com/office/drawing/2014/main" val="20001"/>
                    </a:ext>
                  </a:extLst>
                </a:gridCol>
                <a:gridCol w="2148839">
                  <a:extLst>
                    <a:ext uri="{9D8B030D-6E8A-4147-A177-3AD203B41FA5}">
                      <a16:colId xmlns:a16="http://schemas.microsoft.com/office/drawing/2014/main" val="2524091146"/>
                    </a:ext>
                  </a:extLst>
                </a:gridCol>
                <a:gridCol w="2636249">
                  <a:extLst>
                    <a:ext uri="{9D8B030D-6E8A-4147-A177-3AD203B41FA5}">
                      <a16:colId xmlns:a16="http://schemas.microsoft.com/office/drawing/2014/main" val="20002"/>
                    </a:ext>
                  </a:extLst>
                </a:gridCol>
              </a:tblGrid>
              <a:tr h="1361498">
                <a:tc>
                  <a:txBody>
                    <a:bodyPr/>
                    <a:lstStyle/>
                    <a:p>
                      <a:pPr algn="l">
                        <a:lnSpc>
                          <a:spcPts val="2519"/>
                        </a:lnSpc>
                        <a:defRPr/>
                      </a:pPr>
                      <a:r>
                        <a:rPr lang="en-US" sz="2600">
                          <a:solidFill>
                            <a:srgbClr val="FFFFFF"/>
                          </a:solidFill>
                          <a:latin typeface="Open Sauce Italics"/>
                        </a:rPr>
                        <a:t>Ticker</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tc>
                  <a:txBody>
                    <a:bodyPr/>
                    <a:lstStyle/>
                    <a:p>
                      <a:pPr lvl="0" algn="l">
                        <a:lnSpc>
                          <a:spcPts val="2519"/>
                        </a:lnSpc>
                        <a:buNone/>
                      </a:pPr>
                      <a:r>
                        <a:rPr lang="en-US" sz="2600">
                          <a:solidFill>
                            <a:srgbClr val="FFFFFF"/>
                          </a:solidFill>
                          <a:latin typeface="Open Sauce Italics"/>
                        </a:rPr>
                        <a:t>Number of trades</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8167FF"/>
                    </a:solidFill>
                  </a:tcPr>
                </a:tc>
                <a:tc>
                  <a:txBody>
                    <a:bodyPr/>
                    <a:lstStyle/>
                    <a:p>
                      <a:pPr algn="l">
                        <a:lnSpc>
                          <a:spcPts val="2519"/>
                        </a:lnSpc>
                      </a:pPr>
                      <a:r>
                        <a:rPr lang="en-US" sz="2600">
                          <a:solidFill>
                            <a:srgbClr val="FFFFFF"/>
                          </a:solidFill>
                          <a:latin typeface="Open Sauce Italics"/>
                        </a:rPr>
                        <a:t>Number of profit trades</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tc>
                  <a:txBody>
                    <a:bodyPr/>
                    <a:lstStyle/>
                    <a:p>
                      <a:pPr lvl="0" algn="l">
                        <a:lnSpc>
                          <a:spcPts val="2519"/>
                        </a:lnSpc>
                        <a:buNone/>
                      </a:pPr>
                      <a:r>
                        <a:rPr lang="en-US" sz="2600">
                          <a:solidFill>
                            <a:srgbClr val="FFFFFF"/>
                          </a:solidFill>
                          <a:latin typeface="Open Sauce Italics"/>
                        </a:rPr>
                        <a:t>Number of loss trades</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8167FF"/>
                    </a:solidFill>
                  </a:tcPr>
                </a:tc>
                <a:tc>
                  <a:txBody>
                    <a:bodyPr/>
                    <a:lstStyle/>
                    <a:p>
                      <a:pPr algn="l">
                        <a:lnSpc>
                          <a:spcPts val="2519"/>
                        </a:lnSpc>
                      </a:pPr>
                      <a:r>
                        <a:rPr lang="en-US" sz="2600">
                          <a:solidFill>
                            <a:srgbClr val="FFFFFF"/>
                          </a:solidFill>
                          <a:latin typeface="Open Sauce Italics"/>
                        </a:rPr>
                        <a:t>Capital Gains over 20 years period</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extLst>
                  <a:ext uri="{0D108BD9-81ED-4DB2-BD59-A6C34878D82A}">
                    <a16:rowId xmlns:a16="http://schemas.microsoft.com/office/drawing/2014/main" val="10000"/>
                  </a:ext>
                </a:extLst>
              </a:tr>
              <a:tr h="692287">
                <a:tc>
                  <a:txBody>
                    <a:bodyPr/>
                    <a:lstStyle/>
                    <a:p>
                      <a:pPr algn="just">
                        <a:lnSpc>
                          <a:spcPts val="2100"/>
                        </a:lnSpc>
                      </a:pPr>
                      <a:r>
                        <a:rPr lang="en-US" sz="2000">
                          <a:solidFill>
                            <a:srgbClr val="271A62"/>
                          </a:solidFill>
                          <a:latin typeface="Open Sauce Italics"/>
                        </a:rPr>
                        <a:t>A </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pPr>
                      <a:r>
                        <a:rPr lang="en-US" sz="2000">
                          <a:solidFill>
                            <a:srgbClr val="271A62"/>
                          </a:solidFill>
                          <a:latin typeface="Open Sauce Italics"/>
                        </a:rPr>
                        <a:t>17</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solidFill>
                            <a:srgbClr val="271A62"/>
                          </a:solidFill>
                          <a:latin typeface="Open Sauce Italics"/>
                        </a:rPr>
                        <a:t>12</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solidFill>
                            <a:srgbClr val="271A62"/>
                          </a:solidFill>
                          <a:latin typeface="Open Sauce Italics"/>
                        </a:rPr>
                        <a:t>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solidFill>
                            <a:srgbClr val="271A62"/>
                          </a:solidFill>
                          <a:latin typeface="Open Sauce Italics"/>
                        </a:rPr>
                        <a:t>115%</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1"/>
                  </a:ext>
                </a:extLst>
              </a:tr>
              <a:tr h="715362">
                <a:tc>
                  <a:txBody>
                    <a:bodyPr/>
                    <a:lstStyle/>
                    <a:p>
                      <a:pPr algn="just">
                        <a:lnSpc>
                          <a:spcPts val="2100"/>
                        </a:lnSpc>
                        <a:defRPr/>
                      </a:pPr>
                      <a:r>
                        <a:rPr lang="en-US" sz="2000">
                          <a:latin typeface="Open Sauce Italics"/>
                        </a:rPr>
                        <a:t>KO</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34</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23</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11</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71.7%</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15362">
                <a:tc>
                  <a:txBody>
                    <a:bodyPr/>
                    <a:lstStyle/>
                    <a:p>
                      <a:pPr algn="just">
                        <a:lnSpc>
                          <a:spcPts val="2100"/>
                        </a:lnSpc>
                        <a:defRPr/>
                      </a:pPr>
                      <a:r>
                        <a:rPr lang="en-US" sz="2000">
                          <a:latin typeface="Open Sauce Italics"/>
                        </a:rPr>
                        <a:t>TMO</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15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9</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6</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23%</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3"/>
                  </a:ext>
                </a:extLst>
              </a:tr>
              <a:tr h="715362">
                <a:tc>
                  <a:txBody>
                    <a:bodyPr/>
                    <a:lstStyle/>
                    <a:p>
                      <a:pPr algn="just">
                        <a:lnSpc>
                          <a:spcPts val="2100"/>
                        </a:lnSpc>
                        <a:defRPr/>
                      </a:pPr>
                      <a:r>
                        <a:rPr lang="en-US" sz="2000">
                          <a:latin typeface="Open Sauce Italics"/>
                        </a:rPr>
                        <a:t>AMZN</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14</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9</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tc>
                  <a:txBody>
                    <a:bodyPr/>
                    <a:lstStyle/>
                    <a:p>
                      <a:pPr lvl="0" algn="just">
                        <a:lnSpc>
                          <a:spcPts val="2100"/>
                        </a:lnSpc>
                        <a:buNone/>
                        <a:defRPr/>
                      </a:pPr>
                      <a:r>
                        <a:rPr lang="en-US" sz="2000">
                          <a:latin typeface="Open Sauce Italics"/>
                        </a:rPr>
                        <a:t>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FFFFFF"/>
                    </a:solidFill>
                  </a:tcPr>
                </a:tc>
                <a:tc>
                  <a:txBody>
                    <a:bodyPr/>
                    <a:lstStyle/>
                    <a:p>
                      <a:pPr algn="just">
                        <a:lnSpc>
                          <a:spcPts val="2100"/>
                        </a:lnSpc>
                        <a:defRPr/>
                      </a:pPr>
                      <a:r>
                        <a:rPr lang="en-US" sz="2000">
                          <a:latin typeface="Open Sauce Italics"/>
                        </a:rPr>
                        <a:t>11.76%</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15362">
                <a:tc>
                  <a:txBody>
                    <a:bodyPr/>
                    <a:lstStyle/>
                    <a:p>
                      <a:pPr algn="just">
                        <a:lnSpc>
                          <a:spcPts val="2100"/>
                        </a:lnSpc>
                        <a:defRPr/>
                      </a:pPr>
                      <a:r>
                        <a:rPr lang="en-US" sz="2000">
                          <a:latin typeface="Open Sauce Italics"/>
                        </a:rPr>
                        <a:t>YUM</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15</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11</a:t>
                      </a:r>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tc>
                  <a:txBody>
                    <a:bodyPr/>
                    <a:lstStyle/>
                    <a:p>
                      <a:pPr lvl="0" algn="just">
                        <a:lnSpc>
                          <a:spcPts val="2100"/>
                        </a:lnSpc>
                        <a:buNone/>
                        <a:defRPr/>
                      </a:pPr>
                      <a:r>
                        <a:rPr lang="en-US" sz="2000">
                          <a:latin typeface="Open Sauce Italics"/>
                        </a:rPr>
                        <a:t>4</a:t>
                      </a:r>
                    </a:p>
                  </a:txBody>
                  <a:tcPr marL="190500" marR="190500" marT="190500" marB="190500" anchor="ctr">
                    <a:lnL w="0" cap="flat" cmpd="sng" algn="ctr">
                      <a:solidFill>
                        <a:srgbClr val="CCCCCC"/>
                      </a:solidFill>
                      <a:prstDash val="solid"/>
                      <a:round/>
                      <a:headEnd type="none" w="med" len="med"/>
                      <a:tailEnd type="none" w="med" len="med"/>
                    </a:lnL>
                    <a:lnR w="0">
                      <a:noFill/>
                    </a:lnR>
                    <a:lnT w="0">
                      <a:noFill/>
                    </a:lnT>
                    <a:lnB w="0">
                      <a:noFill/>
                    </a:lnB>
                    <a:solidFill>
                      <a:srgbClr val="E3E4E6"/>
                    </a:solidFill>
                  </a:tcPr>
                </a:tc>
                <a:tc>
                  <a:txBody>
                    <a:bodyPr/>
                    <a:lstStyle/>
                    <a:p>
                      <a:pPr algn="just">
                        <a:lnSpc>
                          <a:spcPts val="2100"/>
                        </a:lnSpc>
                        <a:defRPr/>
                      </a:pPr>
                      <a:r>
                        <a:rPr lang="en-US" sz="2000">
                          <a:latin typeface="Open Sauce Italics"/>
                        </a:rPr>
                        <a:t>100.8%</a:t>
                      </a:r>
                      <a:endParaRPr lang="en-US"/>
                    </a:p>
                  </a:txBody>
                  <a:tcPr marL="190500" marR="190500" marT="190500" marB="190500" anchor="ctr">
                    <a:lnL w="0" cap="flat" cmpd="sng" algn="ctr">
                      <a:no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462" y="6801479"/>
            <a:ext cx="6414397" cy="3402525"/>
            <a:chOff x="0" y="0"/>
            <a:chExt cx="2353310" cy="1248316"/>
          </a:xfrm>
        </p:grpSpPr>
        <p:sp>
          <p:nvSpPr>
            <p:cNvPr id="3" name="Freeform 3"/>
            <p:cNvSpPr/>
            <p:nvPr/>
          </p:nvSpPr>
          <p:spPr>
            <a:xfrm>
              <a:off x="0" y="0"/>
              <a:ext cx="2353310" cy="1248316"/>
            </a:xfrm>
            <a:custGeom>
              <a:avLst/>
              <a:gdLst/>
              <a:ahLst/>
              <a:cxnLst/>
              <a:rect l="l" t="t" r="r" b="b"/>
              <a:pathLst>
                <a:path w="2353310" h="1248316">
                  <a:moveTo>
                    <a:pt x="784860" y="1181006"/>
                  </a:moveTo>
                  <a:cubicBezTo>
                    <a:pt x="905510" y="1221646"/>
                    <a:pt x="1042670" y="1248316"/>
                    <a:pt x="1177290" y="1248316"/>
                  </a:cubicBezTo>
                  <a:cubicBezTo>
                    <a:pt x="1311910" y="1248316"/>
                    <a:pt x="1441450" y="1225456"/>
                    <a:pt x="1560830" y="1184816"/>
                  </a:cubicBezTo>
                  <a:cubicBezTo>
                    <a:pt x="1563370" y="1183546"/>
                    <a:pt x="1565910" y="1183546"/>
                    <a:pt x="1568450" y="1182276"/>
                  </a:cubicBezTo>
                  <a:cubicBezTo>
                    <a:pt x="2016760" y="1019716"/>
                    <a:pt x="2346960" y="590456"/>
                    <a:pt x="2353310" y="93793"/>
                  </a:cubicBezTo>
                  <a:lnTo>
                    <a:pt x="2353310" y="0"/>
                  </a:lnTo>
                  <a:lnTo>
                    <a:pt x="0" y="0"/>
                  </a:lnTo>
                  <a:lnTo>
                    <a:pt x="0" y="93769"/>
                  </a:lnTo>
                  <a:cubicBezTo>
                    <a:pt x="6350" y="592996"/>
                    <a:pt x="331470" y="1022256"/>
                    <a:pt x="784860" y="1181006"/>
                  </a:cubicBezTo>
                  <a:close/>
                </a:path>
              </a:pathLst>
            </a:custGeom>
            <a:solidFill>
              <a:srgbClr val="8167FF"/>
            </a:solidFill>
          </p:spPr>
        </p:sp>
      </p:grpSp>
      <p:sp>
        <p:nvSpPr>
          <p:cNvPr id="5" name="Freeform 5"/>
          <p:cNvSpPr/>
          <p:nvPr/>
        </p:nvSpPr>
        <p:spPr>
          <a:xfrm>
            <a:off x="0" y="9258300"/>
            <a:ext cx="18287996" cy="1028700"/>
          </a:xfrm>
          <a:custGeom>
            <a:avLst/>
            <a:gdLst/>
            <a:ahLst/>
            <a:cxnLst/>
            <a:rect l="l" t="t" r="r" b="b"/>
            <a:pathLst>
              <a:path w="4816592" h="270933">
                <a:moveTo>
                  <a:pt x="0" y="0"/>
                </a:moveTo>
                <a:lnTo>
                  <a:pt x="4816592" y="0"/>
                </a:lnTo>
                <a:lnTo>
                  <a:pt x="4816592" y="270933"/>
                </a:lnTo>
                <a:lnTo>
                  <a:pt x="0" y="270933"/>
                </a:lnTo>
                <a:close/>
              </a:path>
            </a:pathLst>
          </a:custGeom>
          <a:solidFill>
            <a:srgbClr val="271A62"/>
          </a:solidFill>
        </p:spPr>
      </p:sp>
      <p:sp>
        <p:nvSpPr>
          <p:cNvPr id="12" name="TextBox 12"/>
          <p:cNvSpPr txBox="1"/>
          <p:nvPr/>
        </p:nvSpPr>
        <p:spPr>
          <a:xfrm>
            <a:off x="1028700" y="1028700"/>
            <a:ext cx="7462235" cy="2154436"/>
          </a:xfrm>
          <a:prstGeom prst="rect">
            <a:avLst/>
          </a:prstGeom>
        </p:spPr>
        <p:txBody>
          <a:bodyPr wrap="square" lIns="0" tIns="0" rIns="0" bIns="0" rtlCol="0" anchor="t">
            <a:spAutoFit/>
          </a:bodyPr>
          <a:lstStyle/>
          <a:p>
            <a:pPr>
              <a:lnSpc>
                <a:spcPts val="8399"/>
              </a:lnSpc>
            </a:pPr>
            <a:r>
              <a:rPr lang="en-US" sz="6950" spc="-139" dirty="0">
                <a:solidFill>
                  <a:srgbClr val="271A62"/>
                </a:solidFill>
                <a:latin typeface="Garet 1 Bold"/>
              </a:rPr>
              <a:t>Further Improvements</a:t>
            </a:r>
          </a:p>
        </p:txBody>
      </p:sp>
      <p:grpSp>
        <p:nvGrpSpPr>
          <p:cNvPr id="13" name="Group 13"/>
          <p:cNvGrpSpPr/>
          <p:nvPr/>
        </p:nvGrpSpPr>
        <p:grpSpPr>
          <a:xfrm>
            <a:off x="11870137" y="0"/>
            <a:ext cx="6417859" cy="3402525"/>
            <a:chOff x="0" y="0"/>
            <a:chExt cx="2354580" cy="1248316"/>
          </a:xfrm>
        </p:grpSpPr>
        <p:sp>
          <p:nvSpPr>
            <p:cNvPr id="14" name="Freeform 14"/>
            <p:cNvSpPr/>
            <p:nvPr/>
          </p:nvSpPr>
          <p:spPr>
            <a:xfrm>
              <a:off x="0" y="0"/>
              <a:ext cx="2353310" cy="1248316"/>
            </a:xfrm>
            <a:custGeom>
              <a:avLst/>
              <a:gdLst/>
              <a:ahLst/>
              <a:cxnLst/>
              <a:rect l="l" t="t" r="r" b="b"/>
              <a:pathLst>
                <a:path w="2353310" h="1248316">
                  <a:moveTo>
                    <a:pt x="784860" y="1181006"/>
                  </a:moveTo>
                  <a:cubicBezTo>
                    <a:pt x="905510" y="1221646"/>
                    <a:pt x="1042670" y="1248316"/>
                    <a:pt x="1177290" y="1248316"/>
                  </a:cubicBezTo>
                  <a:cubicBezTo>
                    <a:pt x="1311910" y="1248316"/>
                    <a:pt x="1441450" y="1225456"/>
                    <a:pt x="1560830" y="1184816"/>
                  </a:cubicBezTo>
                  <a:cubicBezTo>
                    <a:pt x="1563370" y="1183546"/>
                    <a:pt x="1565910" y="1183546"/>
                    <a:pt x="1568450" y="1182276"/>
                  </a:cubicBezTo>
                  <a:cubicBezTo>
                    <a:pt x="2016760" y="1019716"/>
                    <a:pt x="2346960" y="590456"/>
                    <a:pt x="2353310" y="93793"/>
                  </a:cubicBezTo>
                  <a:lnTo>
                    <a:pt x="2353310" y="0"/>
                  </a:lnTo>
                  <a:lnTo>
                    <a:pt x="0" y="0"/>
                  </a:lnTo>
                  <a:lnTo>
                    <a:pt x="0" y="93769"/>
                  </a:lnTo>
                  <a:cubicBezTo>
                    <a:pt x="6350" y="592996"/>
                    <a:pt x="331470" y="1022256"/>
                    <a:pt x="784860" y="1181006"/>
                  </a:cubicBezTo>
                  <a:close/>
                </a:path>
              </a:pathLst>
            </a:custGeom>
            <a:solidFill>
              <a:srgbClr val="FDDC68"/>
            </a:solidFill>
          </p:spPr>
        </p:sp>
      </p:grpSp>
      <p:graphicFrame>
        <p:nvGraphicFramePr>
          <p:cNvPr id="15" name="Table 15"/>
          <p:cNvGraphicFramePr>
            <a:graphicFrameLocks noGrp="1"/>
          </p:cNvGraphicFramePr>
          <p:nvPr>
            <p:extLst>
              <p:ext uri="{D42A27DB-BD31-4B8C-83A1-F6EECF244321}">
                <p14:modId xmlns:p14="http://schemas.microsoft.com/office/powerpoint/2010/main" val="2209215602"/>
              </p:ext>
            </p:extLst>
          </p:nvPr>
        </p:nvGraphicFramePr>
        <p:xfrm>
          <a:off x="8616338" y="1028700"/>
          <a:ext cx="9282121" cy="5978093"/>
        </p:xfrm>
        <a:graphic>
          <a:graphicData uri="http://schemas.openxmlformats.org/drawingml/2006/table">
            <a:tbl>
              <a:tblPr/>
              <a:tblGrid>
                <a:gridCol w="9282121">
                  <a:extLst>
                    <a:ext uri="{9D8B030D-6E8A-4147-A177-3AD203B41FA5}">
                      <a16:colId xmlns:a16="http://schemas.microsoft.com/office/drawing/2014/main" val="20000"/>
                    </a:ext>
                  </a:extLst>
                </a:gridCol>
              </a:tblGrid>
              <a:tr h="1012890">
                <a:tc>
                  <a:txBody>
                    <a:bodyPr/>
                    <a:lstStyle/>
                    <a:p>
                      <a:pPr marL="0" lvl="0" indent="0" algn="ctr">
                        <a:lnSpc>
                          <a:spcPts val="2520"/>
                        </a:lnSpc>
                        <a:spcBef>
                          <a:spcPct val="0"/>
                        </a:spcBef>
                        <a:defRPr/>
                      </a:pPr>
                      <a:endParaRPr lang="en-US" sz="1800">
                        <a:solidFill>
                          <a:srgbClr val="FFFFFF"/>
                        </a:solidFill>
                        <a:latin typeface="Garet 1 Bold"/>
                      </a:endParaRP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8167FF"/>
                    </a:solidFill>
                  </a:tcPr>
                </a:tc>
                <a:extLst>
                  <a:ext uri="{0D108BD9-81ED-4DB2-BD59-A6C34878D82A}">
                    <a16:rowId xmlns:a16="http://schemas.microsoft.com/office/drawing/2014/main" val="10000"/>
                  </a:ext>
                </a:extLst>
              </a:tr>
              <a:tr h="1265018">
                <a:tc>
                  <a:txBody>
                    <a:bodyPr/>
                    <a:lstStyle/>
                    <a:p>
                      <a:pPr algn="l">
                        <a:lnSpc>
                          <a:spcPts val="2239"/>
                        </a:lnSpc>
                      </a:pPr>
                      <a:r>
                        <a:rPr lang="en-US" sz="2400" dirty="0"/>
                        <a:t>Trailing stop loss should be adapted to any trade to further improve profits.</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1"/>
                  </a:ext>
                </a:extLst>
              </a:tr>
              <a:tr h="1233395">
                <a:tc>
                  <a:txBody>
                    <a:bodyPr/>
                    <a:lstStyle/>
                    <a:p>
                      <a:pPr algn="l">
                        <a:lnSpc>
                          <a:spcPts val="2239"/>
                        </a:lnSpc>
                      </a:pPr>
                      <a:r>
                        <a:rPr lang="en-US" sz="2400" dirty="0"/>
                        <a:t>We intend to incorporate overall market trend , Global cues and other indicators </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33395">
                <a:tc>
                  <a:txBody>
                    <a:bodyPr/>
                    <a:lstStyle/>
                    <a:p>
                      <a:pPr algn="l">
                        <a:lnSpc>
                          <a:spcPts val="2239"/>
                        </a:lnSpc>
                      </a:pPr>
                      <a:r>
                        <a:rPr lang="en-US" sz="2400" dirty="0"/>
                        <a:t>Analysis should be on multiple timeframes</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E3E4E6"/>
                    </a:solidFill>
                  </a:tcPr>
                </a:tc>
                <a:extLst>
                  <a:ext uri="{0D108BD9-81ED-4DB2-BD59-A6C34878D82A}">
                    <a16:rowId xmlns:a16="http://schemas.microsoft.com/office/drawing/2014/main" val="10003"/>
                  </a:ext>
                </a:extLst>
              </a:tr>
              <a:tr h="1233395">
                <a:tc>
                  <a:txBody>
                    <a:bodyPr/>
                    <a:lstStyle/>
                    <a:p>
                      <a:pPr algn="l">
                        <a:lnSpc>
                          <a:spcPts val="2239"/>
                        </a:lnSpc>
                      </a:pPr>
                      <a:r>
                        <a:rPr lang="en-US" sz="2400" dirty="0"/>
                        <a:t>Integrate with live data to get buy signals in real time.</a:t>
                      </a:r>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E3E4E6"/>
                      </a:solidFill>
                      <a:prstDash val="solid"/>
                      <a:round/>
                      <a:headEnd type="none" w="med" len="med"/>
                      <a:tailEnd type="none" w="med" len="med"/>
                    </a:lnT>
                    <a:lnB w="0" cap="flat" cmpd="sng" algn="ctr">
                      <a:solidFill>
                        <a:srgbClr val="E3E4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Thought Process Behind the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Proposal Business Presentation in Violet Purple Yellow Geometric Style</dc:title>
  <cp:revision>218</cp:revision>
  <dcterms:created xsi:type="dcterms:W3CDTF">2006-08-16T00:00:00Z</dcterms:created>
  <dcterms:modified xsi:type="dcterms:W3CDTF">2023-04-08T19:20:08Z</dcterms:modified>
  <dc:identifier>DAFfhkPwXdI</dc:identifier>
</cp:coreProperties>
</file>