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77" r:id="rId4"/>
    <p:sldId id="259" r:id="rId5"/>
    <p:sldId id="273" r:id="rId6"/>
    <p:sldId id="278" r:id="rId7"/>
    <p:sldId id="261" r:id="rId8"/>
    <p:sldId id="264" r:id="rId9"/>
    <p:sldId id="260" r:id="rId10"/>
    <p:sldId id="276" r:id="rId11"/>
    <p:sldId id="266" r:id="rId12"/>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Garet 1 Bold" panose="020B0604020202020204" charset="0"/>
      <p:regular r:id="rId17"/>
      <p:bold r:id="rId18"/>
    </p:embeddedFont>
    <p:embeddedFont>
      <p:font typeface="Open Sauce" panose="020B0604020202020204" charset="0"/>
      <p:regular r:id="rId19"/>
    </p:embeddedFont>
    <p:embeddedFont>
      <p:font typeface="Open Sauce Italics" panose="020B0604020202020204"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9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98047A-A04D-41E3-201B-2A3C6CEE2F64}" v="163" dt="2023-04-08T18:43:59.204"/>
    <p1510:client id="{09F323DF-6E61-8531-61CA-730030CE7BE2}" v="20" dt="2023-04-08T19:12:45.296"/>
    <p1510:client id="{17767978-0728-B7CF-70D3-8595B0E6396B}" v="59" dt="2023-04-08T19:41:42.421"/>
    <p1510:client id="{1B4B6A53-AB3D-7B40-9060-7AE9648CD734}" v="1972" dt="2023-04-08T19:39:58.217"/>
    <p1510:client id="{26091702-FAA8-48F2-97C0-FC9752F311DE}" v="660" dt="2023-04-08T19:18:48.220"/>
    <p1510:client id="{3397811F-CECC-2B36-92EC-11FBC7ED526E}" v="795" dt="2023-04-08T16:07:50.635"/>
    <p1510:client id="{62153E75-630C-4C44-8267-20DB60D00A32}" v="820" dt="2023-04-08T16:52:07.230"/>
    <p1510:client id="{75F94A55-E60A-5A43-79BE-28DF0348FC3C}" v="23" dt="2023-04-08T18:34:54.085"/>
    <p1510:client id="{9990AAA8-B462-2583-1A8B-FC90C7E47C10}" v="963" vWet="964" dt="2023-04-08T18:11:25.319"/>
    <p1510:client id="{A72A0F98-838C-F868-FC4C-898B394371FE}" v="584" dt="2023-04-08T19:34:50.041"/>
    <p1510:client id="{C9271BC2-A63A-CCC0-A7AB-70E06F7A8641}" v="61" dt="2023-04-08T16:15:30.836"/>
    <p1510:client id="{DD3A6744-E699-42FE-BCEA-EF76C859D3C2}" v="3" dt="2023-04-08T18:31:33.9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1A6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012631" y="36284"/>
            <a:ext cx="10275369" cy="10275369"/>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013643" y="4983083"/>
            <a:ext cx="5274357" cy="5274357"/>
          </a:xfrm>
          <a:prstGeom prst="rect">
            <a:avLst/>
          </a:prstGeom>
        </p:spPr>
      </p:pic>
      <p:grpSp>
        <p:nvGrpSpPr>
          <p:cNvPr id="5" name="Group 5"/>
          <p:cNvGrpSpPr/>
          <p:nvPr/>
        </p:nvGrpSpPr>
        <p:grpSpPr>
          <a:xfrm>
            <a:off x="1189554" y="3349593"/>
            <a:ext cx="11488147" cy="3311704"/>
            <a:chOff x="0" y="57149"/>
            <a:chExt cx="15317529" cy="4415605"/>
          </a:xfrm>
        </p:grpSpPr>
        <p:sp>
          <p:nvSpPr>
            <p:cNvPr id="6" name="TextBox 6"/>
            <p:cNvSpPr txBox="1"/>
            <p:nvPr/>
          </p:nvSpPr>
          <p:spPr>
            <a:xfrm>
              <a:off x="0" y="57149"/>
              <a:ext cx="15317529" cy="3443593"/>
            </a:xfrm>
            <a:prstGeom prst="rect">
              <a:avLst/>
            </a:prstGeom>
          </p:spPr>
          <p:txBody>
            <a:bodyPr lIns="0" tIns="0" rIns="0" bIns="0" rtlCol="0" anchor="t">
              <a:spAutoFit/>
            </a:bodyPr>
            <a:lstStyle/>
            <a:p>
              <a:pPr marL="0" lvl="0" indent="0">
                <a:lnSpc>
                  <a:spcPts val="10031"/>
                </a:lnSpc>
              </a:pPr>
              <a:r>
                <a:rPr lang="en-US" sz="8799" spc="-131">
                  <a:solidFill>
                    <a:srgbClr val="FFFFFF"/>
                  </a:solidFill>
                  <a:latin typeface="Garet 1 Bold"/>
                </a:rPr>
                <a:t>Algorithmic Trading</a:t>
              </a:r>
            </a:p>
          </p:txBody>
        </p:sp>
        <p:sp>
          <p:nvSpPr>
            <p:cNvPr id="7" name="TextBox 7"/>
            <p:cNvSpPr txBox="1"/>
            <p:nvPr/>
          </p:nvSpPr>
          <p:spPr>
            <a:xfrm>
              <a:off x="0" y="3881569"/>
              <a:ext cx="15317529" cy="591185"/>
            </a:xfrm>
            <a:prstGeom prst="rect">
              <a:avLst/>
            </a:prstGeom>
          </p:spPr>
          <p:txBody>
            <a:bodyPr lIns="0" tIns="0" rIns="0" bIns="0" rtlCol="0" anchor="t">
              <a:spAutoFit/>
            </a:bodyPr>
            <a:lstStyle/>
            <a:p>
              <a:pPr marL="0" lvl="0" indent="0" algn="l">
                <a:lnSpc>
                  <a:spcPts val="3779"/>
                </a:lnSpc>
              </a:pPr>
              <a:r>
                <a:rPr lang="en-US" sz="2699" spc="26">
                  <a:solidFill>
                    <a:srgbClr val="FDDC68"/>
                  </a:solidFill>
                  <a:latin typeface="Open Sauce"/>
                </a:rPr>
                <a:t>TEAM NINE </a:t>
              </a:r>
            </a:p>
          </p:txBody>
        </p:sp>
      </p:grpSp>
      <p:grpSp>
        <p:nvGrpSpPr>
          <p:cNvPr id="11" name="Group 11"/>
          <p:cNvGrpSpPr/>
          <p:nvPr/>
        </p:nvGrpSpPr>
        <p:grpSpPr>
          <a:xfrm>
            <a:off x="1028700" y="8557660"/>
            <a:ext cx="11649001" cy="730481"/>
            <a:chOff x="0" y="0"/>
            <a:chExt cx="3945407" cy="973975"/>
          </a:xfrm>
        </p:grpSpPr>
        <p:sp>
          <p:nvSpPr>
            <p:cNvPr id="12" name="TextBox 12"/>
            <p:cNvSpPr txBox="1"/>
            <p:nvPr/>
          </p:nvSpPr>
          <p:spPr>
            <a:xfrm>
              <a:off x="0" y="455884"/>
              <a:ext cx="3945407" cy="518091"/>
            </a:xfrm>
            <a:prstGeom prst="rect">
              <a:avLst/>
            </a:prstGeom>
          </p:spPr>
          <p:txBody>
            <a:bodyPr lIns="0" tIns="0" rIns="0" bIns="0" rtlCol="0" anchor="t">
              <a:spAutoFit/>
            </a:bodyPr>
            <a:lstStyle/>
            <a:p>
              <a:pPr marL="0" lvl="0" indent="0" algn="just">
                <a:lnSpc>
                  <a:spcPts val="2964"/>
                </a:lnSpc>
                <a:spcBef>
                  <a:spcPct val="0"/>
                </a:spcBef>
              </a:pPr>
              <a:r>
                <a:rPr lang="en-US" sz="2600">
                  <a:solidFill>
                    <a:srgbClr val="FFFFFF"/>
                  </a:solidFill>
                  <a:latin typeface="Garet 1 Bold"/>
                </a:rPr>
                <a:t>Lakshmi Mutyala, Isha Bhave, Jie Wu, Arely Rosas</a:t>
              </a:r>
            </a:p>
          </p:txBody>
        </p:sp>
        <p:sp>
          <p:nvSpPr>
            <p:cNvPr id="13" name="TextBox 13"/>
            <p:cNvSpPr txBox="1"/>
            <p:nvPr/>
          </p:nvSpPr>
          <p:spPr>
            <a:xfrm>
              <a:off x="0" y="0"/>
              <a:ext cx="3945407" cy="362204"/>
            </a:xfrm>
            <a:prstGeom prst="rect">
              <a:avLst/>
            </a:prstGeom>
          </p:spPr>
          <p:txBody>
            <a:bodyPr lIns="0" tIns="0" rIns="0" bIns="0" rtlCol="0" anchor="t">
              <a:spAutoFit/>
            </a:bodyPr>
            <a:lstStyle/>
            <a:p>
              <a:pPr marL="0" lvl="0" indent="0" algn="just">
                <a:lnSpc>
                  <a:spcPts val="2195"/>
                </a:lnSpc>
                <a:spcBef>
                  <a:spcPct val="0"/>
                </a:spcBef>
              </a:pPr>
              <a:r>
                <a:rPr lang="en-US" sz="1799" u="none" spc="17">
                  <a:solidFill>
                    <a:srgbClr val="8167FF"/>
                  </a:solidFill>
                  <a:latin typeface="Open Sauce"/>
                </a:rPr>
                <a:t>Presented </a:t>
              </a:r>
              <a:r>
                <a:rPr lang="en-US" sz="1799" spc="17">
                  <a:solidFill>
                    <a:srgbClr val="8167FF"/>
                  </a:solidFill>
                  <a:latin typeface="Open Sauce"/>
                </a:rPr>
                <a:t>By</a:t>
              </a:r>
              <a:endParaRPr lang="en-US" sz="1799" u="none" spc="17">
                <a:solidFill>
                  <a:srgbClr val="8167FF"/>
                </a:solidFill>
                <a:latin typeface="Open Sauce"/>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0" y="9258300"/>
            <a:ext cx="18287996" cy="1028700"/>
          </a:xfrm>
          <a:custGeom>
            <a:avLst/>
            <a:gdLst/>
            <a:ahLst/>
            <a:cxnLst/>
            <a:rect l="l" t="t" r="r" b="b"/>
            <a:pathLst>
              <a:path w="4816592" h="270933">
                <a:moveTo>
                  <a:pt x="0" y="0"/>
                </a:moveTo>
                <a:lnTo>
                  <a:pt x="4816592" y="0"/>
                </a:lnTo>
                <a:lnTo>
                  <a:pt x="4816592" y="270933"/>
                </a:lnTo>
                <a:lnTo>
                  <a:pt x="0" y="270933"/>
                </a:lnTo>
                <a:close/>
              </a:path>
            </a:pathLst>
          </a:custGeom>
          <a:solidFill>
            <a:srgbClr val="271A62"/>
          </a:solidFill>
        </p:spPr>
      </p:sp>
      <p:pic>
        <p:nvPicPr>
          <p:cNvPr id="6" name="Picture 5" descr="A picture containing sky, mountain, person, outdoor&#10;&#10;Description automatically generated">
            <a:extLst>
              <a:ext uri="{FF2B5EF4-FFF2-40B4-BE49-F238E27FC236}">
                <a16:creationId xmlns:a16="http://schemas.microsoft.com/office/drawing/2014/main" id="{F0B3AD9E-C1C7-8C0F-AA5E-A7B17553CF17}"/>
              </a:ext>
            </a:extLst>
          </p:cNvPr>
          <p:cNvPicPr>
            <a:picLocks noChangeAspect="1"/>
          </p:cNvPicPr>
          <p:nvPr/>
        </p:nvPicPr>
        <p:blipFill rotWithShape="1">
          <a:blip r:embed="rId2"/>
          <a:srcRect l="20249" r="8002" b="3"/>
          <a:stretch/>
        </p:blipFill>
        <p:spPr>
          <a:xfrm>
            <a:off x="5195690" y="2351582"/>
            <a:ext cx="3424398" cy="3424398"/>
          </a:xfrm>
          <a:custGeom>
            <a:avLst/>
            <a:gdLst/>
            <a:ahLst/>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p:spPr>
      </p:pic>
      <p:pic>
        <p:nvPicPr>
          <p:cNvPr id="8" name="Picture 7" descr="A picture containing outdoor, person, tree, person&#10;&#10;Description automatically generated">
            <a:extLst>
              <a:ext uri="{FF2B5EF4-FFF2-40B4-BE49-F238E27FC236}">
                <a16:creationId xmlns:a16="http://schemas.microsoft.com/office/drawing/2014/main" id="{68578157-497D-EC3B-2B52-812B42B60A2D}"/>
              </a:ext>
            </a:extLst>
          </p:cNvPr>
          <p:cNvPicPr>
            <a:picLocks noChangeAspect="1"/>
          </p:cNvPicPr>
          <p:nvPr/>
        </p:nvPicPr>
        <p:blipFill rotWithShape="1">
          <a:blip r:embed="rId3"/>
          <a:srcRect r="4" b="17253"/>
          <a:stretch/>
        </p:blipFill>
        <p:spPr>
          <a:xfrm>
            <a:off x="13615238" y="2351582"/>
            <a:ext cx="3424398" cy="3424398"/>
          </a:xfrm>
          <a:custGeom>
            <a:avLst/>
            <a:gdLst/>
            <a:ahLst/>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p:spPr>
      </p:pic>
      <p:pic>
        <p:nvPicPr>
          <p:cNvPr id="10" name="Picture 10" descr="A picture containing person, indoor, posing, wearing&#10;&#10;Description automatically generated">
            <a:extLst>
              <a:ext uri="{FF2B5EF4-FFF2-40B4-BE49-F238E27FC236}">
                <a16:creationId xmlns:a16="http://schemas.microsoft.com/office/drawing/2014/main" id="{7E4F2194-2A90-4912-1A16-F60CD428376F}"/>
              </a:ext>
            </a:extLst>
          </p:cNvPr>
          <p:cNvPicPr>
            <a:picLocks noChangeAspect="1"/>
          </p:cNvPicPr>
          <p:nvPr/>
        </p:nvPicPr>
        <p:blipFill rotWithShape="1">
          <a:blip r:embed="rId4"/>
          <a:srcRect/>
          <a:stretch/>
        </p:blipFill>
        <p:spPr>
          <a:xfrm>
            <a:off x="9334723" y="2351582"/>
            <a:ext cx="3424398" cy="3424398"/>
          </a:xfrm>
          <a:custGeom>
            <a:avLst/>
            <a:gdLst/>
            <a:ahLst/>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p:spPr>
      </p:pic>
      <p:sp>
        <p:nvSpPr>
          <p:cNvPr id="12" name="TextBox 23">
            <a:extLst>
              <a:ext uri="{FF2B5EF4-FFF2-40B4-BE49-F238E27FC236}">
                <a16:creationId xmlns:a16="http://schemas.microsoft.com/office/drawing/2014/main" id="{13DD50A1-B45E-F22A-CDD7-111B7252EAC9}"/>
              </a:ext>
            </a:extLst>
          </p:cNvPr>
          <p:cNvSpPr txBox="1"/>
          <p:nvPr/>
        </p:nvSpPr>
        <p:spPr>
          <a:xfrm>
            <a:off x="5791470" y="6435081"/>
            <a:ext cx="2232039" cy="718145"/>
          </a:xfrm>
          <a:prstGeom prst="rect">
            <a:avLst/>
          </a:prstGeom>
        </p:spPr>
        <p:txBody>
          <a:bodyPr wrap="square" lIns="0" tIns="0" rIns="0" bIns="0" rtlCol="0" anchor="t">
            <a:spAutoFit/>
          </a:bodyPr>
          <a:lstStyle/>
          <a:p>
            <a:pPr algn="ctr">
              <a:lnSpc>
                <a:spcPts val="2800"/>
              </a:lnSpc>
            </a:pPr>
            <a:r>
              <a:rPr lang="en-US" sz="2400">
                <a:solidFill>
                  <a:srgbClr val="271A62"/>
                </a:solidFill>
                <a:latin typeface="Open Sauce"/>
              </a:rPr>
              <a:t>Isha Bhave Finance</a:t>
            </a:r>
          </a:p>
        </p:txBody>
      </p:sp>
      <p:sp>
        <p:nvSpPr>
          <p:cNvPr id="13" name="TextBox 23">
            <a:extLst>
              <a:ext uri="{FF2B5EF4-FFF2-40B4-BE49-F238E27FC236}">
                <a16:creationId xmlns:a16="http://schemas.microsoft.com/office/drawing/2014/main" id="{BEC17602-BA06-FA08-5613-7470542C2102}"/>
              </a:ext>
            </a:extLst>
          </p:cNvPr>
          <p:cNvSpPr txBox="1"/>
          <p:nvPr/>
        </p:nvSpPr>
        <p:spPr>
          <a:xfrm>
            <a:off x="9638521" y="6435081"/>
            <a:ext cx="2988557" cy="718145"/>
          </a:xfrm>
          <a:prstGeom prst="rect">
            <a:avLst/>
          </a:prstGeom>
        </p:spPr>
        <p:txBody>
          <a:bodyPr wrap="square" lIns="0" tIns="0" rIns="0" bIns="0" rtlCol="0" anchor="t">
            <a:spAutoFit/>
          </a:bodyPr>
          <a:lstStyle/>
          <a:p>
            <a:pPr algn="ctr">
              <a:lnSpc>
                <a:spcPts val="2800"/>
              </a:lnSpc>
            </a:pPr>
            <a:r>
              <a:rPr lang="en-US" sz="2400">
                <a:solidFill>
                  <a:srgbClr val="271A62"/>
                </a:solidFill>
                <a:latin typeface="Open Sauce"/>
              </a:rPr>
              <a:t>Jie Wu </a:t>
            </a:r>
            <a:endParaRPr lang="en-US">
              <a:solidFill>
                <a:srgbClr val="000000"/>
              </a:solidFill>
              <a:latin typeface="Calibri"/>
              <a:cs typeface="Calibri"/>
            </a:endParaRPr>
          </a:p>
          <a:p>
            <a:pPr algn="ctr">
              <a:lnSpc>
                <a:spcPts val="2800"/>
              </a:lnSpc>
            </a:pPr>
            <a:r>
              <a:rPr lang="en-US" sz="2400">
                <a:solidFill>
                  <a:srgbClr val="271A62"/>
                </a:solidFill>
                <a:latin typeface="Open Sauce"/>
              </a:rPr>
              <a:t>BA</a:t>
            </a:r>
            <a:endParaRPr lang="en-US">
              <a:cs typeface="Calibri"/>
            </a:endParaRPr>
          </a:p>
        </p:txBody>
      </p:sp>
      <p:sp>
        <p:nvSpPr>
          <p:cNvPr id="14" name="TextBox 23">
            <a:extLst>
              <a:ext uri="{FF2B5EF4-FFF2-40B4-BE49-F238E27FC236}">
                <a16:creationId xmlns:a16="http://schemas.microsoft.com/office/drawing/2014/main" id="{679157B8-7367-BFE8-7522-B1E18A20B8ED}"/>
              </a:ext>
            </a:extLst>
          </p:cNvPr>
          <p:cNvSpPr txBox="1"/>
          <p:nvPr/>
        </p:nvSpPr>
        <p:spPr>
          <a:xfrm>
            <a:off x="14442088" y="6435080"/>
            <a:ext cx="2232039" cy="718145"/>
          </a:xfrm>
          <a:prstGeom prst="rect">
            <a:avLst/>
          </a:prstGeom>
        </p:spPr>
        <p:txBody>
          <a:bodyPr wrap="square" lIns="0" tIns="0" rIns="0" bIns="0" rtlCol="0" anchor="t">
            <a:spAutoFit/>
          </a:bodyPr>
          <a:lstStyle/>
          <a:p>
            <a:pPr algn="ctr">
              <a:lnSpc>
                <a:spcPts val="2800"/>
              </a:lnSpc>
            </a:pPr>
            <a:r>
              <a:rPr lang="en-US" sz="2400">
                <a:solidFill>
                  <a:srgbClr val="271A62"/>
                </a:solidFill>
                <a:latin typeface="Open Sauce"/>
              </a:rPr>
              <a:t>Arely Rosas </a:t>
            </a:r>
            <a:endParaRPr lang="en-US"/>
          </a:p>
          <a:p>
            <a:pPr algn="ctr">
              <a:lnSpc>
                <a:spcPts val="2800"/>
              </a:lnSpc>
            </a:pPr>
            <a:r>
              <a:rPr lang="en-US" sz="2400">
                <a:solidFill>
                  <a:srgbClr val="271A62"/>
                </a:solidFill>
                <a:latin typeface="Open Sauce"/>
              </a:rPr>
              <a:t>Finance</a:t>
            </a:r>
            <a:endParaRPr lang="en-US"/>
          </a:p>
        </p:txBody>
      </p:sp>
      <p:sp>
        <p:nvSpPr>
          <p:cNvPr id="17" name="TextBox 14">
            <a:extLst>
              <a:ext uri="{FF2B5EF4-FFF2-40B4-BE49-F238E27FC236}">
                <a16:creationId xmlns:a16="http://schemas.microsoft.com/office/drawing/2014/main" id="{86013180-99E2-65A6-E9E5-BCBECE87403E}"/>
              </a:ext>
            </a:extLst>
          </p:cNvPr>
          <p:cNvSpPr txBox="1"/>
          <p:nvPr/>
        </p:nvSpPr>
        <p:spPr>
          <a:xfrm>
            <a:off x="1028700" y="732671"/>
            <a:ext cx="5629428" cy="1115690"/>
          </a:xfrm>
          <a:prstGeom prst="rect">
            <a:avLst/>
          </a:prstGeom>
        </p:spPr>
        <p:txBody>
          <a:bodyPr wrap="square" lIns="0" tIns="0" rIns="0" bIns="0" rtlCol="0" anchor="t">
            <a:spAutoFit/>
          </a:bodyPr>
          <a:lstStyle/>
          <a:p>
            <a:pPr marL="0" lvl="0" indent="0">
              <a:lnSpc>
                <a:spcPts val="8399"/>
              </a:lnSpc>
            </a:pPr>
            <a:r>
              <a:rPr lang="en-US" sz="8000" spc="-139">
                <a:solidFill>
                  <a:srgbClr val="271A62"/>
                </a:solidFill>
                <a:latin typeface="Garet 1 Bold"/>
                <a:cs typeface="Garet 1 Bold"/>
              </a:rPr>
              <a:t>Team</a:t>
            </a:r>
          </a:p>
        </p:txBody>
      </p:sp>
      <p:pic>
        <p:nvPicPr>
          <p:cNvPr id="18" name="Picture 10">
            <a:extLst>
              <a:ext uri="{FF2B5EF4-FFF2-40B4-BE49-F238E27FC236}">
                <a16:creationId xmlns:a16="http://schemas.microsoft.com/office/drawing/2014/main" id="{CC8CB9B3-49A7-6457-6B81-D2A1F0B9CE9D}"/>
              </a:ext>
            </a:extLst>
          </p:cNvPr>
          <p:cNvPicPr>
            <a:picLocks noChangeAspect="1"/>
          </p:cNvPicPr>
          <p:nvPr/>
        </p:nvPicPr>
        <p:blipFill rotWithShape="1">
          <a:blip r:embed="rId5"/>
          <a:srcRect/>
          <a:stretch/>
        </p:blipFill>
        <p:spPr>
          <a:xfrm>
            <a:off x="981318" y="2351582"/>
            <a:ext cx="3405582" cy="3424398"/>
          </a:xfrm>
          <a:custGeom>
            <a:avLst/>
            <a:gdLst/>
            <a:ahLst/>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p:spPr>
      </p:pic>
      <p:sp>
        <p:nvSpPr>
          <p:cNvPr id="19" name="TextBox 23">
            <a:extLst>
              <a:ext uri="{FF2B5EF4-FFF2-40B4-BE49-F238E27FC236}">
                <a16:creationId xmlns:a16="http://schemas.microsoft.com/office/drawing/2014/main" id="{D7C13F76-4C8A-A6EE-D49E-240FCB8ECBD3}"/>
              </a:ext>
            </a:extLst>
          </p:cNvPr>
          <p:cNvSpPr txBox="1"/>
          <p:nvPr/>
        </p:nvSpPr>
        <p:spPr>
          <a:xfrm>
            <a:off x="684974" y="6435081"/>
            <a:ext cx="4238455" cy="718145"/>
          </a:xfrm>
          <a:prstGeom prst="rect">
            <a:avLst/>
          </a:prstGeom>
        </p:spPr>
        <p:txBody>
          <a:bodyPr wrap="square" lIns="0" tIns="0" rIns="0" bIns="0" rtlCol="0" anchor="t">
            <a:spAutoFit/>
          </a:bodyPr>
          <a:lstStyle/>
          <a:p>
            <a:pPr algn="ctr">
              <a:lnSpc>
                <a:spcPts val="2800"/>
              </a:lnSpc>
            </a:pPr>
            <a:r>
              <a:rPr lang="en-US" sz="2400">
                <a:solidFill>
                  <a:srgbClr val="271A62"/>
                </a:solidFill>
                <a:latin typeface="Open Sauce"/>
              </a:rPr>
              <a:t>Lakshmi Mutyala </a:t>
            </a:r>
            <a:endParaRPr lang="en-US"/>
          </a:p>
          <a:p>
            <a:pPr algn="ctr">
              <a:lnSpc>
                <a:spcPts val="2800"/>
              </a:lnSpc>
            </a:pPr>
            <a:r>
              <a:rPr lang="en-US" sz="2400">
                <a:solidFill>
                  <a:srgbClr val="271A62"/>
                </a:solidFill>
                <a:latin typeface="Open Sauce"/>
              </a:rPr>
              <a:t>ITM</a:t>
            </a:r>
          </a:p>
        </p:txBody>
      </p:sp>
    </p:spTree>
    <p:extLst>
      <p:ext uri="{BB962C8B-B14F-4D97-AF65-F5344CB8AC3E}">
        <p14:creationId xmlns:p14="http://schemas.microsoft.com/office/powerpoint/2010/main" val="589714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71A62"/>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86" y="38189"/>
            <a:ext cx="10248811" cy="10248811"/>
          </a:xfrm>
          <a:prstGeom prst="rect">
            <a:avLst/>
          </a:prstGeom>
        </p:spPr>
      </p:pic>
      <p:sp>
        <p:nvSpPr>
          <p:cNvPr id="7" name="TextBox 7"/>
          <p:cNvSpPr txBox="1"/>
          <p:nvPr/>
        </p:nvSpPr>
        <p:spPr>
          <a:xfrm>
            <a:off x="9193080" y="2958524"/>
            <a:ext cx="8435384" cy="2523768"/>
          </a:xfrm>
          <a:prstGeom prst="rect">
            <a:avLst/>
          </a:prstGeom>
        </p:spPr>
        <p:txBody>
          <a:bodyPr wrap="square" lIns="0" tIns="0" rIns="0" bIns="0" rtlCol="0" anchor="t">
            <a:spAutoFit/>
          </a:bodyPr>
          <a:lstStyle/>
          <a:p>
            <a:pPr>
              <a:lnSpc>
                <a:spcPts val="9600"/>
              </a:lnSpc>
            </a:pPr>
            <a:r>
              <a:rPr lang="en-US" sz="9600" spc="-160">
                <a:solidFill>
                  <a:srgbClr val="FDDC68"/>
                </a:solidFill>
                <a:latin typeface="Garet 1 Bold"/>
                <a:cs typeface="Garet 1 Bold"/>
              </a:rPr>
              <a:t>Thank You!</a:t>
            </a:r>
          </a:p>
          <a:p>
            <a:pPr>
              <a:lnSpc>
                <a:spcPts val="9600"/>
              </a:lnSpc>
            </a:pPr>
            <a:endParaRPr lang="en-US" sz="9600" spc="-160">
              <a:solidFill>
                <a:srgbClr val="FDDC68"/>
              </a:solidFill>
              <a:latin typeface="Garet 1 Bold"/>
              <a:cs typeface="Garet 1 Bold"/>
            </a:endParaRPr>
          </a:p>
        </p:txBody>
      </p:sp>
      <p:sp>
        <p:nvSpPr>
          <p:cNvPr id="16" name="TextBox 16"/>
          <p:cNvSpPr txBox="1"/>
          <p:nvPr/>
        </p:nvSpPr>
        <p:spPr>
          <a:xfrm>
            <a:off x="10009486" y="7302067"/>
            <a:ext cx="6007333" cy="271653"/>
          </a:xfrm>
          <a:prstGeom prst="rect">
            <a:avLst/>
          </a:prstGeom>
        </p:spPr>
        <p:txBody>
          <a:bodyPr lIns="0" tIns="0" rIns="0" bIns="0" rtlCol="0" anchor="t">
            <a:spAutoFit/>
          </a:bodyPr>
          <a:lstStyle/>
          <a:p>
            <a:pPr marL="0" lvl="0" indent="0" algn="just">
              <a:lnSpc>
                <a:spcPts val="2195"/>
              </a:lnSpc>
              <a:spcBef>
                <a:spcPct val="0"/>
              </a:spcBef>
            </a:pPr>
            <a:r>
              <a:rPr lang="en-US" sz="1799" spc="17">
                <a:solidFill>
                  <a:srgbClr val="271A62"/>
                </a:solidFill>
                <a:latin typeface="Open Sauce"/>
              </a:rPr>
              <a:t>Social Media </a:t>
            </a:r>
          </a:p>
        </p:txBody>
      </p:sp>
      <p:pic>
        <p:nvPicPr>
          <p:cNvPr id="20" name="Picture 2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28775" y="3464769"/>
            <a:ext cx="6799371" cy="67993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7456129"/>
            <a:ext cx="9379857" cy="2835220"/>
            <a:chOff x="0" y="0"/>
            <a:chExt cx="9067301" cy="2740745"/>
          </a:xfrm>
        </p:grpSpPr>
        <p:sp>
          <p:nvSpPr>
            <p:cNvPr id="3" name="Freeform 3"/>
            <p:cNvSpPr/>
            <p:nvPr/>
          </p:nvSpPr>
          <p:spPr>
            <a:xfrm>
              <a:off x="0" y="0"/>
              <a:ext cx="9067301" cy="2740745"/>
            </a:xfrm>
            <a:custGeom>
              <a:avLst/>
              <a:gdLst/>
              <a:ahLst/>
              <a:cxnLst/>
              <a:rect l="l" t="t" r="r" b="b"/>
              <a:pathLst>
                <a:path w="9067301" h="2740745">
                  <a:moveTo>
                    <a:pt x="9067301" y="2740745"/>
                  </a:moveTo>
                  <a:lnTo>
                    <a:pt x="1124331" y="2740745"/>
                  </a:lnTo>
                  <a:cubicBezTo>
                    <a:pt x="503428" y="2740745"/>
                    <a:pt x="0" y="2237317"/>
                    <a:pt x="0" y="1616414"/>
                  </a:cubicBezTo>
                  <a:lnTo>
                    <a:pt x="0" y="0"/>
                  </a:lnTo>
                  <a:lnTo>
                    <a:pt x="7942969" y="0"/>
                  </a:lnTo>
                  <a:cubicBezTo>
                    <a:pt x="8564000" y="0"/>
                    <a:pt x="9067301" y="503428"/>
                    <a:pt x="9067301" y="1124331"/>
                  </a:cubicBezTo>
                  <a:lnTo>
                    <a:pt x="9067301" y="2740745"/>
                  </a:lnTo>
                  <a:close/>
                </a:path>
              </a:pathLst>
            </a:custGeom>
            <a:solidFill>
              <a:srgbClr val="8167FF"/>
            </a:solidFill>
          </p:spPr>
        </p:sp>
      </p:grpSp>
      <p:grpSp>
        <p:nvGrpSpPr>
          <p:cNvPr id="4" name="Group 4"/>
          <p:cNvGrpSpPr/>
          <p:nvPr/>
        </p:nvGrpSpPr>
        <p:grpSpPr>
          <a:xfrm>
            <a:off x="8908143" y="-4349"/>
            <a:ext cx="9379857" cy="2835220"/>
            <a:chOff x="0" y="0"/>
            <a:chExt cx="9067301" cy="2740745"/>
          </a:xfrm>
        </p:grpSpPr>
        <p:sp>
          <p:nvSpPr>
            <p:cNvPr id="5" name="Freeform 5"/>
            <p:cNvSpPr/>
            <p:nvPr/>
          </p:nvSpPr>
          <p:spPr>
            <a:xfrm>
              <a:off x="0" y="0"/>
              <a:ext cx="9067301" cy="2740745"/>
            </a:xfrm>
            <a:custGeom>
              <a:avLst/>
              <a:gdLst/>
              <a:ahLst/>
              <a:cxnLst/>
              <a:rect l="l" t="t" r="r" b="b"/>
              <a:pathLst>
                <a:path w="9067301" h="2740745">
                  <a:moveTo>
                    <a:pt x="9067301" y="2740745"/>
                  </a:moveTo>
                  <a:lnTo>
                    <a:pt x="1124331" y="2740745"/>
                  </a:lnTo>
                  <a:cubicBezTo>
                    <a:pt x="503428" y="2740745"/>
                    <a:pt x="0" y="2237317"/>
                    <a:pt x="0" y="1616414"/>
                  </a:cubicBezTo>
                  <a:lnTo>
                    <a:pt x="0" y="0"/>
                  </a:lnTo>
                  <a:lnTo>
                    <a:pt x="7942969" y="0"/>
                  </a:lnTo>
                  <a:cubicBezTo>
                    <a:pt x="8564000" y="0"/>
                    <a:pt x="9067301" y="503428"/>
                    <a:pt x="9067301" y="1124331"/>
                  </a:cubicBezTo>
                  <a:lnTo>
                    <a:pt x="9067301" y="2740745"/>
                  </a:lnTo>
                  <a:close/>
                </a:path>
              </a:pathLst>
            </a:custGeom>
            <a:solidFill>
              <a:srgbClr val="FDDC68"/>
            </a:solidFill>
          </p:spPr>
        </p:sp>
      </p:grpSp>
      <p:sp>
        <p:nvSpPr>
          <p:cNvPr id="6" name="TextBox 6"/>
          <p:cNvSpPr txBox="1"/>
          <p:nvPr/>
        </p:nvSpPr>
        <p:spPr>
          <a:xfrm>
            <a:off x="981732" y="1611671"/>
            <a:ext cx="7416392" cy="1219200"/>
          </a:xfrm>
          <a:prstGeom prst="rect">
            <a:avLst/>
          </a:prstGeom>
        </p:spPr>
        <p:txBody>
          <a:bodyPr lIns="0" tIns="0" rIns="0" bIns="0" rtlCol="0" anchor="t">
            <a:spAutoFit/>
          </a:bodyPr>
          <a:lstStyle/>
          <a:p>
            <a:pPr marL="0" lvl="0" indent="0">
              <a:lnSpc>
                <a:spcPts val="9600"/>
              </a:lnSpc>
            </a:pPr>
            <a:r>
              <a:rPr lang="en-US" sz="8000" spc="-160">
                <a:solidFill>
                  <a:srgbClr val="271A62"/>
                </a:solidFill>
                <a:latin typeface="Garet 1 Bold"/>
              </a:rPr>
              <a:t>Index</a:t>
            </a:r>
          </a:p>
        </p:txBody>
      </p:sp>
      <p:graphicFrame>
        <p:nvGraphicFramePr>
          <p:cNvPr id="10" name="Table 10"/>
          <p:cNvGraphicFramePr>
            <a:graphicFrameLocks noGrp="1"/>
          </p:cNvGraphicFramePr>
          <p:nvPr>
            <p:extLst>
              <p:ext uri="{D42A27DB-BD31-4B8C-83A1-F6EECF244321}">
                <p14:modId xmlns:p14="http://schemas.microsoft.com/office/powerpoint/2010/main" val="415512482"/>
              </p:ext>
            </p:extLst>
          </p:nvPr>
        </p:nvGraphicFramePr>
        <p:xfrm>
          <a:off x="9942752" y="3000467"/>
          <a:ext cx="7141917" cy="5934075"/>
        </p:xfrm>
        <a:graphic>
          <a:graphicData uri="http://schemas.openxmlformats.org/drawingml/2006/table">
            <a:tbl>
              <a:tblPr/>
              <a:tblGrid>
                <a:gridCol w="6188411">
                  <a:extLst>
                    <a:ext uri="{9D8B030D-6E8A-4147-A177-3AD203B41FA5}">
                      <a16:colId xmlns:a16="http://schemas.microsoft.com/office/drawing/2014/main" val="20000"/>
                    </a:ext>
                  </a:extLst>
                </a:gridCol>
                <a:gridCol w="953506">
                  <a:extLst>
                    <a:ext uri="{9D8B030D-6E8A-4147-A177-3AD203B41FA5}">
                      <a16:colId xmlns:a16="http://schemas.microsoft.com/office/drawing/2014/main" val="20001"/>
                    </a:ext>
                  </a:extLst>
                </a:gridCol>
              </a:tblGrid>
              <a:tr h="847725">
                <a:tc>
                  <a:txBody>
                    <a:bodyPr/>
                    <a:lstStyle/>
                    <a:p>
                      <a:pPr algn="l">
                        <a:lnSpc>
                          <a:spcPts val="3791"/>
                        </a:lnSpc>
                      </a:pPr>
                      <a:r>
                        <a:rPr lang="en-US" sz="2400" u="sng" spc="23">
                          <a:solidFill>
                            <a:srgbClr val="1119F5"/>
                          </a:solidFill>
                          <a:latin typeface="Open Sauce"/>
                        </a:rPr>
                        <a:t>Objective</a:t>
                      </a:r>
                      <a:endParaRPr lang="en-US" sz="2400" u="sng">
                        <a:solidFill>
                          <a:srgbClr val="1119F5"/>
                        </a:solidFill>
                      </a:endParaRPr>
                    </a:p>
                  </a:txBody>
                  <a:tcPr marL="114300" marR="114300" marT="114300" marB="1143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r">
                        <a:lnSpc>
                          <a:spcPts val="4199"/>
                        </a:lnSpc>
                        <a:defRPr/>
                      </a:pPr>
                      <a:r>
                        <a:rPr lang="en-US" sz="2950" spc="59">
                          <a:solidFill>
                            <a:srgbClr val="8167FF"/>
                          </a:solidFill>
                          <a:latin typeface="Garet 1 Bold"/>
                        </a:rPr>
                        <a:t>03</a:t>
                      </a:r>
                      <a:endParaRPr lang="en-US" sz="2950"/>
                    </a:p>
                  </a:txBody>
                  <a:tcPr marL="114300" marR="114300" marT="114300" marB="1143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47725">
                <a:tc>
                  <a:txBody>
                    <a:bodyPr/>
                    <a:lstStyle/>
                    <a:p>
                      <a:pPr algn="l">
                        <a:lnSpc>
                          <a:spcPts val="3791"/>
                        </a:lnSpc>
                      </a:pPr>
                      <a:r>
                        <a:rPr lang="en-US" sz="2400" u="sng" spc="23">
                          <a:solidFill>
                            <a:srgbClr val="1119F5"/>
                          </a:solidFill>
                          <a:latin typeface="Open Sauce"/>
                        </a:rPr>
                        <a:t>Overview of Trading Strategy</a:t>
                      </a:r>
                    </a:p>
                  </a:txBody>
                  <a:tcPr marL="114300" marR="114300" marT="114300" marB="1143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r">
                        <a:lnSpc>
                          <a:spcPts val="4199"/>
                        </a:lnSpc>
                        <a:defRPr/>
                      </a:pPr>
                      <a:r>
                        <a:rPr lang="en-US" sz="2950" spc="59">
                          <a:solidFill>
                            <a:srgbClr val="8167FF"/>
                          </a:solidFill>
                          <a:latin typeface="Garet 1 Bold"/>
                        </a:rPr>
                        <a:t>04</a:t>
                      </a:r>
                      <a:endParaRPr lang="en-US" sz="2950"/>
                    </a:p>
                  </a:txBody>
                  <a:tcPr marL="114300" marR="114300" marT="114300" marB="1143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47725">
                <a:tc>
                  <a:txBody>
                    <a:bodyPr/>
                    <a:lstStyle/>
                    <a:p>
                      <a:pPr algn="l">
                        <a:lnSpc>
                          <a:spcPts val="3791"/>
                        </a:lnSpc>
                      </a:pPr>
                      <a:r>
                        <a:rPr lang="en-US" sz="2400" u="sng" spc="23">
                          <a:solidFill>
                            <a:srgbClr val="1119F5"/>
                          </a:solidFill>
                          <a:latin typeface="Open Sauce"/>
                        </a:rPr>
                        <a:t>Implementing EMA and RSI</a:t>
                      </a:r>
                      <a:endParaRPr lang="en-US" sz="2400" u="sng">
                        <a:solidFill>
                          <a:srgbClr val="1119F5"/>
                        </a:solidFill>
                        <a:latin typeface=""/>
                      </a:endParaRPr>
                    </a:p>
                  </a:txBody>
                  <a:tcPr marL="114300" marR="114300" marT="114300" marB="1143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r">
                        <a:lnSpc>
                          <a:spcPts val="4199"/>
                        </a:lnSpc>
                        <a:defRPr/>
                      </a:pPr>
                      <a:r>
                        <a:rPr lang="en-US" sz="2950" spc="59">
                          <a:solidFill>
                            <a:srgbClr val="8167FF"/>
                          </a:solidFill>
                          <a:latin typeface="Garet 1 Bold"/>
                        </a:rPr>
                        <a:t>05</a:t>
                      </a:r>
                      <a:endParaRPr lang="en-US" sz="2950"/>
                    </a:p>
                  </a:txBody>
                  <a:tcPr marL="114300" marR="114300" marT="114300" marB="1143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47725">
                <a:tc>
                  <a:txBody>
                    <a:bodyPr/>
                    <a:lstStyle/>
                    <a:p>
                      <a:pPr algn="l">
                        <a:lnSpc>
                          <a:spcPts val="3791"/>
                        </a:lnSpc>
                        <a:defRPr/>
                      </a:pPr>
                      <a:r>
                        <a:rPr lang="en-US" sz="2400" u="sng" spc="23">
                          <a:solidFill>
                            <a:srgbClr val="1119F5"/>
                          </a:solidFill>
                          <a:latin typeface="Open Sauce"/>
                        </a:rPr>
                        <a:t>Thought Process Behind the Code</a:t>
                      </a:r>
                    </a:p>
                  </a:txBody>
                  <a:tcPr marL="114300" marR="114300" marT="114300" marB="1143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r">
                        <a:lnSpc>
                          <a:spcPts val="4199"/>
                        </a:lnSpc>
                        <a:defRPr/>
                      </a:pPr>
                      <a:r>
                        <a:rPr lang="en-US" sz="2950" spc="59">
                          <a:solidFill>
                            <a:srgbClr val="8167FF"/>
                          </a:solidFill>
                          <a:latin typeface="Garet 1 Bold"/>
                        </a:rPr>
                        <a:t>06</a:t>
                      </a:r>
                      <a:endParaRPr lang="en-US" sz="2950"/>
                    </a:p>
                  </a:txBody>
                  <a:tcPr marL="114300" marR="114300" marT="114300" marB="1143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47725">
                <a:tc>
                  <a:txBody>
                    <a:bodyPr/>
                    <a:lstStyle/>
                    <a:p>
                      <a:pPr algn="l">
                        <a:lnSpc>
                          <a:spcPts val="3791"/>
                        </a:lnSpc>
                      </a:pPr>
                      <a:r>
                        <a:rPr lang="en-US" sz="2400" u="sng" spc="23">
                          <a:solidFill>
                            <a:srgbClr val="1119F5"/>
                          </a:solidFill>
                          <a:latin typeface="Open Sauce"/>
                        </a:rPr>
                        <a:t>Risk Management Strategy</a:t>
                      </a:r>
                      <a:endParaRPr lang="en-US" sz="2400" u="sng">
                        <a:solidFill>
                          <a:srgbClr val="1119F5"/>
                        </a:solidFill>
                      </a:endParaRPr>
                    </a:p>
                  </a:txBody>
                  <a:tcPr marL="114300" marR="114300" marT="114300" marB="1143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r">
                        <a:lnSpc>
                          <a:spcPts val="4199"/>
                        </a:lnSpc>
                        <a:defRPr/>
                      </a:pPr>
                      <a:r>
                        <a:rPr lang="en-US" sz="2950" spc="59">
                          <a:solidFill>
                            <a:srgbClr val="8167FF"/>
                          </a:solidFill>
                          <a:latin typeface="Garet 1 Bold"/>
                        </a:rPr>
                        <a:t>07</a:t>
                      </a:r>
                      <a:endParaRPr lang="en-US" sz="2950"/>
                    </a:p>
                  </a:txBody>
                  <a:tcPr marL="114300" marR="114300" marT="114300" marB="1143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47725">
                <a:tc>
                  <a:txBody>
                    <a:bodyPr/>
                    <a:lstStyle/>
                    <a:p>
                      <a:pPr algn="l">
                        <a:lnSpc>
                          <a:spcPts val="3791"/>
                        </a:lnSpc>
                      </a:pPr>
                      <a:r>
                        <a:rPr lang="en-US" sz="2400" u="sng" spc="23">
                          <a:solidFill>
                            <a:srgbClr val="1119F5"/>
                          </a:solidFill>
                          <a:latin typeface="Open Sauce"/>
                        </a:rPr>
                        <a:t>Performance Analysis</a:t>
                      </a:r>
                      <a:r>
                        <a:rPr lang="en-US" sz="2400" spc="23">
                          <a:solidFill>
                            <a:srgbClr val="271A62"/>
                          </a:solidFill>
                          <a:latin typeface="Open Sauce"/>
                        </a:rPr>
                        <a:t> </a:t>
                      </a:r>
                      <a:endParaRPr lang="en-US" sz="2400"/>
                    </a:p>
                  </a:txBody>
                  <a:tcPr marL="114300" marR="114300" marT="114300" marB="1143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r">
                        <a:lnSpc>
                          <a:spcPts val="4199"/>
                        </a:lnSpc>
                        <a:defRPr/>
                      </a:pPr>
                      <a:r>
                        <a:rPr lang="en-US" sz="2950" spc="59">
                          <a:solidFill>
                            <a:srgbClr val="8167FF"/>
                          </a:solidFill>
                          <a:latin typeface="Garet 1 Bold"/>
                        </a:rPr>
                        <a:t>08</a:t>
                      </a:r>
                      <a:endParaRPr lang="en-US" sz="2950"/>
                    </a:p>
                  </a:txBody>
                  <a:tcPr marL="114300" marR="114300" marT="114300" marB="1143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47725">
                <a:tc>
                  <a:txBody>
                    <a:bodyPr/>
                    <a:lstStyle/>
                    <a:p>
                      <a:pPr algn="l">
                        <a:lnSpc>
                          <a:spcPts val="3791"/>
                        </a:lnSpc>
                      </a:pPr>
                      <a:r>
                        <a:rPr lang="en-US" sz="2400" u="sng" spc="23">
                          <a:solidFill>
                            <a:srgbClr val="1119F5"/>
                          </a:solidFill>
                          <a:latin typeface="Open Sauce"/>
                        </a:rPr>
                        <a:t>Next Phase of our Project</a:t>
                      </a:r>
                    </a:p>
                  </a:txBody>
                  <a:tcPr marL="114300" marR="114300" marT="114300" marB="1143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r">
                        <a:lnSpc>
                          <a:spcPts val="4199"/>
                        </a:lnSpc>
                        <a:defRPr/>
                      </a:pPr>
                      <a:r>
                        <a:rPr lang="en-US" sz="2950" spc="59">
                          <a:solidFill>
                            <a:srgbClr val="8167FF"/>
                          </a:solidFill>
                          <a:latin typeface="Garet 1 Bold"/>
                        </a:rPr>
                        <a:t>09</a:t>
                      </a:r>
                    </a:p>
                  </a:txBody>
                  <a:tcPr marL="114300" marR="114300" marT="114300" marB="1143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71A62"/>
        </a:solidFill>
        <a:effectLst/>
      </p:bgPr>
    </p:bg>
    <p:spTree>
      <p:nvGrpSpPr>
        <p:cNvPr id="1" name=""/>
        <p:cNvGrpSpPr/>
        <p:nvPr/>
      </p:nvGrpSpPr>
      <p:grpSpPr>
        <a:xfrm>
          <a:off x="0" y="0"/>
          <a:ext cx="0" cy="0"/>
          <a:chOff x="0" y="0"/>
          <a:chExt cx="0" cy="0"/>
        </a:xfrm>
      </p:grpSpPr>
      <p:grpSp>
        <p:nvGrpSpPr>
          <p:cNvPr id="2" name="Group 2"/>
          <p:cNvGrpSpPr/>
          <p:nvPr/>
        </p:nvGrpSpPr>
        <p:grpSpPr>
          <a:xfrm>
            <a:off x="514350" y="316749"/>
            <a:ext cx="17259300" cy="9467255"/>
            <a:chOff x="0" y="-47625"/>
            <a:chExt cx="4545659" cy="2493433"/>
          </a:xfrm>
        </p:grpSpPr>
        <p:sp>
          <p:nvSpPr>
            <p:cNvPr id="3" name="Freeform 3"/>
            <p:cNvSpPr/>
            <p:nvPr/>
          </p:nvSpPr>
          <p:spPr>
            <a:xfrm>
              <a:off x="0" y="0"/>
              <a:ext cx="4545659" cy="2445808"/>
            </a:xfrm>
            <a:custGeom>
              <a:avLst/>
              <a:gdLst/>
              <a:ahLst/>
              <a:cxnLst/>
              <a:rect l="l" t="t" r="r" b="b"/>
              <a:pathLst>
                <a:path w="4545659" h="2445808">
                  <a:moveTo>
                    <a:pt x="8971" y="0"/>
                  </a:moveTo>
                  <a:lnTo>
                    <a:pt x="4536688" y="0"/>
                  </a:lnTo>
                  <a:cubicBezTo>
                    <a:pt x="4541643" y="0"/>
                    <a:pt x="4545659" y="4017"/>
                    <a:pt x="4545659" y="8971"/>
                  </a:cubicBezTo>
                  <a:lnTo>
                    <a:pt x="4545659" y="2436837"/>
                  </a:lnTo>
                  <a:cubicBezTo>
                    <a:pt x="4545659" y="2441792"/>
                    <a:pt x="4541643" y="2445808"/>
                    <a:pt x="4536688" y="2445808"/>
                  </a:cubicBezTo>
                  <a:lnTo>
                    <a:pt x="8971" y="2445808"/>
                  </a:lnTo>
                  <a:cubicBezTo>
                    <a:pt x="4017" y="2445808"/>
                    <a:pt x="0" y="2441792"/>
                    <a:pt x="0" y="2436837"/>
                  </a:cubicBezTo>
                  <a:lnTo>
                    <a:pt x="0" y="8971"/>
                  </a:lnTo>
                  <a:cubicBezTo>
                    <a:pt x="0" y="4017"/>
                    <a:pt x="4017" y="0"/>
                    <a:pt x="8971" y="0"/>
                  </a:cubicBezTo>
                  <a:close/>
                </a:path>
              </a:pathLst>
            </a:custGeom>
            <a:solidFill>
              <a:srgbClr val="FFFFFF"/>
            </a:solidFill>
          </p:spPr>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3499"/>
                </a:lnSpc>
              </a:pPr>
              <a:endParaRPr/>
            </a:p>
          </p:txBody>
        </p:sp>
      </p:grpSp>
      <p:grpSp>
        <p:nvGrpSpPr>
          <p:cNvPr id="31" name="Group 15">
            <a:extLst>
              <a:ext uri="{FF2B5EF4-FFF2-40B4-BE49-F238E27FC236}">
                <a16:creationId xmlns:a16="http://schemas.microsoft.com/office/drawing/2014/main" id="{DF509F37-A13E-F5F5-164B-ECFEDDFF0C0A}"/>
              </a:ext>
            </a:extLst>
          </p:cNvPr>
          <p:cNvGrpSpPr/>
          <p:nvPr/>
        </p:nvGrpSpPr>
        <p:grpSpPr>
          <a:xfrm>
            <a:off x="2105094" y="1225474"/>
            <a:ext cx="14323944" cy="5867483"/>
            <a:chOff x="-9429065" y="-1749140"/>
            <a:chExt cx="19098593" cy="4579492"/>
          </a:xfrm>
        </p:grpSpPr>
        <p:sp>
          <p:nvSpPr>
            <p:cNvPr id="28" name="TextBox 16">
              <a:extLst>
                <a:ext uri="{FF2B5EF4-FFF2-40B4-BE49-F238E27FC236}">
                  <a16:creationId xmlns:a16="http://schemas.microsoft.com/office/drawing/2014/main" id="{C90DBA00-9BC0-8F94-21C2-069CDEB6D472}"/>
                </a:ext>
              </a:extLst>
            </p:cNvPr>
            <p:cNvSpPr txBox="1"/>
            <p:nvPr/>
          </p:nvSpPr>
          <p:spPr>
            <a:xfrm>
              <a:off x="-9429065" y="236025"/>
              <a:ext cx="19098593" cy="2594327"/>
            </a:xfrm>
            <a:prstGeom prst="rect">
              <a:avLst/>
            </a:prstGeom>
          </p:spPr>
          <p:txBody>
            <a:bodyPr wrap="square" lIns="0" tIns="0" rIns="0" bIns="0" rtlCol="0" anchor="t">
              <a:spAutoFit/>
            </a:bodyPr>
            <a:lstStyle/>
            <a:p>
              <a:pPr marL="237490" lvl="1"/>
              <a:r>
                <a:rPr lang="en-US" sz="3600"/>
                <a:t>Our presentation revolves around using technical analysis and risk management strategies to develop algorithmic trading strategies that aim to maximize returns while minimizing risk. We have researched into the workings of popular technical indicators such as  EMA, and RSI to generate buy and sell signals. We have also tried to use risk management strategies such as stop loss levels.</a:t>
              </a:r>
              <a:endParaRPr lang="en-US" sz="3600">
                <a:cs typeface="Calibri"/>
              </a:endParaRPr>
            </a:p>
          </p:txBody>
        </p:sp>
        <p:sp>
          <p:nvSpPr>
            <p:cNvPr id="29" name="TextBox 17">
              <a:extLst>
                <a:ext uri="{FF2B5EF4-FFF2-40B4-BE49-F238E27FC236}">
                  <a16:creationId xmlns:a16="http://schemas.microsoft.com/office/drawing/2014/main" id="{63B054F2-F5A6-A6B3-B8EF-0490D156AD56}"/>
                </a:ext>
              </a:extLst>
            </p:cNvPr>
            <p:cNvSpPr txBox="1"/>
            <p:nvPr/>
          </p:nvSpPr>
          <p:spPr>
            <a:xfrm>
              <a:off x="-9429065" y="-1749140"/>
              <a:ext cx="9669528" cy="1641475"/>
            </a:xfrm>
            <a:prstGeom prst="rect">
              <a:avLst/>
            </a:prstGeom>
          </p:spPr>
          <p:txBody>
            <a:bodyPr lIns="0" tIns="0" rIns="0" bIns="0" rtlCol="0" anchor="t">
              <a:spAutoFit/>
            </a:bodyPr>
            <a:lstStyle/>
            <a:p>
              <a:pPr marL="0" lvl="0" indent="0">
                <a:lnSpc>
                  <a:spcPts val="9600"/>
                </a:lnSpc>
              </a:pPr>
              <a:r>
                <a:rPr lang="en-US" sz="8000" spc="-160">
                  <a:solidFill>
                    <a:srgbClr val="271A62"/>
                  </a:solidFill>
                  <a:latin typeface="Garet 1 Bold"/>
                </a:rPr>
                <a:t>Objective</a:t>
              </a:r>
              <a:endParaRPr lang="en-US" sz="8000" spc="-160">
                <a:solidFill>
                  <a:srgbClr val="271A62"/>
                </a:solidFill>
                <a:latin typeface="Garet 1 Bold"/>
                <a:cs typeface="Garet 1 Bold"/>
              </a:endParaRPr>
            </a:p>
          </p:txBody>
        </p:sp>
      </p:grpSp>
    </p:spTree>
    <p:extLst>
      <p:ext uri="{BB962C8B-B14F-4D97-AF65-F5344CB8AC3E}">
        <p14:creationId xmlns:p14="http://schemas.microsoft.com/office/powerpoint/2010/main" val="148846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p:nvPr/>
        </p:nvSpPr>
        <p:spPr>
          <a:xfrm>
            <a:off x="0" y="9258300"/>
            <a:ext cx="18287996" cy="1028700"/>
          </a:xfrm>
          <a:custGeom>
            <a:avLst/>
            <a:gdLst/>
            <a:ahLst/>
            <a:cxnLst/>
            <a:rect l="l" t="t" r="r" b="b"/>
            <a:pathLst>
              <a:path w="4816592" h="270933">
                <a:moveTo>
                  <a:pt x="0" y="0"/>
                </a:moveTo>
                <a:lnTo>
                  <a:pt x="4816592" y="0"/>
                </a:lnTo>
                <a:lnTo>
                  <a:pt x="4816592" y="270933"/>
                </a:lnTo>
                <a:lnTo>
                  <a:pt x="0" y="270933"/>
                </a:lnTo>
                <a:close/>
              </a:path>
            </a:pathLst>
          </a:custGeom>
          <a:solidFill>
            <a:srgbClr val="271A62"/>
          </a:solidFill>
        </p:spPr>
      </p:sp>
      <p:grpSp>
        <p:nvGrpSpPr>
          <p:cNvPr id="12" name="Group 12"/>
          <p:cNvGrpSpPr/>
          <p:nvPr/>
        </p:nvGrpSpPr>
        <p:grpSpPr>
          <a:xfrm>
            <a:off x="1118988" y="2133281"/>
            <a:ext cx="6752024" cy="7214629"/>
            <a:chOff x="0" y="0"/>
            <a:chExt cx="4640654" cy="8364520"/>
          </a:xfrm>
        </p:grpSpPr>
        <p:sp>
          <p:nvSpPr>
            <p:cNvPr id="13" name="TextBox 13"/>
            <p:cNvSpPr txBox="1"/>
            <p:nvPr/>
          </p:nvSpPr>
          <p:spPr>
            <a:xfrm>
              <a:off x="0" y="1941562"/>
              <a:ext cx="4640654" cy="6422958"/>
            </a:xfrm>
            <a:prstGeom prst="rect">
              <a:avLst/>
            </a:prstGeom>
          </p:spPr>
          <p:txBody>
            <a:bodyPr lIns="0" tIns="0" rIns="0" bIns="0" rtlCol="0" anchor="t">
              <a:spAutoFit/>
            </a:bodyPr>
            <a:lstStyle/>
            <a:p>
              <a:r>
                <a:rPr lang="en-US" sz="3600">
                  <a:ea typeface="+mn-lt"/>
                  <a:cs typeface="+mn-lt"/>
                </a:rPr>
                <a:t>EMA stands for Exponential Moving Average, which is a technical indicator that helps us identify the trend direction of a security. It does this by placing greater weight on more recent price data, making it more responsive to changes in the market compared to a simple moving average.</a:t>
              </a:r>
            </a:p>
          </p:txBody>
        </p:sp>
        <p:sp>
          <p:nvSpPr>
            <p:cNvPr id="14" name="TextBox 14"/>
            <p:cNvSpPr txBox="1"/>
            <p:nvPr/>
          </p:nvSpPr>
          <p:spPr>
            <a:xfrm>
              <a:off x="0" y="1220911"/>
              <a:ext cx="4640654" cy="477261"/>
            </a:xfrm>
            <a:prstGeom prst="rect">
              <a:avLst/>
            </a:prstGeom>
          </p:spPr>
          <p:txBody>
            <a:bodyPr lIns="0" tIns="0" rIns="0" bIns="0" rtlCol="0" anchor="t">
              <a:spAutoFit/>
            </a:bodyPr>
            <a:lstStyle/>
            <a:p>
              <a:pPr marL="0" lvl="0" indent="0">
                <a:lnSpc>
                  <a:spcPts val="2964"/>
                </a:lnSpc>
                <a:spcBef>
                  <a:spcPct val="0"/>
                </a:spcBef>
              </a:pPr>
              <a:r>
                <a:rPr lang="en-US" sz="3200">
                  <a:solidFill>
                    <a:srgbClr val="271A62"/>
                  </a:solidFill>
                  <a:latin typeface="Garet 1 Bold"/>
                </a:rPr>
                <a:t>EMA</a:t>
              </a:r>
            </a:p>
          </p:txBody>
        </p:sp>
        <p:pic>
          <p:nvPicPr>
            <p:cNvPr id="15" name="Picture 1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794180" cy="839998"/>
            </a:xfrm>
            <a:prstGeom prst="rect">
              <a:avLst/>
            </a:prstGeom>
          </p:spPr>
        </p:pic>
      </p:grpSp>
      <p:grpSp>
        <p:nvGrpSpPr>
          <p:cNvPr id="16" name="Group 16"/>
          <p:cNvGrpSpPr/>
          <p:nvPr/>
        </p:nvGrpSpPr>
        <p:grpSpPr>
          <a:xfrm>
            <a:off x="9466729" y="2190461"/>
            <a:ext cx="8086165" cy="7496951"/>
            <a:chOff x="0" y="0"/>
            <a:chExt cx="4640654" cy="10374945"/>
          </a:xfrm>
        </p:grpSpPr>
        <p:sp>
          <p:nvSpPr>
            <p:cNvPr id="17" name="TextBox 17"/>
            <p:cNvSpPr txBox="1"/>
            <p:nvPr/>
          </p:nvSpPr>
          <p:spPr>
            <a:xfrm>
              <a:off x="0" y="1941561"/>
              <a:ext cx="4640654" cy="8433384"/>
            </a:xfrm>
            <a:prstGeom prst="rect">
              <a:avLst/>
            </a:prstGeom>
          </p:spPr>
          <p:txBody>
            <a:bodyPr lIns="0" tIns="0" rIns="0" bIns="0" rtlCol="0" anchor="t">
              <a:spAutoFit/>
            </a:bodyPr>
            <a:lstStyle/>
            <a:p>
              <a:r>
                <a:rPr lang="en-US" sz="3600">
                  <a:ea typeface="+mn-lt"/>
                  <a:cs typeface="+mn-lt"/>
                </a:rPr>
                <a:t>RSI stands for Relative Strength Index, which is a technical indicator that helps us identify overbought and oversold conditions in the market. RSI measures the strength of a security's price action relative to its own past performance and provides a reading between 0 and 100. A reading above 70 indicates that the market is overbought and a reading below 30 indicates that the market is oversold.</a:t>
              </a:r>
            </a:p>
          </p:txBody>
        </p:sp>
        <p:sp>
          <p:nvSpPr>
            <p:cNvPr id="18" name="TextBox 18"/>
            <p:cNvSpPr txBox="1"/>
            <p:nvPr/>
          </p:nvSpPr>
          <p:spPr>
            <a:xfrm>
              <a:off x="0" y="1220914"/>
              <a:ext cx="4640654" cy="569679"/>
            </a:xfrm>
            <a:prstGeom prst="rect">
              <a:avLst/>
            </a:prstGeom>
          </p:spPr>
          <p:txBody>
            <a:bodyPr lIns="0" tIns="0" rIns="0" bIns="0" rtlCol="0" anchor="t">
              <a:spAutoFit/>
            </a:bodyPr>
            <a:lstStyle/>
            <a:p>
              <a:pPr>
                <a:lnSpc>
                  <a:spcPts val="2964"/>
                </a:lnSpc>
                <a:spcBef>
                  <a:spcPct val="0"/>
                </a:spcBef>
              </a:pPr>
              <a:r>
                <a:rPr lang="en-US" sz="3200">
                  <a:solidFill>
                    <a:srgbClr val="271A62"/>
                  </a:solidFill>
                  <a:latin typeface="Garet 1 Bold"/>
                  <a:cs typeface="Garet 1 Bold"/>
                </a:rPr>
                <a:t>RSI</a:t>
              </a:r>
              <a:endParaRPr lang="en-US" sz="3200">
                <a:solidFill>
                  <a:srgbClr val="271A62"/>
                </a:solidFill>
                <a:latin typeface="Garet 1 Bold"/>
              </a:endParaRPr>
            </a:p>
          </p:txBody>
        </p:sp>
        <p:pic>
          <p:nvPicPr>
            <p:cNvPr id="19" name="Picture 1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920316" cy="839998"/>
            </a:xfrm>
            <a:prstGeom prst="rect">
              <a:avLst/>
            </a:prstGeom>
          </p:spPr>
        </p:pic>
      </p:grpSp>
      <p:sp>
        <p:nvSpPr>
          <p:cNvPr id="24" name="TextBox 24"/>
          <p:cNvSpPr txBox="1"/>
          <p:nvPr/>
        </p:nvSpPr>
        <p:spPr>
          <a:xfrm>
            <a:off x="720271" y="655891"/>
            <a:ext cx="17074289" cy="1231106"/>
          </a:xfrm>
          <a:prstGeom prst="rect">
            <a:avLst/>
          </a:prstGeom>
        </p:spPr>
        <p:txBody>
          <a:bodyPr wrap="square" lIns="0" tIns="0" rIns="0" bIns="0" rtlCol="0" anchor="t">
            <a:spAutoFit/>
          </a:bodyPr>
          <a:lstStyle/>
          <a:p>
            <a:pPr>
              <a:lnSpc>
                <a:spcPts val="9600"/>
              </a:lnSpc>
            </a:pPr>
            <a:r>
              <a:rPr lang="en-US" sz="8000" spc="-160">
                <a:solidFill>
                  <a:srgbClr val="271A62"/>
                </a:solidFill>
                <a:latin typeface="Garet 1 Bold"/>
              </a:rPr>
              <a:t>Overview of Trading Strategy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3">
            <a:extLst>
              <a:ext uri="{FF2B5EF4-FFF2-40B4-BE49-F238E27FC236}">
                <a16:creationId xmlns:a16="http://schemas.microsoft.com/office/drawing/2014/main" id="{762B4DF2-C6DC-CEE7-37DA-84D3B9FEDF79}"/>
              </a:ext>
            </a:extLst>
          </p:cNvPr>
          <p:cNvGrpSpPr/>
          <p:nvPr/>
        </p:nvGrpSpPr>
        <p:grpSpPr>
          <a:xfrm>
            <a:off x="12887742" y="7940043"/>
            <a:ext cx="5400254" cy="2346957"/>
            <a:chOff x="0" y="0"/>
            <a:chExt cx="6306345" cy="2740745"/>
          </a:xfrm>
        </p:grpSpPr>
        <p:sp>
          <p:nvSpPr>
            <p:cNvPr id="3" name="Freeform 14">
              <a:extLst>
                <a:ext uri="{FF2B5EF4-FFF2-40B4-BE49-F238E27FC236}">
                  <a16:creationId xmlns:a16="http://schemas.microsoft.com/office/drawing/2014/main" id="{26D5ABCE-21DE-17EB-1EE3-E6F7CCA74BA5}"/>
                </a:ext>
              </a:extLst>
            </p:cNvPr>
            <p:cNvSpPr/>
            <p:nvPr/>
          </p:nvSpPr>
          <p:spPr>
            <a:xfrm>
              <a:off x="0" y="0"/>
              <a:ext cx="6306345" cy="2740745"/>
            </a:xfrm>
            <a:custGeom>
              <a:avLst/>
              <a:gdLst/>
              <a:ahLst/>
              <a:cxnLst/>
              <a:rect l="l" t="t" r="r" b="b"/>
              <a:pathLst>
                <a:path w="6306345" h="2740745">
                  <a:moveTo>
                    <a:pt x="6306345" y="2740745"/>
                  </a:moveTo>
                  <a:lnTo>
                    <a:pt x="1124331" y="2740745"/>
                  </a:lnTo>
                  <a:cubicBezTo>
                    <a:pt x="503428" y="2740745"/>
                    <a:pt x="0" y="2237317"/>
                    <a:pt x="0" y="1616414"/>
                  </a:cubicBezTo>
                  <a:lnTo>
                    <a:pt x="0" y="0"/>
                  </a:lnTo>
                  <a:lnTo>
                    <a:pt x="5182014" y="0"/>
                  </a:lnTo>
                  <a:cubicBezTo>
                    <a:pt x="5803044" y="0"/>
                    <a:pt x="6306345" y="503428"/>
                    <a:pt x="6306345" y="1124331"/>
                  </a:cubicBezTo>
                  <a:lnTo>
                    <a:pt x="6306345" y="2740745"/>
                  </a:lnTo>
                  <a:close/>
                </a:path>
              </a:pathLst>
            </a:custGeom>
            <a:solidFill>
              <a:srgbClr val="FDDC68"/>
            </a:solidFill>
          </p:spPr>
        </p:sp>
      </p:grpSp>
      <p:sp>
        <p:nvSpPr>
          <p:cNvPr id="7" name="Freeform 7"/>
          <p:cNvSpPr/>
          <p:nvPr/>
        </p:nvSpPr>
        <p:spPr>
          <a:xfrm>
            <a:off x="0" y="9258300"/>
            <a:ext cx="18287996" cy="1028700"/>
          </a:xfrm>
          <a:custGeom>
            <a:avLst/>
            <a:gdLst/>
            <a:ahLst/>
            <a:cxnLst/>
            <a:rect l="l" t="t" r="r" b="b"/>
            <a:pathLst>
              <a:path w="4816592" h="270933">
                <a:moveTo>
                  <a:pt x="0" y="0"/>
                </a:moveTo>
                <a:lnTo>
                  <a:pt x="4816592" y="0"/>
                </a:lnTo>
                <a:lnTo>
                  <a:pt x="4816592" y="270933"/>
                </a:lnTo>
                <a:lnTo>
                  <a:pt x="0" y="270933"/>
                </a:lnTo>
                <a:close/>
              </a:path>
            </a:pathLst>
          </a:custGeom>
          <a:solidFill>
            <a:srgbClr val="271A62"/>
          </a:solidFill>
        </p:spPr>
      </p:sp>
      <p:sp>
        <p:nvSpPr>
          <p:cNvPr id="21" name="TextBox 21"/>
          <p:cNvSpPr txBox="1"/>
          <p:nvPr/>
        </p:nvSpPr>
        <p:spPr>
          <a:xfrm>
            <a:off x="2884487" y="3477506"/>
            <a:ext cx="12883571" cy="4539063"/>
          </a:xfrm>
          <a:prstGeom prst="rect">
            <a:avLst/>
          </a:prstGeom>
        </p:spPr>
        <p:txBody>
          <a:bodyPr wrap="square" lIns="0" tIns="0" rIns="0" bIns="0" rtlCol="0" anchor="t">
            <a:spAutoFit/>
          </a:bodyPr>
          <a:lstStyle/>
          <a:p>
            <a:r>
              <a:rPr lang="en-US" sz="3600">
                <a:ea typeface="+mn-lt"/>
                <a:cs typeface="+mn-lt"/>
              </a:rPr>
              <a:t>We would aim to generate buy signals when the RSI is oversold, indicating that the market is undervalued, and the EMA is sloping upwards, indicating a bullish trend. Conversely, we would aim to generate sell signals when the RSI is overbought, indicating that the market is overvalued, and the EMA is sloping downwards, indicating a bearish trend.</a:t>
            </a:r>
          </a:p>
          <a:p>
            <a:pPr algn="ctr">
              <a:lnSpc>
                <a:spcPts val="3080"/>
              </a:lnSpc>
            </a:pPr>
            <a:endParaRPr lang="en-US" sz="3600">
              <a:cs typeface="Calibri"/>
            </a:endParaRPr>
          </a:p>
          <a:p>
            <a:pPr algn="ctr">
              <a:lnSpc>
                <a:spcPts val="3080"/>
              </a:lnSpc>
            </a:pPr>
            <a:endParaRPr lang="en-US" sz="3600">
              <a:cs typeface="Calibri"/>
            </a:endParaRPr>
          </a:p>
          <a:p>
            <a:pPr algn="ctr">
              <a:lnSpc>
                <a:spcPts val="3080"/>
              </a:lnSpc>
            </a:pPr>
            <a:endParaRPr lang="en-US" sz="3600">
              <a:cs typeface="Calibri"/>
            </a:endParaRPr>
          </a:p>
        </p:txBody>
      </p:sp>
      <p:sp>
        <p:nvSpPr>
          <p:cNvPr id="24" name="TextBox 24"/>
          <p:cNvSpPr txBox="1"/>
          <p:nvPr/>
        </p:nvSpPr>
        <p:spPr>
          <a:xfrm>
            <a:off x="738414" y="565177"/>
            <a:ext cx="17165003" cy="1231106"/>
          </a:xfrm>
          <a:prstGeom prst="rect">
            <a:avLst/>
          </a:prstGeom>
        </p:spPr>
        <p:txBody>
          <a:bodyPr wrap="square" lIns="0" tIns="0" rIns="0" bIns="0" rtlCol="0" anchor="t">
            <a:spAutoFit/>
          </a:bodyPr>
          <a:lstStyle/>
          <a:p>
            <a:pPr algn="ctr">
              <a:lnSpc>
                <a:spcPts val="9600"/>
              </a:lnSpc>
            </a:pPr>
            <a:r>
              <a:rPr lang="en-US" sz="8000" spc="-160">
                <a:solidFill>
                  <a:srgbClr val="271A62"/>
                </a:solidFill>
                <a:latin typeface="Garet 1 Bold"/>
              </a:rPr>
              <a:t>Implementing EMA and RSI</a:t>
            </a:r>
          </a:p>
        </p:txBody>
      </p:sp>
    </p:spTree>
    <p:extLst>
      <p:ext uri="{BB962C8B-B14F-4D97-AF65-F5344CB8AC3E}">
        <p14:creationId xmlns:p14="http://schemas.microsoft.com/office/powerpoint/2010/main" val="125886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0" y="9258300"/>
            <a:ext cx="18287996" cy="1028700"/>
          </a:xfrm>
          <a:custGeom>
            <a:avLst/>
            <a:gdLst/>
            <a:ahLst/>
            <a:cxnLst/>
            <a:rect l="l" t="t" r="r" b="b"/>
            <a:pathLst>
              <a:path w="4816592" h="270933">
                <a:moveTo>
                  <a:pt x="0" y="0"/>
                </a:moveTo>
                <a:lnTo>
                  <a:pt x="4816592" y="0"/>
                </a:lnTo>
                <a:lnTo>
                  <a:pt x="4816592" y="270933"/>
                </a:lnTo>
                <a:lnTo>
                  <a:pt x="0" y="270933"/>
                </a:lnTo>
                <a:close/>
              </a:path>
            </a:pathLst>
          </a:custGeom>
          <a:solidFill>
            <a:srgbClr val="271A62"/>
          </a:solidFill>
        </p:spPr>
      </p:sp>
      <p:grpSp>
        <p:nvGrpSpPr>
          <p:cNvPr id="22" name="Group 22"/>
          <p:cNvGrpSpPr/>
          <p:nvPr/>
        </p:nvGrpSpPr>
        <p:grpSpPr>
          <a:xfrm>
            <a:off x="11870137" y="-1"/>
            <a:ext cx="6417859" cy="5256420"/>
            <a:chOff x="0" y="0"/>
            <a:chExt cx="2354580" cy="2403727"/>
          </a:xfrm>
        </p:grpSpPr>
        <p:sp>
          <p:nvSpPr>
            <p:cNvPr id="23" name="Freeform 23"/>
            <p:cNvSpPr/>
            <p:nvPr/>
          </p:nvSpPr>
          <p:spPr>
            <a:xfrm>
              <a:off x="0" y="0"/>
              <a:ext cx="2353310" cy="2403728"/>
            </a:xfrm>
            <a:custGeom>
              <a:avLst/>
              <a:gdLst/>
              <a:ahLst/>
              <a:cxnLst/>
              <a:rect l="l" t="t" r="r" b="b"/>
              <a:pathLst>
                <a:path w="2353310" h="2403728">
                  <a:moveTo>
                    <a:pt x="784860" y="2336417"/>
                  </a:moveTo>
                  <a:cubicBezTo>
                    <a:pt x="905510" y="2377057"/>
                    <a:pt x="1042670" y="2403728"/>
                    <a:pt x="1177290" y="2403728"/>
                  </a:cubicBezTo>
                  <a:cubicBezTo>
                    <a:pt x="1311910" y="2403728"/>
                    <a:pt x="1441450" y="2380867"/>
                    <a:pt x="1560830" y="2340228"/>
                  </a:cubicBezTo>
                  <a:cubicBezTo>
                    <a:pt x="1563370" y="2338957"/>
                    <a:pt x="1565910" y="2338957"/>
                    <a:pt x="1568450" y="2337687"/>
                  </a:cubicBezTo>
                  <a:cubicBezTo>
                    <a:pt x="2016760" y="2175128"/>
                    <a:pt x="2346960" y="1745867"/>
                    <a:pt x="2353310" y="1245649"/>
                  </a:cubicBezTo>
                  <a:lnTo>
                    <a:pt x="2353310" y="0"/>
                  </a:lnTo>
                  <a:lnTo>
                    <a:pt x="0" y="0"/>
                  </a:lnTo>
                  <a:lnTo>
                    <a:pt x="0" y="1244737"/>
                  </a:lnTo>
                  <a:cubicBezTo>
                    <a:pt x="6350" y="1748407"/>
                    <a:pt x="331470" y="2177667"/>
                    <a:pt x="784860" y="2336417"/>
                  </a:cubicBezTo>
                  <a:close/>
                </a:path>
              </a:pathLst>
            </a:custGeom>
            <a:solidFill>
              <a:srgbClr val="FDDC68"/>
            </a:solidFill>
          </p:spPr>
        </p:sp>
      </p:grpSp>
      <p:sp>
        <p:nvSpPr>
          <p:cNvPr id="4" name="Title 3">
            <a:extLst>
              <a:ext uri="{FF2B5EF4-FFF2-40B4-BE49-F238E27FC236}">
                <a16:creationId xmlns:a16="http://schemas.microsoft.com/office/drawing/2014/main" id="{585C39CA-CCE4-6EE1-54A0-B11BF8A13BBB}"/>
              </a:ext>
            </a:extLst>
          </p:cNvPr>
          <p:cNvSpPr>
            <a:spLocks noGrp="1"/>
          </p:cNvSpPr>
          <p:nvPr>
            <p:ph type="title"/>
          </p:nvPr>
        </p:nvSpPr>
        <p:spPr>
          <a:xfrm>
            <a:off x="457199" y="256709"/>
            <a:ext cx="10838329" cy="2438400"/>
          </a:xfrm>
        </p:spPr>
        <p:txBody>
          <a:bodyPr>
            <a:normAutofit/>
          </a:bodyPr>
          <a:lstStyle/>
          <a:p>
            <a:r>
              <a:rPr lang="en-US" sz="7200" spc="-160">
                <a:solidFill>
                  <a:srgbClr val="271A62"/>
                </a:solidFill>
                <a:latin typeface="Garet 1 Bold"/>
                <a:ea typeface="+mn-ea"/>
                <a:cs typeface="+mn-cs"/>
              </a:rPr>
              <a:t>Thought</a:t>
            </a:r>
            <a:r>
              <a:rPr lang="en-US" sz="7200" b="1">
                <a:cs typeface="Calibri"/>
              </a:rPr>
              <a:t> </a:t>
            </a:r>
            <a:r>
              <a:rPr lang="en-US" sz="7200" b="1" spc="-160">
                <a:solidFill>
                  <a:srgbClr val="271A62"/>
                </a:solidFill>
                <a:latin typeface="Garet 1 Bold"/>
                <a:ea typeface="+mn-ea"/>
                <a:cs typeface="+mn-cs"/>
              </a:rPr>
              <a:t>P</a:t>
            </a:r>
            <a:r>
              <a:rPr lang="en-US" sz="7200" spc="-160">
                <a:solidFill>
                  <a:srgbClr val="271A62"/>
                </a:solidFill>
                <a:latin typeface="Garet 1 Bold"/>
                <a:ea typeface="+mn-ea"/>
                <a:cs typeface="+mn-cs"/>
              </a:rPr>
              <a:t>rocess</a:t>
            </a:r>
            <a:r>
              <a:rPr lang="en-US" sz="7200" b="1">
                <a:cs typeface="Calibri"/>
              </a:rPr>
              <a:t> </a:t>
            </a:r>
            <a:r>
              <a:rPr lang="en-US" sz="7200" b="1" spc="-160">
                <a:solidFill>
                  <a:srgbClr val="271A62"/>
                </a:solidFill>
                <a:latin typeface="Garet 1 Bold"/>
                <a:ea typeface="+mn-ea"/>
                <a:cs typeface="+mn-cs"/>
              </a:rPr>
              <a:t>B</a:t>
            </a:r>
            <a:r>
              <a:rPr lang="en-US" sz="7200" spc="-160">
                <a:solidFill>
                  <a:srgbClr val="271A62"/>
                </a:solidFill>
                <a:latin typeface="Garet 1 Bold"/>
                <a:ea typeface="+mn-ea"/>
                <a:cs typeface="+mn-cs"/>
              </a:rPr>
              <a:t>ehind</a:t>
            </a:r>
            <a:r>
              <a:rPr lang="en-US" sz="7200" b="1">
                <a:cs typeface="Calibri"/>
              </a:rPr>
              <a:t> </a:t>
            </a:r>
            <a:r>
              <a:rPr lang="en-US" sz="7200" b="1" spc="-160">
                <a:solidFill>
                  <a:srgbClr val="271A62"/>
                </a:solidFill>
                <a:latin typeface="Garet 1 Bold"/>
                <a:ea typeface="+mn-ea"/>
                <a:cs typeface="+mn-cs"/>
              </a:rPr>
              <a:t>t</a:t>
            </a:r>
            <a:r>
              <a:rPr lang="en-US" sz="7200" spc="-160">
                <a:solidFill>
                  <a:srgbClr val="271A62"/>
                </a:solidFill>
                <a:latin typeface="Garet 1 Bold"/>
                <a:ea typeface="+mn-ea"/>
                <a:cs typeface="+mn-cs"/>
              </a:rPr>
              <a:t>he</a:t>
            </a:r>
            <a:r>
              <a:rPr lang="en-US" sz="7200" b="1">
                <a:cs typeface="Calibri"/>
              </a:rPr>
              <a:t> </a:t>
            </a:r>
            <a:r>
              <a:rPr lang="en-US" sz="7200" b="1" spc="-160">
                <a:solidFill>
                  <a:srgbClr val="271A62"/>
                </a:solidFill>
                <a:latin typeface="Garet 1 Bold"/>
                <a:ea typeface="+mn-ea"/>
                <a:cs typeface="+mn-cs"/>
              </a:rPr>
              <a:t>C</a:t>
            </a:r>
            <a:r>
              <a:rPr lang="en-US" sz="7200" spc="-160">
                <a:solidFill>
                  <a:srgbClr val="271A62"/>
                </a:solidFill>
                <a:latin typeface="Garet 1 Bold"/>
                <a:ea typeface="+mn-ea"/>
                <a:cs typeface="+mn-cs"/>
              </a:rPr>
              <a:t>ode</a:t>
            </a:r>
          </a:p>
        </p:txBody>
      </p:sp>
      <p:sp>
        <p:nvSpPr>
          <p:cNvPr id="7" name="Content Placeholder 6">
            <a:extLst>
              <a:ext uri="{FF2B5EF4-FFF2-40B4-BE49-F238E27FC236}">
                <a16:creationId xmlns:a16="http://schemas.microsoft.com/office/drawing/2014/main" id="{6ABC4180-96DA-5D96-1E7B-15BF3826CD53}"/>
              </a:ext>
            </a:extLst>
          </p:cNvPr>
          <p:cNvSpPr>
            <a:spLocks noGrp="1"/>
          </p:cNvSpPr>
          <p:nvPr>
            <p:ph idx="1"/>
          </p:nvPr>
        </p:nvSpPr>
        <p:spPr>
          <a:xfrm>
            <a:off x="1752600" y="3048000"/>
            <a:ext cx="9235440" cy="5745163"/>
          </a:xfrm>
        </p:spPr>
        <p:txBody>
          <a:bodyPr vert="horz" lIns="91440" tIns="45720" rIns="91440" bIns="45720" rtlCol="0" anchor="t">
            <a:normAutofit/>
          </a:bodyPr>
          <a:lstStyle/>
          <a:p>
            <a:pPr marL="0" indent="0">
              <a:lnSpc>
                <a:spcPct val="110000"/>
              </a:lnSpc>
              <a:buNone/>
            </a:pPr>
            <a:r>
              <a:rPr lang="en-US" sz="3600">
                <a:cs typeface="Calibri"/>
              </a:rPr>
              <a:t>We have 50% probability of choosing the right calls. By using EMA cross or RSI as our indicator, we are trying to increasing the chances of choosing the right call by some percentage and by implementing risk management strategies such as stop loss would decrease our risk further. In our code, we are trying to use multiple indicators to gain conviction on our buy/ sell signals.</a:t>
            </a:r>
          </a:p>
          <a:p>
            <a:pPr marL="0" indent="0">
              <a:buNone/>
            </a:pPr>
            <a:endParaRPr lang="en-US">
              <a:cs typeface="Calibri"/>
            </a:endParaRPr>
          </a:p>
        </p:txBody>
      </p:sp>
      <p:pic>
        <p:nvPicPr>
          <p:cNvPr id="10" name="Picture 9" descr="A monkey wearing a suit and tie&#10;&#10;Description automatically generated with medium confidence">
            <a:extLst>
              <a:ext uri="{FF2B5EF4-FFF2-40B4-BE49-F238E27FC236}">
                <a16:creationId xmlns:a16="http://schemas.microsoft.com/office/drawing/2014/main" id="{94C3470F-3DE1-FE28-F678-3C7CC89213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8385" y="0"/>
            <a:ext cx="3517900" cy="3314700"/>
          </a:xfrm>
          <a:prstGeom prst="rect">
            <a:avLst/>
          </a:prstGeom>
        </p:spPr>
      </p:pic>
    </p:spTree>
    <p:extLst>
      <p:ext uri="{BB962C8B-B14F-4D97-AF65-F5344CB8AC3E}">
        <p14:creationId xmlns:p14="http://schemas.microsoft.com/office/powerpoint/2010/main" val="341364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0" y="9258300"/>
            <a:ext cx="18287996" cy="1028700"/>
          </a:xfrm>
          <a:custGeom>
            <a:avLst/>
            <a:gdLst/>
            <a:ahLst/>
            <a:cxnLst/>
            <a:rect l="l" t="t" r="r" b="b"/>
            <a:pathLst>
              <a:path w="4816592" h="270933">
                <a:moveTo>
                  <a:pt x="0" y="0"/>
                </a:moveTo>
                <a:lnTo>
                  <a:pt x="4816592" y="0"/>
                </a:lnTo>
                <a:lnTo>
                  <a:pt x="4816592" y="270933"/>
                </a:lnTo>
                <a:lnTo>
                  <a:pt x="0" y="270933"/>
                </a:lnTo>
                <a:close/>
              </a:path>
            </a:pathLst>
          </a:custGeom>
          <a:solidFill>
            <a:srgbClr val="271A62"/>
          </a:solidFill>
        </p:spPr>
      </p:sp>
      <p:sp>
        <p:nvSpPr>
          <p:cNvPr id="10" name="TextBox 10"/>
          <p:cNvSpPr txBox="1"/>
          <p:nvPr/>
        </p:nvSpPr>
        <p:spPr>
          <a:xfrm>
            <a:off x="1028700" y="2822255"/>
            <a:ext cx="7010076" cy="3229730"/>
          </a:xfrm>
          <a:prstGeom prst="rect">
            <a:avLst/>
          </a:prstGeom>
        </p:spPr>
        <p:txBody>
          <a:bodyPr lIns="0" tIns="0" rIns="0" bIns="0" rtlCol="0" anchor="t">
            <a:spAutoFit/>
          </a:bodyPr>
          <a:lstStyle/>
          <a:p>
            <a:pPr>
              <a:lnSpc>
                <a:spcPts val="8399"/>
              </a:lnSpc>
            </a:pPr>
            <a:r>
              <a:rPr lang="en-US" sz="6950" spc="-139">
                <a:solidFill>
                  <a:srgbClr val="271A62"/>
                </a:solidFill>
                <a:latin typeface="Garet 1 Bold"/>
              </a:rPr>
              <a:t>Risk Management Strategy</a:t>
            </a:r>
            <a:endParaRPr lang="en-US"/>
          </a:p>
        </p:txBody>
      </p:sp>
      <p:grpSp>
        <p:nvGrpSpPr>
          <p:cNvPr id="11" name="Group 11"/>
          <p:cNvGrpSpPr/>
          <p:nvPr/>
        </p:nvGrpSpPr>
        <p:grpSpPr>
          <a:xfrm>
            <a:off x="9144000" y="-83495"/>
            <a:ext cx="9144000" cy="3569645"/>
            <a:chOff x="0" y="-28575"/>
            <a:chExt cx="2356725" cy="1221667"/>
          </a:xfrm>
        </p:grpSpPr>
        <p:sp>
          <p:nvSpPr>
            <p:cNvPr id="12" name="Freeform 12"/>
            <p:cNvSpPr/>
            <p:nvPr/>
          </p:nvSpPr>
          <p:spPr>
            <a:xfrm>
              <a:off x="0" y="0"/>
              <a:ext cx="2356725" cy="1193092"/>
            </a:xfrm>
            <a:custGeom>
              <a:avLst/>
              <a:gdLst/>
              <a:ahLst/>
              <a:cxnLst/>
              <a:rect l="l" t="t" r="r" b="b"/>
              <a:pathLst>
                <a:path w="2356725" h="1193092">
                  <a:moveTo>
                    <a:pt x="0" y="0"/>
                  </a:moveTo>
                  <a:lnTo>
                    <a:pt x="2356725" y="0"/>
                  </a:lnTo>
                  <a:lnTo>
                    <a:pt x="2356725" y="1193092"/>
                  </a:lnTo>
                  <a:lnTo>
                    <a:pt x="0" y="1193092"/>
                  </a:lnTo>
                  <a:close/>
                </a:path>
              </a:pathLst>
            </a:custGeom>
            <a:solidFill>
              <a:srgbClr val="B0A0FF"/>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100"/>
                </a:lnSpc>
              </a:pPr>
              <a:endParaRPr/>
            </a:p>
          </p:txBody>
        </p:sp>
      </p:grpSp>
      <p:grpSp>
        <p:nvGrpSpPr>
          <p:cNvPr id="14" name="Group 14"/>
          <p:cNvGrpSpPr/>
          <p:nvPr/>
        </p:nvGrpSpPr>
        <p:grpSpPr>
          <a:xfrm>
            <a:off x="9144000" y="3501390"/>
            <a:ext cx="9144000" cy="5756910"/>
            <a:chOff x="0" y="0"/>
            <a:chExt cx="2356725" cy="1193092"/>
          </a:xfrm>
        </p:grpSpPr>
        <p:sp>
          <p:nvSpPr>
            <p:cNvPr id="15" name="Freeform 15"/>
            <p:cNvSpPr/>
            <p:nvPr/>
          </p:nvSpPr>
          <p:spPr>
            <a:xfrm>
              <a:off x="0" y="0"/>
              <a:ext cx="2356725" cy="1193092"/>
            </a:xfrm>
            <a:custGeom>
              <a:avLst/>
              <a:gdLst/>
              <a:ahLst/>
              <a:cxnLst/>
              <a:rect l="l" t="t" r="r" b="b"/>
              <a:pathLst>
                <a:path w="2356725" h="1193092">
                  <a:moveTo>
                    <a:pt x="0" y="0"/>
                  </a:moveTo>
                  <a:lnTo>
                    <a:pt x="2356725" y="0"/>
                  </a:lnTo>
                  <a:lnTo>
                    <a:pt x="2356725" y="1193092"/>
                  </a:lnTo>
                  <a:lnTo>
                    <a:pt x="0" y="1193092"/>
                  </a:lnTo>
                  <a:close/>
                </a:path>
              </a:pathLst>
            </a:custGeom>
            <a:solidFill>
              <a:srgbClr val="8167FF"/>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100"/>
                </a:lnSpc>
              </a:pPr>
              <a:endParaRPr/>
            </a:p>
          </p:txBody>
        </p:sp>
      </p:grpSp>
      <p:sp>
        <p:nvSpPr>
          <p:cNvPr id="22" name="TextBox 22"/>
          <p:cNvSpPr txBox="1"/>
          <p:nvPr/>
        </p:nvSpPr>
        <p:spPr>
          <a:xfrm>
            <a:off x="9665405" y="3756654"/>
            <a:ext cx="8101190" cy="5692328"/>
          </a:xfrm>
          <a:prstGeom prst="rect">
            <a:avLst/>
          </a:prstGeom>
        </p:spPr>
        <p:txBody>
          <a:bodyPr wrap="square" lIns="0" tIns="0" rIns="0" bIns="0" rtlCol="0" anchor="t">
            <a:spAutoFit/>
          </a:bodyPr>
          <a:lstStyle/>
          <a:p>
            <a:pPr marL="285750" indent="-285750">
              <a:spcBef>
                <a:spcPct val="20000"/>
              </a:spcBef>
              <a:buFont typeface="Arial"/>
              <a:buChar char="•"/>
            </a:pPr>
            <a:r>
              <a:rPr lang="en-US" sz="3000">
                <a:ea typeface="+mn-lt"/>
                <a:cs typeface="+mn-lt"/>
              </a:rPr>
              <a:t>Support and Resistance levels are generally used to determine the stop loss levels. </a:t>
            </a:r>
          </a:p>
          <a:p>
            <a:pPr marL="285750" indent="-285750">
              <a:spcBef>
                <a:spcPct val="20000"/>
              </a:spcBef>
              <a:buFont typeface="Arial"/>
              <a:buChar char="•"/>
            </a:pPr>
            <a:r>
              <a:rPr lang="en-US" sz="3000">
                <a:ea typeface="+mn-lt"/>
                <a:cs typeface="+mn-lt"/>
              </a:rPr>
              <a:t>The levels can be found out using the price data such as high and low prices. </a:t>
            </a:r>
          </a:p>
          <a:p>
            <a:pPr marL="285750" indent="-285750">
              <a:spcBef>
                <a:spcPct val="20000"/>
              </a:spcBef>
              <a:buFont typeface="Arial"/>
              <a:buChar char="•"/>
            </a:pPr>
            <a:r>
              <a:rPr lang="en-US" sz="3000">
                <a:ea typeface="+mn-lt"/>
                <a:cs typeface="+mn-lt"/>
              </a:rPr>
              <a:t>However, our instruction was to use only the opening and closing prices. </a:t>
            </a:r>
          </a:p>
          <a:p>
            <a:pPr marL="285750" indent="-285750">
              <a:spcBef>
                <a:spcPct val="20000"/>
              </a:spcBef>
              <a:buFont typeface="Arial"/>
              <a:buChar char="•"/>
            </a:pPr>
            <a:r>
              <a:rPr lang="en-US" sz="3000">
                <a:ea typeface="+mn-lt"/>
                <a:cs typeface="+mn-lt"/>
              </a:rPr>
              <a:t>Hence, </a:t>
            </a:r>
            <a:r>
              <a:rPr lang="en-US" sz="3000" b="1">
                <a:ea typeface="+mn-lt"/>
                <a:cs typeface="+mn-lt"/>
              </a:rPr>
              <a:t>we have used the percentage-based levels to calculate stop loss</a:t>
            </a:r>
            <a:r>
              <a:rPr lang="en-US" sz="3000">
                <a:ea typeface="+mn-lt"/>
                <a:cs typeface="+mn-lt"/>
              </a:rPr>
              <a:t>, in which, traders can set stop-loss levels a certain percentage away from the entry price based on their risk tolerance.</a:t>
            </a:r>
          </a:p>
          <a:p>
            <a:pPr>
              <a:lnSpc>
                <a:spcPts val="2800"/>
              </a:lnSpc>
            </a:pPr>
            <a:endParaRPr lang="en-US" sz="2000">
              <a:ea typeface="+mn-lt"/>
              <a:cs typeface="+mn-lt"/>
            </a:endParaRPr>
          </a:p>
        </p:txBody>
      </p:sp>
      <p:sp>
        <p:nvSpPr>
          <p:cNvPr id="2" name="TextBox 1">
            <a:extLst>
              <a:ext uri="{FF2B5EF4-FFF2-40B4-BE49-F238E27FC236}">
                <a16:creationId xmlns:a16="http://schemas.microsoft.com/office/drawing/2014/main" id="{27815245-CAAD-C3BE-EF23-25FBDFB47E22}"/>
              </a:ext>
            </a:extLst>
          </p:cNvPr>
          <p:cNvSpPr txBox="1"/>
          <p:nvPr/>
        </p:nvSpPr>
        <p:spPr>
          <a:xfrm>
            <a:off x="10104120" y="310506"/>
            <a:ext cx="722376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a:ea typeface="+mn-lt"/>
                <a:cs typeface="+mn-lt"/>
              </a:rPr>
              <a:t>In</a:t>
            </a:r>
            <a:r>
              <a:rPr lang="en-US" sz="3000"/>
              <a:t> our algorithmic trading strategy, we will be primarily relying on stop-loss orders to manage risk. Stop-loss orders are a key component of risk management in trading, as they allow traders to control the amount of capital at risk for each trade.</a:t>
            </a:r>
            <a:r>
              <a:rPr lang="en-US" sz="3000">
                <a:cs typeface="Calibri"/>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3548041" y="0"/>
            <a:ext cx="4737997" cy="4128663"/>
            <a:chOff x="0" y="0"/>
            <a:chExt cx="2353310" cy="2403728"/>
          </a:xfrm>
        </p:grpSpPr>
        <p:sp>
          <p:nvSpPr>
            <p:cNvPr id="5" name="Freeform 5"/>
            <p:cNvSpPr/>
            <p:nvPr/>
          </p:nvSpPr>
          <p:spPr>
            <a:xfrm>
              <a:off x="0" y="0"/>
              <a:ext cx="2353310" cy="2403728"/>
            </a:xfrm>
            <a:custGeom>
              <a:avLst/>
              <a:gdLst/>
              <a:ahLst/>
              <a:cxnLst/>
              <a:rect l="l" t="t" r="r" b="b"/>
              <a:pathLst>
                <a:path w="2353310" h="2403728">
                  <a:moveTo>
                    <a:pt x="784860" y="2336417"/>
                  </a:moveTo>
                  <a:cubicBezTo>
                    <a:pt x="905510" y="2377057"/>
                    <a:pt x="1042670" y="2403728"/>
                    <a:pt x="1177290" y="2403728"/>
                  </a:cubicBezTo>
                  <a:cubicBezTo>
                    <a:pt x="1311910" y="2403728"/>
                    <a:pt x="1441450" y="2380867"/>
                    <a:pt x="1560830" y="2340228"/>
                  </a:cubicBezTo>
                  <a:cubicBezTo>
                    <a:pt x="1563370" y="2338957"/>
                    <a:pt x="1565910" y="2338957"/>
                    <a:pt x="1568450" y="2337687"/>
                  </a:cubicBezTo>
                  <a:cubicBezTo>
                    <a:pt x="2016760" y="2175128"/>
                    <a:pt x="2346960" y="1745867"/>
                    <a:pt x="2353310" y="1245649"/>
                  </a:cubicBezTo>
                  <a:lnTo>
                    <a:pt x="2353310" y="0"/>
                  </a:lnTo>
                  <a:lnTo>
                    <a:pt x="0" y="0"/>
                  </a:lnTo>
                  <a:lnTo>
                    <a:pt x="0" y="1244737"/>
                  </a:lnTo>
                  <a:cubicBezTo>
                    <a:pt x="6350" y="1748407"/>
                    <a:pt x="331470" y="2177667"/>
                    <a:pt x="784860" y="2336417"/>
                  </a:cubicBezTo>
                  <a:close/>
                </a:path>
              </a:pathLst>
            </a:custGeom>
            <a:solidFill>
              <a:srgbClr val="FDDC68"/>
            </a:solidFill>
          </p:spPr>
        </p:sp>
      </p:grpSp>
      <p:sp>
        <p:nvSpPr>
          <p:cNvPr id="7" name="Freeform 7"/>
          <p:cNvSpPr/>
          <p:nvPr/>
        </p:nvSpPr>
        <p:spPr>
          <a:xfrm>
            <a:off x="0" y="9258300"/>
            <a:ext cx="18287996" cy="1028700"/>
          </a:xfrm>
          <a:custGeom>
            <a:avLst/>
            <a:gdLst/>
            <a:ahLst/>
            <a:cxnLst/>
            <a:rect l="l" t="t" r="r" b="b"/>
            <a:pathLst>
              <a:path w="4816592" h="270933">
                <a:moveTo>
                  <a:pt x="0" y="0"/>
                </a:moveTo>
                <a:lnTo>
                  <a:pt x="4816592" y="0"/>
                </a:lnTo>
                <a:lnTo>
                  <a:pt x="4816592" y="270933"/>
                </a:lnTo>
                <a:lnTo>
                  <a:pt x="0" y="270933"/>
                </a:lnTo>
                <a:close/>
              </a:path>
            </a:pathLst>
          </a:custGeom>
          <a:solidFill>
            <a:srgbClr val="271A62"/>
          </a:solidFill>
        </p:spPr>
      </p:sp>
      <p:sp>
        <p:nvSpPr>
          <p:cNvPr id="14" name="TextBox 14"/>
          <p:cNvSpPr txBox="1"/>
          <p:nvPr/>
        </p:nvSpPr>
        <p:spPr>
          <a:xfrm>
            <a:off x="1028700" y="1028700"/>
            <a:ext cx="11056621" cy="2154436"/>
          </a:xfrm>
          <a:prstGeom prst="rect">
            <a:avLst/>
          </a:prstGeom>
        </p:spPr>
        <p:txBody>
          <a:bodyPr lIns="0" tIns="0" rIns="0" bIns="0" rtlCol="0" anchor="t">
            <a:spAutoFit/>
          </a:bodyPr>
          <a:lstStyle/>
          <a:p>
            <a:pPr>
              <a:lnSpc>
                <a:spcPts val="8399"/>
              </a:lnSpc>
            </a:pPr>
            <a:r>
              <a:rPr lang="en-US" sz="6950" spc="-139">
                <a:solidFill>
                  <a:srgbClr val="271A62"/>
                </a:solidFill>
                <a:latin typeface="Garet 1 Bold"/>
              </a:rPr>
              <a:t>Performance Analysis of the Resulting Returns</a:t>
            </a:r>
            <a:endParaRPr lang="en-US" sz="6999" spc="-139">
              <a:solidFill>
                <a:srgbClr val="271A62"/>
              </a:solidFill>
              <a:latin typeface="Garet 1 Bold"/>
            </a:endParaRPr>
          </a:p>
        </p:txBody>
      </p:sp>
      <p:graphicFrame>
        <p:nvGraphicFramePr>
          <p:cNvPr id="15" name="Table 15"/>
          <p:cNvGraphicFramePr>
            <a:graphicFrameLocks noGrp="1"/>
          </p:cNvGraphicFramePr>
          <p:nvPr>
            <p:extLst>
              <p:ext uri="{D42A27DB-BD31-4B8C-83A1-F6EECF244321}">
                <p14:modId xmlns:p14="http://schemas.microsoft.com/office/powerpoint/2010/main" val="3048284103"/>
              </p:ext>
            </p:extLst>
          </p:nvPr>
        </p:nvGraphicFramePr>
        <p:xfrm>
          <a:off x="1028700" y="3557538"/>
          <a:ext cx="11767222" cy="4915233"/>
        </p:xfrm>
        <a:graphic>
          <a:graphicData uri="http://schemas.openxmlformats.org/drawingml/2006/table">
            <a:tbl>
              <a:tblPr/>
              <a:tblGrid>
                <a:gridCol w="2327378">
                  <a:extLst>
                    <a:ext uri="{9D8B030D-6E8A-4147-A177-3AD203B41FA5}">
                      <a16:colId xmlns:a16="http://schemas.microsoft.com/office/drawing/2014/main" val="20000"/>
                    </a:ext>
                  </a:extLst>
                </a:gridCol>
                <a:gridCol w="2327378">
                  <a:extLst>
                    <a:ext uri="{9D8B030D-6E8A-4147-A177-3AD203B41FA5}">
                      <a16:colId xmlns:a16="http://schemas.microsoft.com/office/drawing/2014/main" val="2281866293"/>
                    </a:ext>
                  </a:extLst>
                </a:gridCol>
                <a:gridCol w="2327378">
                  <a:extLst>
                    <a:ext uri="{9D8B030D-6E8A-4147-A177-3AD203B41FA5}">
                      <a16:colId xmlns:a16="http://schemas.microsoft.com/office/drawing/2014/main" val="20001"/>
                    </a:ext>
                  </a:extLst>
                </a:gridCol>
                <a:gridCol w="2148839">
                  <a:extLst>
                    <a:ext uri="{9D8B030D-6E8A-4147-A177-3AD203B41FA5}">
                      <a16:colId xmlns:a16="http://schemas.microsoft.com/office/drawing/2014/main" val="2524091146"/>
                    </a:ext>
                  </a:extLst>
                </a:gridCol>
                <a:gridCol w="2636249">
                  <a:extLst>
                    <a:ext uri="{9D8B030D-6E8A-4147-A177-3AD203B41FA5}">
                      <a16:colId xmlns:a16="http://schemas.microsoft.com/office/drawing/2014/main" val="20002"/>
                    </a:ext>
                  </a:extLst>
                </a:gridCol>
              </a:tblGrid>
              <a:tr h="1361498">
                <a:tc>
                  <a:txBody>
                    <a:bodyPr/>
                    <a:lstStyle/>
                    <a:p>
                      <a:pPr algn="l">
                        <a:lnSpc>
                          <a:spcPts val="2519"/>
                        </a:lnSpc>
                        <a:defRPr/>
                      </a:pPr>
                      <a:r>
                        <a:rPr lang="en-US" sz="2600">
                          <a:solidFill>
                            <a:srgbClr val="FFFFFF"/>
                          </a:solidFill>
                          <a:latin typeface="Open Sauce Italics"/>
                        </a:rPr>
                        <a:t>Ticker</a:t>
                      </a:r>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8167FF"/>
                    </a:solidFill>
                  </a:tcPr>
                </a:tc>
                <a:tc>
                  <a:txBody>
                    <a:bodyPr/>
                    <a:lstStyle/>
                    <a:p>
                      <a:pPr lvl="0" algn="l">
                        <a:lnSpc>
                          <a:spcPts val="2519"/>
                        </a:lnSpc>
                        <a:buNone/>
                      </a:pPr>
                      <a:r>
                        <a:rPr lang="en-US" sz="2600">
                          <a:solidFill>
                            <a:srgbClr val="FFFFFF"/>
                          </a:solidFill>
                          <a:latin typeface="Open Sauce Italics"/>
                        </a:rPr>
                        <a:t>Number of trades</a:t>
                      </a:r>
                    </a:p>
                  </a:txBody>
                  <a:tcPr marL="190500" marR="190500" marT="190500" marB="190500" anchor="ctr">
                    <a:lnL w="0" cap="flat" cmpd="sng" algn="ctr">
                      <a:solidFill>
                        <a:srgbClr val="CCCCCC"/>
                      </a:solidFill>
                      <a:prstDash val="solid"/>
                      <a:round/>
                      <a:headEnd type="none" w="med" len="med"/>
                      <a:tailEnd type="none" w="med" len="med"/>
                    </a:lnL>
                    <a:lnR w="0">
                      <a:noFill/>
                    </a:lnR>
                    <a:lnT w="0">
                      <a:noFill/>
                    </a:lnT>
                    <a:lnB w="0">
                      <a:noFill/>
                    </a:lnB>
                    <a:solidFill>
                      <a:srgbClr val="8167FF"/>
                    </a:solidFill>
                  </a:tcPr>
                </a:tc>
                <a:tc>
                  <a:txBody>
                    <a:bodyPr/>
                    <a:lstStyle/>
                    <a:p>
                      <a:pPr algn="l">
                        <a:lnSpc>
                          <a:spcPts val="2519"/>
                        </a:lnSpc>
                      </a:pPr>
                      <a:r>
                        <a:rPr lang="en-US" sz="2600">
                          <a:solidFill>
                            <a:srgbClr val="FFFFFF"/>
                          </a:solidFill>
                          <a:latin typeface="Open Sauce Italics"/>
                        </a:rPr>
                        <a:t>Number of profit trades</a:t>
                      </a:r>
                    </a:p>
                  </a:txBody>
                  <a:tcPr marL="190500" marR="190500" marT="190500" marB="190500" anchor="ctr">
                    <a:lnL w="0" cap="flat" cmpd="sng" algn="ctr">
                      <a:no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8167FF"/>
                    </a:solidFill>
                  </a:tcPr>
                </a:tc>
                <a:tc>
                  <a:txBody>
                    <a:bodyPr/>
                    <a:lstStyle/>
                    <a:p>
                      <a:pPr lvl="0" algn="l">
                        <a:lnSpc>
                          <a:spcPts val="2519"/>
                        </a:lnSpc>
                        <a:buNone/>
                      </a:pPr>
                      <a:r>
                        <a:rPr lang="en-US" sz="2600">
                          <a:solidFill>
                            <a:srgbClr val="FFFFFF"/>
                          </a:solidFill>
                          <a:latin typeface="Open Sauce Italics"/>
                        </a:rPr>
                        <a:t>Number of loss trades</a:t>
                      </a:r>
                    </a:p>
                  </a:txBody>
                  <a:tcPr marL="190500" marR="190500" marT="190500" marB="190500" anchor="ctr">
                    <a:lnL w="0" cap="flat" cmpd="sng" algn="ctr">
                      <a:solidFill>
                        <a:srgbClr val="CCCCCC"/>
                      </a:solidFill>
                      <a:prstDash val="solid"/>
                      <a:round/>
                      <a:headEnd type="none" w="med" len="med"/>
                      <a:tailEnd type="none" w="med" len="med"/>
                    </a:lnL>
                    <a:lnR w="0">
                      <a:noFill/>
                    </a:lnR>
                    <a:lnT w="0">
                      <a:noFill/>
                    </a:lnT>
                    <a:lnB w="0">
                      <a:noFill/>
                    </a:lnB>
                    <a:solidFill>
                      <a:srgbClr val="8167FF"/>
                    </a:solidFill>
                  </a:tcPr>
                </a:tc>
                <a:tc>
                  <a:txBody>
                    <a:bodyPr/>
                    <a:lstStyle/>
                    <a:p>
                      <a:pPr algn="l">
                        <a:lnSpc>
                          <a:spcPts val="2519"/>
                        </a:lnSpc>
                      </a:pPr>
                      <a:r>
                        <a:rPr lang="en-US" sz="2600">
                          <a:solidFill>
                            <a:srgbClr val="FFFFFF"/>
                          </a:solidFill>
                          <a:latin typeface="Open Sauce Italics"/>
                        </a:rPr>
                        <a:t>Capital Gains over 20 years period</a:t>
                      </a:r>
                    </a:p>
                  </a:txBody>
                  <a:tcPr marL="190500" marR="190500" marT="190500" marB="190500" anchor="ctr">
                    <a:lnL w="0" cap="flat" cmpd="sng" algn="ctr">
                      <a:no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8167FF"/>
                    </a:solidFill>
                  </a:tcPr>
                </a:tc>
                <a:extLst>
                  <a:ext uri="{0D108BD9-81ED-4DB2-BD59-A6C34878D82A}">
                    <a16:rowId xmlns:a16="http://schemas.microsoft.com/office/drawing/2014/main" val="10000"/>
                  </a:ext>
                </a:extLst>
              </a:tr>
              <a:tr h="692287">
                <a:tc>
                  <a:txBody>
                    <a:bodyPr/>
                    <a:lstStyle/>
                    <a:p>
                      <a:pPr algn="just">
                        <a:lnSpc>
                          <a:spcPts val="2100"/>
                        </a:lnSpc>
                      </a:pPr>
                      <a:r>
                        <a:rPr lang="en-US" sz="2000">
                          <a:solidFill>
                            <a:srgbClr val="271A62"/>
                          </a:solidFill>
                          <a:latin typeface="Open Sauce Italics"/>
                        </a:rPr>
                        <a:t>A </a:t>
                      </a:r>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E3E4E6"/>
                    </a:solidFill>
                  </a:tcPr>
                </a:tc>
                <a:tc>
                  <a:txBody>
                    <a:bodyPr/>
                    <a:lstStyle/>
                    <a:p>
                      <a:pPr lvl="0" algn="just">
                        <a:lnSpc>
                          <a:spcPts val="2100"/>
                        </a:lnSpc>
                        <a:buNone/>
                      </a:pPr>
                      <a:r>
                        <a:rPr lang="en-US" sz="2000">
                          <a:solidFill>
                            <a:srgbClr val="271A62"/>
                          </a:solidFill>
                          <a:latin typeface="Open Sauce Italics"/>
                        </a:rPr>
                        <a:t>17</a:t>
                      </a:r>
                    </a:p>
                  </a:txBody>
                  <a:tcPr marL="190500" marR="190500" marT="190500" marB="190500" anchor="ctr">
                    <a:lnL w="0" cap="flat" cmpd="sng" algn="ctr">
                      <a:solidFill>
                        <a:srgbClr val="CCCCCC"/>
                      </a:solidFill>
                      <a:prstDash val="solid"/>
                      <a:round/>
                      <a:headEnd type="none" w="med" len="med"/>
                      <a:tailEnd type="none" w="med" len="med"/>
                    </a:lnL>
                    <a:lnR w="0">
                      <a:noFill/>
                    </a:lnR>
                    <a:lnT w="0">
                      <a:noFill/>
                    </a:lnT>
                    <a:lnB w="0">
                      <a:noFill/>
                    </a:lnB>
                    <a:solidFill>
                      <a:srgbClr val="E3E4E6"/>
                    </a:solidFill>
                  </a:tcPr>
                </a:tc>
                <a:tc>
                  <a:txBody>
                    <a:bodyPr/>
                    <a:lstStyle/>
                    <a:p>
                      <a:pPr algn="just">
                        <a:lnSpc>
                          <a:spcPts val="2100"/>
                        </a:lnSpc>
                        <a:defRPr/>
                      </a:pPr>
                      <a:r>
                        <a:rPr lang="en-US" sz="2000">
                          <a:solidFill>
                            <a:srgbClr val="271A62"/>
                          </a:solidFill>
                          <a:latin typeface="Open Sauce Italics"/>
                        </a:rPr>
                        <a:t>12</a:t>
                      </a:r>
                    </a:p>
                  </a:txBody>
                  <a:tcPr marL="190500" marR="190500" marT="190500" marB="190500" anchor="ctr">
                    <a:lnL w="0" cap="flat" cmpd="sng" algn="ctr">
                      <a:no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E3E4E6"/>
                    </a:solidFill>
                  </a:tcPr>
                </a:tc>
                <a:tc>
                  <a:txBody>
                    <a:bodyPr/>
                    <a:lstStyle/>
                    <a:p>
                      <a:pPr lvl="0" algn="just">
                        <a:lnSpc>
                          <a:spcPts val="2100"/>
                        </a:lnSpc>
                        <a:buNone/>
                        <a:defRPr/>
                      </a:pPr>
                      <a:r>
                        <a:rPr lang="en-US" sz="2000">
                          <a:solidFill>
                            <a:srgbClr val="271A62"/>
                          </a:solidFill>
                          <a:latin typeface="Open Sauce Italics"/>
                        </a:rPr>
                        <a:t>5</a:t>
                      </a:r>
                    </a:p>
                  </a:txBody>
                  <a:tcPr marL="190500" marR="190500" marT="190500" marB="190500" anchor="ctr">
                    <a:lnL w="0" cap="flat" cmpd="sng" algn="ctr">
                      <a:solidFill>
                        <a:srgbClr val="CCCCCC"/>
                      </a:solidFill>
                      <a:prstDash val="solid"/>
                      <a:round/>
                      <a:headEnd type="none" w="med" len="med"/>
                      <a:tailEnd type="none" w="med" len="med"/>
                    </a:lnL>
                    <a:lnR w="0">
                      <a:noFill/>
                    </a:lnR>
                    <a:lnT w="0">
                      <a:noFill/>
                    </a:lnT>
                    <a:lnB w="0">
                      <a:noFill/>
                    </a:lnB>
                    <a:solidFill>
                      <a:srgbClr val="E3E4E6"/>
                    </a:solidFill>
                  </a:tcPr>
                </a:tc>
                <a:tc>
                  <a:txBody>
                    <a:bodyPr/>
                    <a:lstStyle/>
                    <a:p>
                      <a:pPr algn="just">
                        <a:lnSpc>
                          <a:spcPts val="2100"/>
                        </a:lnSpc>
                        <a:defRPr/>
                      </a:pPr>
                      <a:r>
                        <a:rPr lang="en-US" sz="2000">
                          <a:solidFill>
                            <a:srgbClr val="271A62"/>
                          </a:solidFill>
                          <a:latin typeface="Open Sauce Italics"/>
                        </a:rPr>
                        <a:t>115%</a:t>
                      </a:r>
                    </a:p>
                  </a:txBody>
                  <a:tcPr marL="190500" marR="190500" marT="190500" marB="190500" anchor="ctr">
                    <a:lnL w="0" cap="flat" cmpd="sng" algn="ctr">
                      <a:no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E3E4E6"/>
                    </a:solidFill>
                  </a:tcPr>
                </a:tc>
                <a:extLst>
                  <a:ext uri="{0D108BD9-81ED-4DB2-BD59-A6C34878D82A}">
                    <a16:rowId xmlns:a16="http://schemas.microsoft.com/office/drawing/2014/main" val="10001"/>
                  </a:ext>
                </a:extLst>
              </a:tr>
              <a:tr h="715362">
                <a:tc>
                  <a:txBody>
                    <a:bodyPr/>
                    <a:lstStyle/>
                    <a:p>
                      <a:pPr algn="just">
                        <a:lnSpc>
                          <a:spcPts val="2100"/>
                        </a:lnSpc>
                        <a:defRPr/>
                      </a:pPr>
                      <a:r>
                        <a:rPr lang="en-US" sz="2000">
                          <a:latin typeface="Open Sauce Italics"/>
                        </a:rPr>
                        <a:t>KO</a:t>
                      </a:r>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E3E4E6"/>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FFFFFF"/>
                    </a:solidFill>
                  </a:tcPr>
                </a:tc>
                <a:tc>
                  <a:txBody>
                    <a:bodyPr/>
                    <a:lstStyle/>
                    <a:p>
                      <a:pPr lvl="0" algn="just">
                        <a:lnSpc>
                          <a:spcPts val="2100"/>
                        </a:lnSpc>
                        <a:buNone/>
                        <a:defRPr/>
                      </a:pPr>
                      <a:r>
                        <a:rPr lang="en-US" sz="2000">
                          <a:latin typeface="Open Sauce Italics"/>
                        </a:rPr>
                        <a:t>34</a:t>
                      </a:r>
                    </a:p>
                  </a:txBody>
                  <a:tcPr marL="190500" marR="190500" marT="190500" marB="190500" anchor="ctr">
                    <a:lnL w="0" cap="flat" cmpd="sng" algn="ctr">
                      <a:solidFill>
                        <a:srgbClr val="CCCCCC"/>
                      </a:solidFill>
                      <a:prstDash val="solid"/>
                      <a:round/>
                      <a:headEnd type="none" w="med" len="med"/>
                      <a:tailEnd type="none" w="med" len="med"/>
                    </a:lnL>
                    <a:lnR w="0">
                      <a:noFill/>
                    </a:lnR>
                    <a:lnT w="0">
                      <a:noFill/>
                    </a:lnT>
                    <a:lnB w="0">
                      <a:noFill/>
                    </a:lnB>
                    <a:solidFill>
                      <a:srgbClr val="FFFFFF"/>
                    </a:solidFill>
                  </a:tcPr>
                </a:tc>
                <a:tc>
                  <a:txBody>
                    <a:bodyPr/>
                    <a:lstStyle/>
                    <a:p>
                      <a:pPr algn="just">
                        <a:lnSpc>
                          <a:spcPts val="2100"/>
                        </a:lnSpc>
                        <a:defRPr/>
                      </a:pPr>
                      <a:r>
                        <a:rPr lang="en-US" sz="2000">
                          <a:latin typeface="Open Sauce Italics"/>
                        </a:rPr>
                        <a:t>23</a:t>
                      </a:r>
                    </a:p>
                  </a:txBody>
                  <a:tcPr marL="190500" marR="190500" marT="190500" marB="190500" anchor="ctr">
                    <a:lnL w="0" cap="flat" cmpd="sng" algn="ctr">
                      <a:no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E3E4E6"/>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FFFFFF"/>
                    </a:solidFill>
                  </a:tcPr>
                </a:tc>
                <a:tc>
                  <a:txBody>
                    <a:bodyPr/>
                    <a:lstStyle/>
                    <a:p>
                      <a:pPr lvl="0" algn="just">
                        <a:lnSpc>
                          <a:spcPts val="2100"/>
                        </a:lnSpc>
                        <a:buNone/>
                        <a:defRPr/>
                      </a:pPr>
                      <a:r>
                        <a:rPr lang="en-US" sz="2000">
                          <a:latin typeface="Open Sauce Italics"/>
                        </a:rPr>
                        <a:t>11</a:t>
                      </a:r>
                    </a:p>
                  </a:txBody>
                  <a:tcPr marL="190500" marR="190500" marT="190500" marB="190500" anchor="ctr">
                    <a:lnL w="0" cap="flat" cmpd="sng" algn="ctr">
                      <a:solidFill>
                        <a:srgbClr val="CCCCCC"/>
                      </a:solidFill>
                      <a:prstDash val="solid"/>
                      <a:round/>
                      <a:headEnd type="none" w="med" len="med"/>
                      <a:tailEnd type="none" w="med" len="med"/>
                    </a:lnL>
                    <a:lnR w="0">
                      <a:noFill/>
                    </a:lnR>
                    <a:lnT w="0">
                      <a:noFill/>
                    </a:lnT>
                    <a:lnB w="0">
                      <a:noFill/>
                    </a:lnB>
                    <a:solidFill>
                      <a:srgbClr val="FFFFFF"/>
                    </a:solidFill>
                  </a:tcPr>
                </a:tc>
                <a:tc>
                  <a:txBody>
                    <a:bodyPr/>
                    <a:lstStyle/>
                    <a:p>
                      <a:pPr algn="just">
                        <a:lnSpc>
                          <a:spcPts val="2100"/>
                        </a:lnSpc>
                        <a:defRPr/>
                      </a:pPr>
                      <a:r>
                        <a:rPr lang="en-US" sz="2000">
                          <a:latin typeface="Open Sauce Italics"/>
                        </a:rPr>
                        <a:t>71.7%</a:t>
                      </a:r>
                    </a:p>
                  </a:txBody>
                  <a:tcPr marL="190500" marR="190500" marT="190500" marB="190500" anchor="ctr">
                    <a:lnL w="0" cap="flat" cmpd="sng" algn="ctr">
                      <a:no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E3E4E6"/>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15362">
                <a:tc>
                  <a:txBody>
                    <a:bodyPr/>
                    <a:lstStyle/>
                    <a:p>
                      <a:pPr algn="just">
                        <a:lnSpc>
                          <a:spcPts val="2100"/>
                        </a:lnSpc>
                        <a:defRPr/>
                      </a:pPr>
                      <a:r>
                        <a:rPr lang="en-US" sz="2000">
                          <a:latin typeface="Open Sauce Italics"/>
                        </a:rPr>
                        <a:t>TMO</a:t>
                      </a:r>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E3E4E6"/>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E3E4E6"/>
                    </a:solidFill>
                  </a:tcPr>
                </a:tc>
                <a:tc>
                  <a:txBody>
                    <a:bodyPr/>
                    <a:lstStyle/>
                    <a:p>
                      <a:pPr lvl="0" algn="just">
                        <a:lnSpc>
                          <a:spcPts val="2100"/>
                        </a:lnSpc>
                        <a:buNone/>
                        <a:defRPr/>
                      </a:pPr>
                      <a:r>
                        <a:rPr lang="en-US" sz="2000">
                          <a:latin typeface="Open Sauce Italics"/>
                        </a:rPr>
                        <a:t>15</a:t>
                      </a:r>
                    </a:p>
                  </a:txBody>
                  <a:tcPr marL="190500" marR="190500" marT="190500" marB="190500" anchor="ctr">
                    <a:lnL w="0" cap="flat" cmpd="sng" algn="ctr">
                      <a:solidFill>
                        <a:srgbClr val="CCCCCC"/>
                      </a:solidFill>
                      <a:prstDash val="solid"/>
                      <a:round/>
                      <a:headEnd type="none" w="med" len="med"/>
                      <a:tailEnd type="none" w="med" len="med"/>
                    </a:lnL>
                    <a:lnR w="0">
                      <a:noFill/>
                    </a:lnR>
                    <a:lnT w="0">
                      <a:noFill/>
                    </a:lnT>
                    <a:lnB w="0">
                      <a:noFill/>
                    </a:lnB>
                    <a:solidFill>
                      <a:srgbClr val="E3E4E6"/>
                    </a:solidFill>
                  </a:tcPr>
                </a:tc>
                <a:tc>
                  <a:txBody>
                    <a:bodyPr/>
                    <a:lstStyle/>
                    <a:p>
                      <a:pPr algn="just">
                        <a:lnSpc>
                          <a:spcPts val="2100"/>
                        </a:lnSpc>
                        <a:defRPr/>
                      </a:pPr>
                      <a:r>
                        <a:rPr lang="en-US" sz="2000">
                          <a:latin typeface="Open Sauce Italics"/>
                        </a:rPr>
                        <a:t>9</a:t>
                      </a:r>
                    </a:p>
                  </a:txBody>
                  <a:tcPr marL="190500" marR="190500" marT="190500" marB="190500" anchor="ctr">
                    <a:lnL w="0" cap="flat" cmpd="sng" algn="ctr">
                      <a:no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E3E4E6"/>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E3E4E6"/>
                    </a:solidFill>
                  </a:tcPr>
                </a:tc>
                <a:tc>
                  <a:txBody>
                    <a:bodyPr/>
                    <a:lstStyle/>
                    <a:p>
                      <a:pPr lvl="0" algn="just">
                        <a:lnSpc>
                          <a:spcPts val="2100"/>
                        </a:lnSpc>
                        <a:buNone/>
                        <a:defRPr/>
                      </a:pPr>
                      <a:r>
                        <a:rPr lang="en-US" sz="2000">
                          <a:latin typeface="Open Sauce Italics"/>
                        </a:rPr>
                        <a:t>6</a:t>
                      </a:r>
                    </a:p>
                  </a:txBody>
                  <a:tcPr marL="190500" marR="190500" marT="190500" marB="190500" anchor="ctr">
                    <a:lnL w="0" cap="flat" cmpd="sng" algn="ctr">
                      <a:solidFill>
                        <a:srgbClr val="CCCCCC"/>
                      </a:solidFill>
                      <a:prstDash val="solid"/>
                      <a:round/>
                      <a:headEnd type="none" w="med" len="med"/>
                      <a:tailEnd type="none" w="med" len="med"/>
                    </a:lnL>
                    <a:lnR w="0">
                      <a:noFill/>
                    </a:lnR>
                    <a:lnT w="0">
                      <a:noFill/>
                    </a:lnT>
                    <a:lnB w="0">
                      <a:noFill/>
                    </a:lnB>
                    <a:solidFill>
                      <a:srgbClr val="E3E4E6"/>
                    </a:solidFill>
                  </a:tcPr>
                </a:tc>
                <a:tc>
                  <a:txBody>
                    <a:bodyPr/>
                    <a:lstStyle/>
                    <a:p>
                      <a:pPr algn="just">
                        <a:lnSpc>
                          <a:spcPts val="2100"/>
                        </a:lnSpc>
                        <a:defRPr/>
                      </a:pPr>
                      <a:r>
                        <a:rPr lang="en-US" sz="2000">
                          <a:latin typeface="Open Sauce Italics"/>
                        </a:rPr>
                        <a:t>23%</a:t>
                      </a:r>
                    </a:p>
                  </a:txBody>
                  <a:tcPr marL="190500" marR="190500" marT="190500" marB="190500" anchor="ctr">
                    <a:lnL w="0" cap="flat" cmpd="sng" algn="ctr">
                      <a:no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E3E4E6"/>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E3E4E6"/>
                    </a:solidFill>
                  </a:tcPr>
                </a:tc>
                <a:extLst>
                  <a:ext uri="{0D108BD9-81ED-4DB2-BD59-A6C34878D82A}">
                    <a16:rowId xmlns:a16="http://schemas.microsoft.com/office/drawing/2014/main" val="10003"/>
                  </a:ext>
                </a:extLst>
              </a:tr>
              <a:tr h="715362">
                <a:tc>
                  <a:txBody>
                    <a:bodyPr/>
                    <a:lstStyle/>
                    <a:p>
                      <a:pPr algn="just">
                        <a:lnSpc>
                          <a:spcPts val="2100"/>
                        </a:lnSpc>
                        <a:defRPr/>
                      </a:pPr>
                      <a:r>
                        <a:rPr lang="en-US" sz="2000">
                          <a:latin typeface="Open Sauce Italics"/>
                        </a:rPr>
                        <a:t>AMZN</a:t>
                      </a:r>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E3E4E6"/>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FFFFFF"/>
                    </a:solidFill>
                  </a:tcPr>
                </a:tc>
                <a:tc>
                  <a:txBody>
                    <a:bodyPr/>
                    <a:lstStyle/>
                    <a:p>
                      <a:pPr lvl="0" algn="just">
                        <a:lnSpc>
                          <a:spcPts val="2100"/>
                        </a:lnSpc>
                        <a:buNone/>
                        <a:defRPr/>
                      </a:pPr>
                      <a:r>
                        <a:rPr lang="en-US" sz="2000">
                          <a:latin typeface="Open Sauce Italics"/>
                        </a:rPr>
                        <a:t>14</a:t>
                      </a:r>
                    </a:p>
                  </a:txBody>
                  <a:tcPr marL="190500" marR="190500" marT="190500" marB="190500" anchor="ctr">
                    <a:lnL w="0" cap="flat" cmpd="sng" algn="ctr">
                      <a:solidFill>
                        <a:srgbClr val="CCCCCC"/>
                      </a:solidFill>
                      <a:prstDash val="solid"/>
                      <a:round/>
                      <a:headEnd type="none" w="med" len="med"/>
                      <a:tailEnd type="none" w="med" len="med"/>
                    </a:lnL>
                    <a:lnR w="0">
                      <a:noFill/>
                    </a:lnR>
                    <a:lnT w="0">
                      <a:noFill/>
                    </a:lnT>
                    <a:lnB w="0">
                      <a:noFill/>
                    </a:lnB>
                    <a:solidFill>
                      <a:srgbClr val="FFFFFF"/>
                    </a:solidFill>
                  </a:tcPr>
                </a:tc>
                <a:tc>
                  <a:txBody>
                    <a:bodyPr/>
                    <a:lstStyle/>
                    <a:p>
                      <a:pPr algn="just">
                        <a:lnSpc>
                          <a:spcPts val="2100"/>
                        </a:lnSpc>
                        <a:defRPr/>
                      </a:pPr>
                      <a:r>
                        <a:rPr lang="en-US" sz="2000">
                          <a:latin typeface="Open Sauce Italics"/>
                        </a:rPr>
                        <a:t>9</a:t>
                      </a:r>
                    </a:p>
                  </a:txBody>
                  <a:tcPr marL="190500" marR="190500" marT="190500" marB="190500" anchor="ctr">
                    <a:lnL w="0" cap="flat" cmpd="sng" algn="ctr">
                      <a:no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E3E4E6"/>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FFFFFF"/>
                    </a:solidFill>
                  </a:tcPr>
                </a:tc>
                <a:tc>
                  <a:txBody>
                    <a:bodyPr/>
                    <a:lstStyle/>
                    <a:p>
                      <a:pPr lvl="0" algn="just">
                        <a:lnSpc>
                          <a:spcPts val="2100"/>
                        </a:lnSpc>
                        <a:buNone/>
                        <a:defRPr/>
                      </a:pPr>
                      <a:r>
                        <a:rPr lang="en-US" sz="2000">
                          <a:latin typeface="Open Sauce Italics"/>
                        </a:rPr>
                        <a:t>5</a:t>
                      </a:r>
                    </a:p>
                  </a:txBody>
                  <a:tcPr marL="190500" marR="190500" marT="190500" marB="190500" anchor="ctr">
                    <a:lnL w="0" cap="flat" cmpd="sng" algn="ctr">
                      <a:solidFill>
                        <a:srgbClr val="CCCCCC"/>
                      </a:solidFill>
                      <a:prstDash val="solid"/>
                      <a:round/>
                      <a:headEnd type="none" w="med" len="med"/>
                      <a:tailEnd type="none" w="med" len="med"/>
                    </a:lnL>
                    <a:lnR w="0">
                      <a:noFill/>
                    </a:lnR>
                    <a:lnT w="0">
                      <a:noFill/>
                    </a:lnT>
                    <a:lnB w="0">
                      <a:noFill/>
                    </a:lnB>
                    <a:solidFill>
                      <a:srgbClr val="FFFFFF"/>
                    </a:solidFill>
                  </a:tcPr>
                </a:tc>
                <a:tc>
                  <a:txBody>
                    <a:bodyPr/>
                    <a:lstStyle/>
                    <a:p>
                      <a:pPr algn="just">
                        <a:lnSpc>
                          <a:spcPts val="2100"/>
                        </a:lnSpc>
                        <a:defRPr/>
                      </a:pPr>
                      <a:r>
                        <a:rPr lang="en-US" sz="2000">
                          <a:latin typeface="Open Sauce Italics"/>
                        </a:rPr>
                        <a:t>11.76%</a:t>
                      </a:r>
                    </a:p>
                  </a:txBody>
                  <a:tcPr marL="190500" marR="190500" marT="190500" marB="190500" anchor="ctr">
                    <a:lnL w="0" cap="flat" cmpd="sng" algn="ctr">
                      <a:no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E3E4E6"/>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715362">
                <a:tc>
                  <a:txBody>
                    <a:bodyPr/>
                    <a:lstStyle/>
                    <a:p>
                      <a:pPr algn="just">
                        <a:lnSpc>
                          <a:spcPts val="2100"/>
                        </a:lnSpc>
                        <a:defRPr/>
                      </a:pPr>
                      <a:r>
                        <a:rPr lang="en-US" sz="2000">
                          <a:latin typeface="Open Sauce Italics"/>
                        </a:rPr>
                        <a:t>YUM</a:t>
                      </a:r>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E3E4E6"/>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E3E4E6"/>
                    </a:solidFill>
                  </a:tcPr>
                </a:tc>
                <a:tc>
                  <a:txBody>
                    <a:bodyPr/>
                    <a:lstStyle/>
                    <a:p>
                      <a:pPr lvl="0" algn="just">
                        <a:lnSpc>
                          <a:spcPts val="2100"/>
                        </a:lnSpc>
                        <a:buNone/>
                        <a:defRPr/>
                      </a:pPr>
                      <a:r>
                        <a:rPr lang="en-US" sz="2000">
                          <a:latin typeface="Open Sauce Italics"/>
                        </a:rPr>
                        <a:t>15</a:t>
                      </a:r>
                    </a:p>
                  </a:txBody>
                  <a:tcPr marL="190500" marR="190500" marT="190500" marB="190500" anchor="ctr">
                    <a:lnL w="0" cap="flat" cmpd="sng" algn="ctr">
                      <a:solidFill>
                        <a:srgbClr val="CCCCCC"/>
                      </a:solidFill>
                      <a:prstDash val="solid"/>
                      <a:round/>
                      <a:headEnd type="none" w="med" len="med"/>
                      <a:tailEnd type="none" w="med" len="med"/>
                    </a:lnL>
                    <a:lnR w="0">
                      <a:noFill/>
                    </a:lnR>
                    <a:lnT w="0">
                      <a:noFill/>
                    </a:lnT>
                    <a:lnB w="0">
                      <a:noFill/>
                    </a:lnB>
                    <a:solidFill>
                      <a:srgbClr val="E3E4E6"/>
                    </a:solidFill>
                  </a:tcPr>
                </a:tc>
                <a:tc>
                  <a:txBody>
                    <a:bodyPr/>
                    <a:lstStyle/>
                    <a:p>
                      <a:pPr algn="just">
                        <a:lnSpc>
                          <a:spcPts val="2100"/>
                        </a:lnSpc>
                        <a:defRPr/>
                      </a:pPr>
                      <a:r>
                        <a:rPr lang="en-US" sz="2000">
                          <a:latin typeface="Open Sauce Italics"/>
                        </a:rPr>
                        <a:t>11</a:t>
                      </a:r>
                    </a:p>
                  </a:txBody>
                  <a:tcPr marL="190500" marR="190500" marT="190500" marB="190500" anchor="ctr">
                    <a:lnL w="0" cap="flat" cmpd="sng" algn="ctr">
                      <a:no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E3E4E6"/>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E3E4E6"/>
                    </a:solidFill>
                  </a:tcPr>
                </a:tc>
                <a:tc>
                  <a:txBody>
                    <a:bodyPr/>
                    <a:lstStyle/>
                    <a:p>
                      <a:pPr lvl="0" algn="just">
                        <a:lnSpc>
                          <a:spcPts val="2100"/>
                        </a:lnSpc>
                        <a:buNone/>
                        <a:defRPr/>
                      </a:pPr>
                      <a:r>
                        <a:rPr lang="en-US" sz="2000">
                          <a:latin typeface="Open Sauce Italics"/>
                        </a:rPr>
                        <a:t>4</a:t>
                      </a:r>
                    </a:p>
                  </a:txBody>
                  <a:tcPr marL="190500" marR="190500" marT="190500" marB="190500" anchor="ctr">
                    <a:lnL w="0" cap="flat" cmpd="sng" algn="ctr">
                      <a:solidFill>
                        <a:srgbClr val="CCCCCC"/>
                      </a:solidFill>
                      <a:prstDash val="solid"/>
                      <a:round/>
                      <a:headEnd type="none" w="med" len="med"/>
                      <a:tailEnd type="none" w="med" len="med"/>
                    </a:lnL>
                    <a:lnR w="0">
                      <a:noFill/>
                    </a:lnR>
                    <a:lnT w="0">
                      <a:noFill/>
                    </a:lnT>
                    <a:lnB w="0">
                      <a:noFill/>
                    </a:lnB>
                    <a:solidFill>
                      <a:srgbClr val="E3E4E6"/>
                    </a:solidFill>
                  </a:tcPr>
                </a:tc>
                <a:tc>
                  <a:txBody>
                    <a:bodyPr/>
                    <a:lstStyle/>
                    <a:p>
                      <a:pPr algn="just">
                        <a:lnSpc>
                          <a:spcPts val="2100"/>
                        </a:lnSpc>
                        <a:defRPr/>
                      </a:pPr>
                      <a:r>
                        <a:rPr lang="en-US" sz="2000">
                          <a:latin typeface="Open Sauce Italics"/>
                        </a:rPr>
                        <a:t>100.8%</a:t>
                      </a:r>
                      <a:endParaRPr lang="en-US"/>
                    </a:p>
                  </a:txBody>
                  <a:tcPr marL="190500" marR="190500" marT="190500" marB="190500" anchor="ctr">
                    <a:lnL w="0" cap="flat" cmpd="sng" algn="ctr">
                      <a:no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E3E4E6"/>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E3E4E6"/>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3462" y="6801479"/>
            <a:ext cx="6414397" cy="3402525"/>
            <a:chOff x="0" y="0"/>
            <a:chExt cx="2353310" cy="1248316"/>
          </a:xfrm>
        </p:grpSpPr>
        <p:sp>
          <p:nvSpPr>
            <p:cNvPr id="3" name="Freeform 3"/>
            <p:cNvSpPr/>
            <p:nvPr/>
          </p:nvSpPr>
          <p:spPr>
            <a:xfrm>
              <a:off x="0" y="0"/>
              <a:ext cx="2353310" cy="1248316"/>
            </a:xfrm>
            <a:custGeom>
              <a:avLst/>
              <a:gdLst/>
              <a:ahLst/>
              <a:cxnLst/>
              <a:rect l="l" t="t" r="r" b="b"/>
              <a:pathLst>
                <a:path w="2353310" h="1248316">
                  <a:moveTo>
                    <a:pt x="784860" y="1181006"/>
                  </a:moveTo>
                  <a:cubicBezTo>
                    <a:pt x="905510" y="1221646"/>
                    <a:pt x="1042670" y="1248316"/>
                    <a:pt x="1177290" y="1248316"/>
                  </a:cubicBezTo>
                  <a:cubicBezTo>
                    <a:pt x="1311910" y="1248316"/>
                    <a:pt x="1441450" y="1225456"/>
                    <a:pt x="1560830" y="1184816"/>
                  </a:cubicBezTo>
                  <a:cubicBezTo>
                    <a:pt x="1563370" y="1183546"/>
                    <a:pt x="1565910" y="1183546"/>
                    <a:pt x="1568450" y="1182276"/>
                  </a:cubicBezTo>
                  <a:cubicBezTo>
                    <a:pt x="2016760" y="1019716"/>
                    <a:pt x="2346960" y="590456"/>
                    <a:pt x="2353310" y="93793"/>
                  </a:cubicBezTo>
                  <a:lnTo>
                    <a:pt x="2353310" y="0"/>
                  </a:lnTo>
                  <a:lnTo>
                    <a:pt x="0" y="0"/>
                  </a:lnTo>
                  <a:lnTo>
                    <a:pt x="0" y="93769"/>
                  </a:lnTo>
                  <a:cubicBezTo>
                    <a:pt x="6350" y="592996"/>
                    <a:pt x="331470" y="1022256"/>
                    <a:pt x="784860" y="1181006"/>
                  </a:cubicBezTo>
                  <a:close/>
                </a:path>
              </a:pathLst>
            </a:custGeom>
            <a:solidFill>
              <a:srgbClr val="8167FF"/>
            </a:solidFill>
          </p:spPr>
        </p:sp>
      </p:grpSp>
      <p:sp>
        <p:nvSpPr>
          <p:cNvPr id="5" name="Freeform 5"/>
          <p:cNvSpPr/>
          <p:nvPr/>
        </p:nvSpPr>
        <p:spPr>
          <a:xfrm>
            <a:off x="0" y="9258300"/>
            <a:ext cx="18287996" cy="1028700"/>
          </a:xfrm>
          <a:custGeom>
            <a:avLst/>
            <a:gdLst/>
            <a:ahLst/>
            <a:cxnLst/>
            <a:rect l="l" t="t" r="r" b="b"/>
            <a:pathLst>
              <a:path w="4816592" h="270933">
                <a:moveTo>
                  <a:pt x="0" y="0"/>
                </a:moveTo>
                <a:lnTo>
                  <a:pt x="4816592" y="0"/>
                </a:lnTo>
                <a:lnTo>
                  <a:pt x="4816592" y="270933"/>
                </a:lnTo>
                <a:lnTo>
                  <a:pt x="0" y="270933"/>
                </a:lnTo>
                <a:close/>
              </a:path>
            </a:pathLst>
          </a:custGeom>
          <a:solidFill>
            <a:srgbClr val="271A62"/>
          </a:solidFill>
        </p:spPr>
      </p:sp>
      <p:sp>
        <p:nvSpPr>
          <p:cNvPr id="12" name="TextBox 12"/>
          <p:cNvSpPr txBox="1"/>
          <p:nvPr/>
        </p:nvSpPr>
        <p:spPr>
          <a:xfrm>
            <a:off x="647700" y="1028700"/>
            <a:ext cx="7462235" cy="2154436"/>
          </a:xfrm>
          <a:prstGeom prst="rect">
            <a:avLst/>
          </a:prstGeom>
        </p:spPr>
        <p:txBody>
          <a:bodyPr wrap="square" lIns="0" tIns="0" rIns="0" bIns="0" rtlCol="0" anchor="t">
            <a:spAutoFit/>
          </a:bodyPr>
          <a:lstStyle/>
          <a:p>
            <a:pPr>
              <a:lnSpc>
                <a:spcPts val="8399"/>
              </a:lnSpc>
            </a:pPr>
            <a:r>
              <a:rPr lang="en-US" sz="6950" spc="-139">
                <a:solidFill>
                  <a:srgbClr val="271A62"/>
                </a:solidFill>
                <a:latin typeface="Garet 1 Bold"/>
              </a:rPr>
              <a:t>Next Phase of our Project</a:t>
            </a:r>
          </a:p>
        </p:txBody>
      </p:sp>
      <p:grpSp>
        <p:nvGrpSpPr>
          <p:cNvPr id="13" name="Group 13"/>
          <p:cNvGrpSpPr/>
          <p:nvPr/>
        </p:nvGrpSpPr>
        <p:grpSpPr>
          <a:xfrm>
            <a:off x="11870137" y="0"/>
            <a:ext cx="6417859" cy="3402525"/>
            <a:chOff x="0" y="0"/>
            <a:chExt cx="2354580" cy="1248316"/>
          </a:xfrm>
        </p:grpSpPr>
        <p:sp>
          <p:nvSpPr>
            <p:cNvPr id="14" name="Freeform 14"/>
            <p:cNvSpPr/>
            <p:nvPr/>
          </p:nvSpPr>
          <p:spPr>
            <a:xfrm>
              <a:off x="0" y="0"/>
              <a:ext cx="2353310" cy="1248316"/>
            </a:xfrm>
            <a:custGeom>
              <a:avLst/>
              <a:gdLst/>
              <a:ahLst/>
              <a:cxnLst/>
              <a:rect l="l" t="t" r="r" b="b"/>
              <a:pathLst>
                <a:path w="2353310" h="1248316">
                  <a:moveTo>
                    <a:pt x="784860" y="1181006"/>
                  </a:moveTo>
                  <a:cubicBezTo>
                    <a:pt x="905510" y="1221646"/>
                    <a:pt x="1042670" y="1248316"/>
                    <a:pt x="1177290" y="1248316"/>
                  </a:cubicBezTo>
                  <a:cubicBezTo>
                    <a:pt x="1311910" y="1248316"/>
                    <a:pt x="1441450" y="1225456"/>
                    <a:pt x="1560830" y="1184816"/>
                  </a:cubicBezTo>
                  <a:cubicBezTo>
                    <a:pt x="1563370" y="1183546"/>
                    <a:pt x="1565910" y="1183546"/>
                    <a:pt x="1568450" y="1182276"/>
                  </a:cubicBezTo>
                  <a:cubicBezTo>
                    <a:pt x="2016760" y="1019716"/>
                    <a:pt x="2346960" y="590456"/>
                    <a:pt x="2353310" y="93793"/>
                  </a:cubicBezTo>
                  <a:lnTo>
                    <a:pt x="2353310" y="0"/>
                  </a:lnTo>
                  <a:lnTo>
                    <a:pt x="0" y="0"/>
                  </a:lnTo>
                  <a:lnTo>
                    <a:pt x="0" y="93769"/>
                  </a:lnTo>
                  <a:cubicBezTo>
                    <a:pt x="6350" y="592996"/>
                    <a:pt x="331470" y="1022256"/>
                    <a:pt x="784860" y="1181006"/>
                  </a:cubicBezTo>
                  <a:close/>
                </a:path>
              </a:pathLst>
            </a:custGeom>
            <a:solidFill>
              <a:srgbClr val="FDDC68"/>
            </a:solidFill>
          </p:spPr>
        </p:sp>
      </p:grpSp>
      <p:graphicFrame>
        <p:nvGraphicFramePr>
          <p:cNvPr id="15" name="Table 15"/>
          <p:cNvGraphicFramePr>
            <a:graphicFrameLocks noGrp="1"/>
          </p:cNvGraphicFramePr>
          <p:nvPr>
            <p:extLst>
              <p:ext uri="{D42A27DB-BD31-4B8C-83A1-F6EECF244321}">
                <p14:modId xmlns:p14="http://schemas.microsoft.com/office/powerpoint/2010/main" val="232766411"/>
              </p:ext>
            </p:extLst>
          </p:nvPr>
        </p:nvGraphicFramePr>
        <p:xfrm>
          <a:off x="7151797" y="1899071"/>
          <a:ext cx="10402261" cy="6640725"/>
        </p:xfrm>
        <a:graphic>
          <a:graphicData uri="http://schemas.openxmlformats.org/drawingml/2006/table">
            <a:tbl>
              <a:tblPr/>
              <a:tblGrid>
                <a:gridCol w="10402261">
                  <a:extLst>
                    <a:ext uri="{9D8B030D-6E8A-4147-A177-3AD203B41FA5}">
                      <a16:colId xmlns:a16="http://schemas.microsoft.com/office/drawing/2014/main" val="20000"/>
                    </a:ext>
                  </a:extLst>
                </a:gridCol>
              </a:tblGrid>
              <a:tr h="1613707">
                <a:tc>
                  <a:txBody>
                    <a:bodyPr/>
                    <a:lstStyle/>
                    <a:p>
                      <a:pPr algn="l">
                        <a:lnSpc>
                          <a:spcPct val="100000"/>
                        </a:lnSpc>
                      </a:pPr>
                      <a:r>
                        <a:rPr lang="en-US" sz="3200"/>
                        <a:t>Adapting trailing stop loss to every trade to improve profits.</a:t>
                      </a:r>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E3E4E6"/>
                    </a:solidFill>
                  </a:tcPr>
                </a:tc>
                <a:extLst>
                  <a:ext uri="{0D108BD9-81ED-4DB2-BD59-A6C34878D82A}">
                    <a16:rowId xmlns:a16="http://schemas.microsoft.com/office/drawing/2014/main" val="10001"/>
                  </a:ext>
                </a:extLst>
              </a:tr>
              <a:tr h="1851660">
                <a:tc>
                  <a:txBody>
                    <a:bodyPr/>
                    <a:lstStyle/>
                    <a:p>
                      <a:pPr lvl="0" algn="l">
                        <a:lnSpc>
                          <a:spcPct val="100000"/>
                        </a:lnSpc>
                        <a:buNone/>
                      </a:pPr>
                      <a:r>
                        <a:rPr lang="en-US" sz="3200" b="0" i="0" u="none" strike="noStrike" noProof="0">
                          <a:latin typeface="Calibri"/>
                        </a:rPr>
                        <a:t>We plan to integrate various factors such as market trend, global market conditions, and other relevant indicators into our trading algorithm to enhance its effectiveness.</a:t>
                      </a:r>
                      <a:endParaRPr lang="en-US" sz="32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E3E4E6"/>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587679">
                <a:tc>
                  <a:txBody>
                    <a:bodyPr/>
                    <a:lstStyle/>
                    <a:p>
                      <a:pPr algn="l">
                        <a:lnSpc>
                          <a:spcPct val="100000"/>
                        </a:lnSpc>
                      </a:pPr>
                      <a:r>
                        <a:rPr lang="en-US" sz="3200"/>
                        <a:t>To improve our accuracy, we intend to analyze the data over multiple timeframes</a:t>
                      </a:r>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E3E4E6"/>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E3E4E6"/>
                    </a:solidFill>
                  </a:tcPr>
                </a:tc>
                <a:extLst>
                  <a:ext uri="{0D108BD9-81ED-4DB2-BD59-A6C34878D82A}">
                    <a16:rowId xmlns:a16="http://schemas.microsoft.com/office/drawing/2014/main" val="10003"/>
                  </a:ext>
                </a:extLst>
              </a:tr>
              <a:tr h="1587679">
                <a:tc>
                  <a:txBody>
                    <a:bodyPr/>
                    <a:lstStyle/>
                    <a:p>
                      <a:pPr algn="l">
                        <a:lnSpc>
                          <a:spcPct val="100000"/>
                        </a:lnSpc>
                      </a:pPr>
                      <a:r>
                        <a:rPr lang="en-US" sz="3200"/>
                        <a:t>Try to generate real-time signals by integrating the algorithm with real time data. </a:t>
                      </a:r>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E3E4E6"/>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Thought Process Behind the Code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Proposal Business Presentation in Violet Purple Yellow Geometric Style</dc:title>
  <cp:revision>3</cp:revision>
  <dcterms:created xsi:type="dcterms:W3CDTF">2006-08-16T00:00:00Z</dcterms:created>
  <dcterms:modified xsi:type="dcterms:W3CDTF">2023-04-08T19:47:21Z</dcterms:modified>
  <dc:identifier>DAFfhkPwXdI</dc:identifier>
</cp:coreProperties>
</file>