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matic SC"/>
      <p:regular r:id="rId33"/>
      <p:bold r:id="rId34"/>
    </p:embeddedFont>
    <p:embeddedFont>
      <p:font typeface="Short Stack"/>
      <p:regular r:id="rId35"/>
    </p:embeddedFont>
    <p:embeddedFont>
      <p:font typeface="Quicksan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9666D3-0372-4B89-B515-F18A77810100}">
  <a:tblStyle styleId="{079666D3-0372-4B89-B515-F18A77810100}"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maticSC-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hortStack-regular.fntdata"/><Relationship Id="rId12" Type="http://schemas.openxmlformats.org/officeDocument/2006/relationships/slide" Target="slides/slide6.xml"/><Relationship Id="rId34" Type="http://schemas.openxmlformats.org/officeDocument/2006/relationships/font" Target="fonts/AmaticSC-bold.fntdata"/><Relationship Id="rId15" Type="http://schemas.openxmlformats.org/officeDocument/2006/relationships/slide" Target="slides/slide9.xml"/><Relationship Id="rId37" Type="http://schemas.openxmlformats.org/officeDocument/2006/relationships/font" Target="fonts/Quicksand-bold.fntdata"/><Relationship Id="rId14" Type="http://schemas.openxmlformats.org/officeDocument/2006/relationships/slide" Target="slides/slide8.xml"/><Relationship Id="rId36" Type="http://schemas.openxmlformats.org/officeDocument/2006/relationships/font" Target="fonts/Quicksan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8481ef73c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8481ef73c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76fdaf1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6fdaf1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8481ef73c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8481ef73c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6fdaf17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6fdaf17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76fdaf17f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76fdaf17f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8481ef73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481ef73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8481ef73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8481ef73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8481ef73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8481ef73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8481ef73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8481ef73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76fdaf17f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76fdaf17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76fdaf17f7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6fdaf17f7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76fdaf17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76fdaf17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8481ef73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8481ef73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8481ef73c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8481ef73c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8481ef73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8481ef73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8481ef73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8481ef73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76fdaf17f7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76fdaf17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8481ef73c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481ef73c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8481ef7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8481ef7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76fdaf17f7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6fdaf17f7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g8481ef73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8481ef73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600"/>
              </a:spcBef>
              <a:spcAft>
                <a:spcPts val="0"/>
              </a:spcAft>
              <a:buClr>
                <a:schemeClr val="dk2"/>
              </a:buClr>
              <a:buSzPts val="1100"/>
              <a:buFont typeface="Quicksand"/>
              <a:buChar char="●"/>
            </a:pPr>
            <a:r>
              <a:rPr lang="en">
                <a:solidFill>
                  <a:schemeClr val="dk1"/>
                </a:solidFill>
                <a:latin typeface="Quicksand"/>
                <a:ea typeface="Quicksand"/>
                <a:cs typeface="Quicksand"/>
                <a:sym typeface="Quicksand"/>
              </a:rPr>
              <a:t>Airbnb is primarily a combination of Hospitality and Real estate Industry</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2"/>
              </a:buClr>
              <a:buSzPts val="1100"/>
              <a:buFont typeface="Quicksand"/>
              <a:buChar char="●"/>
            </a:pPr>
            <a:r>
              <a:rPr lang="en">
                <a:solidFill>
                  <a:schemeClr val="dk1"/>
                </a:solidFill>
                <a:latin typeface="Quicksand"/>
                <a:ea typeface="Quicksand"/>
                <a:cs typeface="Quicksand"/>
                <a:sym typeface="Quicksand"/>
              </a:rPr>
              <a:t>Las Vegas is famous for its casino industry together with the hotel industry because most casinos are owned by the hotel. </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No Seasonality in the market as tourism flourishes in Las Vegas all year round.</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Growing tourism industry with around 42.5 Million people visiting Las Vegas in 2019 which was a million more than 2018</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Las Vegas has about 113 Hotels with over 100, 000 beds</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Las Vegas has about 6000 AirBnb listings with about 15000 beds</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Out of these 4782 listings have a low booking rate which is about 77% of the total listings</a:t>
            </a:r>
            <a:endParaRPr>
              <a:solidFill>
                <a:schemeClr val="dk1"/>
              </a:solidFill>
              <a:latin typeface="Quicksand"/>
              <a:ea typeface="Quicksand"/>
              <a:cs typeface="Quicksand"/>
              <a:sym typeface="Quicksand"/>
            </a:endParaRPr>
          </a:p>
          <a:p>
            <a:pPr indent="-298450" lvl="0" marL="457200" rtl="0" algn="l">
              <a:lnSpc>
                <a:spcPct val="115000"/>
              </a:lnSpc>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Competition, Supply, Demand, Regulation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8481ef73ca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481ef73ca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chemeClr val="dk1"/>
                </a:solidFill>
                <a:latin typeface="Quicksand"/>
                <a:ea typeface="Quicksand"/>
                <a:cs typeface="Quicksand"/>
                <a:sym typeface="Quicksand"/>
              </a:rPr>
              <a:t>Hotels</a:t>
            </a:r>
            <a:endParaRPr sz="1200">
              <a:solidFill>
                <a:schemeClr val="dk1"/>
              </a:solidFill>
              <a:latin typeface="Quicksand"/>
              <a:ea typeface="Quicksand"/>
              <a:cs typeface="Quicksand"/>
              <a:sym typeface="Quicksand"/>
            </a:endParaRPr>
          </a:p>
          <a:p>
            <a:pPr indent="-304800" lvl="0" marL="457200" rtl="0" algn="l">
              <a:lnSpc>
                <a:spcPct val="115000"/>
              </a:lnSpc>
              <a:spcBef>
                <a:spcPts val="600"/>
              </a:spcBef>
              <a:spcAft>
                <a:spcPts val="0"/>
              </a:spcAft>
              <a:buClr>
                <a:schemeClr val="dk2"/>
              </a:buClr>
              <a:buSzPts val="1200"/>
              <a:buFont typeface="Quicksand"/>
              <a:buChar char="●"/>
            </a:pPr>
            <a:r>
              <a:rPr lang="en" sz="1200">
                <a:solidFill>
                  <a:schemeClr val="dk1"/>
                </a:solidFill>
                <a:latin typeface="Quicksand"/>
                <a:ea typeface="Quicksand"/>
                <a:cs typeface="Quicksand"/>
                <a:sym typeface="Quicksand"/>
              </a:rPr>
              <a:t>usually hotels do have the business center and located in the business district, and people can save time on the transportation</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most of the hotels in Las Vegas are big brands in chain hotels like MGM, they have the reputation for comfortable room, fancy environment and professional service.</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Price plays little role for small groups</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The hotel has a comparable advantage in the Strip area</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Hotels offer complimentary services like, pool and casino access and entertainment shows that make them a great choice for the traveller</a:t>
            </a:r>
            <a:endParaRPr sz="12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t/>
            </a:r>
            <a:endParaRPr sz="16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t/>
            </a:r>
            <a:endParaRPr sz="16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600">
                <a:solidFill>
                  <a:schemeClr val="dk1"/>
                </a:solidFill>
                <a:latin typeface="Quicksand"/>
                <a:ea typeface="Quicksand"/>
                <a:cs typeface="Quicksand"/>
                <a:sym typeface="Quicksand"/>
              </a:rPr>
              <a:t>Airbnb</a:t>
            </a:r>
            <a:endParaRPr sz="1600">
              <a:solidFill>
                <a:schemeClr val="dk1"/>
              </a:solidFill>
              <a:latin typeface="Quicksand"/>
              <a:ea typeface="Quicksand"/>
              <a:cs typeface="Quicksand"/>
              <a:sym typeface="Quicksand"/>
            </a:endParaRPr>
          </a:p>
          <a:p>
            <a:pPr indent="-304800" lvl="0" marL="457200" rtl="0" algn="l">
              <a:lnSpc>
                <a:spcPct val="115000"/>
              </a:lnSpc>
              <a:spcBef>
                <a:spcPts val="600"/>
              </a:spcBef>
              <a:spcAft>
                <a:spcPts val="0"/>
              </a:spcAft>
              <a:buClr>
                <a:schemeClr val="dk2"/>
              </a:buClr>
              <a:buSzPts val="1200"/>
              <a:buFont typeface="Quicksand"/>
              <a:buChar char="●"/>
            </a:pPr>
            <a:r>
              <a:rPr lang="en" sz="1200">
                <a:solidFill>
                  <a:schemeClr val="dk1"/>
                </a:solidFill>
                <a:latin typeface="Quicksand"/>
                <a:ea typeface="Quicksand"/>
                <a:cs typeface="Quicksand"/>
                <a:sym typeface="Quicksand"/>
              </a:rPr>
              <a:t>10% of Visitors came to Vegas for a Business Convention. Airbnb misses out this chunk of visitors</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2"/>
              </a:buClr>
              <a:buSzPts val="1200"/>
              <a:buFont typeface="Quicksand"/>
              <a:buChar char="●"/>
            </a:pPr>
            <a:r>
              <a:rPr lang="en" sz="1200">
                <a:solidFill>
                  <a:schemeClr val="dk1"/>
                </a:solidFill>
                <a:latin typeface="Quicksand"/>
                <a:ea typeface="Quicksand"/>
                <a:cs typeface="Quicksand"/>
                <a:sym typeface="Quicksand"/>
              </a:rPr>
              <a:t>Sometimes, the condition of Airbnb is not as good as it shown on the web page, which is under-expected.\</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2"/>
              </a:buClr>
              <a:buSzPts val="1200"/>
              <a:buFont typeface="Quicksand"/>
              <a:buChar char="●"/>
            </a:pPr>
            <a:r>
              <a:rPr lang="en" sz="1200">
                <a:solidFill>
                  <a:schemeClr val="dk1"/>
                </a:solidFill>
                <a:latin typeface="Quicksand"/>
                <a:ea typeface="Quicksand"/>
                <a:cs typeface="Quicksand"/>
                <a:sym typeface="Quicksand"/>
              </a:rPr>
              <a:t>Price is the advantage of Airbnb which materializes if you are travelling in large groups.</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2"/>
              </a:buClr>
              <a:buSzPts val="1200"/>
              <a:buFont typeface="Quicksand"/>
              <a:buChar char="●"/>
            </a:pPr>
            <a:r>
              <a:rPr lang="en" sz="1200">
                <a:solidFill>
                  <a:schemeClr val="dk1"/>
                </a:solidFill>
                <a:latin typeface="Quicksand"/>
                <a:ea typeface="Quicksand"/>
                <a:cs typeface="Quicksand"/>
                <a:sym typeface="Quicksand"/>
              </a:rPr>
              <a:t>the Airbnb could have the advantage on the outdoor area like the Red Rock Canyon National Conservation Area</a:t>
            </a:r>
            <a:endParaRPr sz="1200">
              <a:solidFill>
                <a:schemeClr val="dk1"/>
              </a:solidFill>
              <a:latin typeface="Quicksand"/>
              <a:ea typeface="Quicksand"/>
              <a:cs typeface="Quicksand"/>
              <a:sym typeface="Quicksand"/>
            </a:endParaRPr>
          </a:p>
          <a:p>
            <a:pPr indent="-304800" lvl="0" marL="457200" rtl="0" algn="l">
              <a:lnSpc>
                <a:spcPct val="115000"/>
              </a:lnSpc>
              <a:spcBef>
                <a:spcPts val="0"/>
              </a:spcBef>
              <a:spcAft>
                <a:spcPts val="0"/>
              </a:spcAft>
              <a:buClr>
                <a:schemeClr val="dk1"/>
              </a:buClr>
              <a:buSzPts val="1200"/>
              <a:buFont typeface="Quicksand"/>
              <a:buChar char="●"/>
            </a:pPr>
            <a:r>
              <a:rPr lang="en" sz="1200">
                <a:solidFill>
                  <a:schemeClr val="dk1"/>
                </a:solidFill>
                <a:latin typeface="Quicksand"/>
                <a:ea typeface="Quicksand"/>
                <a:cs typeface="Quicksand"/>
                <a:sym typeface="Quicksand"/>
              </a:rPr>
              <a:t>Airbnbs are generally just bed and breakfast which provide a place to stay with not many other facilities</a:t>
            </a:r>
            <a:endParaRPr sz="12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8481ef73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8481ef73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Real estate market in Las Vegas is currently stable with a median house price of $220K and 1- year appreciation rate of 9%</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There is a wide range of properties available from $19K to $21000K</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Among visitors who stayed overnight in Las Vegas, 86% stayed in a hotel </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Mean age of tourists visiting Las Vegas was 45.1 Years with 20% of them in the age group between 21-29</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Average size of a group was 2.2 visitors</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They stayed an average 4.4 days and 3.4 nights during the trip</a:t>
            </a:r>
            <a:endParaRPr sz="1000">
              <a:solidFill>
                <a:schemeClr val="dk1"/>
              </a:solidFill>
              <a:latin typeface="Quicksand"/>
              <a:ea typeface="Quicksand"/>
              <a:cs typeface="Quicksand"/>
              <a:sym typeface="Quicksand"/>
            </a:endParaRPr>
          </a:p>
          <a:p>
            <a:pPr indent="0" lvl="0" marL="0" rtl="0" algn="l">
              <a:lnSpc>
                <a:spcPct val="115000"/>
              </a:lnSpc>
              <a:spcBef>
                <a:spcPts val="600"/>
              </a:spcBef>
              <a:spcAft>
                <a:spcPts val="0"/>
              </a:spcAft>
              <a:buNone/>
            </a:pPr>
            <a:r>
              <a:rPr lang="en" sz="1000">
                <a:solidFill>
                  <a:schemeClr val="dk1"/>
                </a:solidFill>
                <a:latin typeface="Quicksand"/>
                <a:ea typeface="Quicksand"/>
                <a:cs typeface="Quicksand"/>
                <a:sym typeface="Quicksand"/>
              </a:rPr>
              <a:t>15% of the visitors bought a tour package for their trip </a:t>
            </a:r>
            <a:endParaRPr sz="10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8481ef73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8481ef73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a:solidFill>
                  <a:schemeClr val="dk1"/>
                </a:solidFill>
                <a:latin typeface="Quicksand"/>
                <a:ea typeface="Quicksand"/>
                <a:cs typeface="Quicksand"/>
                <a:sym typeface="Quicksand"/>
              </a:rPr>
              <a:t>there are many jobs offered to local residents by these hotels or casinos. If the Airbnb take away the market from hotels, many people would lose their jobs, so to protect people not lose their jobs, it’s reasonable that local government want to limit the development of the Airbnb.</a:t>
            </a:r>
            <a:endParaRPr>
              <a:solidFill>
                <a:schemeClr val="dk1"/>
              </a:solidFill>
              <a:latin typeface="Quicksand"/>
              <a:ea typeface="Quicksand"/>
              <a:cs typeface="Quicksand"/>
              <a:sym typeface="Quicksand"/>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76fdaf1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6fdaf1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dk2"/>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6000"/>
              <a:buNone/>
              <a:defRPr sz="6000">
                <a:solidFill>
                  <a:schemeClr val="lt1"/>
                </a:solidFill>
              </a:defRPr>
            </a:lvl1pPr>
            <a:lvl2pPr lvl="1" rtl="0" algn="ctr">
              <a:lnSpc>
                <a:spcPct val="80000"/>
              </a:lnSpc>
              <a:spcBef>
                <a:spcPts val="0"/>
              </a:spcBef>
              <a:spcAft>
                <a:spcPts val="0"/>
              </a:spcAft>
              <a:buClr>
                <a:schemeClr val="lt1"/>
              </a:buClr>
              <a:buSzPts val="6000"/>
              <a:buNone/>
              <a:defRPr sz="6000">
                <a:solidFill>
                  <a:schemeClr val="lt1"/>
                </a:solidFill>
              </a:defRPr>
            </a:lvl2pPr>
            <a:lvl3pPr lvl="2" rtl="0" algn="ctr">
              <a:lnSpc>
                <a:spcPct val="80000"/>
              </a:lnSpc>
              <a:spcBef>
                <a:spcPts val="0"/>
              </a:spcBef>
              <a:spcAft>
                <a:spcPts val="0"/>
              </a:spcAft>
              <a:buClr>
                <a:schemeClr val="lt1"/>
              </a:buClr>
              <a:buSzPts val="6000"/>
              <a:buNone/>
              <a:defRPr sz="6000">
                <a:solidFill>
                  <a:schemeClr val="lt1"/>
                </a:solidFill>
              </a:defRPr>
            </a:lvl3pPr>
            <a:lvl4pPr lvl="3" rtl="0" algn="ctr">
              <a:lnSpc>
                <a:spcPct val="80000"/>
              </a:lnSpc>
              <a:spcBef>
                <a:spcPts val="0"/>
              </a:spcBef>
              <a:spcAft>
                <a:spcPts val="0"/>
              </a:spcAft>
              <a:buClr>
                <a:schemeClr val="lt1"/>
              </a:buClr>
              <a:buSzPts val="6000"/>
              <a:buNone/>
              <a:defRPr sz="6000">
                <a:solidFill>
                  <a:schemeClr val="lt1"/>
                </a:solidFill>
              </a:defRPr>
            </a:lvl4pPr>
            <a:lvl5pPr lvl="4" rtl="0" algn="ctr">
              <a:lnSpc>
                <a:spcPct val="80000"/>
              </a:lnSpc>
              <a:spcBef>
                <a:spcPts val="0"/>
              </a:spcBef>
              <a:spcAft>
                <a:spcPts val="0"/>
              </a:spcAft>
              <a:buClr>
                <a:schemeClr val="lt1"/>
              </a:buClr>
              <a:buSzPts val="6000"/>
              <a:buNone/>
              <a:defRPr sz="6000">
                <a:solidFill>
                  <a:schemeClr val="lt1"/>
                </a:solidFill>
              </a:defRPr>
            </a:lvl5pPr>
            <a:lvl6pPr lvl="5" rtl="0" algn="ctr">
              <a:lnSpc>
                <a:spcPct val="80000"/>
              </a:lnSpc>
              <a:spcBef>
                <a:spcPts val="0"/>
              </a:spcBef>
              <a:spcAft>
                <a:spcPts val="0"/>
              </a:spcAft>
              <a:buClr>
                <a:schemeClr val="lt1"/>
              </a:buClr>
              <a:buSzPts val="6000"/>
              <a:buNone/>
              <a:defRPr sz="6000">
                <a:solidFill>
                  <a:schemeClr val="lt1"/>
                </a:solidFill>
              </a:defRPr>
            </a:lvl6pPr>
            <a:lvl7pPr lvl="6" rtl="0" algn="ctr">
              <a:lnSpc>
                <a:spcPct val="80000"/>
              </a:lnSpc>
              <a:spcBef>
                <a:spcPts val="0"/>
              </a:spcBef>
              <a:spcAft>
                <a:spcPts val="0"/>
              </a:spcAft>
              <a:buClr>
                <a:schemeClr val="lt1"/>
              </a:buClr>
              <a:buSzPts val="6000"/>
              <a:buNone/>
              <a:defRPr sz="6000">
                <a:solidFill>
                  <a:schemeClr val="lt1"/>
                </a:solidFill>
              </a:defRPr>
            </a:lvl7pPr>
            <a:lvl8pPr lvl="7" rtl="0" algn="ctr">
              <a:lnSpc>
                <a:spcPct val="80000"/>
              </a:lnSpc>
              <a:spcBef>
                <a:spcPts val="0"/>
              </a:spcBef>
              <a:spcAft>
                <a:spcPts val="0"/>
              </a:spcAft>
              <a:buClr>
                <a:schemeClr val="lt1"/>
              </a:buClr>
              <a:buSzPts val="6000"/>
              <a:buNone/>
              <a:defRPr sz="6000">
                <a:solidFill>
                  <a:schemeClr val="lt1"/>
                </a:solidFill>
              </a:defRPr>
            </a:lvl8pPr>
            <a:lvl9pPr lvl="8" rtl="0" algn="ctr">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170373" y="4682299"/>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974315">
                <a:off x="996275" y="3825647"/>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11830">
                <a:off x="7595186" y="4010311"/>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12930" y="846902"/>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25368" y="3599553"/>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pattern">
  <p:cSld name="BLANK_1">
    <p:spTree>
      <p:nvGrpSpPr>
        <p:cNvPr id="564"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5" name="Google Shape;625;p1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big pattern">
  <p:cSld name="BLANK_1_1">
    <p:spTree>
      <p:nvGrpSpPr>
        <p:cNvPr id="626" name="Shape 626"/>
        <p:cNvGrpSpPr/>
        <p:nvPr/>
      </p:nvGrpSpPr>
      <p:grpSpPr>
        <a:xfrm>
          <a:off x="0" y="0"/>
          <a:ext cx="0" cy="0"/>
          <a:chOff x="0" y="0"/>
          <a:chExt cx="0" cy="0"/>
        </a:xfrm>
      </p:grpSpPr>
      <p:sp>
        <p:nvSpPr>
          <p:cNvPr id="627" name="Google Shape;627;p1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690" name="Shape 690"/>
        <p:cNvGrpSpPr/>
        <p:nvPr/>
      </p:nvGrpSpPr>
      <p:grpSpPr>
        <a:xfrm>
          <a:off x="0" y="0"/>
          <a:ext cx="0" cy="0"/>
          <a:chOff x="0" y="0"/>
          <a:chExt cx="0" cy="0"/>
        </a:xfrm>
      </p:grpSpPr>
      <p:sp>
        <p:nvSpPr>
          <p:cNvPr id="691" name="Google Shape;691;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2" name="Google Shape;692;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3" name="Google Shape;693;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9" name="Shape 109"/>
        <p:cNvGrpSpPr/>
        <p:nvPr/>
      </p:nvGrpSpPr>
      <p:grpSpPr>
        <a:xfrm>
          <a:off x="0" y="0"/>
          <a:ext cx="0" cy="0"/>
          <a:chOff x="0" y="0"/>
          <a:chExt cx="0" cy="0"/>
        </a:xfrm>
      </p:grpSpPr>
      <p:sp>
        <p:nvSpPr>
          <p:cNvPr id="110" name="Google Shape;110;p3"/>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1" name="Google Shape;111;p3"/>
          <p:cNvSpPr txBox="1"/>
          <p:nvPr>
            <p:ph idx="1" type="subTitle"/>
          </p:nvPr>
        </p:nvSpPr>
        <p:spPr>
          <a:xfrm>
            <a:off x="2112400" y="2840052"/>
            <a:ext cx="4919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chemeClr val="accent5"/>
        </a:solidFill>
      </p:bgPr>
    </p:bg>
    <p:spTree>
      <p:nvGrpSpPr>
        <p:cNvPr id="175"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9" name="Google Shape;239;p4"/>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lvl1pPr indent="-457200" lvl="0" marL="457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1pPr>
            <a:lvl2pPr indent="-457200" lvl="1" marL="914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2pPr>
            <a:lvl3pPr indent="-457200" lvl="2" marL="1371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3pPr>
            <a:lvl4pPr indent="-457200" lvl="3" marL="1828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4pPr>
            <a:lvl5pPr indent="-457200" lvl="4" marL="22860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5pPr>
            <a:lvl6pPr indent="-457200" lvl="5" marL="2743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6pPr>
            <a:lvl7pPr indent="-457200" lvl="6" marL="3200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7pPr>
            <a:lvl8pPr indent="-457200" lvl="7" marL="3657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8pPr>
            <a:lvl9pPr indent="-457200" lvl="8" marL="4114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9pPr>
          </a:lstStyle>
          <a:p/>
        </p:txBody>
      </p:sp>
      <p:sp>
        <p:nvSpPr>
          <p:cNvPr id="240" name="Google Shape;240;p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2" name="Google Shape;302;p5"/>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04" name="Google Shape;304;p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5"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6" name="Google Shape;366;p6"/>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8" name="Google Shape;368;p6"/>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9" name="Google Shape;369;p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0"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31" name="Google Shape;431;p7"/>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7"/>
          <p:cNvSpPr txBox="1"/>
          <p:nvPr>
            <p:ph idx="1" type="body"/>
          </p:nvPr>
        </p:nvSpPr>
        <p:spPr>
          <a:xfrm>
            <a:off x="1028375"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7"/>
          <p:cNvSpPr txBox="1"/>
          <p:nvPr>
            <p:ph idx="2" type="body"/>
          </p:nvPr>
        </p:nvSpPr>
        <p:spPr>
          <a:xfrm>
            <a:off x="3439718"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7"/>
          <p:cNvSpPr txBox="1"/>
          <p:nvPr>
            <p:ph idx="3" type="body"/>
          </p:nvPr>
        </p:nvSpPr>
        <p:spPr>
          <a:xfrm>
            <a:off x="5851061"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5" name="Google Shape;435;p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6"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7" name="Google Shape;497;p8"/>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9" name="Shape 499"/>
        <p:cNvGrpSpPr/>
        <p:nvPr/>
      </p:nvGrpSpPr>
      <p:grpSpPr>
        <a:xfrm>
          <a:off x="0" y="0"/>
          <a:ext cx="0" cy="0"/>
          <a:chOff x="0" y="0"/>
          <a:chExt cx="0" cy="0"/>
        </a:xfrm>
      </p:grpSpPr>
      <p:sp>
        <p:nvSpPr>
          <p:cNvPr id="500" name="Google Shape;500;p9"/>
          <p:cNvSpPr txBox="1"/>
          <p:nvPr>
            <p:ph idx="1" type="body"/>
          </p:nvPr>
        </p:nvSpPr>
        <p:spPr>
          <a:xfrm>
            <a:off x="1619425" y="4348000"/>
            <a:ext cx="5905200" cy="2769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400"/>
              <a:buNone/>
              <a:defRPr sz="1400"/>
            </a:lvl1pPr>
          </a:lstStyle>
          <a:p/>
        </p:txBody>
      </p:sp>
      <p:sp>
        <p:nvSpPr>
          <p:cNvPr id="501" name="Google Shape;501;p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2" name="Shape 562"/>
        <p:cNvGrpSpPr/>
        <p:nvPr/>
      </p:nvGrpSpPr>
      <p:grpSpPr>
        <a:xfrm>
          <a:off x="0" y="0"/>
          <a:ext cx="0" cy="0"/>
          <a:chOff x="0" y="0"/>
          <a:chExt cx="0" cy="0"/>
        </a:xfrm>
      </p:grpSpPr>
      <p:sp>
        <p:nvSpPr>
          <p:cNvPr id="563" name="Google Shape;563;p1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
              <a:alphaModFix/>
            </a:blip>
            <a:srcRect b="0" l="0" r="0" t="0"/>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1"/>
          <p:cNvSpPr txBox="1"/>
          <p:nvPr>
            <p:ph type="title"/>
          </p:nvPr>
        </p:nvSpPr>
        <p:spPr>
          <a:xfrm>
            <a:off x="1028375" y="662026"/>
            <a:ext cx="7087200" cy="5502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1pPr>
            <a:lvl2pPr lvl="1"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2pPr>
            <a:lvl3pPr lvl="2"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3pPr>
            <a:lvl4pPr lvl="3"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4pPr>
            <a:lvl5pPr lvl="4"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5pPr>
            <a:lvl6pPr lvl="5"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6pPr>
            <a:lvl7pPr lvl="6"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7pPr>
            <a:lvl8pPr lvl="7"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8pPr>
            <a:lvl9pPr lvl="8"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9pPr>
          </a:lstStyle>
          <a:p/>
        </p:txBody>
      </p:sp>
      <p:sp>
        <p:nvSpPr>
          <p:cNvPr id="18" name="Google Shape;18;p1"/>
          <p:cNvSpPr txBox="1"/>
          <p:nvPr>
            <p:ph idx="12" type="sldNum"/>
          </p:nvPr>
        </p:nvSpPr>
        <p:spPr>
          <a:xfrm>
            <a:off x="4297625" y="4749850"/>
            <a:ext cx="548700" cy="276900"/>
          </a:xfrm>
          <a:prstGeom prst="rect">
            <a:avLst/>
          </a:prstGeom>
          <a:noFill/>
          <a:ln>
            <a:noFill/>
          </a:ln>
        </p:spPr>
        <p:txBody>
          <a:bodyPr anchorCtr="0" anchor="ctr" bIns="0" lIns="0" spcFirstLastPara="1" rIns="0" wrap="square" tIns="0">
            <a:noAutofit/>
          </a:bodyPr>
          <a:lstStyle>
            <a:lvl1pPr lvl="0" rtl="0" algn="ctr">
              <a:buNone/>
              <a:defRPr sz="1000">
                <a:solidFill>
                  <a:schemeClr val="dk2"/>
                </a:solidFill>
                <a:latin typeface="Quicksand"/>
                <a:ea typeface="Quicksand"/>
                <a:cs typeface="Quicksand"/>
                <a:sym typeface="Quicksand"/>
              </a:defRPr>
            </a:lvl1pPr>
            <a:lvl2pPr lvl="1" rtl="0" algn="ctr">
              <a:buNone/>
              <a:defRPr sz="1000">
                <a:solidFill>
                  <a:schemeClr val="dk2"/>
                </a:solidFill>
                <a:latin typeface="Quicksand"/>
                <a:ea typeface="Quicksand"/>
                <a:cs typeface="Quicksand"/>
                <a:sym typeface="Quicksand"/>
              </a:defRPr>
            </a:lvl2pPr>
            <a:lvl3pPr lvl="2" rtl="0" algn="ctr">
              <a:buNone/>
              <a:defRPr sz="1000">
                <a:solidFill>
                  <a:schemeClr val="dk2"/>
                </a:solidFill>
                <a:latin typeface="Quicksand"/>
                <a:ea typeface="Quicksand"/>
                <a:cs typeface="Quicksand"/>
                <a:sym typeface="Quicksand"/>
              </a:defRPr>
            </a:lvl3pPr>
            <a:lvl4pPr lvl="3" rtl="0" algn="ctr">
              <a:buNone/>
              <a:defRPr sz="1000">
                <a:solidFill>
                  <a:schemeClr val="dk2"/>
                </a:solidFill>
                <a:latin typeface="Quicksand"/>
                <a:ea typeface="Quicksand"/>
                <a:cs typeface="Quicksand"/>
                <a:sym typeface="Quicksand"/>
              </a:defRPr>
            </a:lvl4pPr>
            <a:lvl5pPr lvl="4" rtl="0" algn="ctr">
              <a:buNone/>
              <a:defRPr sz="1000">
                <a:solidFill>
                  <a:schemeClr val="dk2"/>
                </a:solidFill>
                <a:latin typeface="Quicksand"/>
                <a:ea typeface="Quicksand"/>
                <a:cs typeface="Quicksand"/>
                <a:sym typeface="Quicksand"/>
              </a:defRPr>
            </a:lvl5pPr>
            <a:lvl6pPr lvl="5" rtl="0" algn="ctr">
              <a:buNone/>
              <a:defRPr sz="1000">
                <a:solidFill>
                  <a:schemeClr val="dk2"/>
                </a:solidFill>
                <a:latin typeface="Quicksand"/>
                <a:ea typeface="Quicksand"/>
                <a:cs typeface="Quicksand"/>
                <a:sym typeface="Quicksand"/>
              </a:defRPr>
            </a:lvl6pPr>
            <a:lvl7pPr lvl="6" rtl="0" algn="ctr">
              <a:buNone/>
              <a:defRPr sz="1000">
                <a:solidFill>
                  <a:schemeClr val="dk2"/>
                </a:solidFill>
                <a:latin typeface="Quicksand"/>
                <a:ea typeface="Quicksand"/>
                <a:cs typeface="Quicksand"/>
                <a:sym typeface="Quicksand"/>
              </a:defRPr>
            </a:lvl7pPr>
            <a:lvl8pPr lvl="7" rtl="0" algn="ctr">
              <a:buNone/>
              <a:defRPr sz="1000">
                <a:solidFill>
                  <a:schemeClr val="dk2"/>
                </a:solidFill>
                <a:latin typeface="Quicksand"/>
                <a:ea typeface="Quicksand"/>
                <a:cs typeface="Quicksand"/>
                <a:sym typeface="Quicksand"/>
              </a:defRPr>
            </a:lvl8pPr>
            <a:lvl9pPr lvl="8" rtl="0" algn="ctr">
              <a:buNone/>
              <a:defRPr sz="1000">
                <a:solidFill>
                  <a:schemeClr val="dk2"/>
                </a:solidFill>
                <a:latin typeface="Quicksand"/>
                <a:ea typeface="Quicksand"/>
                <a:cs typeface="Quicksand"/>
                <a:sym typeface="Quicksand"/>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1"/>
          <p:cNvSpPr txBox="1"/>
          <p:nvPr>
            <p:ph idx="1" type="body"/>
          </p:nvPr>
        </p:nvSpPr>
        <p:spPr>
          <a:xfrm>
            <a:off x="1028375" y="1327952"/>
            <a:ext cx="7087200" cy="2683200"/>
          </a:xfrm>
          <a:prstGeom prst="rect">
            <a:avLst/>
          </a:prstGeom>
          <a:noFill/>
          <a:ln>
            <a:noFill/>
          </a:ln>
        </p:spPr>
        <p:txBody>
          <a:bodyPr anchorCtr="0" anchor="t" bIns="0" lIns="0" spcFirstLastPara="1" rIns="0" wrap="square" tIns="0">
            <a:noAutofit/>
          </a:bodyPr>
          <a:lstStyle>
            <a:lvl1pPr indent="-342900" lvl="0" marL="4572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indent="-342900" lvl="1" marL="9144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indent="-342900" lvl="2" marL="13716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indent="-342900" lvl="3" marL="18288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indent="-381000" lvl="4" marL="2286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indent="-381000" lvl="5" marL="27432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indent="-381000" lvl="6" marL="32004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indent="-381000" lvl="7" marL="36576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indent="-381000" lvl="8" marL="41148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brownellteamrealtors.com/market-statistics/" TargetMode="External"/><Relationship Id="rId4" Type="http://schemas.openxmlformats.org/officeDocument/2006/relationships/hyperlink" Target="https://www.fortunebuilders.com/las-vegas-real-estate-market-trends/" TargetMode="External"/><Relationship Id="rId9" Type="http://schemas.openxmlformats.org/officeDocument/2006/relationships/hyperlink" Target="https://www.fox5vegas.com/news/local/short-term-vacation-rental-market-booming-in-las-vegas-valley-pushing-out-buyers/article_afff7ee4-b8d5-11e9-a333-6f54592625b0.html" TargetMode="External"/><Relationship Id="rId5" Type="http://schemas.openxmlformats.org/officeDocument/2006/relationships/hyperlink" Target="https://assets.simpleviewcms.com/simpleview/image/upload/v1/clients/lasvegas/2018_Las_Vegas_Visitors_Profile_Study_94443c1d-334f-4d0b-b997-5c8800f990b0.pdf" TargetMode="External"/><Relationship Id="rId6" Type="http://schemas.openxmlformats.org/officeDocument/2006/relationships/hyperlink" Target="https://www.investopedia.com/articles/personal-finance/031815/hotels-vs-airbnb-vegas-visitors.asp" TargetMode="External"/><Relationship Id="rId7" Type="http://schemas.openxmlformats.org/officeDocument/2006/relationships/hyperlink" Target="https://www.investopedia.com/articles/personal-finance/031815/hotels-vs-airbnb-vegas-visitors.asp" TargetMode="External"/><Relationship Id="rId8" Type="http://schemas.openxmlformats.org/officeDocument/2006/relationships/hyperlink" Target="https://www.cntraveler.com/story/why-airbnb-cant-crack-las-veg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14"/>
          <p:cNvSpPr txBox="1"/>
          <p:nvPr>
            <p:ph type="ctrTitle"/>
          </p:nvPr>
        </p:nvSpPr>
        <p:spPr>
          <a:xfrm>
            <a:off x="1886400" y="1110300"/>
            <a:ext cx="5371200" cy="171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5000">
                <a:solidFill>
                  <a:srgbClr val="FFFFFF"/>
                </a:solidFill>
              </a:rPr>
              <a:t>“Exploration, Explanation and Prediction in the world of Investing in Airbnb</a:t>
            </a:r>
            <a:endParaRPr sz="5000">
              <a:solidFill>
                <a:srgbClr val="FFFFFF"/>
              </a:solidFill>
            </a:endParaRPr>
          </a:p>
          <a:p>
            <a:pPr indent="0" lvl="0" marL="0" rtl="0" algn="ctr">
              <a:spcBef>
                <a:spcPts val="0"/>
              </a:spcBef>
              <a:spcAft>
                <a:spcPts val="0"/>
              </a:spcAft>
              <a:buNone/>
            </a:pPr>
            <a:r>
              <a:rPr lang="en" sz="5000">
                <a:solidFill>
                  <a:srgbClr val="FFFFFF"/>
                </a:solidFill>
              </a:rPr>
              <a:t>Las Vegas”</a:t>
            </a:r>
            <a:endParaRPr sz="5000"/>
          </a:p>
        </p:txBody>
      </p:sp>
      <p:sp>
        <p:nvSpPr>
          <p:cNvPr id="699" name="Google Shape;699;p14"/>
          <p:cNvSpPr txBox="1"/>
          <p:nvPr>
            <p:ph type="ctrTitle"/>
          </p:nvPr>
        </p:nvSpPr>
        <p:spPr>
          <a:xfrm>
            <a:off x="1886400" y="3165225"/>
            <a:ext cx="5371200" cy="36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solidFill>
                  <a:srgbClr val="FFFFFF"/>
                </a:solidFill>
              </a:rPr>
              <a:t>Team 8 </a:t>
            </a:r>
            <a:endParaRPr sz="3000">
              <a:solidFill>
                <a:srgbClr val="FFFFFF"/>
              </a:solidFill>
            </a:endParaRPr>
          </a:p>
        </p:txBody>
      </p:sp>
      <p:sp>
        <p:nvSpPr>
          <p:cNvPr id="700" name="Google Shape;700;p14"/>
          <p:cNvSpPr txBox="1"/>
          <p:nvPr>
            <p:ph type="ctrTitle"/>
          </p:nvPr>
        </p:nvSpPr>
        <p:spPr>
          <a:xfrm>
            <a:off x="2433600" y="3769150"/>
            <a:ext cx="4276800" cy="3690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0"/>
              </a:spcAft>
              <a:buNone/>
            </a:pPr>
            <a:r>
              <a:rPr b="0" i="1" lang="en" sz="1500">
                <a:latin typeface="Arial"/>
                <a:ea typeface="Arial"/>
                <a:cs typeface="Arial"/>
                <a:sym typeface="Arial"/>
              </a:rPr>
              <a:t>Tongyue Hu, Wanzhen Li, Tanmaya Pisal, Shashank Puthanveedu, Tianlin Xiao, Xinyu Zhao</a:t>
            </a:r>
            <a:endParaRPr b="0" i="1" sz="1500">
              <a:latin typeface="Arial"/>
              <a:ea typeface="Arial"/>
              <a:cs typeface="Arial"/>
              <a:sym typeface="Arial"/>
            </a:endParaRPr>
          </a:p>
          <a:p>
            <a:pPr indent="0" lvl="0" marL="0" rtl="0" algn="ctr">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23"/>
          <p:cNvSpPr txBox="1"/>
          <p:nvPr>
            <p:ph type="ctrTitle"/>
          </p:nvPr>
        </p:nvSpPr>
        <p:spPr>
          <a:xfrm>
            <a:off x="2112400" y="22131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“Now that we have a enough background let’s look at what the numbers say!”</a:t>
            </a:r>
            <a:endParaRPr/>
          </a:p>
        </p:txBody>
      </p:sp>
      <p:sp>
        <p:nvSpPr>
          <p:cNvPr id="767" name="Google Shape;767;p23"/>
          <p:cNvSpPr txBox="1"/>
          <p:nvPr>
            <p:ph idx="1" type="subTitle"/>
          </p:nvPr>
        </p:nvSpPr>
        <p:spPr>
          <a:xfrm>
            <a:off x="2112400" y="3372952"/>
            <a:ext cx="4919400" cy="784800"/>
          </a:xfrm>
          <a:prstGeom prst="rect">
            <a:avLst/>
          </a:prstGeom>
        </p:spPr>
        <p:txBody>
          <a:bodyPr anchorCtr="0" anchor="t" bIns="0" lIns="0" spcFirstLastPara="1" rIns="0" wrap="square" tIns="0">
            <a:noAutofit/>
          </a:bodyPr>
          <a:lstStyle/>
          <a:p>
            <a:pPr indent="457200" lvl="0" marL="1371600" rtl="0" algn="l">
              <a:spcBef>
                <a:spcPts val="0"/>
              </a:spcBef>
              <a:spcAft>
                <a:spcPts val="0"/>
              </a:spcAft>
              <a:buNone/>
            </a:pPr>
            <a:r>
              <a:rPr lang="en"/>
              <a:t>Exploration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24"/>
          <p:cNvSpPr txBox="1"/>
          <p:nvPr>
            <p:ph type="title"/>
          </p:nvPr>
        </p:nvSpPr>
        <p:spPr>
          <a:xfrm>
            <a:off x="1028400" y="1043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Does Having pool Lead to High booking rate? </a:t>
            </a:r>
            <a:endParaRPr/>
          </a:p>
        </p:txBody>
      </p:sp>
      <p:pic>
        <p:nvPicPr>
          <p:cNvPr id="773" name="Google Shape;773;p24"/>
          <p:cNvPicPr preferRelativeResize="0"/>
          <p:nvPr/>
        </p:nvPicPr>
        <p:blipFill>
          <a:blip r:embed="rId3">
            <a:alphaModFix/>
          </a:blip>
          <a:stretch>
            <a:fillRect/>
          </a:stretch>
        </p:blipFill>
        <p:spPr>
          <a:xfrm>
            <a:off x="1591763" y="654500"/>
            <a:ext cx="5960475" cy="367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25"/>
          <p:cNvSpPr txBox="1"/>
          <p:nvPr>
            <p:ph type="title"/>
          </p:nvPr>
        </p:nvSpPr>
        <p:spPr>
          <a:xfrm>
            <a:off x="1028400" y="1043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Does Being Family Friendly Lead to High booking rate ? </a:t>
            </a:r>
            <a:endParaRPr/>
          </a:p>
        </p:txBody>
      </p:sp>
      <p:pic>
        <p:nvPicPr>
          <p:cNvPr id="779" name="Google Shape;779;p25"/>
          <p:cNvPicPr preferRelativeResize="0"/>
          <p:nvPr/>
        </p:nvPicPr>
        <p:blipFill>
          <a:blip r:embed="rId3">
            <a:alphaModFix/>
          </a:blip>
          <a:stretch>
            <a:fillRect/>
          </a:stretch>
        </p:blipFill>
        <p:spPr>
          <a:xfrm>
            <a:off x="1703413" y="654501"/>
            <a:ext cx="5737164" cy="3626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26"/>
          <p:cNvSpPr txBox="1"/>
          <p:nvPr>
            <p:ph type="title"/>
          </p:nvPr>
        </p:nvSpPr>
        <p:spPr>
          <a:xfrm>
            <a:off x="1028400" y="1043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Does Having more amenities Lead to High booking rate ?</a:t>
            </a:r>
            <a:endParaRPr/>
          </a:p>
        </p:txBody>
      </p:sp>
      <p:pic>
        <p:nvPicPr>
          <p:cNvPr id="785" name="Google Shape;785;p26"/>
          <p:cNvPicPr preferRelativeResize="0"/>
          <p:nvPr/>
        </p:nvPicPr>
        <p:blipFill>
          <a:blip r:embed="rId3">
            <a:alphaModFix/>
          </a:blip>
          <a:stretch>
            <a:fillRect/>
          </a:stretch>
        </p:blipFill>
        <p:spPr>
          <a:xfrm>
            <a:off x="1625539" y="654500"/>
            <a:ext cx="5892925" cy="35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27"/>
          <p:cNvSpPr txBox="1"/>
          <p:nvPr>
            <p:ph type="title"/>
          </p:nvPr>
        </p:nvSpPr>
        <p:spPr>
          <a:xfrm>
            <a:off x="1028400" y="1043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Does Being responsive Lead to High booking rate ?</a:t>
            </a:r>
            <a:endParaRPr/>
          </a:p>
        </p:txBody>
      </p:sp>
      <p:pic>
        <p:nvPicPr>
          <p:cNvPr id="791" name="Google Shape;791;p27"/>
          <p:cNvPicPr preferRelativeResize="0"/>
          <p:nvPr/>
        </p:nvPicPr>
        <p:blipFill>
          <a:blip r:embed="rId3">
            <a:alphaModFix/>
          </a:blip>
          <a:stretch>
            <a:fillRect/>
          </a:stretch>
        </p:blipFill>
        <p:spPr>
          <a:xfrm>
            <a:off x="1598325" y="654500"/>
            <a:ext cx="5947351" cy="353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28"/>
          <p:cNvSpPr txBox="1"/>
          <p:nvPr>
            <p:ph type="ctrTitle"/>
          </p:nvPr>
        </p:nvSpPr>
        <p:spPr>
          <a:xfrm>
            <a:off x="2112300" y="19918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“For the Investor who wants to buy a new property!”</a:t>
            </a:r>
            <a:endParaRPr/>
          </a:p>
        </p:txBody>
      </p:sp>
      <p:sp>
        <p:nvSpPr>
          <p:cNvPr id="797" name="Google Shape;797;p28"/>
          <p:cNvSpPr txBox="1"/>
          <p:nvPr>
            <p:ph idx="1" type="subTitle"/>
          </p:nvPr>
        </p:nvSpPr>
        <p:spPr>
          <a:xfrm>
            <a:off x="2112300" y="3211452"/>
            <a:ext cx="4919400" cy="78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Prediction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29"/>
          <p:cNvSpPr txBox="1"/>
          <p:nvPr>
            <p:ph type="title"/>
          </p:nvPr>
        </p:nvSpPr>
        <p:spPr>
          <a:xfrm>
            <a:off x="1028400" y="2158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Important Factors</a:t>
            </a:r>
            <a:endParaRPr/>
          </a:p>
        </p:txBody>
      </p:sp>
      <p:sp>
        <p:nvSpPr>
          <p:cNvPr id="803" name="Google Shape;803;p29"/>
          <p:cNvSpPr txBox="1"/>
          <p:nvPr>
            <p:ph idx="1" type="body"/>
          </p:nvPr>
        </p:nvSpPr>
        <p:spPr>
          <a:xfrm>
            <a:off x="590400" y="766050"/>
            <a:ext cx="7981800" cy="770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Based on the Bagged tree prediction model for predicting the probability of high booking rate for a new property we achieve an AUC of 0.914!</a:t>
            </a:r>
            <a:endParaRPr sz="1800"/>
          </a:p>
          <a:p>
            <a:pPr indent="0" lvl="0" marL="0" rtl="0" algn="ctr">
              <a:spcBef>
                <a:spcPts val="600"/>
              </a:spcBef>
              <a:spcAft>
                <a:spcPts val="0"/>
              </a:spcAft>
              <a:buNone/>
            </a:pPr>
            <a:r>
              <a:t/>
            </a:r>
            <a:endParaRPr sz="1800"/>
          </a:p>
          <a:p>
            <a:pPr indent="0" lvl="0" marL="0" rtl="0" algn="ctr">
              <a:spcBef>
                <a:spcPts val="600"/>
              </a:spcBef>
              <a:spcAft>
                <a:spcPts val="0"/>
              </a:spcAft>
              <a:buNone/>
            </a:pPr>
            <a:r>
              <a:t/>
            </a:r>
            <a:endParaRPr sz="1800"/>
          </a:p>
        </p:txBody>
      </p:sp>
      <p:pic>
        <p:nvPicPr>
          <p:cNvPr id="804" name="Google Shape;804;p29"/>
          <p:cNvPicPr preferRelativeResize="0"/>
          <p:nvPr/>
        </p:nvPicPr>
        <p:blipFill>
          <a:blip r:embed="rId3">
            <a:alphaModFix/>
          </a:blip>
          <a:stretch>
            <a:fillRect/>
          </a:stretch>
        </p:blipFill>
        <p:spPr>
          <a:xfrm>
            <a:off x="1839888" y="1536750"/>
            <a:ext cx="5464219" cy="330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30"/>
          <p:cNvSpPr txBox="1"/>
          <p:nvPr>
            <p:ph type="title"/>
          </p:nvPr>
        </p:nvSpPr>
        <p:spPr>
          <a:xfrm>
            <a:off x="1028400" y="795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to Classify a new property using this prediction model?</a:t>
            </a:r>
            <a:endParaRPr/>
          </a:p>
        </p:txBody>
      </p:sp>
      <p:sp>
        <p:nvSpPr>
          <p:cNvPr id="810" name="Google Shape;810;p30"/>
          <p:cNvSpPr txBox="1"/>
          <p:nvPr>
            <p:ph idx="1" type="body"/>
          </p:nvPr>
        </p:nvSpPr>
        <p:spPr>
          <a:xfrm>
            <a:off x="311700" y="3990850"/>
            <a:ext cx="8520600" cy="493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T</a:t>
            </a:r>
            <a:r>
              <a:rPr lang="en" sz="1800"/>
              <a:t>his is based on cut off 0.5 which enables a risk neutral decision</a:t>
            </a:r>
            <a:endParaRPr sz="1800"/>
          </a:p>
        </p:txBody>
      </p:sp>
      <p:sp>
        <p:nvSpPr>
          <p:cNvPr id="811" name="Google Shape;811;p30"/>
          <p:cNvSpPr/>
          <p:nvPr/>
        </p:nvSpPr>
        <p:spPr>
          <a:xfrm>
            <a:off x="5836802" y="892303"/>
            <a:ext cx="387161" cy="40256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txBox="1"/>
          <p:nvPr>
            <p:ph idx="1" type="body"/>
          </p:nvPr>
        </p:nvSpPr>
        <p:spPr>
          <a:xfrm>
            <a:off x="6405097" y="892300"/>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Accuracy: 86.41% </a:t>
            </a:r>
            <a:endParaRPr b="1" sz="1600"/>
          </a:p>
        </p:txBody>
      </p:sp>
      <p:pic>
        <p:nvPicPr>
          <p:cNvPr id="813" name="Google Shape;813;p30"/>
          <p:cNvPicPr preferRelativeResize="0"/>
          <p:nvPr/>
        </p:nvPicPr>
        <p:blipFill>
          <a:blip r:embed="rId3">
            <a:alphaModFix/>
          </a:blip>
          <a:stretch>
            <a:fillRect/>
          </a:stretch>
        </p:blipFill>
        <p:spPr>
          <a:xfrm>
            <a:off x="710125" y="629726"/>
            <a:ext cx="4945556" cy="3056324"/>
          </a:xfrm>
          <a:prstGeom prst="rect">
            <a:avLst/>
          </a:prstGeom>
          <a:noFill/>
          <a:ln>
            <a:noFill/>
          </a:ln>
        </p:spPr>
      </p:pic>
      <p:sp>
        <p:nvSpPr>
          <p:cNvPr id="814" name="Google Shape;814;p30"/>
          <p:cNvSpPr/>
          <p:nvPr/>
        </p:nvSpPr>
        <p:spPr>
          <a:xfrm>
            <a:off x="5832020" y="179203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5832020" y="265088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txBox="1"/>
          <p:nvPr>
            <p:ph idx="1" type="body"/>
          </p:nvPr>
        </p:nvSpPr>
        <p:spPr>
          <a:xfrm>
            <a:off x="6405097" y="2550238"/>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Specificity</a:t>
            </a:r>
            <a:r>
              <a:rPr b="1" lang="en" sz="1600"/>
              <a:t>: 92.71% </a:t>
            </a:r>
            <a:endParaRPr b="1" sz="1600"/>
          </a:p>
        </p:txBody>
      </p:sp>
      <p:sp>
        <p:nvSpPr>
          <p:cNvPr id="817" name="Google Shape;817;p30"/>
          <p:cNvSpPr txBox="1"/>
          <p:nvPr>
            <p:ph idx="1" type="body"/>
          </p:nvPr>
        </p:nvSpPr>
        <p:spPr>
          <a:xfrm>
            <a:off x="6405097" y="1721263"/>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Sensitivity</a:t>
            </a:r>
            <a:r>
              <a:rPr b="1" lang="en" sz="1600"/>
              <a:t>: 64.93% </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1"/>
          <p:cNvSpPr txBox="1"/>
          <p:nvPr>
            <p:ph type="title"/>
          </p:nvPr>
        </p:nvSpPr>
        <p:spPr>
          <a:xfrm>
            <a:off x="1028400" y="919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Revisiting Sensitivity and Specificity</a:t>
            </a:r>
            <a:endParaRPr/>
          </a:p>
        </p:txBody>
      </p:sp>
      <p:pic>
        <p:nvPicPr>
          <p:cNvPr id="823" name="Google Shape;823;p31"/>
          <p:cNvPicPr preferRelativeResize="0"/>
          <p:nvPr/>
        </p:nvPicPr>
        <p:blipFill>
          <a:blip r:embed="rId3">
            <a:alphaModFix/>
          </a:blip>
          <a:stretch>
            <a:fillRect/>
          </a:stretch>
        </p:blipFill>
        <p:spPr>
          <a:xfrm>
            <a:off x="1635450" y="642100"/>
            <a:ext cx="5873100" cy="358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32"/>
          <p:cNvSpPr txBox="1"/>
          <p:nvPr>
            <p:ph type="title"/>
          </p:nvPr>
        </p:nvSpPr>
        <p:spPr>
          <a:xfrm>
            <a:off x="1028400" y="795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For a Risk Seeking Investor!</a:t>
            </a:r>
            <a:endParaRPr/>
          </a:p>
        </p:txBody>
      </p:sp>
      <p:sp>
        <p:nvSpPr>
          <p:cNvPr id="829" name="Google Shape;829;p32"/>
          <p:cNvSpPr txBox="1"/>
          <p:nvPr>
            <p:ph idx="1" type="body"/>
          </p:nvPr>
        </p:nvSpPr>
        <p:spPr>
          <a:xfrm>
            <a:off x="311700" y="3990850"/>
            <a:ext cx="8520600" cy="493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T</a:t>
            </a:r>
            <a:r>
              <a:rPr lang="en" sz="1800"/>
              <a:t>his is based on cut off 0.3 which enables a risk seeking decision</a:t>
            </a:r>
            <a:endParaRPr sz="1800"/>
          </a:p>
        </p:txBody>
      </p:sp>
      <p:sp>
        <p:nvSpPr>
          <p:cNvPr id="830" name="Google Shape;830;p32"/>
          <p:cNvSpPr/>
          <p:nvPr/>
        </p:nvSpPr>
        <p:spPr>
          <a:xfrm>
            <a:off x="5836802" y="892303"/>
            <a:ext cx="387161" cy="40256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txBox="1"/>
          <p:nvPr>
            <p:ph idx="1" type="body"/>
          </p:nvPr>
        </p:nvSpPr>
        <p:spPr>
          <a:xfrm>
            <a:off x="6405097" y="892300"/>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Accuracy: 81.95% </a:t>
            </a:r>
            <a:endParaRPr b="1" sz="1600"/>
          </a:p>
        </p:txBody>
      </p:sp>
      <p:sp>
        <p:nvSpPr>
          <p:cNvPr id="832" name="Google Shape;832;p32"/>
          <p:cNvSpPr/>
          <p:nvPr/>
        </p:nvSpPr>
        <p:spPr>
          <a:xfrm>
            <a:off x="5832020" y="179203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5832020" y="265088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txBox="1"/>
          <p:nvPr>
            <p:ph idx="1" type="body"/>
          </p:nvPr>
        </p:nvSpPr>
        <p:spPr>
          <a:xfrm>
            <a:off x="6405097" y="2550238"/>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Specificity: 81.60% </a:t>
            </a:r>
            <a:endParaRPr b="1" sz="1600"/>
          </a:p>
        </p:txBody>
      </p:sp>
      <p:sp>
        <p:nvSpPr>
          <p:cNvPr id="835" name="Google Shape;835;p32"/>
          <p:cNvSpPr txBox="1"/>
          <p:nvPr>
            <p:ph idx="1" type="body"/>
          </p:nvPr>
        </p:nvSpPr>
        <p:spPr>
          <a:xfrm>
            <a:off x="6405097" y="1721263"/>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Sensitivity: 83.18% </a:t>
            </a:r>
            <a:endParaRPr b="1" sz="1600"/>
          </a:p>
        </p:txBody>
      </p:sp>
      <p:pic>
        <p:nvPicPr>
          <p:cNvPr id="836" name="Google Shape;836;p32"/>
          <p:cNvPicPr preferRelativeResize="0"/>
          <p:nvPr/>
        </p:nvPicPr>
        <p:blipFill>
          <a:blip r:embed="rId3">
            <a:alphaModFix/>
          </a:blip>
          <a:stretch>
            <a:fillRect/>
          </a:stretch>
        </p:blipFill>
        <p:spPr>
          <a:xfrm>
            <a:off x="598889" y="767284"/>
            <a:ext cx="4923411" cy="30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15"/>
          <p:cNvSpPr txBox="1"/>
          <p:nvPr>
            <p:ph type="ctrTitle"/>
          </p:nvPr>
        </p:nvSpPr>
        <p:spPr>
          <a:xfrm>
            <a:off x="2112400" y="1719675"/>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“Kaggle Haggle”</a:t>
            </a:r>
            <a:endParaRPr/>
          </a:p>
        </p:txBody>
      </p:sp>
      <p:sp>
        <p:nvSpPr>
          <p:cNvPr id="706" name="Google Shape;706;p15"/>
          <p:cNvSpPr txBox="1"/>
          <p:nvPr>
            <p:ph idx="1" type="subTitle"/>
          </p:nvPr>
        </p:nvSpPr>
        <p:spPr>
          <a:xfrm>
            <a:off x="2112400" y="3038352"/>
            <a:ext cx="4919400" cy="78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Part 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33"/>
          <p:cNvSpPr txBox="1"/>
          <p:nvPr>
            <p:ph type="title"/>
          </p:nvPr>
        </p:nvSpPr>
        <p:spPr>
          <a:xfrm>
            <a:off x="1028400" y="795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For a Risk Averse Investor!</a:t>
            </a:r>
            <a:endParaRPr/>
          </a:p>
        </p:txBody>
      </p:sp>
      <p:sp>
        <p:nvSpPr>
          <p:cNvPr id="842" name="Google Shape;842;p33"/>
          <p:cNvSpPr txBox="1"/>
          <p:nvPr>
            <p:ph idx="1" type="body"/>
          </p:nvPr>
        </p:nvSpPr>
        <p:spPr>
          <a:xfrm>
            <a:off x="311700" y="3990850"/>
            <a:ext cx="8520600" cy="493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T</a:t>
            </a:r>
            <a:r>
              <a:rPr lang="en" sz="1800"/>
              <a:t>his is based on cut off 0.7 which enables a risk averse decision</a:t>
            </a:r>
            <a:endParaRPr sz="1800"/>
          </a:p>
        </p:txBody>
      </p:sp>
      <p:sp>
        <p:nvSpPr>
          <p:cNvPr id="843" name="Google Shape;843;p33"/>
          <p:cNvSpPr/>
          <p:nvPr/>
        </p:nvSpPr>
        <p:spPr>
          <a:xfrm>
            <a:off x="5836802" y="892303"/>
            <a:ext cx="387161" cy="40256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txBox="1"/>
          <p:nvPr>
            <p:ph idx="1" type="body"/>
          </p:nvPr>
        </p:nvSpPr>
        <p:spPr>
          <a:xfrm>
            <a:off x="6405097" y="892300"/>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Accuracy: 85.66% </a:t>
            </a:r>
            <a:endParaRPr b="1" sz="1600"/>
          </a:p>
        </p:txBody>
      </p:sp>
      <p:sp>
        <p:nvSpPr>
          <p:cNvPr id="845" name="Google Shape;845;p33"/>
          <p:cNvSpPr/>
          <p:nvPr/>
        </p:nvSpPr>
        <p:spPr>
          <a:xfrm>
            <a:off x="5832020" y="179203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5832020" y="2650881"/>
            <a:ext cx="396734" cy="292507"/>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txBox="1"/>
          <p:nvPr>
            <p:ph idx="1" type="body"/>
          </p:nvPr>
        </p:nvSpPr>
        <p:spPr>
          <a:xfrm>
            <a:off x="6405097" y="2550238"/>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Specificity: 97.64% </a:t>
            </a:r>
            <a:endParaRPr b="1" sz="1600"/>
          </a:p>
        </p:txBody>
      </p:sp>
      <p:sp>
        <p:nvSpPr>
          <p:cNvPr id="848" name="Google Shape;848;p33"/>
          <p:cNvSpPr txBox="1"/>
          <p:nvPr>
            <p:ph idx="1" type="body"/>
          </p:nvPr>
        </p:nvSpPr>
        <p:spPr>
          <a:xfrm>
            <a:off x="6405097" y="1721263"/>
            <a:ext cx="2323200" cy="49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Sensitivity: 44.79% </a:t>
            </a:r>
            <a:endParaRPr b="1" sz="1600"/>
          </a:p>
        </p:txBody>
      </p:sp>
      <p:pic>
        <p:nvPicPr>
          <p:cNvPr id="849" name="Google Shape;849;p33"/>
          <p:cNvPicPr preferRelativeResize="0"/>
          <p:nvPr/>
        </p:nvPicPr>
        <p:blipFill>
          <a:blip r:embed="rId3">
            <a:alphaModFix/>
          </a:blip>
          <a:stretch>
            <a:fillRect/>
          </a:stretch>
        </p:blipFill>
        <p:spPr>
          <a:xfrm>
            <a:off x="622125" y="707776"/>
            <a:ext cx="4785653" cy="3056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34"/>
          <p:cNvSpPr txBox="1"/>
          <p:nvPr>
            <p:ph type="ctrTitle"/>
          </p:nvPr>
        </p:nvSpPr>
        <p:spPr>
          <a:xfrm>
            <a:off x="2112300" y="2041925"/>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t>
            </a:r>
            <a:r>
              <a:rPr lang="en"/>
              <a:t>For the Investor who is invested and wants to improve the booking rate”</a:t>
            </a:r>
            <a:endParaRPr/>
          </a:p>
        </p:txBody>
      </p:sp>
      <p:sp>
        <p:nvSpPr>
          <p:cNvPr id="855" name="Google Shape;855;p34"/>
          <p:cNvSpPr txBox="1"/>
          <p:nvPr>
            <p:ph idx="1" type="subTitle"/>
          </p:nvPr>
        </p:nvSpPr>
        <p:spPr>
          <a:xfrm>
            <a:off x="2112300" y="3273826"/>
            <a:ext cx="4919400" cy="432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Explanation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35"/>
          <p:cNvSpPr txBox="1"/>
          <p:nvPr>
            <p:ph type="title"/>
          </p:nvPr>
        </p:nvSpPr>
        <p:spPr>
          <a:xfrm>
            <a:off x="1028400" y="1043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Important Factors</a:t>
            </a:r>
            <a:endParaRPr/>
          </a:p>
        </p:txBody>
      </p:sp>
      <p:sp>
        <p:nvSpPr>
          <p:cNvPr id="861" name="Google Shape;861;p35"/>
          <p:cNvSpPr txBox="1"/>
          <p:nvPr>
            <p:ph idx="1" type="body"/>
          </p:nvPr>
        </p:nvSpPr>
        <p:spPr>
          <a:xfrm>
            <a:off x="1028400" y="654500"/>
            <a:ext cx="7087200" cy="704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Based on Elastic Net model using Grid Search we get the below variable importance for existing properties,</a:t>
            </a:r>
            <a:endParaRPr sz="1800"/>
          </a:p>
        </p:txBody>
      </p:sp>
      <p:pic>
        <p:nvPicPr>
          <p:cNvPr id="862" name="Google Shape;862;p35"/>
          <p:cNvPicPr preferRelativeResize="0"/>
          <p:nvPr/>
        </p:nvPicPr>
        <p:blipFill>
          <a:blip r:embed="rId3">
            <a:alphaModFix/>
          </a:blip>
          <a:stretch>
            <a:fillRect/>
          </a:stretch>
        </p:blipFill>
        <p:spPr>
          <a:xfrm>
            <a:off x="1941575" y="1359200"/>
            <a:ext cx="5260858" cy="32398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36"/>
          <p:cNvSpPr txBox="1"/>
          <p:nvPr>
            <p:ph type="title"/>
          </p:nvPr>
        </p:nvSpPr>
        <p:spPr>
          <a:xfrm>
            <a:off x="1028400" y="1910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How about a explanatory Logistic Regression?</a:t>
            </a:r>
            <a:endParaRPr/>
          </a:p>
        </p:txBody>
      </p:sp>
      <p:graphicFrame>
        <p:nvGraphicFramePr>
          <p:cNvPr id="868" name="Google Shape;868;p36"/>
          <p:cNvGraphicFramePr/>
          <p:nvPr/>
        </p:nvGraphicFramePr>
        <p:xfrm>
          <a:off x="1862113" y="862625"/>
          <a:ext cx="3000000" cy="3000000"/>
        </p:xfrm>
        <a:graphic>
          <a:graphicData uri="http://schemas.openxmlformats.org/drawingml/2006/table">
            <a:tbl>
              <a:tblPr>
                <a:noFill/>
                <a:tableStyleId>{079666D3-0372-4B89-B515-F18A77810100}</a:tableStyleId>
              </a:tblPr>
              <a:tblGrid>
                <a:gridCol w="3732600"/>
                <a:gridCol w="1687175"/>
              </a:tblGrid>
              <a:tr h="307975">
                <a:tc>
                  <a:txBody>
                    <a:bodyPr/>
                    <a:lstStyle/>
                    <a:p>
                      <a:pPr indent="0" lvl="0" marL="0" rtl="0" algn="l">
                        <a:lnSpc>
                          <a:spcPct val="115000"/>
                        </a:lnSpc>
                        <a:spcBef>
                          <a:spcPts val="0"/>
                        </a:spcBef>
                        <a:spcAft>
                          <a:spcPts val="0"/>
                        </a:spcAft>
                        <a:buNone/>
                      </a:pPr>
                      <a:r>
                        <a:rPr b="1" lang="en" sz="1200">
                          <a:solidFill>
                            <a:srgbClr val="FFFFFF"/>
                          </a:solidFill>
                          <a:latin typeface="Quicksand"/>
                          <a:ea typeface="Quicksand"/>
                          <a:cs typeface="Quicksand"/>
                          <a:sym typeface="Quicksand"/>
                        </a:rPr>
                        <a:t>Variables</a:t>
                      </a:r>
                      <a:endParaRPr b="1"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FFFFFF"/>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A5A5A5"/>
                    </a:solidFill>
                  </a:tcPr>
                </a:tc>
                <a:tc>
                  <a:txBody>
                    <a:bodyPr/>
                    <a:lstStyle/>
                    <a:p>
                      <a:pPr indent="0" lvl="0" marL="0" rtl="0" algn="l">
                        <a:lnSpc>
                          <a:spcPct val="115000"/>
                        </a:lnSpc>
                        <a:spcBef>
                          <a:spcPts val="0"/>
                        </a:spcBef>
                        <a:spcAft>
                          <a:spcPts val="0"/>
                        </a:spcAft>
                        <a:buNone/>
                      </a:pPr>
                      <a:r>
                        <a:rPr b="1" lang="en" sz="1200">
                          <a:solidFill>
                            <a:srgbClr val="FFFFFF"/>
                          </a:solidFill>
                          <a:latin typeface="Quicksand"/>
                          <a:ea typeface="Quicksand"/>
                          <a:cs typeface="Quicksand"/>
                          <a:sym typeface="Quicksand"/>
                        </a:rPr>
                        <a:t>Odds Ratio</a:t>
                      </a:r>
                      <a:endParaRPr sz="1200">
                        <a:latin typeface="Quicksand"/>
                        <a:ea typeface="Quicksand"/>
                        <a:cs typeface="Quicksand"/>
                        <a:sym typeface="Quicksand"/>
                      </a:endParaRPr>
                    </a:p>
                  </a:txBody>
                  <a:tcPr marT="63500" marB="63500" marR="63500" marL="63500">
                    <a:lnL cap="flat" cmpd="sng">
                      <a:solidFill>
                        <a:srgbClr val="FFFFFF"/>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A5A5A5"/>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review_scorces_accuracy</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1.5104</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review_scores_checking</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1.9294</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wifiTRUE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2.0783</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instant_bookingableTRUE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1.6585</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long_term_stays_allowedTRUE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1.4681</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refrigeratorTRUE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1.8128</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jumioTRUE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1.2623</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family_kids_friendlyTRUE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3.8265</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coffee_makerTRUE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1.4367</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solidFill>
                      <a:srgbClr val="EDEDED"/>
                    </a:solidFill>
                  </a:tcPr>
                </a:tc>
              </a:tr>
              <a:tr h="307975">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laptop_friendly_workspaceTRUE</a:t>
                      </a:r>
                      <a:endParaRPr sz="1200">
                        <a:latin typeface="Quicksand"/>
                        <a:ea typeface="Quicksand"/>
                        <a:cs typeface="Quicksand"/>
                        <a:sym typeface="Quicksand"/>
                      </a:endParaRPr>
                    </a:p>
                  </a:txBody>
                  <a:tcPr marT="63500" marB="63500" marR="63500" marL="63500">
                    <a:lnL cap="flat" cmpd="sng" w="6300">
                      <a:solidFill>
                        <a:srgbClr val="C9C9C9"/>
                      </a:solidFill>
                      <a:prstDash val="solid"/>
                      <a:round/>
                      <a:headEnd len="sm" w="sm" type="none"/>
                      <a:tailEnd len="sm" w="sm" type="none"/>
                    </a:lnL>
                    <a:lnR cap="flat" cmpd="sng">
                      <a:solidFill>
                        <a:srgbClr val="000000"/>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Quicksand"/>
                          <a:ea typeface="Quicksand"/>
                          <a:cs typeface="Quicksand"/>
                          <a:sym typeface="Quicksand"/>
                        </a:rPr>
                        <a:t>1.5835</a:t>
                      </a:r>
                      <a:endParaRPr sz="1200">
                        <a:latin typeface="Quicksand"/>
                        <a:ea typeface="Quicksand"/>
                        <a:cs typeface="Quicksand"/>
                        <a:sym typeface="Quicksand"/>
                      </a:endParaRPr>
                    </a:p>
                  </a:txBody>
                  <a:tcPr marT="63500" marB="63500" marR="63500" marL="63500">
                    <a:lnL cap="flat" cmpd="sng">
                      <a:solidFill>
                        <a:srgbClr val="000000"/>
                      </a:solidFill>
                      <a:prstDash val="solid"/>
                      <a:round/>
                      <a:headEnd len="sm" w="sm" type="none"/>
                      <a:tailEnd len="sm" w="sm" type="none"/>
                    </a:lnL>
                    <a:lnR cap="flat" cmpd="sng" w="6300">
                      <a:solidFill>
                        <a:srgbClr val="C9C9C9"/>
                      </a:solidFill>
                      <a:prstDash val="solid"/>
                      <a:round/>
                      <a:headEnd len="sm" w="sm" type="none"/>
                      <a:tailEnd len="sm" w="sm" type="none"/>
                    </a:lnR>
                    <a:lnT cap="flat" cmpd="sng" w="6300">
                      <a:solidFill>
                        <a:srgbClr val="C9C9C9"/>
                      </a:solidFill>
                      <a:prstDash val="solid"/>
                      <a:round/>
                      <a:headEnd len="sm" w="sm" type="none"/>
                      <a:tailEnd len="sm" w="sm" type="none"/>
                    </a:lnT>
                    <a:lnB cap="flat" cmpd="sng" w="6300">
                      <a:solidFill>
                        <a:srgbClr val="C9C9C9"/>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37"/>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Conclusion</a:t>
            </a:r>
            <a:endParaRPr/>
          </a:p>
        </p:txBody>
      </p:sp>
      <p:sp>
        <p:nvSpPr>
          <p:cNvPr id="874" name="Google Shape;874;p37"/>
          <p:cNvSpPr txBox="1"/>
          <p:nvPr>
            <p:ph idx="1" type="body"/>
          </p:nvPr>
        </p:nvSpPr>
        <p:spPr>
          <a:xfrm>
            <a:off x="1028375" y="1327950"/>
            <a:ext cx="7087200" cy="24999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Though the Hotel industry is big and strong Airbnb could be the way to go for small investments!</a:t>
            </a:r>
            <a:endParaRPr sz="1800"/>
          </a:p>
          <a:p>
            <a:pPr indent="0" lvl="0" marL="0" rtl="0" algn="ctr">
              <a:spcBef>
                <a:spcPts val="600"/>
              </a:spcBef>
              <a:spcAft>
                <a:spcPts val="0"/>
              </a:spcAft>
              <a:buNone/>
            </a:pPr>
            <a:r>
              <a:rPr lang="en" sz="1800"/>
              <a:t>Good Reviews and long list of amenities go a long way in making it successful</a:t>
            </a:r>
            <a:endParaRPr sz="1800"/>
          </a:p>
          <a:p>
            <a:pPr indent="0" lvl="0" marL="0" rtl="0" algn="ctr">
              <a:spcBef>
                <a:spcPts val="600"/>
              </a:spcBef>
              <a:spcAft>
                <a:spcPts val="0"/>
              </a:spcAft>
              <a:buNone/>
            </a:pPr>
            <a:r>
              <a:rPr lang="en" sz="1800"/>
              <a:t>Focus on customer service and be family friendly in your offerings</a:t>
            </a:r>
            <a:endParaRPr sz="1800"/>
          </a:p>
          <a:p>
            <a:pPr indent="0" lvl="0" marL="0" rtl="0" algn="ctr">
              <a:spcBef>
                <a:spcPts val="600"/>
              </a:spcBef>
              <a:spcAft>
                <a:spcPts val="0"/>
              </a:spcAft>
              <a:buNone/>
            </a:pPr>
            <a:r>
              <a:rPr lang="en" sz="1800"/>
              <a:t>Lower price for large groups is the best bet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3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0" name="Google Shape;880;p38"/>
          <p:cNvSpPr txBox="1"/>
          <p:nvPr>
            <p:ph idx="4294967295" type="ctrTitle"/>
          </p:nvPr>
        </p:nvSpPr>
        <p:spPr>
          <a:xfrm>
            <a:off x="1392600" y="2140129"/>
            <a:ext cx="6593700" cy="86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2"/>
                </a:solidFill>
              </a:rPr>
              <a:t>THANKS!</a:t>
            </a:r>
            <a:endParaRPr sz="6000">
              <a:solidFill>
                <a:schemeClr val="accent2"/>
              </a:solidFill>
            </a:endParaRPr>
          </a:p>
        </p:txBody>
      </p:sp>
      <p:sp>
        <p:nvSpPr>
          <p:cNvPr id="881" name="Google Shape;881;p38"/>
          <p:cNvSpPr txBox="1"/>
          <p:nvPr>
            <p:ph idx="4294967295" type="subTitle"/>
          </p:nvPr>
        </p:nvSpPr>
        <p:spPr>
          <a:xfrm>
            <a:off x="1392600" y="3001134"/>
            <a:ext cx="6593700" cy="101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1800"/>
              <a:t>Any Questions?</a:t>
            </a:r>
            <a:endParaRPr b="1" sz="1800"/>
          </a:p>
          <a:p>
            <a:pPr indent="0" lvl="0" marL="0" rtl="0" algn="ctr">
              <a:spcBef>
                <a:spcPts val="0"/>
              </a:spcBef>
              <a:spcAft>
                <a:spcPts val="0"/>
              </a:spcAft>
              <a:buClr>
                <a:schemeClr val="dk1"/>
              </a:buClr>
              <a:buSzPts val="1100"/>
              <a:buFont typeface="Arial"/>
              <a:buNone/>
            </a:pPr>
            <a:r>
              <a:rPr lang="en" sz="1800" u="sng"/>
              <a:t>Team 8</a:t>
            </a:r>
            <a:endParaRPr sz="1800" u="sng"/>
          </a:p>
          <a:p>
            <a:pPr indent="0" lvl="0" marL="0" rtl="0" algn="ctr">
              <a:spcBef>
                <a:spcPts val="0"/>
              </a:spcBef>
              <a:spcAft>
                <a:spcPts val="0"/>
              </a:spcAft>
              <a:buClr>
                <a:schemeClr val="dk1"/>
              </a:buClr>
              <a:buSzPts val="1100"/>
              <a:buFont typeface="Arial"/>
              <a:buNone/>
            </a:pPr>
            <a:r>
              <a:rPr i="1" lang="en" sz="1800"/>
              <a:t>Tongyue Hu, Wanzhen Li, Tanmaya Pisal, </a:t>
            </a:r>
            <a:endParaRPr i="1" sz="1800"/>
          </a:p>
          <a:p>
            <a:pPr indent="0" lvl="0" marL="0" rtl="0" algn="ctr">
              <a:spcBef>
                <a:spcPts val="0"/>
              </a:spcBef>
              <a:spcAft>
                <a:spcPts val="0"/>
              </a:spcAft>
              <a:buClr>
                <a:schemeClr val="dk1"/>
              </a:buClr>
              <a:buSzPts val="1100"/>
              <a:buFont typeface="Arial"/>
              <a:buNone/>
            </a:pPr>
            <a:r>
              <a:rPr i="1" lang="en" sz="1800"/>
              <a:t>Shashank Puthanveedu, Tianlin Xiao, Xinyu Zhao</a:t>
            </a:r>
            <a:endParaRPr i="1" sz="1800"/>
          </a:p>
        </p:txBody>
      </p:sp>
      <p:sp>
        <p:nvSpPr>
          <p:cNvPr id="882" name="Google Shape;882;p38"/>
          <p:cNvSpPr/>
          <p:nvPr/>
        </p:nvSpPr>
        <p:spPr>
          <a:xfrm>
            <a:off x="4039248" y="927032"/>
            <a:ext cx="1300413" cy="1149787"/>
          </a:xfrm>
          <a:custGeom>
            <a:rect b="b" l="l" r="r" t="t"/>
            <a:pathLst>
              <a:path extrusionOk="0" h="15233" w="17228">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39"/>
          <p:cNvSpPr txBox="1"/>
          <p:nvPr>
            <p:ph type="title"/>
          </p:nvPr>
        </p:nvSpPr>
        <p:spPr>
          <a:xfrm>
            <a:off x="1028400" y="11667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References</a:t>
            </a:r>
            <a:endParaRPr/>
          </a:p>
        </p:txBody>
      </p:sp>
      <p:sp>
        <p:nvSpPr>
          <p:cNvPr id="888" name="Google Shape;888;p39"/>
          <p:cNvSpPr txBox="1"/>
          <p:nvPr>
            <p:ph idx="1" type="body"/>
          </p:nvPr>
        </p:nvSpPr>
        <p:spPr>
          <a:xfrm>
            <a:off x="1028400" y="666877"/>
            <a:ext cx="7087200" cy="26832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rPr b="1" lang="en" sz="1100"/>
              <a:t>Real estate trends in Las Vegas,</a:t>
            </a:r>
            <a:endParaRPr b="1" sz="1100"/>
          </a:p>
          <a:p>
            <a:pPr indent="0" lvl="0" marL="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3"/>
              </a:rPr>
              <a:t>https://www.brownellteamrealtors.com/market-statistics/</a:t>
            </a:r>
            <a:endParaRPr sz="1100" u="sng">
              <a:solidFill>
                <a:schemeClr val="hlink"/>
              </a:solidFill>
              <a:latin typeface="Arial"/>
              <a:ea typeface="Arial"/>
              <a:cs typeface="Arial"/>
              <a:sym typeface="Arial"/>
            </a:endParaRPr>
          </a:p>
          <a:p>
            <a:pPr indent="0" lvl="0" marL="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4"/>
              </a:rPr>
              <a:t>https://www.fortunebuilders.com/las-vegas-real-estate-market-trends/</a:t>
            </a:r>
            <a:endParaRPr sz="1100" u="sng">
              <a:solidFill>
                <a:schemeClr val="hlink"/>
              </a:solidFill>
              <a:latin typeface="Arial"/>
              <a:ea typeface="Arial"/>
              <a:cs typeface="Arial"/>
              <a:sym typeface="Arial"/>
            </a:endParaRPr>
          </a:p>
          <a:p>
            <a:pPr indent="0" lvl="0" marL="0" rtl="0" algn="l">
              <a:lnSpc>
                <a:spcPct val="100000"/>
              </a:lnSpc>
              <a:spcBef>
                <a:spcPts val="1200"/>
              </a:spcBef>
              <a:spcAft>
                <a:spcPts val="0"/>
              </a:spcAft>
              <a:buNone/>
            </a:pPr>
            <a:r>
              <a:rPr b="1" lang="en" sz="1100"/>
              <a:t>Tourism Demographics,</a:t>
            </a:r>
            <a:endParaRPr b="1" sz="1100"/>
          </a:p>
          <a:p>
            <a:pPr indent="0" lvl="0" marL="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5"/>
              </a:rPr>
              <a:t>https://assets.simpleviewcms.com/simpleview/image/upload/v1/clients/lasvegas/2018_Las_Vegas_Visitors_Profile_Study_94443c1d-334f-4d0b-b997-5c8800f990b0.pdf</a:t>
            </a:r>
            <a:endParaRPr sz="1100" u="sng">
              <a:solidFill>
                <a:schemeClr val="hlink"/>
              </a:solidFill>
              <a:latin typeface="Arial"/>
              <a:ea typeface="Arial"/>
              <a:cs typeface="Arial"/>
              <a:sym typeface="Arial"/>
            </a:endParaRPr>
          </a:p>
          <a:p>
            <a:pPr indent="0" lvl="0" marL="0" rtl="0" algn="l">
              <a:lnSpc>
                <a:spcPct val="100000"/>
              </a:lnSpc>
              <a:spcBef>
                <a:spcPts val="1200"/>
              </a:spcBef>
              <a:spcAft>
                <a:spcPts val="0"/>
              </a:spcAft>
              <a:buNone/>
            </a:pPr>
            <a:r>
              <a:rPr b="1" lang="en" sz="1100">
                <a:solidFill>
                  <a:schemeClr val="hlink"/>
                </a:solidFill>
                <a:latin typeface="Arial"/>
                <a:ea typeface="Arial"/>
                <a:cs typeface="Arial"/>
                <a:sym typeface="Arial"/>
              </a:rPr>
              <a:t>Market Research,</a:t>
            </a:r>
            <a:endParaRPr b="1" sz="1100">
              <a:solidFill>
                <a:schemeClr val="hlink"/>
              </a:solidFill>
              <a:latin typeface="Arial"/>
              <a:ea typeface="Arial"/>
              <a:cs typeface="Arial"/>
              <a:sym typeface="Arial"/>
            </a:endParaRPr>
          </a:p>
          <a:p>
            <a:pPr indent="0" lvl="0" marL="0" marR="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6"/>
              </a:rPr>
              <a:t>https://www.investopedia.com/articles/personal-finance/031815/hotels-vs-airbnb-vegas-visitors.asp</a:t>
            </a:r>
            <a:endParaRPr sz="1100" u="sng">
              <a:solidFill>
                <a:schemeClr val="hlink"/>
              </a:solidFill>
              <a:latin typeface="Arial"/>
              <a:ea typeface="Arial"/>
              <a:cs typeface="Arial"/>
              <a:sym typeface="Arial"/>
            </a:endParaRPr>
          </a:p>
          <a:p>
            <a:pPr indent="0" lvl="0" marL="0" marR="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7"/>
              </a:rPr>
              <a:t>https://www.investopedia.com/articles/personal-finance/031815/hotels-vs-airbnb-vegas-visitors.asp</a:t>
            </a:r>
            <a:endParaRPr sz="1100" u="sng">
              <a:solidFill>
                <a:schemeClr val="hlink"/>
              </a:solidFill>
              <a:latin typeface="Arial"/>
              <a:ea typeface="Arial"/>
              <a:cs typeface="Arial"/>
              <a:sym typeface="Arial"/>
            </a:endParaRPr>
          </a:p>
          <a:p>
            <a:pPr indent="0" lvl="0" marL="0" marR="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8"/>
              </a:rPr>
              <a:t>https://www.cntraveler.com/story/why-airbnb-cant-crack-las-vegas</a:t>
            </a:r>
            <a:endParaRPr sz="1100" u="sng">
              <a:solidFill>
                <a:schemeClr val="hlink"/>
              </a:solidFill>
              <a:latin typeface="Arial"/>
              <a:ea typeface="Arial"/>
              <a:cs typeface="Arial"/>
              <a:sym typeface="Arial"/>
            </a:endParaRPr>
          </a:p>
          <a:p>
            <a:pPr indent="0" lvl="0" marL="0" marR="0" rtl="0" algn="l">
              <a:lnSpc>
                <a:spcPct val="100000"/>
              </a:lnSpc>
              <a:spcBef>
                <a:spcPts val="1200"/>
              </a:spcBef>
              <a:spcAft>
                <a:spcPts val="0"/>
              </a:spcAft>
              <a:buNone/>
            </a:pPr>
            <a:r>
              <a:rPr lang="en" sz="1100" u="sng">
                <a:solidFill>
                  <a:schemeClr val="hlink"/>
                </a:solidFill>
                <a:latin typeface="Arial"/>
                <a:ea typeface="Arial"/>
                <a:cs typeface="Arial"/>
                <a:sym typeface="Arial"/>
                <a:hlinkClick r:id="rId9"/>
              </a:rPr>
              <a:t>https://www.fox5vegas.com/news/local/short-term-vacation-rental-market-booming-in-las-vegas-valley-pushing-out-buyers/article_afff7ee4-b8d5-11e9-a333-6f54592625b0.html</a:t>
            </a:r>
            <a:endParaRPr sz="1100" u="sng">
              <a:solidFill>
                <a:schemeClr val="hlink"/>
              </a:solidFill>
              <a:latin typeface="Arial"/>
              <a:ea typeface="Arial"/>
              <a:cs typeface="Arial"/>
              <a:sym typeface="Arial"/>
            </a:endParaRPr>
          </a:p>
          <a:p>
            <a:pPr indent="0" lvl="0" marL="0" rtl="0" algn="l">
              <a:lnSpc>
                <a:spcPct val="100000"/>
              </a:lnSpc>
              <a:spcBef>
                <a:spcPts val="1200"/>
              </a:spcBef>
              <a:spcAft>
                <a:spcPts val="0"/>
              </a:spcAft>
              <a:buNone/>
            </a:pPr>
            <a:r>
              <a:t/>
            </a:r>
            <a:endParaRPr sz="1100">
              <a:solidFill>
                <a:schemeClr val="hlink"/>
              </a:solidFill>
              <a:latin typeface="Arial"/>
              <a:ea typeface="Arial"/>
              <a:cs typeface="Arial"/>
              <a:sym typeface="Arial"/>
            </a:endParaRPr>
          </a:p>
          <a:p>
            <a:pPr indent="0" lvl="0" marL="0" rtl="0" algn="l">
              <a:lnSpc>
                <a:spcPct val="100000"/>
              </a:lnSpc>
              <a:spcBef>
                <a:spcPts val="120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16"/>
          <p:cNvSpPr txBox="1"/>
          <p:nvPr>
            <p:ph type="title"/>
          </p:nvPr>
        </p:nvSpPr>
        <p:spPr>
          <a:xfrm>
            <a:off x="1028400" y="920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The Kaggle Competition</a:t>
            </a:r>
            <a:endParaRPr/>
          </a:p>
        </p:txBody>
      </p:sp>
      <p:sp>
        <p:nvSpPr>
          <p:cNvPr id="712" name="Google Shape;712;p16"/>
          <p:cNvSpPr txBox="1"/>
          <p:nvPr>
            <p:ph idx="1" type="body"/>
          </p:nvPr>
        </p:nvSpPr>
        <p:spPr>
          <a:xfrm>
            <a:off x="467100" y="642250"/>
            <a:ext cx="8209800" cy="44004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1400">
                <a:solidFill>
                  <a:srgbClr val="273F68"/>
                </a:solidFill>
              </a:rPr>
              <a:t>Data preprocessing:</a:t>
            </a:r>
            <a:endParaRPr b="1" sz="1400">
              <a:solidFill>
                <a:srgbClr val="273F68"/>
              </a:solidFill>
            </a:endParaRPr>
          </a:p>
          <a:p>
            <a:pPr indent="-317500" lvl="0" marL="457200" rtl="0" algn="just">
              <a:lnSpc>
                <a:spcPct val="100000"/>
              </a:lnSpc>
              <a:spcBef>
                <a:spcPts val="0"/>
              </a:spcBef>
              <a:spcAft>
                <a:spcPts val="0"/>
              </a:spcAft>
              <a:buClr>
                <a:srgbClr val="273F68"/>
              </a:buClr>
              <a:buSzPts val="1400"/>
              <a:buChar char="●"/>
            </a:pPr>
            <a:r>
              <a:rPr lang="en" sz="1400">
                <a:solidFill>
                  <a:srgbClr val="273F68"/>
                </a:solidFill>
              </a:rPr>
              <a:t>Dropped the text variables and some highly biased variables. We also dropped variables which had little or no significance based on business understanding.</a:t>
            </a:r>
            <a:endParaRPr sz="1400">
              <a:solidFill>
                <a:srgbClr val="273F68"/>
              </a:solidFill>
            </a:endParaRPr>
          </a:p>
          <a:p>
            <a:pPr indent="-317500" lvl="0" marL="457200" rtl="0" algn="just">
              <a:lnSpc>
                <a:spcPct val="100000"/>
              </a:lnSpc>
              <a:spcBef>
                <a:spcPts val="0"/>
              </a:spcBef>
              <a:spcAft>
                <a:spcPts val="0"/>
              </a:spcAft>
              <a:buClr>
                <a:srgbClr val="273F68"/>
              </a:buClr>
              <a:buSzPts val="1400"/>
              <a:buChar char="●"/>
            </a:pPr>
            <a:r>
              <a:rPr lang="en" sz="1400">
                <a:solidFill>
                  <a:srgbClr val="273F68"/>
                </a:solidFill>
              </a:rPr>
              <a:t>Did mean and zero imputations to the variables which had NA but were significant from business point of view. </a:t>
            </a:r>
            <a:endParaRPr sz="1400">
              <a:solidFill>
                <a:srgbClr val="273F68"/>
              </a:solidFill>
            </a:endParaRPr>
          </a:p>
          <a:p>
            <a:pPr indent="-317500" lvl="0" marL="457200" rtl="0" algn="just">
              <a:lnSpc>
                <a:spcPct val="100000"/>
              </a:lnSpc>
              <a:spcBef>
                <a:spcPts val="0"/>
              </a:spcBef>
              <a:spcAft>
                <a:spcPts val="0"/>
              </a:spcAft>
              <a:buClr>
                <a:srgbClr val="273F68"/>
              </a:buClr>
              <a:buSzPts val="1400"/>
              <a:buChar char="●"/>
            </a:pPr>
            <a:r>
              <a:rPr lang="en" sz="1400">
                <a:solidFill>
                  <a:srgbClr val="273F68"/>
                </a:solidFill>
              </a:rPr>
              <a:t>Created dummy variables using list variables. </a:t>
            </a:r>
            <a:endParaRPr sz="1400">
              <a:solidFill>
                <a:srgbClr val="273F68"/>
              </a:solidFill>
            </a:endParaRPr>
          </a:p>
          <a:p>
            <a:pPr indent="-317500" lvl="0" marL="457200" rtl="0" algn="just">
              <a:lnSpc>
                <a:spcPct val="100000"/>
              </a:lnSpc>
              <a:spcBef>
                <a:spcPts val="0"/>
              </a:spcBef>
              <a:spcAft>
                <a:spcPts val="0"/>
              </a:spcAft>
              <a:buClr>
                <a:srgbClr val="273F68"/>
              </a:buClr>
              <a:buSzPts val="1400"/>
              <a:buChar char="●"/>
            </a:pPr>
            <a:r>
              <a:rPr lang="en" sz="1400">
                <a:solidFill>
                  <a:srgbClr val="273F68"/>
                </a:solidFill>
              </a:rPr>
              <a:t>Merged some factors in market and property type to avoid factor levels with only few observations.</a:t>
            </a:r>
            <a:endParaRPr sz="1400">
              <a:solidFill>
                <a:srgbClr val="273F68"/>
              </a:solidFill>
            </a:endParaRPr>
          </a:p>
          <a:p>
            <a:pPr indent="0" lvl="0" marL="0" rtl="0" algn="just">
              <a:lnSpc>
                <a:spcPct val="100000"/>
              </a:lnSpc>
              <a:spcBef>
                <a:spcPts val="1000"/>
              </a:spcBef>
              <a:spcAft>
                <a:spcPts val="0"/>
              </a:spcAft>
              <a:buNone/>
            </a:pPr>
            <a:r>
              <a:rPr b="1" lang="en" sz="1400">
                <a:solidFill>
                  <a:srgbClr val="273F68"/>
                </a:solidFill>
              </a:rPr>
              <a:t>Final model method and arguments:</a:t>
            </a:r>
            <a:endParaRPr b="1" sz="1400">
              <a:solidFill>
                <a:srgbClr val="273F68"/>
              </a:solidFill>
            </a:endParaRPr>
          </a:p>
          <a:p>
            <a:pPr indent="0" lvl="0" marL="0" rtl="0" algn="just">
              <a:lnSpc>
                <a:spcPct val="100000"/>
              </a:lnSpc>
              <a:spcBef>
                <a:spcPts val="0"/>
              </a:spcBef>
              <a:spcAft>
                <a:spcPts val="0"/>
              </a:spcAft>
              <a:buNone/>
            </a:pPr>
            <a:r>
              <a:rPr b="1" lang="en" sz="1400">
                <a:solidFill>
                  <a:srgbClr val="273F68"/>
                </a:solidFill>
              </a:rPr>
              <a:t>Xgboost </a:t>
            </a:r>
            <a:r>
              <a:rPr lang="en" sz="1400">
                <a:solidFill>
                  <a:srgbClr val="273F68"/>
                </a:solidFill>
              </a:rPr>
              <a:t>Model with below parameters nrounds = 100, max_depth = 7, eta = 0.3, gamma = 0, colsample_bytree = 0.4, min_child_weight = 2.25 and subsample = 1.</a:t>
            </a:r>
            <a:endParaRPr sz="1400">
              <a:solidFill>
                <a:srgbClr val="000000"/>
              </a:solidFill>
              <a:highlight>
                <a:srgbClr val="FFFFFF"/>
              </a:highlight>
              <a:latin typeface="Courier New"/>
              <a:ea typeface="Courier New"/>
              <a:cs typeface="Courier New"/>
              <a:sym typeface="Courier New"/>
            </a:endParaRPr>
          </a:p>
          <a:p>
            <a:pPr indent="0" lvl="0" marL="0" rtl="0" algn="just">
              <a:lnSpc>
                <a:spcPct val="100000"/>
              </a:lnSpc>
              <a:spcBef>
                <a:spcPts val="1000"/>
              </a:spcBef>
              <a:spcAft>
                <a:spcPts val="0"/>
              </a:spcAft>
              <a:buNone/>
            </a:pPr>
            <a:r>
              <a:rPr b="1" lang="en" sz="1400">
                <a:solidFill>
                  <a:srgbClr val="273F68"/>
                </a:solidFill>
              </a:rPr>
              <a:t>Main Variables:</a:t>
            </a:r>
            <a:endParaRPr b="1" sz="1400">
              <a:solidFill>
                <a:srgbClr val="273F68"/>
              </a:solidFill>
            </a:endParaRPr>
          </a:p>
          <a:p>
            <a:pPr indent="0" lvl="0" marL="0" rtl="0" algn="just">
              <a:lnSpc>
                <a:spcPct val="100000"/>
              </a:lnSpc>
              <a:spcBef>
                <a:spcPts val="0"/>
              </a:spcBef>
              <a:spcAft>
                <a:spcPts val="0"/>
              </a:spcAft>
              <a:buNone/>
            </a:pPr>
            <a:r>
              <a:rPr lang="en" sz="1400">
                <a:solidFill>
                  <a:srgbClr val="273F68"/>
                </a:solidFill>
              </a:rPr>
              <a:t>review_scores_checkin, review_scores_rating, host_is_superhostTRUE, host_listings_count, review_scores_value, host_since, self_check_in, family_kids_friendly, minimum_nights, reviews, cleaning_fee, hot_waterTRUE, host_response_timewithin an hour, price, internet</a:t>
            </a:r>
            <a:endParaRPr sz="1400">
              <a:solidFill>
                <a:srgbClr val="273F68"/>
              </a:solidFill>
            </a:endParaRPr>
          </a:p>
          <a:p>
            <a:pPr indent="0" lvl="0" marL="0" rtl="0" algn="just">
              <a:lnSpc>
                <a:spcPct val="100000"/>
              </a:lnSpc>
              <a:spcBef>
                <a:spcPts val="600"/>
              </a:spcBef>
              <a:spcAft>
                <a:spcPts val="0"/>
              </a:spcAft>
              <a:buNone/>
            </a:pPr>
            <a:r>
              <a:rPr b="1" lang="en" sz="1400">
                <a:solidFill>
                  <a:srgbClr val="273F68"/>
                </a:solidFill>
              </a:rPr>
              <a:t>AUC achieved: </a:t>
            </a:r>
            <a:r>
              <a:rPr lang="en" sz="1400" u="sng">
                <a:solidFill>
                  <a:srgbClr val="273F68"/>
                </a:solidFill>
              </a:rPr>
              <a:t>0.94412</a:t>
            </a:r>
            <a:r>
              <a:rPr lang="en" sz="1400">
                <a:solidFill>
                  <a:srgbClr val="273F68"/>
                </a:solidFill>
              </a:rPr>
              <a:t> (30% of Test Data)</a:t>
            </a:r>
            <a:endParaRPr sz="1400">
              <a:solidFill>
                <a:srgbClr val="273F68"/>
              </a:solidFill>
            </a:endParaRPr>
          </a:p>
          <a:p>
            <a:pPr indent="0" lvl="0" marL="0" rtl="0" algn="just">
              <a:lnSpc>
                <a:spcPct val="100000"/>
              </a:lnSpc>
              <a:spcBef>
                <a:spcPts val="600"/>
              </a:spcBef>
              <a:spcAft>
                <a:spcPts val="0"/>
              </a:spcAft>
              <a:buNone/>
            </a:pPr>
            <a:r>
              <a:t/>
            </a:r>
            <a:endParaRPr b="1" sz="1400">
              <a:solidFill>
                <a:srgbClr val="273F6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7"/>
          <p:cNvSpPr txBox="1"/>
          <p:nvPr>
            <p:ph type="ctrTitle"/>
          </p:nvPr>
        </p:nvSpPr>
        <p:spPr>
          <a:xfrm>
            <a:off x="2112300" y="17816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“AIrbnb in Las Vegas”</a:t>
            </a:r>
            <a:endParaRPr/>
          </a:p>
        </p:txBody>
      </p:sp>
      <p:sp>
        <p:nvSpPr>
          <p:cNvPr id="718" name="Google Shape;718;p17"/>
          <p:cNvSpPr txBox="1"/>
          <p:nvPr>
            <p:ph idx="1" type="subTitle"/>
          </p:nvPr>
        </p:nvSpPr>
        <p:spPr>
          <a:xfrm>
            <a:off x="2112400" y="3038352"/>
            <a:ext cx="4919400" cy="78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Part II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18"/>
          <p:cNvSpPr txBox="1"/>
          <p:nvPr>
            <p:ph type="title"/>
          </p:nvPr>
        </p:nvSpPr>
        <p:spPr>
          <a:xfrm>
            <a:off x="1028400" y="11800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Understanding the Market</a:t>
            </a:r>
            <a:endParaRPr/>
          </a:p>
        </p:txBody>
      </p:sp>
      <p:sp>
        <p:nvSpPr>
          <p:cNvPr id="724" name="Google Shape;724;p18"/>
          <p:cNvSpPr txBox="1"/>
          <p:nvPr>
            <p:ph idx="1" type="body"/>
          </p:nvPr>
        </p:nvSpPr>
        <p:spPr>
          <a:xfrm>
            <a:off x="1028400" y="668200"/>
            <a:ext cx="7087200" cy="1014000"/>
          </a:xfrm>
          <a:prstGeom prst="rect">
            <a:avLst/>
          </a:prstGeom>
        </p:spPr>
        <p:txBody>
          <a:bodyPr anchorCtr="0" anchor="t" bIns="0" lIns="0" spcFirstLastPara="1" rIns="0" wrap="square" tIns="0">
            <a:noAutofit/>
          </a:bodyPr>
          <a:lstStyle/>
          <a:p>
            <a:pPr indent="0" lvl="0" marL="342900" rtl="0" algn="ctr">
              <a:spcBef>
                <a:spcPts val="600"/>
              </a:spcBef>
              <a:spcAft>
                <a:spcPts val="0"/>
              </a:spcAft>
              <a:buNone/>
            </a:pPr>
            <a:r>
              <a:rPr lang="en" sz="1600"/>
              <a:t>Airbnb is primarily a combination of Hospitality and Real estate Industry</a:t>
            </a:r>
            <a:endParaRPr sz="1600"/>
          </a:p>
          <a:p>
            <a:pPr indent="0" lvl="0" marL="342900" rtl="0" algn="ctr">
              <a:spcBef>
                <a:spcPts val="600"/>
              </a:spcBef>
              <a:spcAft>
                <a:spcPts val="0"/>
              </a:spcAft>
              <a:buNone/>
            </a:pPr>
            <a:r>
              <a:rPr lang="en" sz="1600"/>
              <a:t>Las Vegas is famous for its casino industry together with the hotel industry because most casinos are owned by the hotel.</a:t>
            </a:r>
            <a:r>
              <a:rPr lang="en" sz="1600">
                <a:solidFill>
                  <a:schemeClr val="dk1"/>
                </a:solidFill>
              </a:rPr>
              <a:t> </a:t>
            </a:r>
            <a:endParaRPr sz="1600">
              <a:solidFill>
                <a:schemeClr val="dk1"/>
              </a:solidFill>
            </a:endParaRPr>
          </a:p>
          <a:p>
            <a:pPr indent="0" lvl="0" marL="342900" rtl="0" algn="ctr">
              <a:spcBef>
                <a:spcPts val="600"/>
              </a:spcBef>
              <a:spcAft>
                <a:spcPts val="0"/>
              </a:spcAft>
              <a:buNone/>
            </a:pPr>
            <a:r>
              <a:t/>
            </a:r>
            <a:endParaRPr sz="1600">
              <a:solidFill>
                <a:schemeClr val="dk1"/>
              </a:solidFill>
            </a:endParaRPr>
          </a:p>
        </p:txBody>
      </p:sp>
      <p:sp>
        <p:nvSpPr>
          <p:cNvPr id="725" name="Google Shape;725;p18"/>
          <p:cNvSpPr/>
          <p:nvPr/>
        </p:nvSpPr>
        <p:spPr>
          <a:xfrm>
            <a:off x="860375" y="1902701"/>
            <a:ext cx="606485" cy="550205"/>
          </a:xfrm>
          <a:custGeom>
            <a:rect b="b" l="l" r="r" t="t"/>
            <a:pathLst>
              <a:path extrusionOk="0" h="17131" w="16741">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txBox="1"/>
          <p:nvPr>
            <p:ph idx="1" type="body"/>
          </p:nvPr>
        </p:nvSpPr>
        <p:spPr>
          <a:xfrm>
            <a:off x="1541050" y="1902700"/>
            <a:ext cx="2831400" cy="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No Seasons</a:t>
            </a:r>
            <a:r>
              <a:rPr lang="en" sz="1600"/>
              <a:t>! A thriving tourism market all year</a:t>
            </a:r>
            <a:endParaRPr sz="1600">
              <a:solidFill>
                <a:schemeClr val="dk1"/>
              </a:solidFill>
            </a:endParaRPr>
          </a:p>
        </p:txBody>
      </p:sp>
      <p:sp>
        <p:nvSpPr>
          <p:cNvPr id="727" name="Google Shape;727;p18"/>
          <p:cNvSpPr/>
          <p:nvPr/>
        </p:nvSpPr>
        <p:spPr>
          <a:xfrm>
            <a:off x="5316875" y="1902700"/>
            <a:ext cx="291944" cy="550216"/>
          </a:xfrm>
          <a:custGeom>
            <a:rect b="b" l="l" r="r" t="t"/>
            <a:pathLst>
              <a:path extrusionOk="0" h="21073" w="8542">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txBox="1"/>
          <p:nvPr>
            <p:ph idx="1" type="body"/>
          </p:nvPr>
        </p:nvSpPr>
        <p:spPr>
          <a:xfrm>
            <a:off x="5683025" y="1741975"/>
            <a:ext cx="3227100" cy="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42.5 Million people</a:t>
            </a:r>
            <a:r>
              <a:rPr lang="en" sz="1600"/>
              <a:t> visiting Las Vegas in 2019 which was a million more than 2018</a:t>
            </a:r>
            <a:endParaRPr sz="1600">
              <a:solidFill>
                <a:schemeClr val="dk1"/>
              </a:solidFill>
            </a:endParaRPr>
          </a:p>
        </p:txBody>
      </p:sp>
      <p:sp>
        <p:nvSpPr>
          <p:cNvPr id="729" name="Google Shape;729;p18"/>
          <p:cNvSpPr/>
          <p:nvPr/>
        </p:nvSpPr>
        <p:spPr>
          <a:xfrm>
            <a:off x="1017637" y="2995725"/>
            <a:ext cx="291956" cy="490969"/>
          </a:xfrm>
          <a:custGeom>
            <a:rect b="b" l="l" r="r" t="t"/>
            <a:pathLst>
              <a:path extrusionOk="0" h="16352" w="12289">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txBox="1"/>
          <p:nvPr>
            <p:ph idx="1" type="body"/>
          </p:nvPr>
        </p:nvSpPr>
        <p:spPr>
          <a:xfrm>
            <a:off x="1466850" y="2933888"/>
            <a:ext cx="2831400" cy="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113 Hotels </a:t>
            </a:r>
            <a:r>
              <a:rPr lang="en" sz="1600"/>
              <a:t>with over 100,000 Beds</a:t>
            </a:r>
            <a:endParaRPr sz="1600">
              <a:solidFill>
                <a:schemeClr val="dk1"/>
              </a:solidFill>
            </a:endParaRPr>
          </a:p>
        </p:txBody>
      </p:sp>
      <p:sp>
        <p:nvSpPr>
          <p:cNvPr id="731" name="Google Shape;731;p18"/>
          <p:cNvSpPr/>
          <p:nvPr/>
        </p:nvSpPr>
        <p:spPr>
          <a:xfrm>
            <a:off x="5212086" y="2995741"/>
            <a:ext cx="501528" cy="490957"/>
          </a:xfrm>
          <a:custGeom>
            <a:rect b="b" l="l" r="r" t="t"/>
            <a:pathLst>
              <a:path extrusionOk="0" h="16571" w="18956">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txBox="1"/>
          <p:nvPr>
            <p:ph idx="1" type="body"/>
          </p:nvPr>
        </p:nvSpPr>
        <p:spPr>
          <a:xfrm>
            <a:off x="5775450" y="2933888"/>
            <a:ext cx="2831400" cy="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6000 Airbnb listings</a:t>
            </a:r>
            <a:r>
              <a:rPr b="1" lang="en" sz="1600"/>
              <a:t> </a:t>
            </a:r>
            <a:r>
              <a:rPr lang="en" sz="1600"/>
              <a:t>with around  15000 Beds</a:t>
            </a:r>
            <a:endParaRPr sz="1600">
              <a:solidFill>
                <a:schemeClr val="dk1"/>
              </a:solidFill>
            </a:endParaRPr>
          </a:p>
        </p:txBody>
      </p:sp>
      <p:sp>
        <p:nvSpPr>
          <p:cNvPr id="733" name="Google Shape;733;p18"/>
          <p:cNvSpPr/>
          <p:nvPr/>
        </p:nvSpPr>
        <p:spPr>
          <a:xfrm>
            <a:off x="2616724" y="3847526"/>
            <a:ext cx="379783" cy="397189"/>
          </a:xfrm>
          <a:custGeom>
            <a:rect b="b" l="l" r="r" t="t"/>
            <a:pathLst>
              <a:path extrusionOk="0" h="16230" w="16084">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273F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txBox="1"/>
          <p:nvPr>
            <p:ph idx="1" type="body"/>
          </p:nvPr>
        </p:nvSpPr>
        <p:spPr>
          <a:xfrm>
            <a:off x="3156300" y="3687425"/>
            <a:ext cx="3466500" cy="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4782 </a:t>
            </a:r>
            <a:r>
              <a:rPr lang="en" sz="1600"/>
              <a:t>listings have a </a:t>
            </a:r>
            <a:r>
              <a:rPr b="1" lang="en" sz="1600"/>
              <a:t>low booking</a:t>
            </a:r>
            <a:r>
              <a:rPr lang="en" sz="1600"/>
              <a:t> rate which is about </a:t>
            </a:r>
            <a:r>
              <a:rPr b="1" lang="en" sz="1600"/>
              <a:t>77%</a:t>
            </a:r>
            <a:r>
              <a:rPr lang="en" sz="1600"/>
              <a:t> of the total listings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19"/>
          <p:cNvSpPr txBox="1"/>
          <p:nvPr>
            <p:ph type="title"/>
          </p:nvPr>
        </p:nvSpPr>
        <p:spPr>
          <a:xfrm>
            <a:off x="1028400" y="16747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Competition</a:t>
            </a:r>
            <a:endParaRPr/>
          </a:p>
        </p:txBody>
      </p:sp>
      <p:sp>
        <p:nvSpPr>
          <p:cNvPr id="740" name="Google Shape;740;p19"/>
          <p:cNvSpPr txBox="1"/>
          <p:nvPr>
            <p:ph idx="1" type="body"/>
          </p:nvPr>
        </p:nvSpPr>
        <p:spPr>
          <a:xfrm>
            <a:off x="626075" y="835375"/>
            <a:ext cx="38424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Airbnb</a:t>
            </a:r>
            <a:endParaRPr b="1"/>
          </a:p>
          <a:p>
            <a:pPr indent="0" lvl="0" marL="0" rtl="0" algn="l">
              <a:spcBef>
                <a:spcPts val="600"/>
              </a:spcBef>
              <a:spcAft>
                <a:spcPts val="0"/>
              </a:spcAft>
              <a:buNone/>
            </a:pPr>
            <a:r>
              <a:rPr lang="en" sz="1400"/>
              <a:t>10% of Visitors came to Vegas for a Business Convention. Airbnb misses out this chunk of visitors.</a:t>
            </a:r>
            <a:endParaRPr sz="1400"/>
          </a:p>
          <a:p>
            <a:pPr indent="0" lvl="0" marL="0" rtl="0" algn="l">
              <a:spcBef>
                <a:spcPts val="600"/>
              </a:spcBef>
              <a:spcAft>
                <a:spcPts val="0"/>
              </a:spcAft>
              <a:buNone/>
            </a:pPr>
            <a:r>
              <a:rPr lang="en" sz="1400"/>
              <a:t>Sometimes, the condition of Airbnb is not as good as it shown on the web page.</a:t>
            </a:r>
            <a:endParaRPr sz="1400"/>
          </a:p>
          <a:p>
            <a:pPr indent="0" lvl="0" marL="0" rtl="0" algn="l">
              <a:spcBef>
                <a:spcPts val="600"/>
              </a:spcBef>
              <a:spcAft>
                <a:spcPts val="0"/>
              </a:spcAft>
              <a:buNone/>
            </a:pPr>
            <a:r>
              <a:rPr lang="en" sz="1400"/>
              <a:t>Price is the advantage of Airbnb which materializes if you are travelling in large groups.</a:t>
            </a:r>
            <a:endParaRPr sz="1400"/>
          </a:p>
          <a:p>
            <a:pPr indent="0" lvl="0" marL="0" rtl="0" algn="l">
              <a:spcBef>
                <a:spcPts val="600"/>
              </a:spcBef>
              <a:spcAft>
                <a:spcPts val="0"/>
              </a:spcAft>
              <a:buNone/>
            </a:pPr>
            <a:r>
              <a:rPr lang="en" sz="1400"/>
              <a:t>The Airbnb could have the advantage on the outdoor area like the Red Rock Canyon National Conservation Area.</a:t>
            </a:r>
            <a:endParaRPr sz="1400"/>
          </a:p>
          <a:p>
            <a:pPr indent="0" lvl="0" marL="0" rtl="0" algn="l">
              <a:spcBef>
                <a:spcPts val="600"/>
              </a:spcBef>
              <a:spcAft>
                <a:spcPts val="0"/>
              </a:spcAft>
              <a:buNone/>
            </a:pPr>
            <a:r>
              <a:rPr lang="en" sz="1400"/>
              <a:t>Airbnbs are generally just bed and breakfast which provide a place to stay.</a:t>
            </a:r>
            <a:endParaRPr sz="1400"/>
          </a:p>
        </p:txBody>
      </p:sp>
      <p:sp>
        <p:nvSpPr>
          <p:cNvPr id="741" name="Google Shape;741;p19"/>
          <p:cNvSpPr txBox="1"/>
          <p:nvPr>
            <p:ph idx="2" type="body"/>
          </p:nvPr>
        </p:nvSpPr>
        <p:spPr>
          <a:xfrm>
            <a:off x="4675500" y="835375"/>
            <a:ext cx="38424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Hotels</a:t>
            </a:r>
            <a:endParaRPr b="1"/>
          </a:p>
          <a:p>
            <a:pPr indent="0" lvl="0" marL="0" rtl="0" algn="l">
              <a:spcBef>
                <a:spcPts val="600"/>
              </a:spcBef>
              <a:spcAft>
                <a:spcPts val="0"/>
              </a:spcAft>
              <a:buNone/>
            </a:pPr>
            <a:r>
              <a:rPr lang="en" sz="1400"/>
              <a:t>Hotels have the business center and are located in the business district</a:t>
            </a:r>
            <a:endParaRPr sz="1400"/>
          </a:p>
          <a:p>
            <a:pPr indent="0" lvl="0" marL="0" rtl="0" algn="l">
              <a:spcBef>
                <a:spcPts val="600"/>
              </a:spcBef>
              <a:spcAft>
                <a:spcPts val="0"/>
              </a:spcAft>
              <a:buNone/>
            </a:pPr>
            <a:r>
              <a:rPr lang="en" sz="1400"/>
              <a:t>Most of the hotels in Las Vegas are big brands in chain hotels like MGM, they have the reputation for comfortable room, fancy environment and professional service.</a:t>
            </a:r>
            <a:endParaRPr sz="1400"/>
          </a:p>
          <a:p>
            <a:pPr indent="0" lvl="0" marL="0" rtl="0" algn="l">
              <a:spcBef>
                <a:spcPts val="600"/>
              </a:spcBef>
              <a:spcAft>
                <a:spcPts val="0"/>
              </a:spcAft>
              <a:buNone/>
            </a:pPr>
            <a:r>
              <a:rPr lang="en" sz="1400"/>
              <a:t>Price plays little role for small groups</a:t>
            </a:r>
            <a:endParaRPr sz="1400"/>
          </a:p>
          <a:p>
            <a:pPr indent="0" lvl="0" marL="0" rtl="0" algn="l">
              <a:spcBef>
                <a:spcPts val="600"/>
              </a:spcBef>
              <a:spcAft>
                <a:spcPts val="0"/>
              </a:spcAft>
              <a:buNone/>
            </a:pPr>
            <a:r>
              <a:rPr lang="en" sz="1400"/>
              <a:t>The hotel has a comparable advantage in the Strip</a:t>
            </a:r>
            <a:endParaRPr sz="1400"/>
          </a:p>
          <a:p>
            <a:pPr indent="0" lvl="0" marL="0" rtl="0" algn="l">
              <a:spcBef>
                <a:spcPts val="600"/>
              </a:spcBef>
              <a:spcAft>
                <a:spcPts val="0"/>
              </a:spcAft>
              <a:buNone/>
            </a:pPr>
            <a:r>
              <a:rPr lang="en" sz="1400"/>
              <a:t>Hotels offer complimentary services like, pool and casino access and entertainment shows</a:t>
            </a:r>
            <a:endParaRPr sz="1400"/>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20"/>
          <p:cNvSpPr txBox="1"/>
          <p:nvPr>
            <p:ph type="title"/>
          </p:nvPr>
        </p:nvSpPr>
        <p:spPr>
          <a:xfrm>
            <a:off x="1028400" y="1056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Supply Side (Houses)</a:t>
            </a:r>
            <a:endParaRPr/>
          </a:p>
        </p:txBody>
      </p:sp>
      <p:sp>
        <p:nvSpPr>
          <p:cNvPr id="747" name="Google Shape;747;p20"/>
          <p:cNvSpPr txBox="1"/>
          <p:nvPr>
            <p:ph idx="1" type="body"/>
          </p:nvPr>
        </p:nvSpPr>
        <p:spPr>
          <a:xfrm>
            <a:off x="311700" y="655850"/>
            <a:ext cx="8520600" cy="1419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Stable Real Estate Market</a:t>
            </a:r>
            <a:endParaRPr sz="1800"/>
          </a:p>
          <a:p>
            <a:pPr indent="0" lvl="0" marL="0" rtl="0" algn="ctr">
              <a:spcBef>
                <a:spcPts val="600"/>
              </a:spcBef>
              <a:spcAft>
                <a:spcPts val="0"/>
              </a:spcAft>
              <a:buNone/>
            </a:pPr>
            <a:r>
              <a:rPr lang="en" sz="1800"/>
              <a:t>M</a:t>
            </a:r>
            <a:r>
              <a:rPr lang="en" sz="1800"/>
              <a:t>edian house price of </a:t>
            </a:r>
            <a:r>
              <a:rPr b="1" lang="en" sz="1800"/>
              <a:t>$220K</a:t>
            </a:r>
            <a:endParaRPr b="1" sz="1800"/>
          </a:p>
          <a:p>
            <a:pPr indent="0" lvl="0" marL="0" rtl="0" algn="ctr">
              <a:spcBef>
                <a:spcPts val="600"/>
              </a:spcBef>
              <a:spcAft>
                <a:spcPts val="0"/>
              </a:spcAft>
              <a:buNone/>
            </a:pPr>
            <a:r>
              <a:rPr lang="en" sz="1800"/>
              <a:t>1- year appreciation rate of </a:t>
            </a:r>
            <a:r>
              <a:rPr b="1" lang="en" sz="1800"/>
              <a:t>9%</a:t>
            </a:r>
            <a:endParaRPr b="1" sz="1800"/>
          </a:p>
          <a:p>
            <a:pPr indent="0" lvl="0" marL="0" rtl="0" algn="ctr">
              <a:spcBef>
                <a:spcPts val="600"/>
              </a:spcBef>
              <a:spcAft>
                <a:spcPts val="0"/>
              </a:spcAft>
              <a:buNone/>
            </a:pPr>
            <a:r>
              <a:rPr lang="en" sz="1800"/>
              <a:t>Wide range of properties available from $19K to $21000K</a:t>
            </a:r>
            <a:endParaRPr sz="1800"/>
          </a:p>
          <a:p>
            <a:pPr indent="0" lvl="0" marL="0" rtl="0" algn="ctr">
              <a:spcBef>
                <a:spcPts val="600"/>
              </a:spcBef>
              <a:spcAft>
                <a:spcPts val="0"/>
              </a:spcAft>
              <a:buNone/>
            </a:pPr>
            <a:r>
              <a:t/>
            </a:r>
            <a:endParaRPr sz="1800"/>
          </a:p>
          <a:p>
            <a:pPr indent="0" lvl="0" marL="0" rtl="0" algn="ctr">
              <a:spcBef>
                <a:spcPts val="600"/>
              </a:spcBef>
              <a:spcAft>
                <a:spcPts val="0"/>
              </a:spcAft>
              <a:buNone/>
            </a:pPr>
            <a:r>
              <a:t/>
            </a:r>
            <a:endParaRPr sz="1800"/>
          </a:p>
        </p:txBody>
      </p:sp>
      <p:sp>
        <p:nvSpPr>
          <p:cNvPr id="748" name="Google Shape;748;p20"/>
          <p:cNvSpPr txBox="1"/>
          <p:nvPr>
            <p:ph type="title"/>
          </p:nvPr>
        </p:nvSpPr>
        <p:spPr>
          <a:xfrm>
            <a:off x="311700" y="2204775"/>
            <a:ext cx="8520600" cy="57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Demand Side (Tourists)</a:t>
            </a:r>
            <a:endParaRPr/>
          </a:p>
        </p:txBody>
      </p:sp>
      <p:sp>
        <p:nvSpPr>
          <p:cNvPr id="749" name="Google Shape;749;p20"/>
          <p:cNvSpPr txBox="1"/>
          <p:nvPr>
            <p:ph idx="1" type="body"/>
          </p:nvPr>
        </p:nvSpPr>
        <p:spPr>
          <a:xfrm>
            <a:off x="311700" y="2777475"/>
            <a:ext cx="8520600" cy="1419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800"/>
              <a:t>86%</a:t>
            </a:r>
            <a:r>
              <a:rPr lang="en" sz="1800"/>
              <a:t> stayed in a hotel </a:t>
            </a:r>
            <a:endParaRPr sz="1800"/>
          </a:p>
          <a:p>
            <a:pPr indent="0" lvl="0" marL="0" rtl="0" algn="ctr">
              <a:spcBef>
                <a:spcPts val="600"/>
              </a:spcBef>
              <a:spcAft>
                <a:spcPts val="0"/>
              </a:spcAft>
              <a:buNone/>
            </a:pPr>
            <a:r>
              <a:rPr lang="en" sz="1800"/>
              <a:t>Mean age of tourists visiting Las Vegas was </a:t>
            </a:r>
            <a:r>
              <a:rPr b="1" lang="en" sz="1800"/>
              <a:t>45.1</a:t>
            </a:r>
            <a:r>
              <a:rPr lang="en" sz="1800"/>
              <a:t> Years </a:t>
            </a:r>
            <a:endParaRPr sz="1800"/>
          </a:p>
          <a:p>
            <a:pPr indent="0" lvl="0" marL="0" rtl="0" algn="ctr">
              <a:spcBef>
                <a:spcPts val="600"/>
              </a:spcBef>
              <a:spcAft>
                <a:spcPts val="0"/>
              </a:spcAft>
              <a:buNone/>
            </a:pPr>
            <a:r>
              <a:rPr b="1" lang="en" sz="1800"/>
              <a:t>20%</a:t>
            </a:r>
            <a:r>
              <a:rPr lang="en" sz="1800"/>
              <a:t> of them in the age group between 21-29</a:t>
            </a:r>
            <a:endParaRPr sz="1800"/>
          </a:p>
          <a:p>
            <a:pPr indent="0" lvl="0" marL="0" rtl="0" algn="ctr">
              <a:spcBef>
                <a:spcPts val="600"/>
              </a:spcBef>
              <a:spcAft>
                <a:spcPts val="0"/>
              </a:spcAft>
              <a:buNone/>
            </a:pPr>
            <a:r>
              <a:rPr lang="en" sz="1800"/>
              <a:t>Average size of a group was </a:t>
            </a:r>
            <a:r>
              <a:rPr b="1" lang="en" sz="1800"/>
              <a:t>2.2</a:t>
            </a:r>
            <a:r>
              <a:rPr lang="en" sz="1800"/>
              <a:t> visitors</a:t>
            </a:r>
            <a:endParaRPr sz="1800"/>
          </a:p>
          <a:p>
            <a:pPr indent="0" lvl="0" marL="0" rtl="0" algn="ctr">
              <a:spcBef>
                <a:spcPts val="600"/>
              </a:spcBef>
              <a:spcAft>
                <a:spcPts val="0"/>
              </a:spcAft>
              <a:buNone/>
            </a:pPr>
            <a:r>
              <a:rPr b="1" lang="en" sz="1800"/>
              <a:t>15%</a:t>
            </a:r>
            <a:r>
              <a:rPr lang="en" sz="1800"/>
              <a:t> of the visitors bought a tour package for their trip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21"/>
          <p:cNvSpPr txBox="1"/>
          <p:nvPr>
            <p:ph type="title"/>
          </p:nvPr>
        </p:nvSpPr>
        <p:spPr>
          <a:xfrm>
            <a:off x="1028400" y="743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Regulation</a:t>
            </a:r>
            <a:endParaRPr/>
          </a:p>
        </p:txBody>
      </p:sp>
      <p:sp>
        <p:nvSpPr>
          <p:cNvPr id="755" name="Google Shape;755;p21"/>
          <p:cNvSpPr txBox="1"/>
          <p:nvPr>
            <p:ph idx="1" type="body"/>
          </p:nvPr>
        </p:nvSpPr>
        <p:spPr>
          <a:xfrm>
            <a:off x="565625" y="624550"/>
            <a:ext cx="7994100" cy="26832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600" u="sng"/>
              <a:t>Las Vegas has a lot of regulations concerning short term rentals</a:t>
            </a:r>
            <a:endParaRPr sz="1600" u="sng"/>
          </a:p>
          <a:p>
            <a:pPr indent="-330200" lvl="0" marL="457200" marR="0" rtl="0" algn="l">
              <a:lnSpc>
                <a:spcPct val="115000"/>
              </a:lnSpc>
              <a:spcBef>
                <a:spcPts val="600"/>
              </a:spcBef>
              <a:spcAft>
                <a:spcPts val="0"/>
              </a:spcAft>
              <a:buSzPts val="1600"/>
              <a:buChar char="●"/>
            </a:pPr>
            <a:r>
              <a:rPr lang="en" sz="1600"/>
              <a:t>A</a:t>
            </a:r>
            <a:r>
              <a:rPr lang="en" sz="1600"/>
              <a:t> non-refundable $500 permit application fee on any would-be short-term rental operator</a:t>
            </a:r>
            <a:endParaRPr sz="1600"/>
          </a:p>
          <a:p>
            <a:pPr indent="-330200" lvl="0" marL="457200" marR="0" rtl="0" algn="l">
              <a:lnSpc>
                <a:spcPct val="115000"/>
              </a:lnSpc>
              <a:spcBef>
                <a:spcPts val="0"/>
              </a:spcBef>
              <a:spcAft>
                <a:spcPts val="0"/>
              </a:spcAft>
              <a:buSzPts val="1600"/>
              <a:buChar char="●"/>
            </a:pPr>
            <a:r>
              <a:rPr lang="en" sz="1600"/>
              <a:t>Limiting overnight guests to 12 or fewer per property</a:t>
            </a:r>
            <a:endParaRPr sz="1600"/>
          </a:p>
          <a:p>
            <a:pPr indent="-330200" lvl="0" marL="457200" marR="0" rtl="0" algn="l">
              <a:lnSpc>
                <a:spcPct val="115000"/>
              </a:lnSpc>
              <a:spcBef>
                <a:spcPts val="0"/>
              </a:spcBef>
              <a:spcAft>
                <a:spcPts val="0"/>
              </a:spcAft>
              <a:buSzPts val="1600"/>
              <a:buChar char="●"/>
            </a:pPr>
            <a:r>
              <a:rPr lang="en" sz="1600"/>
              <a:t>Denying such permits to any new Airbnbs within 660 feet of any existing listing</a:t>
            </a:r>
            <a:endParaRPr sz="1600"/>
          </a:p>
          <a:p>
            <a:pPr indent="-330200" lvl="0" marL="457200" marR="0" rtl="0" algn="l">
              <a:lnSpc>
                <a:spcPct val="115000"/>
              </a:lnSpc>
              <a:spcBef>
                <a:spcPts val="0"/>
              </a:spcBef>
              <a:spcAft>
                <a:spcPts val="0"/>
              </a:spcAft>
              <a:buSzPts val="1600"/>
              <a:buChar char="●"/>
            </a:pPr>
            <a:r>
              <a:rPr lang="en" sz="1600"/>
              <a:t> If a home has five or more bedrooms, owners must also keep a licensed security company on call to tackle complaints.</a:t>
            </a:r>
            <a:endParaRPr sz="1600"/>
          </a:p>
          <a:p>
            <a:pPr indent="-330200" lvl="0" marL="457200" marR="0" rtl="0" algn="l">
              <a:lnSpc>
                <a:spcPct val="115000"/>
              </a:lnSpc>
              <a:spcBef>
                <a:spcPts val="0"/>
              </a:spcBef>
              <a:spcAft>
                <a:spcPts val="0"/>
              </a:spcAft>
              <a:buSzPts val="1600"/>
              <a:buChar char="●"/>
            </a:pPr>
            <a:r>
              <a:rPr lang="en" sz="1600"/>
              <a:t>Most parts have declared short term rentals illegal. </a:t>
            </a:r>
            <a:endParaRPr sz="1600"/>
          </a:p>
          <a:p>
            <a:pPr indent="0" lvl="0" marL="0" marR="0" rtl="0" algn="ctr">
              <a:lnSpc>
                <a:spcPct val="115000"/>
              </a:lnSpc>
              <a:spcBef>
                <a:spcPts val="600"/>
              </a:spcBef>
              <a:spcAft>
                <a:spcPts val="0"/>
              </a:spcAft>
              <a:buNone/>
            </a:pPr>
            <a:r>
              <a:rPr lang="en" sz="1600" u="sng"/>
              <a:t>But not all is lost,</a:t>
            </a:r>
            <a:endParaRPr sz="1600" u="sng"/>
          </a:p>
          <a:p>
            <a:pPr indent="0" lvl="0" marL="0" marR="0" rtl="0" algn="ctr">
              <a:lnSpc>
                <a:spcPct val="115000"/>
              </a:lnSpc>
              <a:spcBef>
                <a:spcPts val="600"/>
              </a:spcBef>
              <a:spcAft>
                <a:spcPts val="0"/>
              </a:spcAft>
              <a:buNone/>
            </a:pPr>
            <a:r>
              <a:rPr lang="en" sz="1600"/>
              <a:t>AirBnB has been approved and is legal in the Las Vegas/Henderson market as of 10/14/2019 and since then there has been a steady boom in Airbnbs and also many people are interested in investing in the same.</a:t>
            </a:r>
            <a:endParaRPr sz="1600"/>
          </a:p>
          <a:p>
            <a:pPr indent="0" lvl="0" marL="0" marR="0" rtl="0" algn="ctr">
              <a:lnSpc>
                <a:spcPct val="115000"/>
              </a:lnSpc>
              <a:spcBef>
                <a:spcPts val="60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2"/>
          <p:cNvSpPr txBox="1"/>
          <p:nvPr>
            <p:ph type="title"/>
          </p:nvPr>
        </p:nvSpPr>
        <p:spPr>
          <a:xfrm>
            <a:off x="1028400" y="401751"/>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So is Airbnb a good investment option?</a:t>
            </a:r>
            <a:endParaRPr/>
          </a:p>
        </p:txBody>
      </p:sp>
      <p:sp>
        <p:nvSpPr>
          <p:cNvPr id="761" name="Google Shape;761;p22"/>
          <p:cNvSpPr txBox="1"/>
          <p:nvPr>
            <p:ph idx="1" type="body"/>
          </p:nvPr>
        </p:nvSpPr>
        <p:spPr>
          <a:xfrm>
            <a:off x="1028400" y="1030502"/>
            <a:ext cx="7087200" cy="26832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800"/>
              <a:t>Advantages of Airbnb investment</a:t>
            </a:r>
            <a:endParaRPr sz="1800"/>
          </a:p>
          <a:p>
            <a:pPr indent="-342900" lvl="0" marL="457200" rtl="0" algn="l">
              <a:spcBef>
                <a:spcPts val="600"/>
              </a:spcBef>
              <a:spcAft>
                <a:spcPts val="0"/>
              </a:spcAft>
              <a:buSzPts val="1800"/>
              <a:buChar char="●"/>
            </a:pPr>
            <a:r>
              <a:rPr lang="en" sz="1800"/>
              <a:t>Low cost of investment as compared to investing in the hotel industry</a:t>
            </a:r>
            <a:endParaRPr sz="1800"/>
          </a:p>
          <a:p>
            <a:pPr indent="-342900" lvl="0" marL="457200" rtl="0" algn="l">
              <a:spcBef>
                <a:spcPts val="0"/>
              </a:spcBef>
              <a:spcAft>
                <a:spcPts val="0"/>
              </a:spcAft>
              <a:buSzPts val="1800"/>
              <a:buChar char="●"/>
            </a:pPr>
            <a:r>
              <a:rPr lang="en" sz="1800"/>
              <a:t>Operation and maintenance cost is also low</a:t>
            </a:r>
            <a:endParaRPr sz="1800"/>
          </a:p>
          <a:p>
            <a:pPr indent="-342900" lvl="0" marL="457200" rtl="0" algn="l">
              <a:spcBef>
                <a:spcPts val="0"/>
              </a:spcBef>
              <a:spcAft>
                <a:spcPts val="0"/>
              </a:spcAft>
              <a:buSzPts val="1800"/>
              <a:buChar char="●"/>
            </a:pPr>
            <a:r>
              <a:rPr lang="en" sz="1800"/>
              <a:t>Competition is less fierce than the hotel industry and is not monopolized by few major players</a:t>
            </a:r>
            <a:endParaRPr sz="1800"/>
          </a:p>
          <a:p>
            <a:pPr indent="-342900" lvl="0" marL="457200" rtl="0" algn="l">
              <a:spcBef>
                <a:spcPts val="0"/>
              </a:spcBef>
              <a:spcAft>
                <a:spcPts val="0"/>
              </a:spcAft>
              <a:buSzPts val="1800"/>
              <a:buChar char="●"/>
            </a:pPr>
            <a:r>
              <a:rPr lang="en" sz="1800"/>
              <a:t>Power of the Airbnb platform is a great advantage with network effects</a:t>
            </a:r>
            <a:endParaRPr sz="1800"/>
          </a:p>
          <a:p>
            <a:pPr indent="-342900" lvl="0" marL="457200" rtl="0" algn="l">
              <a:spcBef>
                <a:spcPts val="0"/>
              </a:spcBef>
              <a:spcAft>
                <a:spcPts val="0"/>
              </a:spcAft>
              <a:buSzPts val="1800"/>
              <a:buChar char="●"/>
            </a:pPr>
            <a:r>
              <a:rPr lang="en" sz="1800"/>
              <a:t>Ease of disinvestment as selling a housing property at the right price is 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