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9" r:id="rId6"/>
    <p:sldId id="268" r:id="rId7"/>
    <p:sldId id="267" r:id="rId8"/>
    <p:sldId id="272" r:id="rId9"/>
    <p:sldId id="273" r:id="rId10"/>
    <p:sldId id="275" r:id="rId11"/>
    <p:sldId id="279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FF6EEF4-7DE0-4842-AAAD-433CA4F5EC9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F358A28-E13A-4B12-AFF0-641EEF6E455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4375962-0277-4380-9A0C-394CE6C361B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BF9C447-38B1-4133-8B29-A98CF2BF1D4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89F9471-FF94-49F0-8396-79D87518932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F7BBA4A-5C58-402D-8A17-B01306BA2B2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6F39D2-E7F9-428A-95AF-75898B0BDE4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960BDE-8772-4210-A27A-EEFE878B271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BBCAAE9-41CE-44A5-A41A-4C7A59C7AAE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CD45FBF-775A-4833-A1CE-6E93CCF46B5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CBB4ED1-B8F1-4C56-B411-9963E2FA983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FE4426E-297A-4EE5-A060-B1420EF056E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6B4F-7787-44B0-8E36-82540D58A7E3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8027-36D1-44D2-B67A-03CA4F66F3C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bmp"/><Relationship Id="rId5" Type="http://schemas.openxmlformats.org/officeDocument/2006/relationships/image" Target="../media/image20.bmp"/><Relationship Id="rId4" Type="http://schemas.openxmlformats.org/officeDocument/2006/relationships/image" Target="../media/image19.b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b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usic Background Stock Illustration - Download Image Now - Music,  Backgrounds, Arts Culture and Entertainment - i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7214" y="0"/>
            <a:ext cx="12219214" cy="6842760"/>
          </a:xfrm>
          <a:prstGeom prst="rect">
            <a:avLst/>
          </a:prstGeom>
          <a:noFill/>
          <a:effectLst>
            <a:glow rad="152400">
              <a:schemeClr val="accent1">
                <a:alpha val="60000"/>
              </a:schemeClr>
            </a:glow>
          </a:effectLst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-444500" y="1596549"/>
            <a:ext cx="10172700" cy="1468120"/>
          </a:xfrm>
        </p:spPr>
        <p:txBody>
          <a:bodyPr>
            <a:normAutofit fontScale="90000"/>
          </a:bodyPr>
          <a:lstStyle/>
          <a:p>
            <a:r>
              <a:rPr lang="en-CA" sz="8000" b="1" dirty="0">
                <a:solidFill>
                  <a:schemeClr val="bg1"/>
                </a:solidFill>
              </a:rPr>
              <a:t>Song Recommendation</a:t>
            </a:r>
            <a:br>
              <a:rPr lang="en-CA" sz="8000" b="1" dirty="0">
                <a:solidFill>
                  <a:schemeClr val="bg1"/>
                </a:solidFill>
              </a:rPr>
            </a:br>
            <a:r>
              <a:rPr lang="en-CA" sz="80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08100" y="6129338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By: Sarah Kronheim, Carly </a:t>
            </a:r>
            <a:r>
              <a:rPr lang="en-CA" sz="2800" dirty="0" err="1">
                <a:solidFill>
                  <a:schemeClr val="bg1"/>
                </a:solidFill>
              </a:rPr>
              <a:t>Yiao</a:t>
            </a:r>
            <a:r>
              <a:rPr lang="en-CA" sz="2800" dirty="0">
                <a:solidFill>
                  <a:schemeClr val="bg1"/>
                </a:solidFill>
              </a:rPr>
              <a:t> and Brenda Wardhaugh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772" y="225083"/>
            <a:ext cx="1173245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400" dirty="0"/>
              <a:t>Supervised (Neural Networks)</a:t>
            </a:r>
          </a:p>
          <a:p>
            <a:pPr algn="ctr"/>
            <a:r>
              <a:rPr lang="en-CA" sz="4400" dirty="0"/>
              <a:t> Genre  Prediction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3358" y="1671633"/>
            <a:ext cx="10405282" cy="1498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3696" y="3558503"/>
            <a:ext cx="7202673" cy="3014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926102" y="3604229"/>
            <a:ext cx="3822202" cy="292330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045033" y="3274671"/>
            <a:ext cx="475848" cy="81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Down Arrow 6"/>
          <p:cNvSpPr/>
          <p:nvPr/>
        </p:nvSpPr>
        <p:spPr>
          <a:xfrm rot="16200000">
            <a:off x="7476927" y="4422843"/>
            <a:ext cx="475848" cy="81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772" y="225083"/>
            <a:ext cx="1173245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400" dirty="0"/>
              <a:t>Supervised (Neural Networks)</a:t>
            </a:r>
          </a:p>
          <a:p>
            <a:pPr algn="ctr"/>
            <a:r>
              <a:rPr lang="en-CA" sz="4400" dirty="0"/>
              <a:t> Genre  Prediction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3570" y="1671633"/>
            <a:ext cx="11164860" cy="49562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Summary/Conclusion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751" y="1815837"/>
            <a:ext cx="10057113" cy="448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/>
              <a:t>K-Means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95% explained variance ratio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3D version of the K-means clusters for future experiment</a:t>
            </a:r>
          </a:p>
          <a:p>
            <a:pPr algn="l"/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/>
              <a:t>Popularity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Final accuracy of 83%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Relatively accurate model</a:t>
            </a:r>
          </a:p>
          <a:p>
            <a:pPr algn="l"/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/>
              <a:t>Genre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Some genres also have overlapping characteristics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Hard for the model to output only one accurate genre code</a:t>
            </a:r>
          </a:p>
          <a:p>
            <a:pPr algn="l"/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8046" y="490274"/>
            <a:ext cx="4418543" cy="1325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3101926" y="1828801"/>
            <a:ext cx="5901397" cy="138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5400" dirty="0"/>
              <a:t>Thank you</a:t>
            </a:r>
          </a:p>
        </p:txBody>
      </p:sp>
      <p:sp>
        <p:nvSpPr>
          <p:cNvPr id="3" name="Subtitle 2"/>
          <p:cNvSpPr txBox="1"/>
          <p:nvPr/>
        </p:nvSpPr>
        <p:spPr>
          <a:xfrm>
            <a:off x="2930769" y="3312943"/>
            <a:ext cx="6607126" cy="74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/>
              <a:t>Questions?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149406" y="307692"/>
            <a:ext cx="286364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sz="6000" b="1" dirty="0"/>
              <a:t>Overview</a:t>
            </a:r>
            <a:endParaRPr lang="en-CA" b="1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619134" y="1828799"/>
            <a:ext cx="5864453" cy="4417256"/>
          </a:xfrm>
        </p:spPr>
        <p:txBody>
          <a:bodyPr>
            <a:normAutofit/>
          </a:bodyPr>
          <a:lstStyle/>
          <a:p>
            <a:r>
              <a:rPr lang="en-US" sz="3200" dirty="0"/>
              <a:t>The aim of our project is to group songs by their characteristics in order to create a song recommendation program. </a:t>
            </a:r>
          </a:p>
          <a:p>
            <a:r>
              <a:rPr lang="en-US" sz="3200" dirty="0"/>
              <a:t>We also tried to predict the popularity and genre of songs based on their characteristics. </a:t>
            </a:r>
            <a:endParaRPr lang="en-CA" sz="3200" dirty="0"/>
          </a:p>
        </p:txBody>
      </p:sp>
      <p:pic>
        <p:nvPicPr>
          <p:cNvPr id="4" name="Picture 4" descr="How Spotify employees maximize their use of Spotify - Protocol"/>
          <p:cNvPicPr>
            <a:picLocks noChangeAspect="1" noChangeArrowheads="1"/>
          </p:cNvPicPr>
          <p:nvPr/>
        </p:nvPicPr>
        <p:blipFill>
          <a:blip r:embed="rId3"/>
          <a:srcRect l="18649" r="18088" b="1"/>
          <a:stretch/>
        </p:blipFill>
        <p:spPr bwMode="auto">
          <a:xfrm>
            <a:off x="708413" y="1828799"/>
            <a:ext cx="4370023" cy="3868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 noEditPoints="1"/>
          </p:cNvSpPr>
          <p:nvPr>
            <p:ph type="title"/>
          </p:nvPr>
        </p:nvSpPr>
        <p:spPr>
          <a:xfrm>
            <a:off x="4467664" y="182160"/>
            <a:ext cx="2988212" cy="1325563"/>
          </a:xfrm>
        </p:spPr>
        <p:txBody>
          <a:bodyPr>
            <a:normAutofit/>
          </a:bodyPr>
          <a:lstStyle/>
          <a:p>
            <a:pPr algn="ctr"/>
            <a:r>
              <a:rPr lang="en-CA" sz="5400" b="1" dirty="0"/>
              <a:t>Dataset</a:t>
            </a:r>
            <a:endParaRPr lang="en-CA" sz="6000" b="1" dirty="0"/>
          </a:p>
        </p:txBody>
      </p:sp>
      <p:sp>
        <p:nvSpPr>
          <p:cNvPr id="11" name="Content Placeholder 2"/>
          <p:cNvSpPr>
            <a:spLocks noGrp="1" noEditPoints="1"/>
          </p:cNvSpPr>
          <p:nvPr>
            <p:ph idx="1"/>
          </p:nvPr>
        </p:nvSpPr>
        <p:spPr>
          <a:xfrm>
            <a:off x="1724967" y="1805504"/>
            <a:ext cx="8742066" cy="193839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CA" dirty="0"/>
              <a:t>Spotify dataset from Kaggle</a:t>
            </a:r>
          </a:p>
          <a:p>
            <a:pPr algn="ctr"/>
            <a:r>
              <a:rPr lang="en-CA" dirty="0"/>
              <a:t>Includes song characteristics such as key and tempo</a:t>
            </a:r>
          </a:p>
          <a:p>
            <a:pPr algn="ctr"/>
            <a:r>
              <a:rPr lang="en-CA" dirty="0"/>
              <a:t>Most metrics are binary or scaled between 0 and 1</a:t>
            </a:r>
          </a:p>
          <a:p>
            <a:pPr algn="ctr"/>
            <a:r>
              <a:rPr lang="en-CA" dirty="0"/>
              <a:t>Popularity, duration, loudness, and tempo have a wider scale</a:t>
            </a:r>
          </a:p>
          <a:p>
            <a:pPr algn="ctr"/>
            <a:r>
              <a:rPr lang="en-CA" dirty="0"/>
              <a:t>Explicit, key, time signature, and genre are categorical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488641" y="4041678"/>
            <a:ext cx="7214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Consists only of data collected using the Spotify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Biggest limitation is the genre metric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Does not account for songs with multiple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Size and format of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~100,000 songs, not grouped into playlists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492"/>
            <a:ext cx="4418543" cy="1325563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3458" y="0"/>
            <a:ext cx="4418542" cy="1325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Common Data 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18751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Each model has slightly different preprocessing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Common steps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Duplicates, songs with duration &lt;= 0, and the track ID column were removed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Categorical data was encoded</a:t>
            </a: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dirty="0"/>
              <a:t>Normalization was applied to all models</a:t>
            </a:r>
            <a:r>
              <a:rPr lang="en-US" sz="3200" dirty="0"/>
              <a:t> separately</a:t>
            </a:r>
            <a:endParaRPr lang="en-CA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8097" y="0"/>
            <a:ext cx="78954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400" dirty="0"/>
              <a:t>Unsupervised (K-Means)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885533"/>
            <a:ext cx="8127503" cy="2565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314006" y="885533"/>
            <a:ext cx="3877994" cy="2565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9916" y="3566738"/>
            <a:ext cx="2980009" cy="3217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079925" y="3585831"/>
            <a:ext cx="2937261" cy="3198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017186" y="3576284"/>
            <a:ext cx="3052282" cy="31985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069468" y="3585831"/>
            <a:ext cx="2980009" cy="32176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256" y="0"/>
            <a:ext cx="78954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400" dirty="0"/>
              <a:t>Unsupervised (K-Means)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0369" y="801841"/>
            <a:ext cx="6182633" cy="2270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964721" y="1351781"/>
            <a:ext cx="4677428" cy="3505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02658" y="3104626"/>
            <a:ext cx="3972479" cy="37533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85567" y="0"/>
            <a:ext cx="11020865" cy="1941977"/>
          </a:xfrm>
        </p:spPr>
        <p:txBody>
          <a:bodyPr>
            <a:normAutofit/>
          </a:bodyPr>
          <a:lstStyle/>
          <a:p>
            <a:pPr algn="ctr"/>
            <a:r>
              <a:rPr lang="en-CA" sz="4800" dirty="0"/>
              <a:t>Supervised</a:t>
            </a:r>
            <a:r>
              <a:rPr lang="en-CA" dirty="0"/>
              <a:t> (Neural Network) </a:t>
            </a:r>
            <a:br>
              <a:rPr lang="en-CA" dirty="0"/>
            </a:br>
            <a:r>
              <a:rPr lang="en-CA" dirty="0"/>
              <a:t>Popularity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373" y="1944622"/>
            <a:ext cx="5345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Tested different bins – 4, 3, or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0 (Removed for 3-bin)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0 &lt; popularity &lt;= 30 (Removed for binary)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30 &lt; popularity &lt;= 60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60 &lt; popularity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373" y="3575838"/>
            <a:ext cx="53457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Tested different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StandardScaler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MinMaxScaler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Oversampling to reduce skew</a:t>
            </a: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6095999" y="1945640"/>
          <a:ext cx="5718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bins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5999" y="3575838"/>
          <a:ext cx="5718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StandardScaler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MinMaxScaler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Oversampling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7373" y="5207054"/>
            <a:ext cx="53457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Tested different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Regularization to reduce overfitting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Hyperparameter tuning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5999" y="5233179"/>
          <a:ext cx="57186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Supervised (Neural Network) </a:t>
            </a:r>
            <a:br>
              <a:rPr lang="en-CA" dirty="0"/>
            </a:br>
            <a:r>
              <a:rPr lang="en-CA" dirty="0"/>
              <a:t>Popularity Prediction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864" y="1938689"/>
            <a:ext cx="4742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Binary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60 &gt;= popularity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60 &lt; popularity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865" y="2954352"/>
            <a:ext cx="47428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Tested different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StandardScaler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MinMaxScaler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Oversampling to reduce skew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864" y="4707805"/>
            <a:ext cx="47428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Tested different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Regularization to reduce overfitting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Hyperparameter tuning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7006" y="3607359"/>
            <a:ext cx="1688123" cy="342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1" name="Group 30"/>
          <p:cNvGrpSpPr/>
          <p:nvPr/>
        </p:nvGrpSpPr>
        <p:grpSpPr>
          <a:xfrm>
            <a:off x="5054321" y="1709045"/>
            <a:ext cx="3295857" cy="2490614"/>
            <a:chOff x="5205049" y="1690688"/>
            <a:chExt cx="3155180" cy="2448407"/>
          </a:xfrm>
        </p:grpSpPr>
        <p:pic>
          <p:nvPicPr>
            <p:cNvPr id="11" name="Graphic 10"/>
            <p:cNvPicPr>
              <a:picLocks noChangeAspect="1"/>
            </p:cNvPicPr>
            <p:nvPr/>
          </p:nvPicPr>
          <p:blipFill>
            <a:blip r:embed="rId4"/>
            <a:srcRect t="5334" r="6799"/>
            <a:stretch/>
          </p:blipFill>
          <p:spPr>
            <a:xfrm>
              <a:off x="5205050" y="1690688"/>
              <a:ext cx="3155179" cy="244840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205049" y="1691112"/>
              <a:ext cx="3155180" cy="24431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671730" y="1704565"/>
            <a:ext cx="3295857" cy="2490183"/>
            <a:chOff x="8822458" y="1690688"/>
            <a:chExt cx="3155180" cy="2447983"/>
          </a:xfrm>
        </p:grpSpPr>
        <p:pic>
          <p:nvPicPr>
            <p:cNvPr id="16" name="Graphic 15"/>
            <p:cNvPicPr>
              <a:picLocks noChangeAspect="1"/>
            </p:cNvPicPr>
            <p:nvPr/>
          </p:nvPicPr>
          <p:blipFill>
            <a:blip r:embed="rId5"/>
            <a:srcRect t="5188" r="6876"/>
            <a:stretch/>
          </p:blipFill>
          <p:spPr>
            <a:xfrm>
              <a:off x="8822458" y="1690688"/>
              <a:ext cx="3155180" cy="244798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822458" y="1693823"/>
              <a:ext cx="3155180" cy="244315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019065" y="4224954"/>
            <a:ext cx="3140947" cy="342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0" name="Group 29"/>
          <p:cNvGrpSpPr/>
          <p:nvPr/>
        </p:nvGrpSpPr>
        <p:grpSpPr>
          <a:xfrm>
            <a:off x="5054322" y="4286356"/>
            <a:ext cx="3295858" cy="2512157"/>
            <a:chOff x="5205049" y="4216651"/>
            <a:chExt cx="3155181" cy="2469585"/>
          </a:xfrm>
        </p:grpSpPr>
        <p:pic>
          <p:nvPicPr>
            <p:cNvPr id="20" name="Graphic 19"/>
            <p:cNvPicPr>
              <a:picLocks noChangeAspect="1"/>
            </p:cNvPicPr>
            <p:nvPr/>
          </p:nvPicPr>
          <p:blipFill>
            <a:blip r:embed="rId6"/>
            <a:srcRect t="5548" r="7676"/>
            <a:stretch/>
          </p:blipFill>
          <p:spPr>
            <a:xfrm>
              <a:off x="5205049" y="4243080"/>
              <a:ext cx="3155179" cy="2443156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5205050" y="4216651"/>
              <a:ext cx="3155180" cy="24431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671730" y="4296405"/>
            <a:ext cx="3295857" cy="2485272"/>
            <a:chOff x="8822458" y="4224954"/>
            <a:chExt cx="3155180" cy="2461282"/>
          </a:xfrm>
        </p:grpSpPr>
        <p:pic>
          <p:nvPicPr>
            <p:cNvPr id="24" name="Graphic 23"/>
            <p:cNvPicPr>
              <a:picLocks noChangeAspect="1"/>
            </p:cNvPicPr>
            <p:nvPr/>
          </p:nvPicPr>
          <p:blipFill>
            <a:blip r:embed="rId7"/>
            <a:srcRect l="2121" t="6006" r="8020"/>
            <a:stretch/>
          </p:blipFill>
          <p:spPr>
            <a:xfrm>
              <a:off x="8822459" y="4245791"/>
              <a:ext cx="3155179" cy="2440445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8822458" y="4224954"/>
              <a:ext cx="3155180" cy="244315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019065" y="5014212"/>
            <a:ext cx="3784038" cy="3425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1019065" y="5383912"/>
            <a:ext cx="2618433" cy="3425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772" y="225083"/>
            <a:ext cx="1173245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400" dirty="0"/>
              <a:t>Supervised (Neural Networks)</a:t>
            </a:r>
          </a:p>
          <a:p>
            <a:pPr algn="ctr"/>
            <a:r>
              <a:rPr lang="en-CA" sz="4400" dirty="0"/>
              <a:t> Genre  Prediction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7279" y="1917726"/>
            <a:ext cx="5110284" cy="3412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1873" y="1917726"/>
            <a:ext cx="5370654" cy="448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Popularity - 0-1; This is a representation of the song's popularity</a:t>
            </a:r>
          </a:p>
          <a:p>
            <a:r>
              <a:rPr lang="en-US"/>
              <a:t>Explicit - 0/1;T/F This describes whether the lyrics are explicit</a:t>
            </a:r>
          </a:p>
          <a:p>
            <a:r>
              <a:rPr lang="en-US"/>
              <a:t>Danceability - 0-1; This describes how suitable a song is for dancing based on factors including tempo, beat strength, and overall regularity</a:t>
            </a:r>
          </a:p>
          <a:p>
            <a:r>
              <a:rPr lang="en-US"/>
              <a:t>Energy - 0-1; This is a perceptual measure of energy and activity in the song</a:t>
            </a:r>
          </a:p>
          <a:p>
            <a:r>
              <a:rPr lang="en-US"/>
              <a:t>Loudness - 0-1; This is the overall loudness of the song, in decibels (dB)</a:t>
            </a:r>
          </a:p>
          <a:p>
            <a:r>
              <a:rPr lang="en-US"/>
              <a:t>Mode - 0 or 1; This describes whether the song is in major or minor key - 0=minor key, 1=major key</a:t>
            </a:r>
          </a:p>
          <a:p>
            <a:r>
              <a:rPr lang="en-US"/>
              <a:t>Speechiness - 0-1; Measure of how much spoken word is present in a song</a:t>
            </a:r>
          </a:p>
          <a:p>
            <a:endParaRPr lang="en-US"/>
          </a:p>
        </p:txBody>
      </p:sp>
      <p:sp>
        <p:nvSpPr>
          <p:cNvPr id="7" name="TextBox 5"/>
          <p:cNvSpPr txBox="1"/>
          <p:nvPr/>
        </p:nvSpPr>
        <p:spPr>
          <a:xfrm>
            <a:off x="427093" y="5576430"/>
            <a:ext cx="5370654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0127" y="5581570"/>
            <a:ext cx="5347620" cy="70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30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114 genre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535</Words>
  <Application>Microsoft Office PowerPoint</Application>
  <PresentationFormat>Widescreen</PresentationFormat>
  <Paragraphs>127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Song Recommendation Model</vt:lpstr>
      <vt:lpstr>Overview</vt:lpstr>
      <vt:lpstr>Dataset</vt:lpstr>
      <vt:lpstr>Common Data Preprocessing</vt:lpstr>
      <vt:lpstr>PowerPoint Presentation</vt:lpstr>
      <vt:lpstr>PowerPoint Presentation</vt:lpstr>
      <vt:lpstr>Supervised (Neural Network)  Popularity Prediction</vt:lpstr>
      <vt:lpstr>Supervised (Neural Network)  Popularity Prediction</vt:lpstr>
      <vt:lpstr>PowerPoint Presentation</vt:lpstr>
      <vt:lpstr>PowerPoint Presentation</vt:lpstr>
      <vt:lpstr>PowerPoint Presentation</vt:lpstr>
      <vt:lpstr>Summary/Conclusion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Recommendation Project</dc:title>
  <dc:creator>brenda wardhaugh</dc:creator>
  <cp:lastModifiedBy>brenda wardhaugh</cp:lastModifiedBy>
  <cp:revision>6</cp:revision>
  <dcterms:created xsi:type="dcterms:W3CDTF">2023-06-12T17:49:11Z</dcterms:created>
  <dcterms:modified xsi:type="dcterms:W3CDTF">2023-06-13T23:15:56Z</dcterms:modified>
</cp:coreProperties>
</file>