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E16E7-96F3-A043-B274-6C8686FD6F1D}" type="datetimeFigureOut">
              <a:rPr lang="en-US" smtClean="0"/>
              <a:t>4/20/14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40781-9076-F74F-A29B-5AD7EF831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Graph</a:t>
            </a:r>
            <a:r>
              <a:rPr lang="en-US" baseline="0" dirty="0" smtClean="0"/>
              <a:t> is sensitive to the choice of the origin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resulting plot is jagged by design, so if we are choosing a density based on the shape it is better to use a “smooth” density estimator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40781-9076-F74F-A29B-5AD7EF8313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Best when used</a:t>
            </a:r>
            <a:r>
              <a:rPr lang="en-US" baseline="0" dirty="0" smtClean="0"/>
              <a:t> for estimating the density locally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40781-9076-F74F-A29B-5AD7EF8313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6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4/19/14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4/19/14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4/19/14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4/19/14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Density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MDCRC 6521</a:t>
            </a:r>
          </a:p>
          <a:p>
            <a:r>
              <a:rPr lang="en-US" dirty="0" smtClean="0"/>
              <a:t>Ben Aldous &amp; Sarah Krstyen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0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r>
              <a:rPr lang="en-US" dirty="0" smtClean="0"/>
              <a:t>Solution</a:t>
            </a:r>
            <a:endParaRPr lang="en-US" dirty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ensityestimation</a:t>
            </a:r>
            <a:r>
              <a:rPr lang="en-US" dirty="0" smtClean="0"/>
              <a:t> 0.1.1</a:t>
            </a:r>
          </a:p>
          <a:p>
            <a:pPr lvl="1"/>
            <a:r>
              <a:rPr lang="en-US" dirty="0" smtClean="0"/>
              <a:t>Histograms</a:t>
            </a:r>
          </a:p>
          <a:p>
            <a:pPr lvl="1"/>
            <a:r>
              <a:rPr lang="en-US" dirty="0" smtClean="0"/>
              <a:t>Kernel density estimators</a:t>
            </a:r>
          </a:p>
          <a:p>
            <a:pPr lvl="1"/>
            <a:r>
              <a:rPr lang="en-US" dirty="0" smtClean="0"/>
              <a:t>Nearest-neighbor density estimators</a:t>
            </a:r>
          </a:p>
        </p:txBody>
      </p:sp>
    </p:spTree>
    <p:extLst>
      <p:ext uri="{BB962C8B-B14F-4D97-AF65-F5344CB8AC3E}">
        <p14:creationId xmlns:p14="http://schemas.microsoft.com/office/powerpoint/2010/main" val="183131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sample, it is </a:t>
            </a:r>
            <a:r>
              <a:rPr lang="en-US" dirty="0" smtClean="0"/>
              <a:t>often </a:t>
            </a:r>
            <a:r>
              <a:rPr lang="en-US" dirty="0"/>
              <a:t>easy to assume the data is independent and identically distributed without actually knowing the distribution from which the data comes. </a:t>
            </a:r>
            <a:endParaRPr lang="en-US" dirty="0" smtClean="0"/>
          </a:p>
          <a:p>
            <a:r>
              <a:rPr lang="en-US" dirty="0" smtClean="0"/>
              <a:t>When this is the case, to </a:t>
            </a:r>
            <a:r>
              <a:rPr lang="en-US" dirty="0"/>
              <a:t>predict the distribution of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random </a:t>
            </a:r>
            <a:r>
              <a:rPr lang="en-US" dirty="0" smtClean="0"/>
              <a:t>variable from this given sample, </a:t>
            </a:r>
            <a:r>
              <a:rPr lang="en-US" u="sng" dirty="0" smtClean="0"/>
              <a:t>density estimation</a:t>
            </a:r>
            <a:r>
              <a:rPr lang="en-US" dirty="0" smtClean="0"/>
              <a:t> techniques are used.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3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address the problem of identifying the density of a given sample, we will employ, from a package we created, the following techniques:</a:t>
            </a:r>
          </a:p>
          <a:p>
            <a:pPr lvl="1"/>
            <a:r>
              <a:rPr lang="en-US" dirty="0" smtClean="0"/>
              <a:t>Histograms</a:t>
            </a:r>
          </a:p>
          <a:p>
            <a:pPr lvl="1"/>
            <a:r>
              <a:rPr lang="en-US" dirty="0" smtClean="0"/>
              <a:t>Kernel density estimators</a:t>
            </a:r>
          </a:p>
          <a:p>
            <a:pPr lvl="1"/>
            <a:r>
              <a:rPr lang="en-US" dirty="0" smtClean="0"/>
              <a:t>Nearest-neighbor density estimators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3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ensityestimation</a:t>
            </a:r>
            <a:r>
              <a:rPr lang="en-US" dirty="0" smtClean="0"/>
              <a:t> 0.1.1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package, </a:t>
            </a:r>
            <a:r>
              <a:rPr lang="en-US" dirty="0" err="1"/>
              <a:t>densityestimation</a:t>
            </a:r>
            <a:r>
              <a:rPr lang="en-US" dirty="0"/>
              <a:t> </a:t>
            </a:r>
            <a:r>
              <a:rPr lang="en-US" dirty="0" smtClean="0"/>
              <a:t>0.1.1, </a:t>
            </a:r>
            <a:r>
              <a:rPr lang="en-US" dirty="0"/>
              <a:t>contains three functions designed to assist in visualizing the unknown density from which a given sample might </a:t>
            </a:r>
            <a:r>
              <a:rPr lang="en-US" dirty="0" smtClean="0"/>
              <a:t>come</a:t>
            </a:r>
          </a:p>
          <a:p>
            <a:r>
              <a:rPr lang="en-US" dirty="0" smtClean="0"/>
              <a:t>Given </a:t>
            </a:r>
            <a:r>
              <a:rPr lang="en-US" dirty="0"/>
              <a:t>a one-dimensional numeric </a:t>
            </a:r>
            <a:r>
              <a:rPr lang="en-US" dirty="0" err="1"/>
              <a:t>numpy</a:t>
            </a:r>
            <a:r>
              <a:rPr lang="en-US" dirty="0"/>
              <a:t> array (or something the function can coerce into such), the functions use the techniques </a:t>
            </a:r>
            <a:r>
              <a:rPr lang="en-US" dirty="0" smtClean="0"/>
              <a:t>listed previously </a:t>
            </a:r>
            <a:r>
              <a:rPr lang="en-US" dirty="0"/>
              <a:t>to estimate the density and plot the result using </a:t>
            </a:r>
            <a:r>
              <a:rPr lang="en-US" dirty="0" err="1" smtClean="0"/>
              <a:t>matplotlib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2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(</a:t>
            </a:r>
            <a:r>
              <a:rPr lang="en-US" dirty="0" err="1" smtClean="0"/>
              <a:t>hist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/>
              <a:t>hist</a:t>
            </a:r>
            <a:r>
              <a:rPr lang="en-US" dirty="0"/>
              <a:t> employs a histogram density </a:t>
            </a:r>
            <a:r>
              <a:rPr lang="en-US" dirty="0" smtClean="0"/>
              <a:t>estimator </a:t>
            </a:r>
          </a:p>
          <a:p>
            <a:pPr lvl="0"/>
            <a:r>
              <a:rPr lang="en-US" dirty="0" smtClean="0"/>
              <a:t>Given </a:t>
            </a:r>
            <a:r>
              <a:rPr lang="en-US" dirty="0"/>
              <a:t>an origin </a:t>
            </a:r>
            <a:r>
              <a:rPr lang="en-US" i="1" dirty="0"/>
              <a:t>o</a:t>
            </a:r>
            <a:r>
              <a:rPr lang="en-US" dirty="0"/>
              <a:t> and a bandwidth </a:t>
            </a:r>
            <a:r>
              <a:rPr lang="en-US" i="1" dirty="0"/>
              <a:t>h</a:t>
            </a:r>
            <a:r>
              <a:rPr lang="en-US" dirty="0"/>
              <a:t>, for each element of the sample, the function identifies the integer </a:t>
            </a:r>
            <a:r>
              <a:rPr lang="en-US" i="1" dirty="0"/>
              <a:t>j</a:t>
            </a:r>
            <a:r>
              <a:rPr lang="en-US" dirty="0"/>
              <a:t> such that the element falls within the range </a:t>
            </a:r>
            <a:r>
              <a:rPr lang="en-US" i="1" dirty="0"/>
              <a:t>[</a:t>
            </a:r>
            <a:r>
              <a:rPr lang="en-US" i="1" dirty="0" err="1"/>
              <a:t>o+jh,o</a:t>
            </a:r>
            <a:r>
              <a:rPr lang="en-US" i="1" dirty="0"/>
              <a:t>+(j+1)h</a:t>
            </a:r>
            <a:r>
              <a:rPr lang="en-US" i="1" dirty="0" smtClean="0"/>
              <a:t>)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 smtClean="0"/>
              <a:t>Then the </a:t>
            </a:r>
            <a:r>
              <a:rPr lang="en-US" dirty="0"/>
              <a:t>placement of future elements </a:t>
            </a:r>
            <a:r>
              <a:rPr lang="en-US" dirty="0" smtClean="0"/>
              <a:t>is predicted based </a:t>
            </a:r>
            <a:r>
              <a:rPr lang="en-US" dirty="0"/>
              <a:t>on the proportion of the sample in each such “</a:t>
            </a:r>
            <a:r>
              <a:rPr lang="en-US" dirty="0" smtClean="0"/>
              <a:t>bin”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3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Kernel density estimators (</a:t>
            </a:r>
            <a:r>
              <a:rPr lang="en-US" dirty="0" err="1" smtClean="0"/>
              <a:t>kde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kde</a:t>
            </a:r>
            <a:r>
              <a:rPr lang="en-US" dirty="0"/>
              <a:t> uses kernel density </a:t>
            </a:r>
            <a:r>
              <a:rPr lang="en-US" dirty="0" smtClean="0"/>
              <a:t>estimation </a:t>
            </a:r>
          </a:p>
          <a:p>
            <a:r>
              <a:rPr lang="en-US" dirty="0" smtClean="0"/>
              <a:t>This </a:t>
            </a:r>
            <a:r>
              <a:rPr lang="en-US" dirty="0"/>
              <a:t>technique attempts to smooth the histogram density estimator by means of a “kernel,” a function with certain desirable </a:t>
            </a:r>
            <a:r>
              <a:rPr lang="en-US" dirty="0" smtClean="0"/>
              <a:t>properties </a:t>
            </a:r>
          </a:p>
          <a:p>
            <a:r>
              <a:rPr lang="en-US" dirty="0" smtClean="0"/>
              <a:t>In </a:t>
            </a:r>
            <a:r>
              <a:rPr lang="en-US" dirty="0"/>
              <a:t>general, kernel density estimators are more efficient and more accurate than histogram density </a:t>
            </a:r>
            <a:r>
              <a:rPr lang="en-US" dirty="0" smtClean="0"/>
              <a:t>estimators </a:t>
            </a:r>
          </a:p>
          <a:p>
            <a:r>
              <a:rPr lang="en-US" dirty="0" smtClean="0"/>
              <a:t>The </a:t>
            </a:r>
            <a:r>
              <a:rPr lang="en-US" dirty="0"/>
              <a:t>function allows the user to choose a bandwidth and a kernel, allowing for wide flexibility in application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181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Nearest-neighbor density estimator (</a:t>
            </a:r>
            <a:r>
              <a:rPr lang="en-US" dirty="0" err="1" smtClean="0"/>
              <a:t>nnde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nnde</a:t>
            </a:r>
            <a:r>
              <a:rPr lang="en-US" b="1" dirty="0"/>
              <a:t> </a:t>
            </a:r>
            <a:r>
              <a:rPr lang="en-US" dirty="0"/>
              <a:t>is based on the theory of nearest-neighbor density </a:t>
            </a:r>
            <a:r>
              <a:rPr lang="en-US" dirty="0" smtClean="0"/>
              <a:t>estimation </a:t>
            </a:r>
          </a:p>
          <a:p>
            <a:r>
              <a:rPr lang="en-US" dirty="0" smtClean="0"/>
              <a:t>Rather </a:t>
            </a:r>
            <a:r>
              <a:rPr lang="en-US" dirty="0"/>
              <a:t>than smooth the estimated density via a kernel, it averages distances using the </a:t>
            </a:r>
            <a:r>
              <a:rPr lang="en-US" i="1" dirty="0" err="1"/>
              <a:t>k</a:t>
            </a:r>
            <a:r>
              <a:rPr lang="en-US" dirty="0" err="1"/>
              <a:t>th</a:t>
            </a:r>
            <a:r>
              <a:rPr lang="en-US" dirty="0"/>
              <a:t> neighbor, where </a:t>
            </a:r>
            <a:r>
              <a:rPr lang="en-US" i="1" dirty="0"/>
              <a:t>k</a:t>
            </a:r>
            <a:r>
              <a:rPr lang="en-US" dirty="0"/>
              <a:t> is chosen by the </a:t>
            </a:r>
            <a:r>
              <a:rPr lang="en-US" dirty="0" smtClean="0"/>
              <a:t>user </a:t>
            </a:r>
          </a:p>
          <a:p>
            <a:r>
              <a:rPr lang="en-US" dirty="0" smtClean="0"/>
              <a:t>In </a:t>
            </a:r>
            <a:r>
              <a:rPr lang="en-US" dirty="0"/>
              <a:t>particular, the estimation will be smoother for a larger </a:t>
            </a:r>
            <a:r>
              <a:rPr lang="en-US" i="1" dirty="0"/>
              <a:t>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150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1543"/>
            <a:ext cx="7470648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Thanks for listening!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3802250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2915</TotalTime>
  <Words>433</Words>
  <Application>Microsoft Macintosh PowerPoint</Application>
  <PresentationFormat>On-screen Show (4:3)</PresentationFormat>
  <Paragraphs>42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Density estimation</vt:lpstr>
      <vt:lpstr>Project Overview</vt:lpstr>
      <vt:lpstr>Problem</vt:lpstr>
      <vt:lpstr>Solution</vt:lpstr>
      <vt:lpstr>densityestimation 0.1.1</vt:lpstr>
      <vt:lpstr>Histograms (hist)</vt:lpstr>
      <vt:lpstr>Kernel density estimators (kde)</vt:lpstr>
      <vt:lpstr>Nearest-neighbor density estimator (nnde)</vt:lpstr>
      <vt:lpstr>Thanks for listening!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estimation</dc:title>
  <dc:creator>S K</dc:creator>
  <cp:lastModifiedBy>S K</cp:lastModifiedBy>
  <cp:revision>23</cp:revision>
  <dcterms:created xsi:type="dcterms:W3CDTF">2014-04-20T02:27:07Z</dcterms:created>
  <dcterms:modified xsi:type="dcterms:W3CDTF">2014-04-22T03:02:27Z</dcterms:modified>
</cp:coreProperties>
</file>