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3"/>
  </p:notesMasterIdLst>
  <p:sldIdLst>
    <p:sldId id="256" r:id="rId2"/>
    <p:sldId id="285" r:id="rId3"/>
    <p:sldId id="286" r:id="rId4"/>
    <p:sldId id="288" r:id="rId5"/>
    <p:sldId id="289" r:id="rId6"/>
    <p:sldId id="302" r:id="rId7"/>
    <p:sldId id="303" r:id="rId8"/>
    <p:sldId id="304" r:id="rId9"/>
    <p:sldId id="305" r:id="rId10"/>
    <p:sldId id="306" r:id="rId11"/>
    <p:sldId id="307" r:id="rId12"/>
    <p:sldId id="300" r:id="rId13"/>
    <p:sldId id="311" r:id="rId14"/>
    <p:sldId id="298" r:id="rId15"/>
    <p:sldId id="301" r:id="rId16"/>
    <p:sldId id="290" r:id="rId17"/>
    <p:sldId id="291" r:id="rId18"/>
    <p:sldId id="292" r:id="rId19"/>
    <p:sldId id="293" r:id="rId20"/>
    <p:sldId id="294" r:id="rId21"/>
    <p:sldId id="295" r:id="rId22"/>
  </p:sldIdLst>
  <p:sldSz cx="9144000" cy="5143500" type="screen16x9"/>
  <p:notesSz cx="6858000" cy="9144000"/>
  <p:embeddedFontLst>
    <p:embeddedFont>
      <p:font typeface="等线" panose="02010600030101010101" pitchFamily="2" charset="-122"/>
      <p:regular r:id="rId24"/>
      <p:bold r:id="rId25"/>
    </p:embeddedFont>
    <p:embeddedFont>
      <p:font typeface="Arial Unicode MS" panose="02010600030101010101" charset="-122"/>
      <p:regular r:id="rId26"/>
    </p:embeddedFont>
    <p:embeddedFont>
      <p:font typeface="Walter Turncoat" panose="02010600030101010101" charset="0"/>
      <p:regular r:id="rId27"/>
    </p:embeddedFont>
    <p:embeddedFont>
      <p:font typeface="Microsoft YaHei Light" panose="020B0502040204020203" pitchFamily="34" charset="-122"/>
      <p:regular r:id="rId28"/>
    </p:embeddedFont>
    <p:embeddedFont>
      <p:font typeface="Sniglet" panose="02010600030101010101"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28D792AC-7082-442F-968C-2466BE79B07D}">
          <p14:sldIdLst>
            <p14:sldId id="256"/>
            <p14:sldId id="285"/>
            <p14:sldId id="286"/>
            <p14:sldId id="288"/>
            <p14:sldId id="289"/>
          </p14:sldIdLst>
        </p14:section>
        <p14:section name="Cas Paribas" id="{44712F82-AE1D-447C-A363-0E427CE49E29}">
          <p14:sldIdLst>
            <p14:sldId id="302"/>
            <p14:sldId id="303"/>
            <p14:sldId id="304"/>
            <p14:sldId id="305"/>
            <p14:sldId id="306"/>
            <p14:sldId id="307"/>
          </p14:sldIdLst>
        </p14:section>
        <p14:section name="Cas Deutsche" id="{32950A69-6A8D-4EEA-BA59-A7581746D754}">
          <p14:sldIdLst>
            <p14:sldId id="300"/>
            <p14:sldId id="311"/>
            <p14:sldId id="298"/>
            <p14:sldId id="301"/>
          </p14:sldIdLst>
        </p14:section>
        <p14:section name="SG non recurrent" id="{316F74CB-C1B4-457E-B8FE-B365CF4FAD0D}">
          <p14:sldIdLst/>
        </p14:section>
        <p14:section name="Conclusion" id="{D68F54E0-1F3B-41D4-8824-F56B253A5920}">
          <p14:sldIdLst>
            <p14:sldId id="290"/>
            <p14:sldId id="291"/>
            <p14:sldId id="292"/>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251ECE1-65BF-4E86-A161-DDEBE4C229FC}">
  <a:tblStyle styleId="{6251ECE1-65BF-4E86-A161-DDEBE4C229FC}"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63885" autoAdjust="0"/>
  </p:normalViewPr>
  <p:slideViewPr>
    <p:cSldViewPr snapToGrid="0">
      <p:cViewPr varScale="1">
        <p:scale>
          <a:sx n="73" d="100"/>
          <a:sy n="73" d="100"/>
        </p:scale>
        <p:origin x="18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ui\Desktop\metier%20de%20la%20banque%20et%20gestion%20du%20patrimoin\&#25968;&#2545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ltLang="zh-CN"/>
              <a:t>Résultat net comptable de BNP pendant 5 ans</a:t>
            </a:r>
            <a:endParaRPr lang="zh-CN"/>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zh-CN"/>
        </a:p>
      </c:txPr>
    </c:title>
    <c:autoTitleDeleted val="0"/>
    <c:plotArea>
      <c:layout/>
      <c:lineChart>
        <c:grouping val="standard"/>
        <c:varyColors val="0"/>
        <c:ser>
          <c:idx val="0"/>
          <c:order val="0"/>
          <c:tx>
            <c:strRef>
              <c:f>Sheet1!$A$2</c:f>
              <c:strCache>
                <c:ptCount val="1"/>
                <c:pt idx="0">
                  <c:v>Produit net bancaire(M€)</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Sheet1!$B$1:$F$1</c:f>
              <c:numCache>
                <c:formatCode>General</c:formatCode>
                <c:ptCount val="5"/>
                <c:pt idx="0">
                  <c:v>2012</c:v>
                </c:pt>
                <c:pt idx="1">
                  <c:v>2013</c:v>
                </c:pt>
                <c:pt idx="2">
                  <c:v>2014</c:v>
                </c:pt>
                <c:pt idx="3">
                  <c:v>2015</c:v>
                </c:pt>
                <c:pt idx="4">
                  <c:v>2016</c:v>
                </c:pt>
              </c:numCache>
            </c:numRef>
          </c:cat>
          <c:val>
            <c:numRef>
              <c:f>Sheet1!$B$2:$F$2</c:f>
              <c:numCache>
                <c:formatCode>General</c:formatCode>
                <c:ptCount val="5"/>
                <c:pt idx="0">
                  <c:v>39072</c:v>
                </c:pt>
                <c:pt idx="1">
                  <c:v>38409</c:v>
                </c:pt>
                <c:pt idx="2">
                  <c:v>39168</c:v>
                </c:pt>
                <c:pt idx="3">
                  <c:v>42938</c:v>
                </c:pt>
                <c:pt idx="4">
                  <c:v>43411</c:v>
                </c:pt>
              </c:numCache>
            </c:numRef>
          </c:val>
          <c:smooth val="0"/>
          <c:extLst>
            <c:ext xmlns:c16="http://schemas.microsoft.com/office/drawing/2014/chart" uri="{C3380CC4-5D6E-409C-BE32-E72D297353CC}">
              <c16:uniqueId val="{00000000-6FC9-493C-A1E9-778C167B2DB6}"/>
            </c:ext>
          </c:extLst>
        </c:ser>
        <c:ser>
          <c:idx val="1"/>
          <c:order val="1"/>
          <c:tx>
            <c:strRef>
              <c:f>Sheet1!$A$3</c:f>
              <c:strCache>
                <c:ptCount val="1"/>
                <c:pt idx="0">
                  <c:v>Résultat brut d'exlpoitation(M€)</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Sheet1!$B$1:$F$1</c:f>
              <c:numCache>
                <c:formatCode>General</c:formatCode>
                <c:ptCount val="5"/>
                <c:pt idx="0">
                  <c:v>2012</c:v>
                </c:pt>
                <c:pt idx="1">
                  <c:v>2013</c:v>
                </c:pt>
                <c:pt idx="2">
                  <c:v>2014</c:v>
                </c:pt>
                <c:pt idx="3">
                  <c:v>2015</c:v>
                </c:pt>
                <c:pt idx="4">
                  <c:v>2016</c:v>
                </c:pt>
              </c:numCache>
            </c:numRef>
          </c:cat>
          <c:val>
            <c:numRef>
              <c:f>Sheet1!$B$3:$F$3</c:f>
              <c:numCache>
                <c:formatCode>General</c:formatCode>
                <c:ptCount val="5"/>
                <c:pt idx="0">
                  <c:v>12529</c:v>
                </c:pt>
                <c:pt idx="1">
                  <c:v>12441</c:v>
                </c:pt>
                <c:pt idx="2">
                  <c:v>12644</c:v>
                </c:pt>
                <c:pt idx="3">
                  <c:v>13684</c:v>
                </c:pt>
                <c:pt idx="4">
                  <c:v>14033</c:v>
                </c:pt>
              </c:numCache>
            </c:numRef>
          </c:val>
          <c:smooth val="0"/>
          <c:extLst>
            <c:ext xmlns:c16="http://schemas.microsoft.com/office/drawing/2014/chart" uri="{C3380CC4-5D6E-409C-BE32-E72D297353CC}">
              <c16:uniqueId val="{00000001-6FC9-493C-A1E9-778C167B2DB6}"/>
            </c:ext>
          </c:extLst>
        </c:ser>
        <c:ser>
          <c:idx val="2"/>
          <c:order val="2"/>
          <c:tx>
            <c:strRef>
              <c:f>Sheet1!$A$4</c:f>
              <c:strCache>
                <c:ptCount val="1"/>
                <c:pt idx="0">
                  <c:v>Résultat net, part du Groupe(M€)</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Sheet1!$B$1:$F$1</c:f>
              <c:numCache>
                <c:formatCode>General</c:formatCode>
                <c:ptCount val="5"/>
                <c:pt idx="0">
                  <c:v>2012</c:v>
                </c:pt>
                <c:pt idx="1">
                  <c:v>2013</c:v>
                </c:pt>
                <c:pt idx="2">
                  <c:v>2014</c:v>
                </c:pt>
                <c:pt idx="3">
                  <c:v>2015</c:v>
                </c:pt>
                <c:pt idx="4">
                  <c:v>2016</c:v>
                </c:pt>
              </c:numCache>
            </c:numRef>
          </c:cat>
          <c:val>
            <c:numRef>
              <c:f>Sheet1!$B$4:$F$4</c:f>
              <c:numCache>
                <c:formatCode>General</c:formatCode>
                <c:ptCount val="5"/>
                <c:pt idx="0">
                  <c:v>6564</c:v>
                </c:pt>
                <c:pt idx="1">
                  <c:v>4818</c:v>
                </c:pt>
                <c:pt idx="2">
                  <c:v>157</c:v>
                </c:pt>
                <c:pt idx="3">
                  <c:v>6694</c:v>
                </c:pt>
                <c:pt idx="4">
                  <c:v>7702</c:v>
                </c:pt>
              </c:numCache>
            </c:numRef>
          </c:val>
          <c:smooth val="0"/>
          <c:extLst>
            <c:ext xmlns:c16="http://schemas.microsoft.com/office/drawing/2014/chart" uri="{C3380CC4-5D6E-409C-BE32-E72D297353CC}">
              <c16:uniqueId val="{00000002-6FC9-493C-A1E9-778C167B2DB6}"/>
            </c:ext>
          </c:extLst>
        </c:ser>
        <c:dLbls>
          <c:dLblPos val="ctr"/>
          <c:showLegendKey val="0"/>
          <c:showVal val="1"/>
          <c:showCatName val="0"/>
          <c:showSerName val="0"/>
          <c:showPercent val="0"/>
          <c:showBubbleSize val="0"/>
        </c:dLbls>
        <c:smooth val="0"/>
        <c:axId val="1033353232"/>
        <c:axId val="1033354320"/>
      </c:lineChart>
      <c:catAx>
        <c:axId val="103335323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zh-CN"/>
          </a:p>
        </c:txPr>
        <c:crossAx val="1033354320"/>
        <c:crosses val="autoZero"/>
        <c:auto val="1"/>
        <c:lblAlgn val="ctr"/>
        <c:lblOffset val="100"/>
        <c:noMultiLvlLbl val="0"/>
      </c:catAx>
      <c:valAx>
        <c:axId val="10333543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zh-CN"/>
          </a:p>
        </c:txPr>
        <c:crossAx val="1033353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zh-CN"/>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_rels/data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image" Target="../media/image9.jpeg"/></Relationships>
</file>

<file path=ppt/diagrams/_rels/drawing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FDA709-CB14-4858-BE7F-E02356337093}" type="doc">
      <dgm:prSet loTypeId="urn:microsoft.com/office/officeart/2005/8/layout/radial5" loCatId="cycle" qsTypeId="urn:microsoft.com/office/officeart/2005/8/quickstyle/simple1" qsCatId="simple" csTypeId="urn:microsoft.com/office/officeart/2005/8/colors/accent0_3" csCatId="mainScheme" phldr="1"/>
      <dgm:spPr/>
      <dgm:t>
        <a:bodyPr/>
        <a:lstStyle/>
        <a:p>
          <a:endParaRPr lang="zh-CN" altLang="en-US"/>
        </a:p>
      </dgm:t>
    </dgm:pt>
    <dgm:pt modelId="{BD6C3A18-D512-4213-9556-D2CC82A17CB0}">
      <dgm:prSet phldrT="[文本]" custT="1"/>
      <dgm:spPr/>
      <dgm:t>
        <a:bodyPr/>
        <a:lstStyle/>
        <a:p>
          <a:r>
            <a:rPr lang="fr-FR" altLang="en-US" sz="1400" dirty="0">
              <a:latin typeface="Sniglet" panose="02010600030101010101" charset="0"/>
            </a:rPr>
            <a:t>Les facteurs </a:t>
          </a:r>
          <a:r>
            <a:rPr lang="en-US" altLang="zh-CN" sz="1400" dirty="0">
              <a:latin typeface="Sniglet" panose="02010600030101010101" charset="0"/>
            </a:rPr>
            <a:t>internes</a:t>
          </a:r>
          <a:endParaRPr lang="zh-CN" altLang="en-US" sz="1400" dirty="0">
            <a:latin typeface="Sniglet" panose="02010600030101010101" charset="0"/>
          </a:endParaRPr>
        </a:p>
      </dgm:t>
    </dgm:pt>
    <dgm:pt modelId="{3F371A71-96B9-4927-B9DF-AF1EB61D7B70}" type="parTrans" cxnId="{A7498594-5BC5-41AB-93BC-050609645C4E}">
      <dgm:prSet/>
      <dgm:spPr/>
      <dgm:t>
        <a:bodyPr/>
        <a:lstStyle/>
        <a:p>
          <a:endParaRPr lang="zh-CN" altLang="en-US"/>
        </a:p>
      </dgm:t>
    </dgm:pt>
    <dgm:pt modelId="{78F03B4F-9D3F-46D9-934D-07360646FFB6}" type="sibTrans" cxnId="{A7498594-5BC5-41AB-93BC-050609645C4E}">
      <dgm:prSet/>
      <dgm:spPr/>
      <dgm:t>
        <a:bodyPr/>
        <a:lstStyle/>
        <a:p>
          <a:endParaRPr lang="zh-CN" altLang="en-US"/>
        </a:p>
      </dgm:t>
    </dgm:pt>
    <dgm:pt modelId="{4D11B023-9EB6-4EF5-9EE5-619A09B02AAE}">
      <dgm:prSet phldrT="[文本]" custT="1"/>
      <dgm:spPr/>
      <dgm:t>
        <a:bodyPr/>
        <a:lstStyle/>
        <a:p>
          <a:r>
            <a:rPr lang="en-US" altLang="zh-CN" sz="1400" dirty="0">
              <a:latin typeface="Sniglet" panose="02010600030101010101" charset="0"/>
            </a:rPr>
            <a:t>La taille</a:t>
          </a:r>
          <a:endParaRPr lang="zh-CN" altLang="en-US" sz="1400" dirty="0">
            <a:latin typeface="Sniglet" panose="02010600030101010101" charset="0"/>
          </a:endParaRPr>
        </a:p>
      </dgm:t>
    </dgm:pt>
    <dgm:pt modelId="{D5462B44-1F2C-4BF0-BF44-13574BB224D4}" type="parTrans" cxnId="{0E6010B6-83FE-404D-8C05-D25A61F86B6E}">
      <dgm:prSet custT="1"/>
      <dgm:spPr/>
      <dgm:t>
        <a:bodyPr/>
        <a:lstStyle/>
        <a:p>
          <a:endParaRPr lang="zh-CN" altLang="en-US" sz="1400">
            <a:latin typeface="Sniglet" panose="02010600030101010101" charset="0"/>
          </a:endParaRPr>
        </a:p>
      </dgm:t>
    </dgm:pt>
    <dgm:pt modelId="{03F0FC29-3F9D-463A-AEC4-99251224F88E}" type="sibTrans" cxnId="{0E6010B6-83FE-404D-8C05-D25A61F86B6E}">
      <dgm:prSet/>
      <dgm:spPr/>
      <dgm:t>
        <a:bodyPr/>
        <a:lstStyle/>
        <a:p>
          <a:endParaRPr lang="zh-CN" altLang="en-US"/>
        </a:p>
      </dgm:t>
    </dgm:pt>
    <dgm:pt modelId="{2FAB58AB-1295-443C-B09C-2EC84D9064CA}">
      <dgm:prSet phldrT="[文本]" custT="1"/>
      <dgm:spPr/>
      <dgm:t>
        <a:bodyPr/>
        <a:lstStyle/>
        <a:p>
          <a:r>
            <a:rPr lang="en-US" altLang="zh-CN" sz="1400" dirty="0">
              <a:latin typeface="Sniglet" panose="02010600030101010101" charset="0"/>
            </a:rPr>
            <a:t>La liquidité </a:t>
          </a:r>
          <a:endParaRPr lang="zh-CN" altLang="en-US" sz="1400" dirty="0">
            <a:latin typeface="Sniglet" panose="02010600030101010101" charset="0"/>
          </a:endParaRPr>
        </a:p>
      </dgm:t>
    </dgm:pt>
    <dgm:pt modelId="{E0C8DEF9-A97F-477D-996D-A0A9E32A6D96}" type="parTrans" cxnId="{5F5B4C19-42CB-49ED-8422-B1FFA405E7F2}">
      <dgm:prSet custT="1"/>
      <dgm:spPr/>
      <dgm:t>
        <a:bodyPr/>
        <a:lstStyle/>
        <a:p>
          <a:endParaRPr lang="zh-CN" altLang="en-US" sz="1400">
            <a:latin typeface="Sniglet" panose="02010600030101010101" charset="0"/>
          </a:endParaRPr>
        </a:p>
      </dgm:t>
    </dgm:pt>
    <dgm:pt modelId="{57055F4A-C27F-477E-B91C-4E26C714E4EE}" type="sibTrans" cxnId="{5F5B4C19-42CB-49ED-8422-B1FFA405E7F2}">
      <dgm:prSet/>
      <dgm:spPr/>
      <dgm:t>
        <a:bodyPr/>
        <a:lstStyle/>
        <a:p>
          <a:endParaRPr lang="zh-CN" altLang="en-US"/>
        </a:p>
      </dgm:t>
    </dgm:pt>
    <dgm:pt modelId="{ED9BF71D-4E4A-4DD1-B83E-5A72DCFB74E5}">
      <dgm:prSet phldrT="[文本]" custT="1"/>
      <dgm:spPr/>
      <dgm:t>
        <a:bodyPr/>
        <a:lstStyle/>
        <a:p>
          <a:r>
            <a:rPr lang="en-US" altLang="zh-CN" sz="1400" dirty="0">
              <a:latin typeface="Sniglet" panose="02010600030101010101" charset="0"/>
            </a:rPr>
            <a:t>L</a:t>
          </a:r>
          <a:r>
            <a:rPr lang="fr-FR" sz="1400" dirty="0">
              <a:latin typeface="Sniglet" panose="02010600030101010101" charset="0"/>
            </a:rPr>
            <a:t>a gestion des </a:t>
          </a:r>
          <a:r>
            <a:rPr lang="fr-FR" sz="1400" dirty="0">
              <a:latin typeface="Sniglet" panose="02010600030101010101" charset="0"/>
              <a:ea typeface="Arial Unicode MS" pitchFamily="34" charset="-122"/>
              <a:cs typeface="Arial Unicode MS" pitchFamily="34" charset="-122"/>
            </a:rPr>
            <a:t>dépen</a:t>
          </a:r>
          <a:r>
            <a:rPr lang="fr-FR" sz="1400" dirty="0">
              <a:latin typeface="Sniglet" panose="02010600030101010101" charset="0"/>
            </a:rPr>
            <a:t>ses</a:t>
          </a:r>
          <a:endParaRPr lang="zh-CN" altLang="en-US" sz="1400" dirty="0">
            <a:latin typeface="Sniglet" panose="02010600030101010101" charset="0"/>
          </a:endParaRPr>
        </a:p>
      </dgm:t>
    </dgm:pt>
    <dgm:pt modelId="{9FBA9D24-DCA5-437E-A675-1413D1E77E6E}" type="parTrans" cxnId="{B3D48D30-9A6A-446E-9951-16871783E2E5}">
      <dgm:prSet custT="1"/>
      <dgm:spPr/>
      <dgm:t>
        <a:bodyPr/>
        <a:lstStyle/>
        <a:p>
          <a:endParaRPr lang="zh-CN" altLang="en-US" sz="1400">
            <a:latin typeface="Sniglet" panose="02010600030101010101" charset="0"/>
          </a:endParaRPr>
        </a:p>
      </dgm:t>
    </dgm:pt>
    <dgm:pt modelId="{C6FB8661-A2CB-4A31-81DD-80C8903FC224}" type="sibTrans" cxnId="{B3D48D30-9A6A-446E-9951-16871783E2E5}">
      <dgm:prSet/>
      <dgm:spPr/>
      <dgm:t>
        <a:bodyPr/>
        <a:lstStyle/>
        <a:p>
          <a:endParaRPr lang="zh-CN" altLang="en-US"/>
        </a:p>
      </dgm:t>
    </dgm:pt>
    <dgm:pt modelId="{C12C4390-C162-45A3-8893-0E6111C4B95C}">
      <dgm:prSet phldrT="[文本]" custT="1"/>
      <dgm:spPr/>
      <dgm:t>
        <a:bodyPr/>
        <a:lstStyle/>
        <a:p>
          <a:r>
            <a:rPr lang="en-US" altLang="zh-CN" sz="1400" dirty="0">
              <a:latin typeface="Sniglet" panose="02010600030101010101" charset="0"/>
            </a:rPr>
            <a:t>La gestion</a:t>
          </a:r>
          <a:r>
            <a:rPr lang="fr-FR" altLang="en-US" sz="1400" dirty="0">
              <a:latin typeface="Sniglet" panose="02010600030101010101" charset="0"/>
            </a:rPr>
            <a:t> </a:t>
          </a:r>
          <a:r>
            <a:rPr lang="en-US" altLang="zh-CN" sz="1400" dirty="0">
              <a:latin typeface="Sniglet" panose="02010600030101010101" charset="0"/>
            </a:rPr>
            <a:t>d’actif</a:t>
          </a:r>
          <a:endParaRPr lang="zh-CN" altLang="en-US" sz="1400" dirty="0">
            <a:latin typeface="Sniglet" panose="02010600030101010101" charset="0"/>
          </a:endParaRPr>
        </a:p>
      </dgm:t>
    </dgm:pt>
    <dgm:pt modelId="{4DBEEDEF-D3FD-4A04-91F3-047D0F44326A}" type="parTrans" cxnId="{5C2894F3-8B8E-4250-9040-A11848EF967F}">
      <dgm:prSet custT="1"/>
      <dgm:spPr/>
      <dgm:t>
        <a:bodyPr/>
        <a:lstStyle/>
        <a:p>
          <a:endParaRPr lang="zh-CN" altLang="en-US" sz="1400">
            <a:latin typeface="Sniglet" panose="02010600030101010101" charset="0"/>
          </a:endParaRPr>
        </a:p>
      </dgm:t>
    </dgm:pt>
    <dgm:pt modelId="{B1AB79F0-8108-4FDE-9BAD-2746DE20F958}" type="sibTrans" cxnId="{5C2894F3-8B8E-4250-9040-A11848EF967F}">
      <dgm:prSet/>
      <dgm:spPr/>
      <dgm:t>
        <a:bodyPr/>
        <a:lstStyle/>
        <a:p>
          <a:endParaRPr lang="zh-CN" altLang="en-US"/>
        </a:p>
      </dgm:t>
    </dgm:pt>
    <dgm:pt modelId="{D1227F35-7EFA-4C57-9C2D-0FC34E8E9802}">
      <dgm:prSet custT="1"/>
      <dgm:spPr/>
      <dgm:t>
        <a:bodyPr/>
        <a:lstStyle/>
        <a:p>
          <a:r>
            <a:rPr lang="fr-CA" altLang="zh-CN" sz="1400" dirty="0">
              <a:latin typeface="Sniglet" panose="02010600030101010101" charset="0"/>
            </a:rPr>
            <a:t>Les éléments non </a:t>
          </a:r>
          <a:r>
            <a:rPr lang="en-US" altLang="zh-CN" sz="1400" dirty="0" err="1">
              <a:latin typeface="Sniglet" panose="02010600030101010101" charset="0"/>
            </a:rPr>
            <a:t>récurrents</a:t>
          </a:r>
          <a:endParaRPr lang="zh-CN" altLang="en-US" sz="1400" dirty="0">
            <a:latin typeface="Sniglet" panose="02010600030101010101" charset="0"/>
          </a:endParaRPr>
        </a:p>
      </dgm:t>
    </dgm:pt>
    <dgm:pt modelId="{F22851D2-05DD-4F4D-B9D2-D7604AE4B2D1}" type="parTrans" cxnId="{A10890CF-53B6-4015-9CE6-A2DECEAA0823}">
      <dgm:prSet custT="1"/>
      <dgm:spPr/>
      <dgm:t>
        <a:bodyPr/>
        <a:lstStyle/>
        <a:p>
          <a:endParaRPr lang="zh-CN" altLang="en-US" sz="1400">
            <a:latin typeface="Sniglet" panose="02010600030101010101" charset="0"/>
          </a:endParaRPr>
        </a:p>
      </dgm:t>
    </dgm:pt>
    <dgm:pt modelId="{DA942011-B81C-4D25-B70A-6097EB24DAF9}" type="sibTrans" cxnId="{A10890CF-53B6-4015-9CE6-A2DECEAA0823}">
      <dgm:prSet/>
      <dgm:spPr/>
      <dgm:t>
        <a:bodyPr/>
        <a:lstStyle/>
        <a:p>
          <a:endParaRPr lang="zh-CN" altLang="en-US"/>
        </a:p>
      </dgm:t>
    </dgm:pt>
    <dgm:pt modelId="{45AA8438-213C-4538-9F3D-F3FC0A8FCC8B}">
      <dgm:prSet phldrT="[文本]" custT="1"/>
      <dgm:spPr/>
      <dgm:t>
        <a:bodyPr/>
        <a:lstStyle/>
        <a:p>
          <a:r>
            <a:rPr lang="en-US" altLang="zh-CN" sz="1400" dirty="0">
              <a:latin typeface="Sniglet" panose="02010600030101010101" charset="0"/>
            </a:rPr>
            <a:t>La gestion des risques </a:t>
          </a:r>
          <a:endParaRPr lang="zh-CN" altLang="en-US" sz="1400" dirty="0">
            <a:latin typeface="Sniglet" panose="02010600030101010101" charset="0"/>
          </a:endParaRPr>
        </a:p>
      </dgm:t>
    </dgm:pt>
    <dgm:pt modelId="{E3AD96C7-BF15-4C73-87FC-61960C62914F}" type="parTrans" cxnId="{CA229EE3-8793-476F-A64C-D338C60DC2CE}">
      <dgm:prSet custT="1"/>
      <dgm:spPr/>
      <dgm:t>
        <a:bodyPr/>
        <a:lstStyle/>
        <a:p>
          <a:endParaRPr lang="zh-CN" altLang="en-US" sz="1400">
            <a:latin typeface="Sniglet" panose="02010600030101010101" charset="0"/>
          </a:endParaRPr>
        </a:p>
      </dgm:t>
    </dgm:pt>
    <dgm:pt modelId="{936D8313-06F7-436E-9842-5577B5FA46E1}" type="sibTrans" cxnId="{CA229EE3-8793-476F-A64C-D338C60DC2CE}">
      <dgm:prSet/>
      <dgm:spPr/>
      <dgm:t>
        <a:bodyPr/>
        <a:lstStyle/>
        <a:p>
          <a:endParaRPr lang="zh-CN" altLang="en-US"/>
        </a:p>
      </dgm:t>
    </dgm:pt>
    <dgm:pt modelId="{7791865D-519D-4D77-9153-FDC3AC1EDAD3}" type="pres">
      <dgm:prSet presAssocID="{94FDA709-CB14-4858-BE7F-E02356337093}" presName="Name0" presStyleCnt="0">
        <dgm:presLayoutVars>
          <dgm:chMax val="1"/>
          <dgm:dir/>
          <dgm:animLvl val="ctr"/>
          <dgm:resizeHandles val="exact"/>
        </dgm:presLayoutVars>
      </dgm:prSet>
      <dgm:spPr/>
    </dgm:pt>
    <dgm:pt modelId="{EA8A5C50-0D89-42DA-8565-6DF23403D559}" type="pres">
      <dgm:prSet presAssocID="{BD6C3A18-D512-4213-9556-D2CC82A17CB0}" presName="centerShape" presStyleLbl="node0" presStyleIdx="0" presStyleCnt="1"/>
      <dgm:spPr/>
    </dgm:pt>
    <dgm:pt modelId="{134BB0AE-A871-4DD6-A731-95DBF5C3B1C7}" type="pres">
      <dgm:prSet presAssocID="{D5462B44-1F2C-4BF0-BF44-13574BB224D4}" presName="parTrans" presStyleLbl="sibTrans2D1" presStyleIdx="0" presStyleCnt="6"/>
      <dgm:spPr/>
    </dgm:pt>
    <dgm:pt modelId="{6CB03BC3-3E31-4765-A1CD-EE4937633215}" type="pres">
      <dgm:prSet presAssocID="{D5462B44-1F2C-4BF0-BF44-13574BB224D4}" presName="connectorText" presStyleLbl="sibTrans2D1" presStyleIdx="0" presStyleCnt="6"/>
      <dgm:spPr/>
    </dgm:pt>
    <dgm:pt modelId="{275BE168-499D-4F05-B8A3-202A8D85C07F}" type="pres">
      <dgm:prSet presAssocID="{4D11B023-9EB6-4EF5-9EE5-619A09B02AAE}" presName="node" presStyleLbl="node1" presStyleIdx="0" presStyleCnt="6" custScaleX="99893" custScaleY="94547" custRadScaleRad="108714" custRadScaleInc="125979">
        <dgm:presLayoutVars>
          <dgm:bulletEnabled val="1"/>
        </dgm:presLayoutVars>
      </dgm:prSet>
      <dgm:spPr/>
    </dgm:pt>
    <dgm:pt modelId="{0D7BD719-35F5-40BD-9CEB-3DE42D48FF37}" type="pres">
      <dgm:prSet presAssocID="{E0C8DEF9-A97F-477D-996D-A0A9E32A6D96}" presName="parTrans" presStyleLbl="sibTrans2D1" presStyleIdx="1" presStyleCnt="6"/>
      <dgm:spPr/>
    </dgm:pt>
    <dgm:pt modelId="{97CB6036-BAE8-4EDA-80E0-2CA62B8D28CB}" type="pres">
      <dgm:prSet presAssocID="{E0C8DEF9-A97F-477D-996D-A0A9E32A6D96}" presName="connectorText" presStyleLbl="sibTrans2D1" presStyleIdx="1" presStyleCnt="6"/>
      <dgm:spPr/>
    </dgm:pt>
    <dgm:pt modelId="{C8B68C0E-2D0B-49D1-B2CD-DCF23D7AF1E9}" type="pres">
      <dgm:prSet presAssocID="{2FAB58AB-1295-443C-B09C-2EC84D9064CA}" presName="node" presStyleLbl="node1" presStyleIdx="1" presStyleCnt="6" custRadScaleRad="119060" custRadScaleInc="91924">
        <dgm:presLayoutVars>
          <dgm:bulletEnabled val="1"/>
        </dgm:presLayoutVars>
      </dgm:prSet>
      <dgm:spPr/>
    </dgm:pt>
    <dgm:pt modelId="{DA185C1D-F242-4CC3-BF1F-F3E2FEBB45B6}" type="pres">
      <dgm:prSet presAssocID="{9FBA9D24-DCA5-437E-A675-1413D1E77E6E}" presName="parTrans" presStyleLbl="sibTrans2D1" presStyleIdx="2" presStyleCnt="6"/>
      <dgm:spPr/>
    </dgm:pt>
    <dgm:pt modelId="{BF295C23-8DDE-43C1-90C2-71BC5CE522C6}" type="pres">
      <dgm:prSet presAssocID="{9FBA9D24-DCA5-437E-A675-1413D1E77E6E}" presName="connectorText" presStyleLbl="sibTrans2D1" presStyleIdx="2" presStyleCnt="6"/>
      <dgm:spPr/>
    </dgm:pt>
    <dgm:pt modelId="{2F00B554-8B23-4402-AB6D-E3E4A24C20C9}" type="pres">
      <dgm:prSet presAssocID="{ED9BF71D-4E4A-4DD1-B83E-5A72DCFB74E5}" presName="node" presStyleLbl="node1" presStyleIdx="2" presStyleCnt="6" custRadScaleRad="109820" custRadScaleInc="75508">
        <dgm:presLayoutVars>
          <dgm:bulletEnabled val="1"/>
        </dgm:presLayoutVars>
      </dgm:prSet>
      <dgm:spPr/>
    </dgm:pt>
    <dgm:pt modelId="{695A573A-7E8D-4425-81F5-02C576368582}" type="pres">
      <dgm:prSet presAssocID="{4DBEEDEF-D3FD-4A04-91F3-047D0F44326A}" presName="parTrans" presStyleLbl="sibTrans2D1" presStyleIdx="3" presStyleCnt="6"/>
      <dgm:spPr/>
    </dgm:pt>
    <dgm:pt modelId="{CEFB078C-E585-43E6-B437-6C1D1706EA52}" type="pres">
      <dgm:prSet presAssocID="{4DBEEDEF-D3FD-4A04-91F3-047D0F44326A}" presName="connectorText" presStyleLbl="sibTrans2D1" presStyleIdx="3" presStyleCnt="6"/>
      <dgm:spPr/>
    </dgm:pt>
    <dgm:pt modelId="{D5E5886E-9BEE-4372-9BCF-95EBC22BEB2B}" type="pres">
      <dgm:prSet presAssocID="{C12C4390-C162-45A3-8893-0E6111C4B95C}" presName="node" presStyleLbl="node1" presStyleIdx="3" presStyleCnt="6" custRadScaleRad="109797" custRadScaleInc="124439">
        <dgm:presLayoutVars>
          <dgm:bulletEnabled val="1"/>
        </dgm:presLayoutVars>
      </dgm:prSet>
      <dgm:spPr/>
    </dgm:pt>
    <dgm:pt modelId="{B926B4A7-31C3-4A2E-9FE1-1B24673F7861}" type="pres">
      <dgm:prSet presAssocID="{F22851D2-05DD-4F4D-B9D2-D7604AE4B2D1}" presName="parTrans" presStyleLbl="sibTrans2D1" presStyleIdx="4" presStyleCnt="6"/>
      <dgm:spPr/>
    </dgm:pt>
    <dgm:pt modelId="{2C352220-E84A-470A-8E8F-8A872A2CBC54}" type="pres">
      <dgm:prSet presAssocID="{F22851D2-05DD-4F4D-B9D2-D7604AE4B2D1}" presName="connectorText" presStyleLbl="sibTrans2D1" presStyleIdx="4" presStyleCnt="6"/>
      <dgm:spPr/>
    </dgm:pt>
    <dgm:pt modelId="{A7DC62E9-7225-4D36-9D50-A3C60AF77BA2}" type="pres">
      <dgm:prSet presAssocID="{D1227F35-7EFA-4C57-9C2D-0FC34E8E9802}" presName="node" presStyleLbl="node1" presStyleIdx="4" presStyleCnt="6" custScaleX="117799" custRadScaleRad="118915" custRadScaleInc="100443">
        <dgm:presLayoutVars>
          <dgm:bulletEnabled val="1"/>
        </dgm:presLayoutVars>
      </dgm:prSet>
      <dgm:spPr/>
    </dgm:pt>
    <dgm:pt modelId="{50DBB86F-AFFF-4F53-B8D7-87E4A07AA310}" type="pres">
      <dgm:prSet presAssocID="{E3AD96C7-BF15-4C73-87FC-61960C62914F}" presName="parTrans" presStyleLbl="sibTrans2D1" presStyleIdx="5" presStyleCnt="6"/>
      <dgm:spPr/>
    </dgm:pt>
    <dgm:pt modelId="{AA11E362-85C6-4AED-9C70-AA15AA5E6C86}" type="pres">
      <dgm:prSet presAssocID="{E3AD96C7-BF15-4C73-87FC-61960C62914F}" presName="connectorText" presStyleLbl="sibTrans2D1" presStyleIdx="5" presStyleCnt="6"/>
      <dgm:spPr/>
    </dgm:pt>
    <dgm:pt modelId="{27D14E9D-CB7B-46EF-B02B-113DFDE28E47}" type="pres">
      <dgm:prSet presAssocID="{45AA8438-213C-4538-9F3D-F3FC0A8FCC8B}" presName="node" presStyleLbl="node1" presStyleIdx="5" presStyleCnt="6" custRadScaleRad="104971" custRadScaleInc="68771">
        <dgm:presLayoutVars>
          <dgm:bulletEnabled val="1"/>
        </dgm:presLayoutVars>
      </dgm:prSet>
      <dgm:spPr/>
    </dgm:pt>
  </dgm:ptLst>
  <dgm:cxnLst>
    <dgm:cxn modelId="{25F92D11-1C8D-4D1B-A217-66A62B3FEC08}" type="presOf" srcId="{E3AD96C7-BF15-4C73-87FC-61960C62914F}" destId="{AA11E362-85C6-4AED-9C70-AA15AA5E6C86}" srcOrd="1" destOrd="0" presId="urn:microsoft.com/office/officeart/2005/8/layout/radial5"/>
    <dgm:cxn modelId="{5F5B4C19-42CB-49ED-8422-B1FFA405E7F2}" srcId="{BD6C3A18-D512-4213-9556-D2CC82A17CB0}" destId="{2FAB58AB-1295-443C-B09C-2EC84D9064CA}" srcOrd="1" destOrd="0" parTransId="{E0C8DEF9-A97F-477D-996D-A0A9E32A6D96}" sibTransId="{57055F4A-C27F-477E-B91C-4E26C714E4EE}"/>
    <dgm:cxn modelId="{B3D48D30-9A6A-446E-9951-16871783E2E5}" srcId="{BD6C3A18-D512-4213-9556-D2CC82A17CB0}" destId="{ED9BF71D-4E4A-4DD1-B83E-5A72DCFB74E5}" srcOrd="2" destOrd="0" parTransId="{9FBA9D24-DCA5-437E-A675-1413D1E77E6E}" sibTransId="{C6FB8661-A2CB-4A31-81DD-80C8903FC224}"/>
    <dgm:cxn modelId="{1C879E5D-6062-4958-A593-103FCDD6C0C7}" type="presOf" srcId="{C12C4390-C162-45A3-8893-0E6111C4B95C}" destId="{D5E5886E-9BEE-4372-9BCF-95EBC22BEB2B}" srcOrd="0" destOrd="0" presId="urn:microsoft.com/office/officeart/2005/8/layout/radial5"/>
    <dgm:cxn modelId="{48692044-C850-4868-89A0-5A747FC03525}" type="presOf" srcId="{E0C8DEF9-A97F-477D-996D-A0A9E32A6D96}" destId="{97CB6036-BAE8-4EDA-80E0-2CA62B8D28CB}" srcOrd="1" destOrd="0" presId="urn:microsoft.com/office/officeart/2005/8/layout/radial5"/>
    <dgm:cxn modelId="{02F1DD65-A285-4832-8B29-AC981C470C97}" type="presOf" srcId="{D1227F35-7EFA-4C57-9C2D-0FC34E8E9802}" destId="{A7DC62E9-7225-4D36-9D50-A3C60AF77BA2}" srcOrd="0" destOrd="0" presId="urn:microsoft.com/office/officeart/2005/8/layout/radial5"/>
    <dgm:cxn modelId="{4C7CA166-F9B7-401A-95D3-3C9FD10D51D3}" type="presOf" srcId="{BD6C3A18-D512-4213-9556-D2CC82A17CB0}" destId="{EA8A5C50-0D89-42DA-8565-6DF23403D559}" srcOrd="0" destOrd="0" presId="urn:microsoft.com/office/officeart/2005/8/layout/radial5"/>
    <dgm:cxn modelId="{8AA0866B-F8ED-4256-8BDF-2443EECACD2E}" type="presOf" srcId="{9FBA9D24-DCA5-437E-A675-1413D1E77E6E}" destId="{DA185C1D-F242-4CC3-BF1F-F3E2FEBB45B6}" srcOrd="0" destOrd="0" presId="urn:microsoft.com/office/officeart/2005/8/layout/radial5"/>
    <dgm:cxn modelId="{94F49677-195A-488F-AFC4-5B7F785DAD6F}" type="presOf" srcId="{D5462B44-1F2C-4BF0-BF44-13574BB224D4}" destId="{134BB0AE-A871-4DD6-A731-95DBF5C3B1C7}" srcOrd="0" destOrd="0" presId="urn:microsoft.com/office/officeart/2005/8/layout/radial5"/>
    <dgm:cxn modelId="{658A6E87-0EE5-481D-8564-5F2F3318955C}" type="presOf" srcId="{E0C8DEF9-A97F-477D-996D-A0A9E32A6D96}" destId="{0D7BD719-35F5-40BD-9CEB-3DE42D48FF37}" srcOrd="0" destOrd="0" presId="urn:microsoft.com/office/officeart/2005/8/layout/radial5"/>
    <dgm:cxn modelId="{A7498594-5BC5-41AB-93BC-050609645C4E}" srcId="{94FDA709-CB14-4858-BE7F-E02356337093}" destId="{BD6C3A18-D512-4213-9556-D2CC82A17CB0}" srcOrd="0" destOrd="0" parTransId="{3F371A71-96B9-4927-B9DF-AF1EB61D7B70}" sibTransId="{78F03B4F-9D3F-46D9-934D-07360646FFB6}"/>
    <dgm:cxn modelId="{928FDFA1-6469-4781-B3C1-54CCFCEA54DE}" type="presOf" srcId="{D5462B44-1F2C-4BF0-BF44-13574BB224D4}" destId="{6CB03BC3-3E31-4765-A1CD-EE4937633215}" srcOrd="1" destOrd="0" presId="urn:microsoft.com/office/officeart/2005/8/layout/radial5"/>
    <dgm:cxn modelId="{59EB7FAD-687A-49D4-B369-883FD8EEC647}" type="presOf" srcId="{E3AD96C7-BF15-4C73-87FC-61960C62914F}" destId="{50DBB86F-AFFF-4F53-B8D7-87E4A07AA310}" srcOrd="0" destOrd="0" presId="urn:microsoft.com/office/officeart/2005/8/layout/radial5"/>
    <dgm:cxn modelId="{5401F9B0-32DC-4E0D-A85E-87FABD666834}" type="presOf" srcId="{F22851D2-05DD-4F4D-B9D2-D7604AE4B2D1}" destId="{2C352220-E84A-470A-8E8F-8A872A2CBC54}" srcOrd="1" destOrd="0" presId="urn:microsoft.com/office/officeart/2005/8/layout/radial5"/>
    <dgm:cxn modelId="{0E6010B6-83FE-404D-8C05-D25A61F86B6E}" srcId="{BD6C3A18-D512-4213-9556-D2CC82A17CB0}" destId="{4D11B023-9EB6-4EF5-9EE5-619A09B02AAE}" srcOrd="0" destOrd="0" parTransId="{D5462B44-1F2C-4BF0-BF44-13574BB224D4}" sibTransId="{03F0FC29-3F9D-463A-AEC4-99251224F88E}"/>
    <dgm:cxn modelId="{3C4C2CBC-5357-484B-A752-13591CC87255}" type="presOf" srcId="{94FDA709-CB14-4858-BE7F-E02356337093}" destId="{7791865D-519D-4D77-9153-FDC3AC1EDAD3}" srcOrd="0" destOrd="0" presId="urn:microsoft.com/office/officeart/2005/8/layout/radial5"/>
    <dgm:cxn modelId="{2A26B9BD-5EDD-4A45-859C-A7756369B250}" type="presOf" srcId="{2FAB58AB-1295-443C-B09C-2EC84D9064CA}" destId="{C8B68C0E-2D0B-49D1-B2CD-DCF23D7AF1E9}" srcOrd="0" destOrd="0" presId="urn:microsoft.com/office/officeart/2005/8/layout/radial5"/>
    <dgm:cxn modelId="{539D48BF-108D-4116-8429-944FA6479705}" type="presOf" srcId="{4DBEEDEF-D3FD-4A04-91F3-047D0F44326A}" destId="{695A573A-7E8D-4425-81F5-02C576368582}" srcOrd="0" destOrd="0" presId="urn:microsoft.com/office/officeart/2005/8/layout/radial5"/>
    <dgm:cxn modelId="{A10890CF-53B6-4015-9CE6-A2DECEAA0823}" srcId="{BD6C3A18-D512-4213-9556-D2CC82A17CB0}" destId="{D1227F35-7EFA-4C57-9C2D-0FC34E8E9802}" srcOrd="4" destOrd="0" parTransId="{F22851D2-05DD-4F4D-B9D2-D7604AE4B2D1}" sibTransId="{DA942011-B81C-4D25-B70A-6097EB24DAF9}"/>
    <dgm:cxn modelId="{7FF0D3D9-95BE-4972-9E8B-3379C7CCB2C4}" type="presOf" srcId="{4D11B023-9EB6-4EF5-9EE5-619A09B02AAE}" destId="{275BE168-499D-4F05-B8A3-202A8D85C07F}" srcOrd="0" destOrd="0" presId="urn:microsoft.com/office/officeart/2005/8/layout/radial5"/>
    <dgm:cxn modelId="{CA229EE3-8793-476F-A64C-D338C60DC2CE}" srcId="{BD6C3A18-D512-4213-9556-D2CC82A17CB0}" destId="{45AA8438-213C-4538-9F3D-F3FC0A8FCC8B}" srcOrd="5" destOrd="0" parTransId="{E3AD96C7-BF15-4C73-87FC-61960C62914F}" sibTransId="{936D8313-06F7-436E-9842-5577B5FA46E1}"/>
    <dgm:cxn modelId="{CF37F1E5-0A19-40BD-92BD-828744886630}" type="presOf" srcId="{ED9BF71D-4E4A-4DD1-B83E-5A72DCFB74E5}" destId="{2F00B554-8B23-4402-AB6D-E3E4A24C20C9}" srcOrd="0" destOrd="0" presId="urn:microsoft.com/office/officeart/2005/8/layout/radial5"/>
    <dgm:cxn modelId="{8C3372E9-7F7B-4CCC-86D7-1AA0AA0CE76E}" type="presOf" srcId="{4DBEEDEF-D3FD-4A04-91F3-047D0F44326A}" destId="{CEFB078C-E585-43E6-B437-6C1D1706EA52}" srcOrd="1" destOrd="0" presId="urn:microsoft.com/office/officeart/2005/8/layout/radial5"/>
    <dgm:cxn modelId="{5DEDDBEA-1EE3-4254-9730-839BFFA1C190}" type="presOf" srcId="{45AA8438-213C-4538-9F3D-F3FC0A8FCC8B}" destId="{27D14E9D-CB7B-46EF-B02B-113DFDE28E47}" srcOrd="0" destOrd="0" presId="urn:microsoft.com/office/officeart/2005/8/layout/radial5"/>
    <dgm:cxn modelId="{CC57F8EB-8FE7-4907-8C1C-EF6AA7D32707}" type="presOf" srcId="{9FBA9D24-DCA5-437E-A675-1413D1E77E6E}" destId="{BF295C23-8DDE-43C1-90C2-71BC5CE522C6}" srcOrd="1" destOrd="0" presId="urn:microsoft.com/office/officeart/2005/8/layout/radial5"/>
    <dgm:cxn modelId="{5C2894F3-8B8E-4250-9040-A11848EF967F}" srcId="{BD6C3A18-D512-4213-9556-D2CC82A17CB0}" destId="{C12C4390-C162-45A3-8893-0E6111C4B95C}" srcOrd="3" destOrd="0" parTransId="{4DBEEDEF-D3FD-4A04-91F3-047D0F44326A}" sibTransId="{B1AB79F0-8108-4FDE-9BAD-2746DE20F958}"/>
    <dgm:cxn modelId="{D4849DFB-0768-4864-97C3-1ADDCDD51BF9}" type="presOf" srcId="{F22851D2-05DD-4F4D-B9D2-D7604AE4B2D1}" destId="{B926B4A7-31C3-4A2E-9FE1-1B24673F7861}" srcOrd="0" destOrd="0" presId="urn:microsoft.com/office/officeart/2005/8/layout/radial5"/>
    <dgm:cxn modelId="{B61C5FC5-E6AE-43A8-9203-4AFBC25DFB9E}" type="presParOf" srcId="{7791865D-519D-4D77-9153-FDC3AC1EDAD3}" destId="{EA8A5C50-0D89-42DA-8565-6DF23403D559}" srcOrd="0" destOrd="0" presId="urn:microsoft.com/office/officeart/2005/8/layout/radial5"/>
    <dgm:cxn modelId="{CBBC9B6B-A81C-46B9-B970-43CB75A2146A}" type="presParOf" srcId="{7791865D-519D-4D77-9153-FDC3AC1EDAD3}" destId="{134BB0AE-A871-4DD6-A731-95DBF5C3B1C7}" srcOrd="1" destOrd="0" presId="urn:microsoft.com/office/officeart/2005/8/layout/radial5"/>
    <dgm:cxn modelId="{234D36C2-681D-4EE5-A713-E0628A8034F8}" type="presParOf" srcId="{134BB0AE-A871-4DD6-A731-95DBF5C3B1C7}" destId="{6CB03BC3-3E31-4765-A1CD-EE4937633215}" srcOrd="0" destOrd="0" presId="urn:microsoft.com/office/officeart/2005/8/layout/radial5"/>
    <dgm:cxn modelId="{44749D53-D32C-440A-A455-BED0E5F9CF09}" type="presParOf" srcId="{7791865D-519D-4D77-9153-FDC3AC1EDAD3}" destId="{275BE168-499D-4F05-B8A3-202A8D85C07F}" srcOrd="2" destOrd="0" presId="urn:microsoft.com/office/officeart/2005/8/layout/radial5"/>
    <dgm:cxn modelId="{B0A1B22A-3854-431F-8EF5-F2D68C7C7ADA}" type="presParOf" srcId="{7791865D-519D-4D77-9153-FDC3AC1EDAD3}" destId="{0D7BD719-35F5-40BD-9CEB-3DE42D48FF37}" srcOrd="3" destOrd="0" presId="urn:microsoft.com/office/officeart/2005/8/layout/radial5"/>
    <dgm:cxn modelId="{646ABB47-3DB6-4769-B4BE-943651E3506B}" type="presParOf" srcId="{0D7BD719-35F5-40BD-9CEB-3DE42D48FF37}" destId="{97CB6036-BAE8-4EDA-80E0-2CA62B8D28CB}" srcOrd="0" destOrd="0" presId="urn:microsoft.com/office/officeart/2005/8/layout/radial5"/>
    <dgm:cxn modelId="{1CE2FC02-1E3F-419C-8C14-A854B204253A}" type="presParOf" srcId="{7791865D-519D-4D77-9153-FDC3AC1EDAD3}" destId="{C8B68C0E-2D0B-49D1-B2CD-DCF23D7AF1E9}" srcOrd="4" destOrd="0" presId="urn:microsoft.com/office/officeart/2005/8/layout/radial5"/>
    <dgm:cxn modelId="{8125791D-38CC-462F-83AD-4F317F09E996}" type="presParOf" srcId="{7791865D-519D-4D77-9153-FDC3AC1EDAD3}" destId="{DA185C1D-F242-4CC3-BF1F-F3E2FEBB45B6}" srcOrd="5" destOrd="0" presId="urn:microsoft.com/office/officeart/2005/8/layout/radial5"/>
    <dgm:cxn modelId="{E638540D-6566-4EE5-93B4-A9D619508C49}" type="presParOf" srcId="{DA185C1D-F242-4CC3-BF1F-F3E2FEBB45B6}" destId="{BF295C23-8DDE-43C1-90C2-71BC5CE522C6}" srcOrd="0" destOrd="0" presId="urn:microsoft.com/office/officeart/2005/8/layout/radial5"/>
    <dgm:cxn modelId="{7B44BA39-91A6-480D-9A20-7F6E7C6C019C}" type="presParOf" srcId="{7791865D-519D-4D77-9153-FDC3AC1EDAD3}" destId="{2F00B554-8B23-4402-AB6D-E3E4A24C20C9}" srcOrd="6" destOrd="0" presId="urn:microsoft.com/office/officeart/2005/8/layout/radial5"/>
    <dgm:cxn modelId="{EDAA5B8D-1D0D-4C41-90AD-838803FEBA60}" type="presParOf" srcId="{7791865D-519D-4D77-9153-FDC3AC1EDAD3}" destId="{695A573A-7E8D-4425-81F5-02C576368582}" srcOrd="7" destOrd="0" presId="urn:microsoft.com/office/officeart/2005/8/layout/radial5"/>
    <dgm:cxn modelId="{A279CBC7-7FA5-4B0B-AA1F-91FDB8F01684}" type="presParOf" srcId="{695A573A-7E8D-4425-81F5-02C576368582}" destId="{CEFB078C-E585-43E6-B437-6C1D1706EA52}" srcOrd="0" destOrd="0" presId="urn:microsoft.com/office/officeart/2005/8/layout/radial5"/>
    <dgm:cxn modelId="{F702571D-B36D-4C43-A540-1AD7C2FEBC2B}" type="presParOf" srcId="{7791865D-519D-4D77-9153-FDC3AC1EDAD3}" destId="{D5E5886E-9BEE-4372-9BCF-95EBC22BEB2B}" srcOrd="8" destOrd="0" presId="urn:microsoft.com/office/officeart/2005/8/layout/radial5"/>
    <dgm:cxn modelId="{8DAEA33B-EF91-4A81-BC5E-886B48CA1E24}" type="presParOf" srcId="{7791865D-519D-4D77-9153-FDC3AC1EDAD3}" destId="{B926B4A7-31C3-4A2E-9FE1-1B24673F7861}" srcOrd="9" destOrd="0" presId="urn:microsoft.com/office/officeart/2005/8/layout/radial5"/>
    <dgm:cxn modelId="{9A626E4F-C8CF-4EAA-B4BB-EF8AC8C8E4A5}" type="presParOf" srcId="{B926B4A7-31C3-4A2E-9FE1-1B24673F7861}" destId="{2C352220-E84A-470A-8E8F-8A872A2CBC54}" srcOrd="0" destOrd="0" presId="urn:microsoft.com/office/officeart/2005/8/layout/radial5"/>
    <dgm:cxn modelId="{0DE77DB2-27A6-47ED-8FCE-911C55C79C24}" type="presParOf" srcId="{7791865D-519D-4D77-9153-FDC3AC1EDAD3}" destId="{A7DC62E9-7225-4D36-9D50-A3C60AF77BA2}" srcOrd="10" destOrd="0" presId="urn:microsoft.com/office/officeart/2005/8/layout/radial5"/>
    <dgm:cxn modelId="{540035D6-8C8C-41E0-92DD-035C9BEBCAC9}" type="presParOf" srcId="{7791865D-519D-4D77-9153-FDC3AC1EDAD3}" destId="{50DBB86F-AFFF-4F53-B8D7-87E4A07AA310}" srcOrd="11" destOrd="0" presId="urn:microsoft.com/office/officeart/2005/8/layout/radial5"/>
    <dgm:cxn modelId="{E17A6846-98E1-4D88-9494-935599382062}" type="presParOf" srcId="{50DBB86F-AFFF-4F53-B8D7-87E4A07AA310}" destId="{AA11E362-85C6-4AED-9C70-AA15AA5E6C86}" srcOrd="0" destOrd="0" presId="urn:microsoft.com/office/officeart/2005/8/layout/radial5"/>
    <dgm:cxn modelId="{CECF7F06-3D6C-4CDB-AD90-07BDF912AB36}" type="presParOf" srcId="{7791865D-519D-4D77-9153-FDC3AC1EDAD3}" destId="{27D14E9D-CB7B-46EF-B02B-113DFDE28E47}"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DA709-CB14-4858-BE7F-E02356337093}" type="doc">
      <dgm:prSet loTypeId="urn:microsoft.com/office/officeart/2005/8/layout/radial5" loCatId="cycle" qsTypeId="urn:microsoft.com/office/officeart/2005/8/quickstyle/simple1" qsCatId="simple" csTypeId="urn:microsoft.com/office/officeart/2005/8/colors/accent0_3" csCatId="mainScheme" phldr="1"/>
      <dgm:spPr/>
      <dgm:t>
        <a:bodyPr/>
        <a:lstStyle/>
        <a:p>
          <a:endParaRPr lang="zh-CN" altLang="en-US"/>
        </a:p>
      </dgm:t>
    </dgm:pt>
    <dgm:pt modelId="{BD6C3A18-D512-4213-9556-D2CC82A17CB0}">
      <dgm:prSet phldrT="[文本]"/>
      <dgm:spPr/>
      <dgm:t>
        <a:bodyPr/>
        <a:lstStyle/>
        <a:p>
          <a:r>
            <a:rPr lang="fr-FR" altLang="en-US" dirty="0"/>
            <a:t>Les Facteurs </a:t>
          </a:r>
          <a:r>
            <a:rPr lang="en-US" altLang="zh-CN" dirty="0" err="1"/>
            <a:t>internes</a:t>
          </a:r>
          <a:endParaRPr lang="zh-CN" altLang="en-US" dirty="0"/>
        </a:p>
      </dgm:t>
    </dgm:pt>
    <dgm:pt modelId="{3F371A71-96B9-4927-B9DF-AF1EB61D7B70}" type="parTrans" cxnId="{A7498594-5BC5-41AB-93BC-050609645C4E}">
      <dgm:prSet/>
      <dgm:spPr/>
      <dgm:t>
        <a:bodyPr/>
        <a:lstStyle/>
        <a:p>
          <a:endParaRPr lang="zh-CN" altLang="en-US"/>
        </a:p>
      </dgm:t>
    </dgm:pt>
    <dgm:pt modelId="{78F03B4F-9D3F-46D9-934D-07360646FFB6}" type="sibTrans" cxnId="{A7498594-5BC5-41AB-93BC-050609645C4E}">
      <dgm:prSet/>
      <dgm:spPr/>
      <dgm:t>
        <a:bodyPr/>
        <a:lstStyle/>
        <a:p>
          <a:endParaRPr lang="zh-CN" altLang="en-US"/>
        </a:p>
      </dgm:t>
    </dgm:pt>
    <dgm:pt modelId="{4D11B023-9EB6-4EF5-9EE5-619A09B02AAE}">
      <dgm:prSet phldrT="[文本]"/>
      <dgm:spPr/>
      <dgm:t>
        <a:bodyPr/>
        <a:lstStyle/>
        <a:p>
          <a:r>
            <a:rPr lang="en-US" altLang="zh-CN" dirty="0"/>
            <a:t>La taille</a:t>
          </a:r>
          <a:endParaRPr lang="zh-CN" altLang="en-US" dirty="0"/>
        </a:p>
      </dgm:t>
    </dgm:pt>
    <dgm:pt modelId="{D5462B44-1F2C-4BF0-BF44-13574BB224D4}" type="parTrans" cxnId="{0E6010B6-83FE-404D-8C05-D25A61F86B6E}">
      <dgm:prSet/>
      <dgm:spPr/>
      <dgm:t>
        <a:bodyPr/>
        <a:lstStyle/>
        <a:p>
          <a:endParaRPr lang="zh-CN" altLang="en-US"/>
        </a:p>
      </dgm:t>
    </dgm:pt>
    <dgm:pt modelId="{03F0FC29-3F9D-463A-AEC4-99251224F88E}" type="sibTrans" cxnId="{0E6010B6-83FE-404D-8C05-D25A61F86B6E}">
      <dgm:prSet/>
      <dgm:spPr/>
      <dgm:t>
        <a:bodyPr/>
        <a:lstStyle/>
        <a:p>
          <a:endParaRPr lang="zh-CN" altLang="en-US"/>
        </a:p>
      </dgm:t>
    </dgm:pt>
    <dgm:pt modelId="{2FAB58AB-1295-443C-B09C-2EC84D9064CA}">
      <dgm:prSet phldrT="[文本]"/>
      <dgm:spPr/>
      <dgm:t>
        <a:bodyPr/>
        <a:lstStyle/>
        <a:p>
          <a:r>
            <a:rPr lang="en-US" altLang="zh-CN" dirty="0"/>
            <a:t>La liquidité </a:t>
          </a:r>
          <a:endParaRPr lang="zh-CN" altLang="en-US" dirty="0"/>
        </a:p>
      </dgm:t>
    </dgm:pt>
    <dgm:pt modelId="{E0C8DEF9-A97F-477D-996D-A0A9E32A6D96}" type="parTrans" cxnId="{5F5B4C19-42CB-49ED-8422-B1FFA405E7F2}">
      <dgm:prSet/>
      <dgm:spPr/>
      <dgm:t>
        <a:bodyPr/>
        <a:lstStyle/>
        <a:p>
          <a:endParaRPr lang="zh-CN" altLang="en-US"/>
        </a:p>
      </dgm:t>
    </dgm:pt>
    <dgm:pt modelId="{57055F4A-C27F-477E-B91C-4E26C714E4EE}" type="sibTrans" cxnId="{5F5B4C19-42CB-49ED-8422-B1FFA405E7F2}">
      <dgm:prSet/>
      <dgm:spPr/>
      <dgm:t>
        <a:bodyPr/>
        <a:lstStyle/>
        <a:p>
          <a:endParaRPr lang="zh-CN" altLang="en-US"/>
        </a:p>
      </dgm:t>
    </dgm:pt>
    <dgm:pt modelId="{ED9BF71D-4E4A-4DD1-B83E-5A72DCFB74E5}">
      <dgm:prSet phldrT="[文本]"/>
      <dgm:spPr/>
      <dgm:t>
        <a:bodyPr/>
        <a:lstStyle/>
        <a:p>
          <a:r>
            <a:rPr lang="en-US" altLang="zh-CN" dirty="0"/>
            <a:t>L</a:t>
          </a:r>
          <a:r>
            <a:rPr lang="fr-FR" dirty="0"/>
            <a:t>a gestion des d</a:t>
          </a:r>
          <a:r>
            <a:rPr lang="fr-FR" dirty="0">
              <a:latin typeface="Times New Roman" pitchFamily="18" charset="0"/>
              <a:cs typeface="Times New Roman" pitchFamily="18" charset="0"/>
            </a:rPr>
            <a:t>ép</a:t>
          </a:r>
          <a:r>
            <a:rPr lang="fr-FR" dirty="0"/>
            <a:t>enses</a:t>
          </a:r>
          <a:endParaRPr lang="zh-CN" altLang="en-US" dirty="0"/>
        </a:p>
      </dgm:t>
    </dgm:pt>
    <dgm:pt modelId="{9FBA9D24-DCA5-437E-A675-1413D1E77E6E}" type="parTrans" cxnId="{B3D48D30-9A6A-446E-9951-16871783E2E5}">
      <dgm:prSet/>
      <dgm:spPr/>
      <dgm:t>
        <a:bodyPr/>
        <a:lstStyle/>
        <a:p>
          <a:endParaRPr lang="zh-CN" altLang="en-US"/>
        </a:p>
      </dgm:t>
    </dgm:pt>
    <dgm:pt modelId="{C6FB8661-A2CB-4A31-81DD-80C8903FC224}" type="sibTrans" cxnId="{B3D48D30-9A6A-446E-9951-16871783E2E5}">
      <dgm:prSet/>
      <dgm:spPr/>
      <dgm:t>
        <a:bodyPr/>
        <a:lstStyle/>
        <a:p>
          <a:endParaRPr lang="zh-CN" altLang="en-US"/>
        </a:p>
      </dgm:t>
    </dgm:pt>
    <dgm:pt modelId="{C12C4390-C162-45A3-8893-0E6111C4B95C}">
      <dgm:prSet phldrT="[文本]"/>
      <dgm:spPr/>
      <dgm:t>
        <a:bodyPr/>
        <a:lstStyle/>
        <a:p>
          <a:r>
            <a:rPr lang="en-US" altLang="zh-CN" dirty="0"/>
            <a:t>La gestion</a:t>
          </a:r>
          <a:r>
            <a:rPr lang="fr-FR" altLang="en-US" dirty="0"/>
            <a:t> </a:t>
          </a:r>
          <a:r>
            <a:rPr lang="en-US" altLang="zh-CN" dirty="0"/>
            <a:t>d’actif</a:t>
          </a:r>
          <a:endParaRPr lang="zh-CN" altLang="en-US" dirty="0"/>
        </a:p>
      </dgm:t>
    </dgm:pt>
    <dgm:pt modelId="{4DBEEDEF-D3FD-4A04-91F3-047D0F44326A}" type="parTrans" cxnId="{5C2894F3-8B8E-4250-9040-A11848EF967F}">
      <dgm:prSet/>
      <dgm:spPr/>
      <dgm:t>
        <a:bodyPr/>
        <a:lstStyle/>
        <a:p>
          <a:endParaRPr lang="zh-CN" altLang="en-US"/>
        </a:p>
      </dgm:t>
    </dgm:pt>
    <dgm:pt modelId="{B1AB79F0-8108-4FDE-9BAD-2746DE20F958}" type="sibTrans" cxnId="{5C2894F3-8B8E-4250-9040-A11848EF967F}">
      <dgm:prSet/>
      <dgm:spPr/>
      <dgm:t>
        <a:bodyPr/>
        <a:lstStyle/>
        <a:p>
          <a:endParaRPr lang="zh-CN" altLang="en-US"/>
        </a:p>
      </dgm:t>
    </dgm:pt>
    <dgm:pt modelId="{D1227F35-7EFA-4C57-9C2D-0FC34E8E9802}">
      <dgm:prSet/>
      <dgm:spPr/>
      <dgm:t>
        <a:bodyPr/>
        <a:lstStyle/>
        <a:p>
          <a:r>
            <a:rPr lang="en-US" altLang="zh-CN" dirty="0"/>
            <a:t>La </a:t>
          </a:r>
          <a:r>
            <a:rPr lang="fr-FR" altLang="en-US" dirty="0"/>
            <a:t>structure des revenus</a:t>
          </a:r>
          <a:endParaRPr lang="zh-CN" altLang="en-US" dirty="0"/>
        </a:p>
      </dgm:t>
    </dgm:pt>
    <dgm:pt modelId="{F22851D2-05DD-4F4D-B9D2-D7604AE4B2D1}" type="parTrans" cxnId="{A10890CF-53B6-4015-9CE6-A2DECEAA0823}">
      <dgm:prSet/>
      <dgm:spPr/>
      <dgm:t>
        <a:bodyPr/>
        <a:lstStyle/>
        <a:p>
          <a:endParaRPr lang="zh-CN" altLang="en-US"/>
        </a:p>
      </dgm:t>
    </dgm:pt>
    <dgm:pt modelId="{DA942011-B81C-4D25-B70A-6097EB24DAF9}" type="sibTrans" cxnId="{A10890CF-53B6-4015-9CE6-A2DECEAA0823}">
      <dgm:prSet/>
      <dgm:spPr/>
      <dgm:t>
        <a:bodyPr/>
        <a:lstStyle/>
        <a:p>
          <a:endParaRPr lang="zh-CN" altLang="en-US"/>
        </a:p>
      </dgm:t>
    </dgm:pt>
    <dgm:pt modelId="{45AA8438-213C-4538-9F3D-F3FC0A8FCC8B}">
      <dgm:prSet phldrT="[文本]"/>
      <dgm:spPr/>
      <dgm:t>
        <a:bodyPr/>
        <a:lstStyle/>
        <a:p>
          <a:r>
            <a:rPr lang="en-US" altLang="zh-CN" dirty="0"/>
            <a:t>La gestion des risques </a:t>
          </a:r>
          <a:endParaRPr lang="zh-CN" altLang="en-US" dirty="0"/>
        </a:p>
      </dgm:t>
    </dgm:pt>
    <dgm:pt modelId="{E3AD96C7-BF15-4C73-87FC-61960C62914F}" type="parTrans" cxnId="{CA229EE3-8793-476F-A64C-D338C60DC2CE}">
      <dgm:prSet/>
      <dgm:spPr/>
      <dgm:t>
        <a:bodyPr/>
        <a:lstStyle/>
        <a:p>
          <a:endParaRPr lang="zh-CN" altLang="en-US"/>
        </a:p>
      </dgm:t>
    </dgm:pt>
    <dgm:pt modelId="{936D8313-06F7-436E-9842-5577B5FA46E1}" type="sibTrans" cxnId="{CA229EE3-8793-476F-A64C-D338C60DC2CE}">
      <dgm:prSet/>
      <dgm:spPr/>
      <dgm:t>
        <a:bodyPr/>
        <a:lstStyle/>
        <a:p>
          <a:endParaRPr lang="zh-CN" altLang="en-US"/>
        </a:p>
      </dgm:t>
    </dgm:pt>
    <dgm:pt modelId="{7791865D-519D-4D77-9153-FDC3AC1EDAD3}" type="pres">
      <dgm:prSet presAssocID="{94FDA709-CB14-4858-BE7F-E02356337093}" presName="Name0" presStyleCnt="0">
        <dgm:presLayoutVars>
          <dgm:chMax val="1"/>
          <dgm:dir/>
          <dgm:animLvl val="ctr"/>
          <dgm:resizeHandles val="exact"/>
        </dgm:presLayoutVars>
      </dgm:prSet>
      <dgm:spPr/>
    </dgm:pt>
    <dgm:pt modelId="{EA8A5C50-0D89-42DA-8565-6DF23403D559}" type="pres">
      <dgm:prSet presAssocID="{BD6C3A18-D512-4213-9556-D2CC82A17CB0}" presName="centerShape" presStyleLbl="node0" presStyleIdx="0" presStyleCnt="1"/>
      <dgm:spPr/>
    </dgm:pt>
    <dgm:pt modelId="{134BB0AE-A871-4DD6-A731-95DBF5C3B1C7}" type="pres">
      <dgm:prSet presAssocID="{D5462B44-1F2C-4BF0-BF44-13574BB224D4}" presName="parTrans" presStyleLbl="sibTrans2D1" presStyleIdx="0" presStyleCnt="6"/>
      <dgm:spPr/>
    </dgm:pt>
    <dgm:pt modelId="{6CB03BC3-3E31-4765-A1CD-EE4937633215}" type="pres">
      <dgm:prSet presAssocID="{D5462B44-1F2C-4BF0-BF44-13574BB224D4}" presName="connectorText" presStyleLbl="sibTrans2D1" presStyleIdx="0" presStyleCnt="6"/>
      <dgm:spPr/>
    </dgm:pt>
    <dgm:pt modelId="{275BE168-499D-4F05-B8A3-202A8D85C07F}" type="pres">
      <dgm:prSet presAssocID="{4D11B023-9EB6-4EF5-9EE5-619A09B02AAE}" presName="node" presStyleLbl="node1" presStyleIdx="0" presStyleCnt="6" custScaleX="99893" custScaleY="94547" custRadScaleRad="108714" custRadScaleInc="125979">
        <dgm:presLayoutVars>
          <dgm:bulletEnabled val="1"/>
        </dgm:presLayoutVars>
      </dgm:prSet>
      <dgm:spPr/>
    </dgm:pt>
    <dgm:pt modelId="{0D7BD719-35F5-40BD-9CEB-3DE42D48FF37}" type="pres">
      <dgm:prSet presAssocID="{E0C8DEF9-A97F-477D-996D-A0A9E32A6D96}" presName="parTrans" presStyleLbl="sibTrans2D1" presStyleIdx="1" presStyleCnt="6"/>
      <dgm:spPr/>
    </dgm:pt>
    <dgm:pt modelId="{97CB6036-BAE8-4EDA-80E0-2CA62B8D28CB}" type="pres">
      <dgm:prSet presAssocID="{E0C8DEF9-A97F-477D-996D-A0A9E32A6D96}" presName="connectorText" presStyleLbl="sibTrans2D1" presStyleIdx="1" presStyleCnt="6"/>
      <dgm:spPr/>
    </dgm:pt>
    <dgm:pt modelId="{C8B68C0E-2D0B-49D1-B2CD-DCF23D7AF1E9}" type="pres">
      <dgm:prSet presAssocID="{2FAB58AB-1295-443C-B09C-2EC84D9064CA}" presName="node" presStyleLbl="node1" presStyleIdx="1" presStyleCnt="6" custRadScaleRad="119060" custRadScaleInc="91924">
        <dgm:presLayoutVars>
          <dgm:bulletEnabled val="1"/>
        </dgm:presLayoutVars>
      </dgm:prSet>
      <dgm:spPr/>
    </dgm:pt>
    <dgm:pt modelId="{DA185C1D-F242-4CC3-BF1F-F3E2FEBB45B6}" type="pres">
      <dgm:prSet presAssocID="{9FBA9D24-DCA5-437E-A675-1413D1E77E6E}" presName="parTrans" presStyleLbl="sibTrans2D1" presStyleIdx="2" presStyleCnt="6"/>
      <dgm:spPr/>
    </dgm:pt>
    <dgm:pt modelId="{BF295C23-8DDE-43C1-90C2-71BC5CE522C6}" type="pres">
      <dgm:prSet presAssocID="{9FBA9D24-DCA5-437E-A675-1413D1E77E6E}" presName="connectorText" presStyleLbl="sibTrans2D1" presStyleIdx="2" presStyleCnt="6"/>
      <dgm:spPr/>
    </dgm:pt>
    <dgm:pt modelId="{2F00B554-8B23-4402-AB6D-E3E4A24C20C9}" type="pres">
      <dgm:prSet presAssocID="{ED9BF71D-4E4A-4DD1-B83E-5A72DCFB74E5}" presName="node" presStyleLbl="node1" presStyleIdx="2" presStyleCnt="6" custRadScaleRad="109820" custRadScaleInc="75508">
        <dgm:presLayoutVars>
          <dgm:bulletEnabled val="1"/>
        </dgm:presLayoutVars>
      </dgm:prSet>
      <dgm:spPr/>
    </dgm:pt>
    <dgm:pt modelId="{695A573A-7E8D-4425-81F5-02C576368582}" type="pres">
      <dgm:prSet presAssocID="{4DBEEDEF-D3FD-4A04-91F3-047D0F44326A}" presName="parTrans" presStyleLbl="sibTrans2D1" presStyleIdx="3" presStyleCnt="6"/>
      <dgm:spPr/>
    </dgm:pt>
    <dgm:pt modelId="{CEFB078C-E585-43E6-B437-6C1D1706EA52}" type="pres">
      <dgm:prSet presAssocID="{4DBEEDEF-D3FD-4A04-91F3-047D0F44326A}" presName="connectorText" presStyleLbl="sibTrans2D1" presStyleIdx="3" presStyleCnt="6"/>
      <dgm:spPr/>
    </dgm:pt>
    <dgm:pt modelId="{D5E5886E-9BEE-4372-9BCF-95EBC22BEB2B}" type="pres">
      <dgm:prSet presAssocID="{C12C4390-C162-45A3-8893-0E6111C4B95C}" presName="node" presStyleLbl="node1" presStyleIdx="3" presStyleCnt="6" custRadScaleRad="109797" custRadScaleInc="124439">
        <dgm:presLayoutVars>
          <dgm:bulletEnabled val="1"/>
        </dgm:presLayoutVars>
      </dgm:prSet>
      <dgm:spPr/>
    </dgm:pt>
    <dgm:pt modelId="{B926B4A7-31C3-4A2E-9FE1-1B24673F7861}" type="pres">
      <dgm:prSet presAssocID="{F22851D2-05DD-4F4D-B9D2-D7604AE4B2D1}" presName="parTrans" presStyleLbl="sibTrans2D1" presStyleIdx="4" presStyleCnt="6"/>
      <dgm:spPr/>
    </dgm:pt>
    <dgm:pt modelId="{2C352220-E84A-470A-8E8F-8A872A2CBC54}" type="pres">
      <dgm:prSet presAssocID="{F22851D2-05DD-4F4D-B9D2-D7604AE4B2D1}" presName="connectorText" presStyleLbl="sibTrans2D1" presStyleIdx="4" presStyleCnt="6"/>
      <dgm:spPr/>
    </dgm:pt>
    <dgm:pt modelId="{A7DC62E9-7225-4D36-9D50-A3C60AF77BA2}" type="pres">
      <dgm:prSet presAssocID="{D1227F35-7EFA-4C57-9C2D-0FC34E8E9802}" presName="node" presStyleLbl="node1" presStyleIdx="4" presStyleCnt="6" custRadScaleRad="118915" custRadScaleInc="100443">
        <dgm:presLayoutVars>
          <dgm:bulletEnabled val="1"/>
        </dgm:presLayoutVars>
      </dgm:prSet>
      <dgm:spPr/>
    </dgm:pt>
    <dgm:pt modelId="{50DBB86F-AFFF-4F53-B8D7-87E4A07AA310}" type="pres">
      <dgm:prSet presAssocID="{E3AD96C7-BF15-4C73-87FC-61960C62914F}" presName="parTrans" presStyleLbl="sibTrans2D1" presStyleIdx="5" presStyleCnt="6"/>
      <dgm:spPr/>
    </dgm:pt>
    <dgm:pt modelId="{AA11E362-85C6-4AED-9C70-AA15AA5E6C86}" type="pres">
      <dgm:prSet presAssocID="{E3AD96C7-BF15-4C73-87FC-61960C62914F}" presName="connectorText" presStyleLbl="sibTrans2D1" presStyleIdx="5" presStyleCnt="6"/>
      <dgm:spPr/>
    </dgm:pt>
    <dgm:pt modelId="{27D14E9D-CB7B-46EF-B02B-113DFDE28E47}" type="pres">
      <dgm:prSet presAssocID="{45AA8438-213C-4538-9F3D-F3FC0A8FCC8B}" presName="node" presStyleLbl="node1" presStyleIdx="5" presStyleCnt="6" custRadScaleRad="104971" custRadScaleInc="68771">
        <dgm:presLayoutVars>
          <dgm:bulletEnabled val="1"/>
        </dgm:presLayoutVars>
      </dgm:prSet>
      <dgm:spPr/>
    </dgm:pt>
  </dgm:ptLst>
  <dgm:cxnLst>
    <dgm:cxn modelId="{D6F69701-6E1E-48FE-904B-A681E81BAEFB}" type="presOf" srcId="{F22851D2-05DD-4F4D-B9D2-D7604AE4B2D1}" destId="{2C352220-E84A-470A-8E8F-8A872A2CBC54}" srcOrd="1" destOrd="0" presId="urn:microsoft.com/office/officeart/2005/8/layout/radial5"/>
    <dgm:cxn modelId="{4339DF0C-9B46-4C98-AEA6-77778376EF20}" type="presOf" srcId="{94FDA709-CB14-4858-BE7F-E02356337093}" destId="{7791865D-519D-4D77-9153-FDC3AC1EDAD3}" srcOrd="0" destOrd="0" presId="urn:microsoft.com/office/officeart/2005/8/layout/radial5"/>
    <dgm:cxn modelId="{5F5B4C19-42CB-49ED-8422-B1FFA405E7F2}" srcId="{BD6C3A18-D512-4213-9556-D2CC82A17CB0}" destId="{2FAB58AB-1295-443C-B09C-2EC84D9064CA}" srcOrd="1" destOrd="0" parTransId="{E0C8DEF9-A97F-477D-996D-A0A9E32A6D96}" sibTransId="{57055F4A-C27F-477E-B91C-4E26C714E4EE}"/>
    <dgm:cxn modelId="{A2E1E92F-C158-4197-8F1A-F6889209C6B0}" type="presOf" srcId="{4D11B023-9EB6-4EF5-9EE5-619A09B02AAE}" destId="{275BE168-499D-4F05-B8A3-202A8D85C07F}" srcOrd="0" destOrd="0" presId="urn:microsoft.com/office/officeart/2005/8/layout/radial5"/>
    <dgm:cxn modelId="{B3D48D30-9A6A-446E-9951-16871783E2E5}" srcId="{BD6C3A18-D512-4213-9556-D2CC82A17CB0}" destId="{ED9BF71D-4E4A-4DD1-B83E-5A72DCFB74E5}" srcOrd="2" destOrd="0" parTransId="{9FBA9D24-DCA5-437E-A675-1413D1E77E6E}" sibTransId="{C6FB8661-A2CB-4A31-81DD-80C8903FC224}"/>
    <dgm:cxn modelId="{64154531-EDDD-4B81-B527-CBA0F562EC64}" type="presOf" srcId="{C12C4390-C162-45A3-8893-0E6111C4B95C}" destId="{D5E5886E-9BEE-4372-9BCF-95EBC22BEB2B}" srcOrd="0" destOrd="0" presId="urn:microsoft.com/office/officeart/2005/8/layout/radial5"/>
    <dgm:cxn modelId="{4195B934-9CD9-49BA-B3FB-C31B55095C7D}" type="presOf" srcId="{D1227F35-7EFA-4C57-9C2D-0FC34E8E9802}" destId="{A7DC62E9-7225-4D36-9D50-A3C60AF77BA2}" srcOrd="0" destOrd="0" presId="urn:microsoft.com/office/officeart/2005/8/layout/radial5"/>
    <dgm:cxn modelId="{0E9F123B-8585-41D2-AAC0-9BAD29ED4FB5}" type="presOf" srcId="{E3AD96C7-BF15-4C73-87FC-61960C62914F}" destId="{50DBB86F-AFFF-4F53-B8D7-87E4A07AA310}" srcOrd="0" destOrd="0" presId="urn:microsoft.com/office/officeart/2005/8/layout/radial5"/>
    <dgm:cxn modelId="{01CF6F67-A4E8-4F3A-85FD-2AD75F7007C5}" type="presOf" srcId="{F22851D2-05DD-4F4D-B9D2-D7604AE4B2D1}" destId="{B926B4A7-31C3-4A2E-9FE1-1B24673F7861}" srcOrd="0" destOrd="0" presId="urn:microsoft.com/office/officeart/2005/8/layout/radial5"/>
    <dgm:cxn modelId="{1D77B852-CEA8-4447-8C00-F2A49E80F309}" type="presOf" srcId="{E3AD96C7-BF15-4C73-87FC-61960C62914F}" destId="{AA11E362-85C6-4AED-9C70-AA15AA5E6C86}" srcOrd="1" destOrd="0" presId="urn:microsoft.com/office/officeart/2005/8/layout/radial5"/>
    <dgm:cxn modelId="{4F746B55-650B-4B0F-909E-FFF986E2F28C}" type="presOf" srcId="{E0C8DEF9-A97F-477D-996D-A0A9E32A6D96}" destId="{97CB6036-BAE8-4EDA-80E0-2CA62B8D28CB}" srcOrd="1" destOrd="0" presId="urn:microsoft.com/office/officeart/2005/8/layout/radial5"/>
    <dgm:cxn modelId="{BCD74384-55C8-42BE-997C-98A155F751AB}" type="presOf" srcId="{E0C8DEF9-A97F-477D-996D-A0A9E32A6D96}" destId="{0D7BD719-35F5-40BD-9CEB-3DE42D48FF37}" srcOrd="0" destOrd="0" presId="urn:microsoft.com/office/officeart/2005/8/layout/radial5"/>
    <dgm:cxn modelId="{E7326D85-152B-43E0-B4B5-7A75D1804596}" type="presOf" srcId="{2FAB58AB-1295-443C-B09C-2EC84D9064CA}" destId="{C8B68C0E-2D0B-49D1-B2CD-DCF23D7AF1E9}" srcOrd="0" destOrd="0" presId="urn:microsoft.com/office/officeart/2005/8/layout/radial5"/>
    <dgm:cxn modelId="{53AEF189-FC84-44B3-B207-A1C608A2309E}" type="presOf" srcId="{ED9BF71D-4E4A-4DD1-B83E-5A72DCFB74E5}" destId="{2F00B554-8B23-4402-AB6D-E3E4A24C20C9}" srcOrd="0" destOrd="0" presId="urn:microsoft.com/office/officeart/2005/8/layout/radial5"/>
    <dgm:cxn modelId="{7AD95A94-DD52-4C09-80E1-88D4DCC26116}" type="presOf" srcId="{4DBEEDEF-D3FD-4A04-91F3-047D0F44326A}" destId="{CEFB078C-E585-43E6-B437-6C1D1706EA52}" srcOrd="1" destOrd="0" presId="urn:microsoft.com/office/officeart/2005/8/layout/radial5"/>
    <dgm:cxn modelId="{A7498594-5BC5-41AB-93BC-050609645C4E}" srcId="{94FDA709-CB14-4858-BE7F-E02356337093}" destId="{BD6C3A18-D512-4213-9556-D2CC82A17CB0}" srcOrd="0" destOrd="0" parTransId="{3F371A71-96B9-4927-B9DF-AF1EB61D7B70}" sibTransId="{78F03B4F-9D3F-46D9-934D-07360646FFB6}"/>
    <dgm:cxn modelId="{34C1D094-864C-4783-A4CA-FA7094896B06}" type="presOf" srcId="{D5462B44-1F2C-4BF0-BF44-13574BB224D4}" destId="{6CB03BC3-3E31-4765-A1CD-EE4937633215}" srcOrd="1" destOrd="0" presId="urn:microsoft.com/office/officeart/2005/8/layout/radial5"/>
    <dgm:cxn modelId="{E75076A7-8F0D-4E26-82AB-082B5D0CA884}" type="presOf" srcId="{9FBA9D24-DCA5-437E-A675-1413D1E77E6E}" destId="{BF295C23-8DDE-43C1-90C2-71BC5CE522C6}" srcOrd="1" destOrd="0" presId="urn:microsoft.com/office/officeart/2005/8/layout/radial5"/>
    <dgm:cxn modelId="{0E6010B6-83FE-404D-8C05-D25A61F86B6E}" srcId="{BD6C3A18-D512-4213-9556-D2CC82A17CB0}" destId="{4D11B023-9EB6-4EF5-9EE5-619A09B02AAE}" srcOrd="0" destOrd="0" parTransId="{D5462B44-1F2C-4BF0-BF44-13574BB224D4}" sibTransId="{03F0FC29-3F9D-463A-AEC4-99251224F88E}"/>
    <dgm:cxn modelId="{4E0FB0B9-7738-422D-99D0-E9756AA64706}" type="presOf" srcId="{45AA8438-213C-4538-9F3D-F3FC0A8FCC8B}" destId="{27D14E9D-CB7B-46EF-B02B-113DFDE28E47}" srcOrd="0" destOrd="0" presId="urn:microsoft.com/office/officeart/2005/8/layout/radial5"/>
    <dgm:cxn modelId="{A10890CF-53B6-4015-9CE6-A2DECEAA0823}" srcId="{BD6C3A18-D512-4213-9556-D2CC82A17CB0}" destId="{D1227F35-7EFA-4C57-9C2D-0FC34E8E9802}" srcOrd="4" destOrd="0" parTransId="{F22851D2-05DD-4F4D-B9D2-D7604AE4B2D1}" sibTransId="{DA942011-B81C-4D25-B70A-6097EB24DAF9}"/>
    <dgm:cxn modelId="{6EC6C1D4-57B5-4535-9404-D02099173C55}" type="presOf" srcId="{D5462B44-1F2C-4BF0-BF44-13574BB224D4}" destId="{134BB0AE-A871-4DD6-A731-95DBF5C3B1C7}" srcOrd="0" destOrd="0" presId="urn:microsoft.com/office/officeart/2005/8/layout/radial5"/>
    <dgm:cxn modelId="{637027D8-20E1-47C4-B215-2A981E3AB97F}" type="presOf" srcId="{9FBA9D24-DCA5-437E-A675-1413D1E77E6E}" destId="{DA185C1D-F242-4CC3-BF1F-F3E2FEBB45B6}" srcOrd="0" destOrd="0" presId="urn:microsoft.com/office/officeart/2005/8/layout/radial5"/>
    <dgm:cxn modelId="{98E2BADF-0F46-4A17-8C4B-9C761994506F}" type="presOf" srcId="{BD6C3A18-D512-4213-9556-D2CC82A17CB0}" destId="{EA8A5C50-0D89-42DA-8565-6DF23403D559}" srcOrd="0" destOrd="0" presId="urn:microsoft.com/office/officeart/2005/8/layout/radial5"/>
    <dgm:cxn modelId="{CA229EE3-8793-476F-A64C-D338C60DC2CE}" srcId="{BD6C3A18-D512-4213-9556-D2CC82A17CB0}" destId="{45AA8438-213C-4538-9F3D-F3FC0A8FCC8B}" srcOrd="5" destOrd="0" parTransId="{E3AD96C7-BF15-4C73-87FC-61960C62914F}" sibTransId="{936D8313-06F7-436E-9842-5577B5FA46E1}"/>
    <dgm:cxn modelId="{5C2894F3-8B8E-4250-9040-A11848EF967F}" srcId="{BD6C3A18-D512-4213-9556-D2CC82A17CB0}" destId="{C12C4390-C162-45A3-8893-0E6111C4B95C}" srcOrd="3" destOrd="0" parTransId="{4DBEEDEF-D3FD-4A04-91F3-047D0F44326A}" sibTransId="{B1AB79F0-8108-4FDE-9BAD-2746DE20F958}"/>
    <dgm:cxn modelId="{915DA6F8-D2A5-438D-A0DB-013244AB4D13}" type="presOf" srcId="{4DBEEDEF-D3FD-4A04-91F3-047D0F44326A}" destId="{695A573A-7E8D-4425-81F5-02C576368582}" srcOrd="0" destOrd="0" presId="urn:microsoft.com/office/officeart/2005/8/layout/radial5"/>
    <dgm:cxn modelId="{411C7663-6CC0-4C52-8AE6-01EA97F111E6}" type="presParOf" srcId="{7791865D-519D-4D77-9153-FDC3AC1EDAD3}" destId="{EA8A5C50-0D89-42DA-8565-6DF23403D559}" srcOrd="0" destOrd="0" presId="urn:microsoft.com/office/officeart/2005/8/layout/radial5"/>
    <dgm:cxn modelId="{E651DE18-BD36-422A-8D47-A5760431D3CC}" type="presParOf" srcId="{7791865D-519D-4D77-9153-FDC3AC1EDAD3}" destId="{134BB0AE-A871-4DD6-A731-95DBF5C3B1C7}" srcOrd="1" destOrd="0" presId="urn:microsoft.com/office/officeart/2005/8/layout/radial5"/>
    <dgm:cxn modelId="{C91D7C7C-02A2-4A81-8A78-92CE0416A520}" type="presParOf" srcId="{134BB0AE-A871-4DD6-A731-95DBF5C3B1C7}" destId="{6CB03BC3-3E31-4765-A1CD-EE4937633215}" srcOrd="0" destOrd="0" presId="urn:microsoft.com/office/officeart/2005/8/layout/radial5"/>
    <dgm:cxn modelId="{DD2C9EEC-990B-45C3-946C-D68A8C69EEDF}" type="presParOf" srcId="{7791865D-519D-4D77-9153-FDC3AC1EDAD3}" destId="{275BE168-499D-4F05-B8A3-202A8D85C07F}" srcOrd="2" destOrd="0" presId="urn:microsoft.com/office/officeart/2005/8/layout/radial5"/>
    <dgm:cxn modelId="{1A6C7316-AB53-45C6-A10A-142659307869}" type="presParOf" srcId="{7791865D-519D-4D77-9153-FDC3AC1EDAD3}" destId="{0D7BD719-35F5-40BD-9CEB-3DE42D48FF37}" srcOrd="3" destOrd="0" presId="urn:microsoft.com/office/officeart/2005/8/layout/radial5"/>
    <dgm:cxn modelId="{3B8849DB-FCBA-474C-8923-E68006302F13}" type="presParOf" srcId="{0D7BD719-35F5-40BD-9CEB-3DE42D48FF37}" destId="{97CB6036-BAE8-4EDA-80E0-2CA62B8D28CB}" srcOrd="0" destOrd="0" presId="urn:microsoft.com/office/officeart/2005/8/layout/radial5"/>
    <dgm:cxn modelId="{E8498A52-9A82-4022-8A21-D020C4F2E19C}" type="presParOf" srcId="{7791865D-519D-4D77-9153-FDC3AC1EDAD3}" destId="{C8B68C0E-2D0B-49D1-B2CD-DCF23D7AF1E9}" srcOrd="4" destOrd="0" presId="urn:microsoft.com/office/officeart/2005/8/layout/radial5"/>
    <dgm:cxn modelId="{458CCDC3-DD8F-40E9-A9C9-678EED76451C}" type="presParOf" srcId="{7791865D-519D-4D77-9153-FDC3AC1EDAD3}" destId="{DA185C1D-F242-4CC3-BF1F-F3E2FEBB45B6}" srcOrd="5" destOrd="0" presId="urn:microsoft.com/office/officeart/2005/8/layout/radial5"/>
    <dgm:cxn modelId="{E06D396C-AC14-4704-AABC-200B469999CC}" type="presParOf" srcId="{DA185C1D-F242-4CC3-BF1F-F3E2FEBB45B6}" destId="{BF295C23-8DDE-43C1-90C2-71BC5CE522C6}" srcOrd="0" destOrd="0" presId="urn:microsoft.com/office/officeart/2005/8/layout/radial5"/>
    <dgm:cxn modelId="{7FC5FE09-0DDE-4BAE-95CC-42478362A0E3}" type="presParOf" srcId="{7791865D-519D-4D77-9153-FDC3AC1EDAD3}" destId="{2F00B554-8B23-4402-AB6D-E3E4A24C20C9}" srcOrd="6" destOrd="0" presId="urn:microsoft.com/office/officeart/2005/8/layout/radial5"/>
    <dgm:cxn modelId="{6D1D9DFD-2165-4E71-B565-8B272BDBB6A0}" type="presParOf" srcId="{7791865D-519D-4D77-9153-FDC3AC1EDAD3}" destId="{695A573A-7E8D-4425-81F5-02C576368582}" srcOrd="7" destOrd="0" presId="urn:microsoft.com/office/officeart/2005/8/layout/radial5"/>
    <dgm:cxn modelId="{75012167-8702-49F7-BF8C-6FDBD49666A8}" type="presParOf" srcId="{695A573A-7E8D-4425-81F5-02C576368582}" destId="{CEFB078C-E585-43E6-B437-6C1D1706EA52}" srcOrd="0" destOrd="0" presId="urn:microsoft.com/office/officeart/2005/8/layout/radial5"/>
    <dgm:cxn modelId="{422E2E0B-C62A-4F47-B3E7-6D2FAE104B1B}" type="presParOf" srcId="{7791865D-519D-4D77-9153-FDC3AC1EDAD3}" destId="{D5E5886E-9BEE-4372-9BCF-95EBC22BEB2B}" srcOrd="8" destOrd="0" presId="urn:microsoft.com/office/officeart/2005/8/layout/radial5"/>
    <dgm:cxn modelId="{2673AF4A-62D1-4F06-8A54-543EF86BE934}" type="presParOf" srcId="{7791865D-519D-4D77-9153-FDC3AC1EDAD3}" destId="{B926B4A7-31C3-4A2E-9FE1-1B24673F7861}" srcOrd="9" destOrd="0" presId="urn:microsoft.com/office/officeart/2005/8/layout/radial5"/>
    <dgm:cxn modelId="{2096413C-4162-4F2C-9AA6-715D9667154F}" type="presParOf" srcId="{B926B4A7-31C3-4A2E-9FE1-1B24673F7861}" destId="{2C352220-E84A-470A-8E8F-8A872A2CBC54}" srcOrd="0" destOrd="0" presId="urn:microsoft.com/office/officeart/2005/8/layout/radial5"/>
    <dgm:cxn modelId="{ED84CEEA-D4F6-4072-A2FD-969D8C6F5B7E}" type="presParOf" srcId="{7791865D-519D-4D77-9153-FDC3AC1EDAD3}" destId="{A7DC62E9-7225-4D36-9D50-A3C60AF77BA2}" srcOrd="10" destOrd="0" presId="urn:microsoft.com/office/officeart/2005/8/layout/radial5"/>
    <dgm:cxn modelId="{9DB6FCDB-7C3E-47D2-AD49-9FC2AFE67A74}" type="presParOf" srcId="{7791865D-519D-4D77-9153-FDC3AC1EDAD3}" destId="{50DBB86F-AFFF-4F53-B8D7-87E4A07AA310}" srcOrd="11" destOrd="0" presId="urn:microsoft.com/office/officeart/2005/8/layout/radial5"/>
    <dgm:cxn modelId="{18396A69-4CE7-44DF-8621-AF85930A2CD0}" type="presParOf" srcId="{50DBB86F-AFFF-4F53-B8D7-87E4A07AA310}" destId="{AA11E362-85C6-4AED-9C70-AA15AA5E6C86}" srcOrd="0" destOrd="0" presId="urn:microsoft.com/office/officeart/2005/8/layout/radial5"/>
    <dgm:cxn modelId="{F869C2FC-C7DE-4E33-BE6D-F2F0A53961D5}" type="presParOf" srcId="{7791865D-519D-4D77-9153-FDC3AC1EDAD3}" destId="{27D14E9D-CB7B-46EF-B02B-113DFDE28E47}"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E29F8D-E0EE-4461-A4C9-B66B49D2E9D4}" type="doc">
      <dgm:prSet loTypeId="urn:microsoft.com/office/officeart/2005/8/layout/cycle6" loCatId="cycle" qsTypeId="urn:microsoft.com/office/officeart/2005/8/quickstyle/simple1" qsCatId="simple" csTypeId="urn:microsoft.com/office/officeart/2005/8/colors/colorful1#1" csCatId="colorful" phldr="1"/>
      <dgm:spPr/>
      <dgm:t>
        <a:bodyPr/>
        <a:lstStyle/>
        <a:p>
          <a:endParaRPr lang="zh-CN" altLang="en-US"/>
        </a:p>
      </dgm:t>
    </dgm:pt>
    <dgm:pt modelId="{32E3E992-C152-4093-AACD-FB26A3EE521F}">
      <dgm:prSet phldrT="[文本]" custT="1"/>
      <dgm:spPr/>
      <dgm:t>
        <a:bodyPr/>
        <a:lstStyle/>
        <a:p>
          <a:r>
            <a:rPr lang="en-US" altLang="zh-CN" sz="1600" dirty="0">
              <a:latin typeface="Sniglet" panose="02010600030101010101" charset="0"/>
            </a:rPr>
            <a:t>Le cycle </a:t>
          </a:r>
          <a:r>
            <a:rPr lang="en-US" altLang="zh-CN" sz="1600" dirty="0" err="1">
              <a:latin typeface="Sniglet" panose="02010600030101010101" charset="0"/>
            </a:rPr>
            <a:t>économique</a:t>
          </a:r>
          <a:r>
            <a:rPr lang="en-US" altLang="zh-CN" sz="1600" dirty="0">
              <a:latin typeface="Sniglet" panose="02010600030101010101" charset="0"/>
            </a:rPr>
            <a:t> </a:t>
          </a:r>
          <a:endParaRPr lang="zh-CN" altLang="en-US" sz="1600" dirty="0">
            <a:latin typeface="Sniglet" panose="02010600030101010101" charset="0"/>
          </a:endParaRPr>
        </a:p>
      </dgm:t>
    </dgm:pt>
    <dgm:pt modelId="{19B95824-64FE-4AD6-9A22-1BEDC02998F2}" type="parTrans" cxnId="{8207A248-20E2-4651-8024-86AD31B65445}">
      <dgm:prSet/>
      <dgm:spPr/>
      <dgm:t>
        <a:bodyPr/>
        <a:lstStyle/>
        <a:p>
          <a:endParaRPr lang="zh-CN" altLang="en-US" sz="1600"/>
        </a:p>
      </dgm:t>
    </dgm:pt>
    <dgm:pt modelId="{428FA53C-2E2E-4191-A699-A1EB127460D3}" type="sibTrans" cxnId="{8207A248-20E2-4651-8024-86AD31B65445}">
      <dgm:prSet/>
      <dgm:spPr/>
      <dgm:t>
        <a:bodyPr/>
        <a:lstStyle/>
        <a:p>
          <a:endParaRPr lang="zh-CN" altLang="en-US" sz="1600">
            <a:latin typeface="Sniglet" panose="02010600030101010101" charset="0"/>
          </a:endParaRPr>
        </a:p>
      </dgm:t>
    </dgm:pt>
    <dgm:pt modelId="{A44EEB85-B610-4A4F-A833-49C3189FF63E}">
      <dgm:prSet phldrT="[文本]" custT="1"/>
      <dgm:spPr/>
      <dgm:t>
        <a:bodyPr/>
        <a:lstStyle/>
        <a:p>
          <a:r>
            <a:rPr lang="en-US" altLang="zh-CN" sz="1300" dirty="0">
              <a:latin typeface="Sniglet" panose="02010600030101010101" charset="0"/>
            </a:rPr>
            <a:t>La </a:t>
          </a:r>
          <a:r>
            <a:rPr lang="en-US" altLang="zh-CN" sz="1300" dirty="0" err="1">
              <a:latin typeface="Sniglet" panose="02010600030101010101" charset="0"/>
            </a:rPr>
            <a:t>politique</a:t>
          </a:r>
          <a:r>
            <a:rPr lang="en-US" altLang="zh-CN" sz="1300" dirty="0">
              <a:latin typeface="Sniglet" panose="02010600030101010101" charset="0"/>
            </a:rPr>
            <a:t> </a:t>
          </a:r>
          <a:r>
            <a:rPr lang="fr-FR" sz="1300" b="0" i="0" dirty="0">
              <a:latin typeface="Sniglet" panose="02010600030101010101" charset="0"/>
            </a:rPr>
            <a:t>monétaire </a:t>
          </a:r>
          <a:r>
            <a:rPr lang="en-US" altLang="zh-CN" sz="1300" b="0" i="0" dirty="0">
              <a:latin typeface="Sniglet" panose="02010600030101010101" charset="0"/>
            </a:rPr>
            <a:t>et </a:t>
          </a:r>
          <a:r>
            <a:rPr lang="fr-FR" sz="1300" b="0" i="0" dirty="0">
              <a:latin typeface="Sniglet" panose="02010600030101010101" charset="0"/>
            </a:rPr>
            <a:t>budgétaire</a:t>
          </a:r>
          <a:endParaRPr lang="zh-CN" altLang="en-US" sz="1300" dirty="0">
            <a:latin typeface="Sniglet" panose="02010600030101010101" charset="0"/>
          </a:endParaRPr>
        </a:p>
      </dgm:t>
    </dgm:pt>
    <dgm:pt modelId="{B966E729-36DD-43C0-98B2-8451474B231D}" type="parTrans" cxnId="{55F7F47E-998B-4978-AE8B-FF0BE0EB3961}">
      <dgm:prSet/>
      <dgm:spPr/>
      <dgm:t>
        <a:bodyPr/>
        <a:lstStyle/>
        <a:p>
          <a:endParaRPr lang="zh-CN" altLang="en-US" sz="1600"/>
        </a:p>
      </dgm:t>
    </dgm:pt>
    <dgm:pt modelId="{DEE8DB09-083E-4395-B701-C16D50B415D1}" type="sibTrans" cxnId="{55F7F47E-998B-4978-AE8B-FF0BE0EB3961}">
      <dgm:prSet/>
      <dgm:spPr/>
      <dgm:t>
        <a:bodyPr/>
        <a:lstStyle/>
        <a:p>
          <a:endParaRPr lang="zh-CN" altLang="en-US" sz="1600">
            <a:latin typeface="Sniglet" panose="02010600030101010101" charset="0"/>
          </a:endParaRPr>
        </a:p>
      </dgm:t>
    </dgm:pt>
    <dgm:pt modelId="{2A0ACBDA-359D-4371-BC17-D9C278D7C999}">
      <dgm:prSet phldrT="[文本]" custT="1"/>
      <dgm:spPr/>
      <dgm:t>
        <a:bodyPr/>
        <a:lstStyle/>
        <a:p>
          <a:r>
            <a:rPr lang="en-US" altLang="zh-CN" sz="1600" dirty="0">
              <a:latin typeface="Sniglet" panose="02010600030101010101" charset="0"/>
            </a:rPr>
            <a:t>La </a:t>
          </a:r>
          <a:r>
            <a:rPr lang="en-US" altLang="zh-CN" sz="1600" dirty="0" err="1">
              <a:latin typeface="Sniglet" panose="02010600030101010101" charset="0"/>
            </a:rPr>
            <a:t>réglementation</a:t>
          </a:r>
          <a:r>
            <a:rPr lang="en-US" altLang="zh-CN" sz="1600" dirty="0">
              <a:latin typeface="Sniglet" panose="02010600030101010101" charset="0"/>
            </a:rPr>
            <a:t> </a:t>
          </a:r>
          <a:endParaRPr lang="zh-CN" altLang="en-US" sz="1600" dirty="0">
            <a:latin typeface="Sniglet" panose="02010600030101010101" charset="0"/>
          </a:endParaRPr>
        </a:p>
      </dgm:t>
    </dgm:pt>
    <dgm:pt modelId="{4A299432-6BD4-41A6-BA19-91FB0E769AB7}" type="parTrans" cxnId="{317D967C-82F2-4672-BED6-61F510F47BA5}">
      <dgm:prSet/>
      <dgm:spPr/>
      <dgm:t>
        <a:bodyPr/>
        <a:lstStyle/>
        <a:p>
          <a:endParaRPr lang="zh-CN" altLang="en-US" sz="1600"/>
        </a:p>
      </dgm:t>
    </dgm:pt>
    <dgm:pt modelId="{E8F18823-8D7C-4E8F-A5CE-3D8E277E7B59}" type="sibTrans" cxnId="{317D967C-82F2-4672-BED6-61F510F47BA5}">
      <dgm:prSet/>
      <dgm:spPr/>
      <dgm:t>
        <a:bodyPr/>
        <a:lstStyle/>
        <a:p>
          <a:endParaRPr lang="zh-CN" altLang="en-US" sz="1600">
            <a:latin typeface="Sniglet" panose="02010600030101010101" charset="0"/>
          </a:endParaRPr>
        </a:p>
      </dgm:t>
    </dgm:pt>
    <dgm:pt modelId="{AAAB7918-8DBA-4D5B-A59A-DF593A396D5A}">
      <dgm:prSet phldrT="[文本]" custT="1"/>
      <dgm:spPr/>
      <dgm:t>
        <a:bodyPr/>
        <a:lstStyle/>
        <a:p>
          <a:r>
            <a:rPr lang="en-US" altLang="zh-CN" sz="1600" b="0" i="0" dirty="0">
              <a:latin typeface="Sniglet" panose="02010600030101010101" charset="0"/>
            </a:rPr>
            <a:t>Les r</a:t>
          </a:r>
          <a:r>
            <a:rPr lang="fr-FR" sz="1600" b="0" i="0" dirty="0">
              <a:latin typeface="Sniglet" panose="02010600030101010101" charset="0"/>
            </a:rPr>
            <a:t>éserves obligatoires</a:t>
          </a:r>
          <a:endParaRPr lang="zh-CN" altLang="en-US" sz="1600" dirty="0">
            <a:latin typeface="Sniglet" panose="02010600030101010101" charset="0"/>
          </a:endParaRPr>
        </a:p>
      </dgm:t>
    </dgm:pt>
    <dgm:pt modelId="{FEEDAC46-29B1-4DD6-9C0E-4D8720FFB36B}" type="parTrans" cxnId="{E05058C5-2B84-4591-991D-2C19738F44FF}">
      <dgm:prSet/>
      <dgm:spPr/>
      <dgm:t>
        <a:bodyPr/>
        <a:lstStyle/>
        <a:p>
          <a:endParaRPr lang="zh-CN" altLang="en-US" sz="1600"/>
        </a:p>
      </dgm:t>
    </dgm:pt>
    <dgm:pt modelId="{CC1E027C-7A7D-4A37-A46B-2F75F99C95FD}" type="sibTrans" cxnId="{E05058C5-2B84-4591-991D-2C19738F44FF}">
      <dgm:prSet/>
      <dgm:spPr/>
      <dgm:t>
        <a:bodyPr/>
        <a:lstStyle/>
        <a:p>
          <a:endParaRPr lang="zh-CN" altLang="en-US" sz="1600">
            <a:latin typeface="Sniglet" panose="02010600030101010101" charset="0"/>
          </a:endParaRPr>
        </a:p>
      </dgm:t>
    </dgm:pt>
    <dgm:pt modelId="{633159B6-4A0E-4C35-BC8F-84E3E5713B8E}">
      <dgm:prSet phldrT="[文本]" custT="1"/>
      <dgm:spPr/>
      <dgm:t>
        <a:bodyPr/>
        <a:lstStyle/>
        <a:p>
          <a:r>
            <a:rPr lang="en-US" altLang="zh-CN" sz="1600" dirty="0">
              <a:latin typeface="Sniglet" panose="02010600030101010101" charset="0"/>
            </a:rPr>
            <a:t>La concurrence</a:t>
          </a:r>
        </a:p>
      </dgm:t>
    </dgm:pt>
    <dgm:pt modelId="{AC545270-5E93-4CC2-8EBA-A43F112CB55F}" type="parTrans" cxnId="{468C9269-5155-47B0-9B5E-16879C224770}">
      <dgm:prSet/>
      <dgm:spPr/>
      <dgm:t>
        <a:bodyPr/>
        <a:lstStyle/>
        <a:p>
          <a:endParaRPr lang="zh-CN" altLang="en-US" sz="1600"/>
        </a:p>
      </dgm:t>
    </dgm:pt>
    <dgm:pt modelId="{7D90760B-09FF-4C90-ACC4-4CBB0B17D9A2}" type="sibTrans" cxnId="{468C9269-5155-47B0-9B5E-16879C224770}">
      <dgm:prSet/>
      <dgm:spPr/>
      <dgm:t>
        <a:bodyPr/>
        <a:lstStyle/>
        <a:p>
          <a:endParaRPr lang="zh-CN" altLang="en-US" sz="1600">
            <a:latin typeface="Sniglet" panose="02010600030101010101" charset="0"/>
          </a:endParaRPr>
        </a:p>
      </dgm:t>
    </dgm:pt>
    <dgm:pt modelId="{6D7E2796-8183-4919-A2E3-ECED528BC4C4}" type="pres">
      <dgm:prSet presAssocID="{D5E29F8D-E0EE-4461-A4C9-B66B49D2E9D4}" presName="cycle" presStyleCnt="0">
        <dgm:presLayoutVars>
          <dgm:dir/>
          <dgm:resizeHandles val="exact"/>
        </dgm:presLayoutVars>
      </dgm:prSet>
      <dgm:spPr/>
    </dgm:pt>
    <dgm:pt modelId="{C1531CBE-B71B-4EDA-B11E-295474862A90}" type="pres">
      <dgm:prSet presAssocID="{32E3E992-C152-4093-AACD-FB26A3EE521F}" presName="node" presStyleLbl="node1" presStyleIdx="0" presStyleCnt="5" custScaleX="122634" custScaleY="65514">
        <dgm:presLayoutVars>
          <dgm:bulletEnabled val="1"/>
        </dgm:presLayoutVars>
      </dgm:prSet>
      <dgm:spPr/>
    </dgm:pt>
    <dgm:pt modelId="{63794CFF-113B-499B-BF64-D963460C1796}" type="pres">
      <dgm:prSet presAssocID="{32E3E992-C152-4093-AACD-FB26A3EE521F}" presName="spNode" presStyleCnt="0"/>
      <dgm:spPr/>
    </dgm:pt>
    <dgm:pt modelId="{4B25FA3B-26E5-43D1-9815-F8F51E6ADB80}" type="pres">
      <dgm:prSet presAssocID="{428FA53C-2E2E-4191-A699-A1EB127460D3}" presName="sibTrans" presStyleLbl="sibTrans1D1" presStyleIdx="0" presStyleCnt="5"/>
      <dgm:spPr/>
    </dgm:pt>
    <dgm:pt modelId="{C86FEA9C-3B64-459C-B338-00BC6886632F}" type="pres">
      <dgm:prSet presAssocID="{A44EEB85-B610-4A4F-A833-49C3189FF63E}" presName="node" presStyleLbl="node1" presStyleIdx="1" presStyleCnt="5" custScaleX="135198" custScaleY="65514">
        <dgm:presLayoutVars>
          <dgm:bulletEnabled val="1"/>
        </dgm:presLayoutVars>
      </dgm:prSet>
      <dgm:spPr/>
    </dgm:pt>
    <dgm:pt modelId="{6C83BC35-B170-4094-A7B8-DCBADC2F2F05}" type="pres">
      <dgm:prSet presAssocID="{A44EEB85-B610-4A4F-A833-49C3189FF63E}" presName="spNode" presStyleCnt="0"/>
      <dgm:spPr/>
    </dgm:pt>
    <dgm:pt modelId="{5370DEB8-C6BE-4859-914C-DC02E7F5E493}" type="pres">
      <dgm:prSet presAssocID="{DEE8DB09-083E-4395-B701-C16D50B415D1}" presName="sibTrans" presStyleLbl="sibTrans1D1" presStyleIdx="1" presStyleCnt="5"/>
      <dgm:spPr/>
    </dgm:pt>
    <dgm:pt modelId="{C8BA3316-5BE3-44C3-8628-990F8D040EF2}" type="pres">
      <dgm:prSet presAssocID="{2A0ACBDA-359D-4371-BC17-D9C278D7C999}" presName="node" presStyleLbl="node1" presStyleIdx="2" presStyleCnt="5" custScaleX="116206" custScaleY="65514">
        <dgm:presLayoutVars>
          <dgm:bulletEnabled val="1"/>
        </dgm:presLayoutVars>
      </dgm:prSet>
      <dgm:spPr/>
    </dgm:pt>
    <dgm:pt modelId="{22885BC5-DD7B-453B-A757-84198F224682}" type="pres">
      <dgm:prSet presAssocID="{2A0ACBDA-359D-4371-BC17-D9C278D7C999}" presName="spNode" presStyleCnt="0"/>
      <dgm:spPr/>
    </dgm:pt>
    <dgm:pt modelId="{A5E97B56-D7D2-4C85-890B-E7AF0A91FB34}" type="pres">
      <dgm:prSet presAssocID="{E8F18823-8D7C-4E8F-A5CE-3D8E277E7B59}" presName="sibTrans" presStyleLbl="sibTrans1D1" presStyleIdx="2" presStyleCnt="5"/>
      <dgm:spPr/>
    </dgm:pt>
    <dgm:pt modelId="{63D5E258-8925-4A0B-AC97-7C7B0F79DEBC}" type="pres">
      <dgm:prSet presAssocID="{AAAB7918-8DBA-4D5B-A59A-DF593A396D5A}" presName="node" presStyleLbl="node1" presStyleIdx="3" presStyleCnt="5" custScaleX="123234" custScaleY="65514">
        <dgm:presLayoutVars>
          <dgm:bulletEnabled val="1"/>
        </dgm:presLayoutVars>
      </dgm:prSet>
      <dgm:spPr/>
    </dgm:pt>
    <dgm:pt modelId="{DB0415E1-2B9C-4EDF-B765-7FDA28E9D0A7}" type="pres">
      <dgm:prSet presAssocID="{AAAB7918-8DBA-4D5B-A59A-DF593A396D5A}" presName="spNode" presStyleCnt="0"/>
      <dgm:spPr/>
    </dgm:pt>
    <dgm:pt modelId="{4408B33D-D034-4EA4-83B2-D45E2DB073A8}" type="pres">
      <dgm:prSet presAssocID="{CC1E027C-7A7D-4A37-A46B-2F75F99C95FD}" presName="sibTrans" presStyleLbl="sibTrans1D1" presStyleIdx="3" presStyleCnt="5"/>
      <dgm:spPr/>
    </dgm:pt>
    <dgm:pt modelId="{6DD4641F-0DAF-48CE-8180-BB0026BBF046}" type="pres">
      <dgm:prSet presAssocID="{633159B6-4A0E-4C35-BC8F-84E3E5713B8E}" presName="node" presStyleLbl="node1" presStyleIdx="4" presStyleCnt="5" custScaleX="119816" custScaleY="65514">
        <dgm:presLayoutVars>
          <dgm:bulletEnabled val="1"/>
        </dgm:presLayoutVars>
      </dgm:prSet>
      <dgm:spPr/>
    </dgm:pt>
    <dgm:pt modelId="{8FC8756E-74C8-400A-9916-F33A3DCF64E3}" type="pres">
      <dgm:prSet presAssocID="{633159B6-4A0E-4C35-BC8F-84E3E5713B8E}" presName="spNode" presStyleCnt="0"/>
      <dgm:spPr/>
    </dgm:pt>
    <dgm:pt modelId="{39CDCE1B-C7A1-4828-82EB-C36BC79451C4}" type="pres">
      <dgm:prSet presAssocID="{7D90760B-09FF-4C90-ACC4-4CBB0B17D9A2}" presName="sibTrans" presStyleLbl="sibTrans1D1" presStyleIdx="4" presStyleCnt="5"/>
      <dgm:spPr/>
    </dgm:pt>
  </dgm:ptLst>
  <dgm:cxnLst>
    <dgm:cxn modelId="{8C7AE901-C010-4A11-BA25-17BA43F786C7}" type="presOf" srcId="{633159B6-4A0E-4C35-BC8F-84E3E5713B8E}" destId="{6DD4641F-0DAF-48CE-8180-BB0026BBF046}" srcOrd="0" destOrd="0" presId="urn:microsoft.com/office/officeart/2005/8/layout/cycle6"/>
    <dgm:cxn modelId="{7B40A00A-F435-42D4-A949-92F1AF3C8327}" type="presOf" srcId="{A44EEB85-B610-4A4F-A833-49C3189FF63E}" destId="{C86FEA9C-3B64-459C-B338-00BC6886632F}" srcOrd="0" destOrd="0" presId="urn:microsoft.com/office/officeart/2005/8/layout/cycle6"/>
    <dgm:cxn modelId="{DBADEB11-2FB7-452A-A69C-5A5E90645DB3}" type="presOf" srcId="{32E3E992-C152-4093-AACD-FB26A3EE521F}" destId="{C1531CBE-B71B-4EDA-B11E-295474862A90}" srcOrd="0" destOrd="0" presId="urn:microsoft.com/office/officeart/2005/8/layout/cycle6"/>
    <dgm:cxn modelId="{3C050225-AE06-4BDE-8FFD-38F24C26A7F8}" type="presOf" srcId="{D5E29F8D-E0EE-4461-A4C9-B66B49D2E9D4}" destId="{6D7E2796-8183-4919-A2E3-ECED528BC4C4}" srcOrd="0" destOrd="0" presId="urn:microsoft.com/office/officeart/2005/8/layout/cycle6"/>
    <dgm:cxn modelId="{65D57026-1BA7-467C-A3CD-C56B5E023DCE}" type="presOf" srcId="{428FA53C-2E2E-4191-A699-A1EB127460D3}" destId="{4B25FA3B-26E5-43D1-9815-F8F51E6ADB80}" srcOrd="0" destOrd="0" presId="urn:microsoft.com/office/officeart/2005/8/layout/cycle6"/>
    <dgm:cxn modelId="{8207A248-20E2-4651-8024-86AD31B65445}" srcId="{D5E29F8D-E0EE-4461-A4C9-B66B49D2E9D4}" destId="{32E3E992-C152-4093-AACD-FB26A3EE521F}" srcOrd="0" destOrd="0" parTransId="{19B95824-64FE-4AD6-9A22-1BEDC02998F2}" sibTransId="{428FA53C-2E2E-4191-A699-A1EB127460D3}"/>
    <dgm:cxn modelId="{E57EE448-C09F-4DE6-8BA6-785736ABA29E}" type="presOf" srcId="{2A0ACBDA-359D-4371-BC17-D9C278D7C999}" destId="{C8BA3316-5BE3-44C3-8628-990F8D040EF2}" srcOrd="0" destOrd="0" presId="urn:microsoft.com/office/officeart/2005/8/layout/cycle6"/>
    <dgm:cxn modelId="{468C9269-5155-47B0-9B5E-16879C224770}" srcId="{D5E29F8D-E0EE-4461-A4C9-B66B49D2E9D4}" destId="{633159B6-4A0E-4C35-BC8F-84E3E5713B8E}" srcOrd="4" destOrd="0" parTransId="{AC545270-5E93-4CC2-8EBA-A43F112CB55F}" sibTransId="{7D90760B-09FF-4C90-ACC4-4CBB0B17D9A2}"/>
    <dgm:cxn modelId="{273DFF71-6124-4064-B208-0CA0039731F9}" type="presOf" srcId="{CC1E027C-7A7D-4A37-A46B-2F75F99C95FD}" destId="{4408B33D-D034-4EA4-83B2-D45E2DB073A8}" srcOrd="0" destOrd="0" presId="urn:microsoft.com/office/officeart/2005/8/layout/cycle6"/>
    <dgm:cxn modelId="{317D967C-82F2-4672-BED6-61F510F47BA5}" srcId="{D5E29F8D-E0EE-4461-A4C9-B66B49D2E9D4}" destId="{2A0ACBDA-359D-4371-BC17-D9C278D7C999}" srcOrd="2" destOrd="0" parTransId="{4A299432-6BD4-41A6-BA19-91FB0E769AB7}" sibTransId="{E8F18823-8D7C-4E8F-A5CE-3D8E277E7B59}"/>
    <dgm:cxn modelId="{55F7F47E-998B-4978-AE8B-FF0BE0EB3961}" srcId="{D5E29F8D-E0EE-4461-A4C9-B66B49D2E9D4}" destId="{A44EEB85-B610-4A4F-A833-49C3189FF63E}" srcOrd="1" destOrd="0" parTransId="{B966E729-36DD-43C0-98B2-8451474B231D}" sibTransId="{DEE8DB09-083E-4395-B701-C16D50B415D1}"/>
    <dgm:cxn modelId="{B942AB8D-4C13-43FA-B400-47EAE31877F1}" type="presOf" srcId="{DEE8DB09-083E-4395-B701-C16D50B415D1}" destId="{5370DEB8-C6BE-4859-914C-DC02E7F5E493}" srcOrd="0" destOrd="0" presId="urn:microsoft.com/office/officeart/2005/8/layout/cycle6"/>
    <dgm:cxn modelId="{07E749A8-0BB6-4263-A633-86047ED8167C}" type="presOf" srcId="{E8F18823-8D7C-4E8F-A5CE-3D8E277E7B59}" destId="{A5E97B56-D7D2-4C85-890B-E7AF0A91FB34}" srcOrd="0" destOrd="0" presId="urn:microsoft.com/office/officeart/2005/8/layout/cycle6"/>
    <dgm:cxn modelId="{E05058C5-2B84-4591-991D-2C19738F44FF}" srcId="{D5E29F8D-E0EE-4461-A4C9-B66B49D2E9D4}" destId="{AAAB7918-8DBA-4D5B-A59A-DF593A396D5A}" srcOrd="3" destOrd="0" parTransId="{FEEDAC46-29B1-4DD6-9C0E-4D8720FFB36B}" sibTransId="{CC1E027C-7A7D-4A37-A46B-2F75F99C95FD}"/>
    <dgm:cxn modelId="{261F7CF5-94FA-47F5-BE51-D7F36F5AE5AD}" type="presOf" srcId="{7D90760B-09FF-4C90-ACC4-4CBB0B17D9A2}" destId="{39CDCE1B-C7A1-4828-82EB-C36BC79451C4}" srcOrd="0" destOrd="0" presId="urn:microsoft.com/office/officeart/2005/8/layout/cycle6"/>
    <dgm:cxn modelId="{DD516AFC-A62D-43DB-A8FB-60F4CAC2F046}" type="presOf" srcId="{AAAB7918-8DBA-4D5B-A59A-DF593A396D5A}" destId="{63D5E258-8925-4A0B-AC97-7C7B0F79DEBC}" srcOrd="0" destOrd="0" presId="urn:microsoft.com/office/officeart/2005/8/layout/cycle6"/>
    <dgm:cxn modelId="{D57A949B-86D5-43FD-AE9E-8A3B236EFD61}" type="presParOf" srcId="{6D7E2796-8183-4919-A2E3-ECED528BC4C4}" destId="{C1531CBE-B71B-4EDA-B11E-295474862A90}" srcOrd="0" destOrd="0" presId="urn:microsoft.com/office/officeart/2005/8/layout/cycle6"/>
    <dgm:cxn modelId="{8050CAAA-D7C6-4E03-8830-0848B2D6E728}" type="presParOf" srcId="{6D7E2796-8183-4919-A2E3-ECED528BC4C4}" destId="{63794CFF-113B-499B-BF64-D963460C1796}" srcOrd="1" destOrd="0" presId="urn:microsoft.com/office/officeart/2005/8/layout/cycle6"/>
    <dgm:cxn modelId="{5CEC20C8-C73F-4BD1-813D-5F0472FA5B37}" type="presParOf" srcId="{6D7E2796-8183-4919-A2E3-ECED528BC4C4}" destId="{4B25FA3B-26E5-43D1-9815-F8F51E6ADB80}" srcOrd="2" destOrd="0" presId="urn:microsoft.com/office/officeart/2005/8/layout/cycle6"/>
    <dgm:cxn modelId="{4D0B39EF-258F-43EE-9269-F7735FF7BB09}" type="presParOf" srcId="{6D7E2796-8183-4919-A2E3-ECED528BC4C4}" destId="{C86FEA9C-3B64-459C-B338-00BC6886632F}" srcOrd="3" destOrd="0" presId="urn:microsoft.com/office/officeart/2005/8/layout/cycle6"/>
    <dgm:cxn modelId="{F95F0C0D-39C0-4C1B-871C-B42C2613D026}" type="presParOf" srcId="{6D7E2796-8183-4919-A2E3-ECED528BC4C4}" destId="{6C83BC35-B170-4094-A7B8-DCBADC2F2F05}" srcOrd="4" destOrd="0" presId="urn:microsoft.com/office/officeart/2005/8/layout/cycle6"/>
    <dgm:cxn modelId="{430ECB36-B97F-4B6B-AB7A-49B2AC96BB1A}" type="presParOf" srcId="{6D7E2796-8183-4919-A2E3-ECED528BC4C4}" destId="{5370DEB8-C6BE-4859-914C-DC02E7F5E493}" srcOrd="5" destOrd="0" presId="urn:microsoft.com/office/officeart/2005/8/layout/cycle6"/>
    <dgm:cxn modelId="{E80807E5-45C6-41C1-8DB2-C6D796DEEED1}" type="presParOf" srcId="{6D7E2796-8183-4919-A2E3-ECED528BC4C4}" destId="{C8BA3316-5BE3-44C3-8628-990F8D040EF2}" srcOrd="6" destOrd="0" presId="urn:microsoft.com/office/officeart/2005/8/layout/cycle6"/>
    <dgm:cxn modelId="{3EC8AAE3-A20E-4CD9-85EA-739A58CBFABD}" type="presParOf" srcId="{6D7E2796-8183-4919-A2E3-ECED528BC4C4}" destId="{22885BC5-DD7B-453B-A757-84198F224682}" srcOrd="7" destOrd="0" presId="urn:microsoft.com/office/officeart/2005/8/layout/cycle6"/>
    <dgm:cxn modelId="{5051E220-3E7A-4F89-95AC-F10374058384}" type="presParOf" srcId="{6D7E2796-8183-4919-A2E3-ECED528BC4C4}" destId="{A5E97B56-D7D2-4C85-890B-E7AF0A91FB34}" srcOrd="8" destOrd="0" presId="urn:microsoft.com/office/officeart/2005/8/layout/cycle6"/>
    <dgm:cxn modelId="{4F722711-D2E2-460C-B356-3D55A9092CA5}" type="presParOf" srcId="{6D7E2796-8183-4919-A2E3-ECED528BC4C4}" destId="{63D5E258-8925-4A0B-AC97-7C7B0F79DEBC}" srcOrd="9" destOrd="0" presId="urn:microsoft.com/office/officeart/2005/8/layout/cycle6"/>
    <dgm:cxn modelId="{88AE45DD-B2C8-49F5-A368-1D282E705B10}" type="presParOf" srcId="{6D7E2796-8183-4919-A2E3-ECED528BC4C4}" destId="{DB0415E1-2B9C-4EDF-B765-7FDA28E9D0A7}" srcOrd="10" destOrd="0" presId="urn:microsoft.com/office/officeart/2005/8/layout/cycle6"/>
    <dgm:cxn modelId="{4A148691-A2E0-45BB-B4A4-ABDFB1BFF227}" type="presParOf" srcId="{6D7E2796-8183-4919-A2E3-ECED528BC4C4}" destId="{4408B33D-D034-4EA4-83B2-D45E2DB073A8}" srcOrd="11" destOrd="0" presId="urn:microsoft.com/office/officeart/2005/8/layout/cycle6"/>
    <dgm:cxn modelId="{EFDABF06-5CC5-4C82-8574-1D1D15B4B141}" type="presParOf" srcId="{6D7E2796-8183-4919-A2E3-ECED528BC4C4}" destId="{6DD4641F-0DAF-48CE-8180-BB0026BBF046}" srcOrd="12" destOrd="0" presId="urn:microsoft.com/office/officeart/2005/8/layout/cycle6"/>
    <dgm:cxn modelId="{486D2848-6C42-4245-908B-1846C5C7FF11}" type="presParOf" srcId="{6D7E2796-8183-4919-A2E3-ECED528BC4C4}" destId="{8FC8756E-74C8-400A-9916-F33A3DCF64E3}" srcOrd="13" destOrd="0" presId="urn:microsoft.com/office/officeart/2005/8/layout/cycle6"/>
    <dgm:cxn modelId="{59951A9E-8601-4079-B74A-2B9A1CF69403}" type="presParOf" srcId="{6D7E2796-8183-4919-A2E3-ECED528BC4C4}" destId="{39CDCE1B-C7A1-4828-82EB-C36BC79451C4}" srcOrd="14" destOrd="0" presId="urn:microsoft.com/office/officeart/2005/8/layout/cycle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55EADB-0A17-4A34-A39E-F8DB842580F4}" type="doc">
      <dgm:prSet loTypeId="urn:microsoft.com/office/officeart/2005/8/layout/pList2" loCatId="list" qsTypeId="urn:microsoft.com/office/officeart/2005/8/quickstyle/simple1" qsCatId="simple" csTypeId="urn:microsoft.com/office/officeart/2005/8/colors/accent0_1" csCatId="mainScheme" phldr="1"/>
      <dgm:spPr/>
    </dgm:pt>
    <dgm:pt modelId="{3D52FB75-6853-4996-89F5-C40DB949A0B5}">
      <dgm:prSet phldrT="[文本]" custT="1"/>
      <dgm:spPr/>
      <dgm:t>
        <a:bodyPr/>
        <a:lstStyle/>
        <a:p>
          <a:r>
            <a:rPr lang="en-US" altLang="zh-CN" sz="1800" b="1" dirty="0">
              <a:latin typeface="Sniglet" panose="02010600030101010101" charset="0"/>
            </a:rPr>
            <a:t>L</a:t>
          </a:r>
          <a:r>
            <a:rPr lang="fr-FR" sz="1800" b="1" dirty="0">
              <a:latin typeface="Sniglet" panose="02010600030101010101" charset="0"/>
            </a:rPr>
            <a:t>a satisfaction de client</a:t>
          </a:r>
          <a:endParaRPr lang="zh-CN" altLang="en-US" sz="1800" b="1" dirty="0">
            <a:latin typeface="Sniglet" panose="02010600030101010101" charset="0"/>
          </a:endParaRPr>
        </a:p>
      </dgm:t>
    </dgm:pt>
    <dgm:pt modelId="{A4B23D26-89B2-4853-9AAF-459B96065E13}" type="parTrans" cxnId="{3836C02E-9395-452E-AB88-D89F7DA0D9B9}">
      <dgm:prSet/>
      <dgm:spPr/>
      <dgm:t>
        <a:bodyPr/>
        <a:lstStyle/>
        <a:p>
          <a:endParaRPr lang="zh-CN" altLang="en-US"/>
        </a:p>
      </dgm:t>
    </dgm:pt>
    <dgm:pt modelId="{64975D4D-EB63-4D13-AA44-0A7D87D28AAA}" type="sibTrans" cxnId="{3836C02E-9395-452E-AB88-D89F7DA0D9B9}">
      <dgm:prSet/>
      <dgm:spPr/>
      <dgm:t>
        <a:bodyPr/>
        <a:lstStyle/>
        <a:p>
          <a:endParaRPr lang="zh-CN" altLang="en-US"/>
        </a:p>
      </dgm:t>
    </dgm:pt>
    <dgm:pt modelId="{071B6FF3-D090-40C7-BD07-2C244B62166C}">
      <dgm:prSet phldrT="[文本]" custT="1"/>
      <dgm:spPr/>
      <dgm:t>
        <a:bodyPr/>
        <a:lstStyle/>
        <a:p>
          <a:r>
            <a:rPr lang="en-US" altLang="zh-CN" sz="1800" b="1" dirty="0">
              <a:latin typeface="Sniglet" panose="02010600030101010101" charset="0"/>
            </a:rPr>
            <a:t>La gestion des risques</a:t>
          </a:r>
          <a:endParaRPr lang="zh-CN" altLang="en-US" sz="1800" b="1" dirty="0">
            <a:latin typeface="Sniglet" panose="02010600030101010101" charset="0"/>
          </a:endParaRPr>
        </a:p>
      </dgm:t>
    </dgm:pt>
    <dgm:pt modelId="{FDBC6D53-6CCC-4D5C-B7B1-AAECA7E8FA18}" type="parTrans" cxnId="{0AED27EC-5A60-4AD8-9DF3-EBF09F70F995}">
      <dgm:prSet/>
      <dgm:spPr/>
      <dgm:t>
        <a:bodyPr/>
        <a:lstStyle/>
        <a:p>
          <a:endParaRPr lang="zh-CN" altLang="en-US"/>
        </a:p>
      </dgm:t>
    </dgm:pt>
    <dgm:pt modelId="{C22FD957-2426-40AF-9C7D-FE4CA9ABCBD7}" type="sibTrans" cxnId="{0AED27EC-5A60-4AD8-9DF3-EBF09F70F995}">
      <dgm:prSet/>
      <dgm:spPr/>
      <dgm:t>
        <a:bodyPr/>
        <a:lstStyle/>
        <a:p>
          <a:endParaRPr lang="zh-CN" altLang="en-US"/>
        </a:p>
      </dgm:t>
    </dgm:pt>
    <dgm:pt modelId="{680E7C2B-F0D5-4041-A007-97FE20A8A914}" type="pres">
      <dgm:prSet presAssocID="{6855EADB-0A17-4A34-A39E-F8DB842580F4}" presName="Name0" presStyleCnt="0">
        <dgm:presLayoutVars>
          <dgm:dir/>
          <dgm:resizeHandles val="exact"/>
        </dgm:presLayoutVars>
      </dgm:prSet>
      <dgm:spPr/>
    </dgm:pt>
    <dgm:pt modelId="{6464CBD3-2569-4155-AB18-7F0B8B1D9E69}" type="pres">
      <dgm:prSet presAssocID="{6855EADB-0A17-4A34-A39E-F8DB842580F4}" presName="bkgdShp" presStyleLbl="alignAccFollowNode1" presStyleIdx="0" presStyleCnt="1" custScaleY="128961" custLinFactNeighborX="6546" custLinFactNeighborY="-5713"/>
      <dgm:spPr>
        <a:solidFill>
          <a:schemeClr val="tx1">
            <a:alpha val="90000"/>
          </a:schemeClr>
        </a:solidFill>
      </dgm:spPr>
    </dgm:pt>
    <dgm:pt modelId="{EDA86C97-8AE3-448C-B925-7F62CD7C4D4B}" type="pres">
      <dgm:prSet presAssocID="{6855EADB-0A17-4A34-A39E-F8DB842580F4}" presName="linComp" presStyleCnt="0"/>
      <dgm:spPr/>
    </dgm:pt>
    <dgm:pt modelId="{F92B3CBD-E984-4867-9A31-EF548019ED38}" type="pres">
      <dgm:prSet presAssocID="{3D52FB75-6853-4996-89F5-C40DB949A0B5}" presName="compNode" presStyleCnt="0"/>
      <dgm:spPr/>
    </dgm:pt>
    <dgm:pt modelId="{C96A3E18-6E73-4662-AE8E-B369CB214EA8}" type="pres">
      <dgm:prSet presAssocID="{3D52FB75-6853-4996-89F5-C40DB949A0B5}" presName="node" presStyleLbl="node1" presStyleIdx="0" presStyleCnt="2" custScaleX="65290" custScaleY="40787" custLinFactNeighborX="1456" custLinFactNeighborY="-21651">
        <dgm:presLayoutVars>
          <dgm:bulletEnabled val="1"/>
        </dgm:presLayoutVars>
      </dgm:prSet>
      <dgm:spPr/>
    </dgm:pt>
    <dgm:pt modelId="{6B9FE269-EF1F-45B8-8198-286304198DD2}" type="pres">
      <dgm:prSet presAssocID="{3D52FB75-6853-4996-89F5-C40DB949A0B5}" presName="invisiNode" presStyleLbl="node1" presStyleIdx="0" presStyleCnt="2"/>
      <dgm:spPr/>
    </dgm:pt>
    <dgm:pt modelId="{619D9200-5229-4C75-AB02-A0A685111A87}" type="pres">
      <dgm:prSet presAssocID="{3D52FB75-6853-4996-89F5-C40DB949A0B5}" presName="imagNode" presStyleLbl="fgImgPlace1" presStyleIdx="0" presStyleCnt="2" custScaleX="79544" custScaleY="135486" custLinFactNeighborX="751" custLinFactNeighborY="-22880"/>
      <dgm:spPr>
        <a:blipFill rotWithShape="0">
          <a:blip xmlns:r="http://schemas.openxmlformats.org/officeDocument/2006/relationships" r:embed="rId1"/>
          <a:stretch>
            <a:fillRect/>
          </a:stretch>
        </a:blipFill>
      </dgm:spPr>
    </dgm:pt>
    <dgm:pt modelId="{C81AAE83-9209-4DA9-A63A-399DEC1BD5F6}" type="pres">
      <dgm:prSet presAssocID="{64975D4D-EB63-4D13-AA44-0A7D87D28AAA}" presName="sibTrans" presStyleLbl="sibTrans2D1" presStyleIdx="0" presStyleCnt="0"/>
      <dgm:spPr/>
    </dgm:pt>
    <dgm:pt modelId="{13C7B956-1EB7-4AF3-9857-54AF8EEAB716}" type="pres">
      <dgm:prSet presAssocID="{071B6FF3-D090-40C7-BD07-2C244B62166C}" presName="compNode" presStyleCnt="0"/>
      <dgm:spPr/>
    </dgm:pt>
    <dgm:pt modelId="{916E141C-D989-4FCD-8BC9-E9A2FD001938}" type="pres">
      <dgm:prSet presAssocID="{071B6FF3-D090-40C7-BD07-2C244B62166C}" presName="node" presStyleLbl="node1" presStyleIdx="1" presStyleCnt="2" custScaleX="65290" custScaleY="41659" custLinFactNeighborX="1456" custLinFactNeighborY="-21651">
        <dgm:presLayoutVars>
          <dgm:bulletEnabled val="1"/>
        </dgm:presLayoutVars>
      </dgm:prSet>
      <dgm:spPr/>
    </dgm:pt>
    <dgm:pt modelId="{1E13E7BC-7E30-4598-91E3-1A596FA220CF}" type="pres">
      <dgm:prSet presAssocID="{071B6FF3-D090-40C7-BD07-2C244B62166C}" presName="invisiNode" presStyleLbl="node1" presStyleIdx="1" presStyleCnt="2"/>
      <dgm:spPr/>
    </dgm:pt>
    <dgm:pt modelId="{DAB2C9EA-1AB1-441E-B44C-1C0A41A28609}" type="pres">
      <dgm:prSet presAssocID="{071B6FF3-D090-40C7-BD07-2C244B62166C}" presName="imagNode" presStyleLbl="fgImgPlace1" presStyleIdx="1" presStyleCnt="2" custScaleX="79544" custScaleY="135486" custLinFactNeighborX="751" custLinFactNeighborY="-22880"/>
      <dgm:spPr>
        <a:blipFill rotWithShape="0">
          <a:blip xmlns:r="http://schemas.openxmlformats.org/officeDocument/2006/relationships" r:embed="rId2"/>
          <a:stretch>
            <a:fillRect/>
          </a:stretch>
        </a:blipFill>
      </dgm:spPr>
    </dgm:pt>
  </dgm:ptLst>
  <dgm:cxnLst>
    <dgm:cxn modelId="{DDB8021A-E6E0-436D-9DAE-149F89215A56}" type="presOf" srcId="{64975D4D-EB63-4D13-AA44-0A7D87D28AAA}" destId="{C81AAE83-9209-4DA9-A63A-399DEC1BD5F6}" srcOrd="0" destOrd="0" presId="urn:microsoft.com/office/officeart/2005/8/layout/pList2"/>
    <dgm:cxn modelId="{3836C02E-9395-452E-AB88-D89F7DA0D9B9}" srcId="{6855EADB-0A17-4A34-A39E-F8DB842580F4}" destId="{3D52FB75-6853-4996-89F5-C40DB949A0B5}" srcOrd="0" destOrd="0" parTransId="{A4B23D26-89B2-4853-9AAF-459B96065E13}" sibTransId="{64975D4D-EB63-4D13-AA44-0A7D87D28AAA}"/>
    <dgm:cxn modelId="{9F3E3F4E-0A11-439E-B3EF-E734460DEBF1}" type="presOf" srcId="{071B6FF3-D090-40C7-BD07-2C244B62166C}" destId="{916E141C-D989-4FCD-8BC9-E9A2FD001938}" srcOrd="0" destOrd="0" presId="urn:microsoft.com/office/officeart/2005/8/layout/pList2"/>
    <dgm:cxn modelId="{811C3B91-550F-4693-809F-C46A6C013407}" type="presOf" srcId="{3D52FB75-6853-4996-89F5-C40DB949A0B5}" destId="{C96A3E18-6E73-4662-AE8E-B369CB214EA8}" srcOrd="0" destOrd="0" presId="urn:microsoft.com/office/officeart/2005/8/layout/pList2"/>
    <dgm:cxn modelId="{AF9466E0-0F3F-4F49-BAE0-AC6959A91227}" type="presOf" srcId="{6855EADB-0A17-4A34-A39E-F8DB842580F4}" destId="{680E7C2B-F0D5-4041-A007-97FE20A8A914}" srcOrd="0" destOrd="0" presId="urn:microsoft.com/office/officeart/2005/8/layout/pList2"/>
    <dgm:cxn modelId="{0AED27EC-5A60-4AD8-9DF3-EBF09F70F995}" srcId="{6855EADB-0A17-4A34-A39E-F8DB842580F4}" destId="{071B6FF3-D090-40C7-BD07-2C244B62166C}" srcOrd="1" destOrd="0" parTransId="{FDBC6D53-6CCC-4D5C-B7B1-AAECA7E8FA18}" sibTransId="{C22FD957-2426-40AF-9C7D-FE4CA9ABCBD7}"/>
    <dgm:cxn modelId="{4CF26CAB-DCA6-4A84-9434-CEA269AC8E3E}" type="presParOf" srcId="{680E7C2B-F0D5-4041-A007-97FE20A8A914}" destId="{6464CBD3-2569-4155-AB18-7F0B8B1D9E69}" srcOrd="0" destOrd="0" presId="urn:microsoft.com/office/officeart/2005/8/layout/pList2"/>
    <dgm:cxn modelId="{29E2F5EE-13B4-455C-A34B-29C275CADCC1}" type="presParOf" srcId="{680E7C2B-F0D5-4041-A007-97FE20A8A914}" destId="{EDA86C97-8AE3-448C-B925-7F62CD7C4D4B}" srcOrd="1" destOrd="0" presId="urn:microsoft.com/office/officeart/2005/8/layout/pList2"/>
    <dgm:cxn modelId="{98F1688B-7C9A-4456-8AF4-21B9AC2EED98}" type="presParOf" srcId="{EDA86C97-8AE3-448C-B925-7F62CD7C4D4B}" destId="{F92B3CBD-E984-4867-9A31-EF548019ED38}" srcOrd="0" destOrd="0" presId="urn:microsoft.com/office/officeart/2005/8/layout/pList2"/>
    <dgm:cxn modelId="{A1C8F66C-BDA0-490A-8BDA-CB270541200B}" type="presParOf" srcId="{F92B3CBD-E984-4867-9A31-EF548019ED38}" destId="{C96A3E18-6E73-4662-AE8E-B369CB214EA8}" srcOrd="0" destOrd="0" presId="urn:microsoft.com/office/officeart/2005/8/layout/pList2"/>
    <dgm:cxn modelId="{669DFABF-0656-4A90-85AB-4BDBA0264C41}" type="presParOf" srcId="{F92B3CBD-E984-4867-9A31-EF548019ED38}" destId="{6B9FE269-EF1F-45B8-8198-286304198DD2}" srcOrd="1" destOrd="0" presId="urn:microsoft.com/office/officeart/2005/8/layout/pList2"/>
    <dgm:cxn modelId="{468C729A-5F2B-42D8-9381-11DBC396425B}" type="presParOf" srcId="{F92B3CBD-E984-4867-9A31-EF548019ED38}" destId="{619D9200-5229-4C75-AB02-A0A685111A87}" srcOrd="2" destOrd="0" presId="urn:microsoft.com/office/officeart/2005/8/layout/pList2"/>
    <dgm:cxn modelId="{52D06319-B192-49FC-868F-69C0A56F752E}" type="presParOf" srcId="{EDA86C97-8AE3-448C-B925-7F62CD7C4D4B}" destId="{C81AAE83-9209-4DA9-A63A-399DEC1BD5F6}" srcOrd="1" destOrd="0" presId="urn:microsoft.com/office/officeart/2005/8/layout/pList2"/>
    <dgm:cxn modelId="{50747DAC-937C-4CF6-9291-94B622DCEE2A}" type="presParOf" srcId="{EDA86C97-8AE3-448C-B925-7F62CD7C4D4B}" destId="{13C7B956-1EB7-4AF3-9857-54AF8EEAB716}" srcOrd="2" destOrd="0" presId="urn:microsoft.com/office/officeart/2005/8/layout/pList2"/>
    <dgm:cxn modelId="{0FEAA637-9152-4BE4-965C-D87834846B3B}" type="presParOf" srcId="{13C7B956-1EB7-4AF3-9857-54AF8EEAB716}" destId="{916E141C-D989-4FCD-8BC9-E9A2FD001938}" srcOrd="0" destOrd="0" presId="urn:microsoft.com/office/officeart/2005/8/layout/pList2"/>
    <dgm:cxn modelId="{E9D6A8B5-0AC6-485B-8234-AA83AB640B0C}" type="presParOf" srcId="{13C7B956-1EB7-4AF3-9857-54AF8EEAB716}" destId="{1E13E7BC-7E30-4598-91E3-1A596FA220CF}" srcOrd="1" destOrd="0" presId="urn:microsoft.com/office/officeart/2005/8/layout/pList2"/>
    <dgm:cxn modelId="{F76F1913-37E1-444F-A39D-3F79E749E811}" type="presParOf" srcId="{13C7B956-1EB7-4AF3-9857-54AF8EEAB716}" destId="{DAB2C9EA-1AB1-441E-B44C-1C0A41A28609}"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A5C50-0D89-42DA-8565-6DF23403D559}">
      <dsp:nvSpPr>
        <dsp:cNvPr id="0" name=""/>
        <dsp:cNvSpPr/>
      </dsp:nvSpPr>
      <dsp:spPr>
        <a:xfrm>
          <a:off x="3185374" y="1724336"/>
          <a:ext cx="1001398" cy="100139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altLang="en-US" sz="1400" kern="1200" dirty="0">
              <a:latin typeface="Sniglet" panose="02010600030101010101" charset="0"/>
            </a:rPr>
            <a:t>Les facteurs </a:t>
          </a:r>
          <a:r>
            <a:rPr lang="en-US" altLang="zh-CN" sz="1400" kern="1200" dirty="0">
              <a:latin typeface="Sniglet" panose="02010600030101010101" charset="0"/>
            </a:rPr>
            <a:t>internes</a:t>
          </a:r>
          <a:endParaRPr lang="zh-CN" altLang="en-US" sz="1400" kern="1200" dirty="0">
            <a:latin typeface="Sniglet" panose="02010600030101010101" charset="0"/>
          </a:endParaRPr>
        </a:p>
      </dsp:txBody>
      <dsp:txXfrm>
        <a:off x="3332025" y="1870987"/>
        <a:ext cx="708096" cy="708096"/>
      </dsp:txXfrm>
    </dsp:sp>
    <dsp:sp modelId="{134BB0AE-A871-4DD6-A731-95DBF5C3B1C7}">
      <dsp:nvSpPr>
        <dsp:cNvPr id="0" name=""/>
        <dsp:cNvSpPr/>
      </dsp:nvSpPr>
      <dsp:spPr>
        <a:xfrm rot="18467622">
          <a:off x="4016277" y="1351148"/>
          <a:ext cx="384364" cy="40055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Sniglet" panose="02010600030101010101" charset="0"/>
          </a:endParaRPr>
        </a:p>
      </dsp:txBody>
      <dsp:txXfrm>
        <a:off x="4038600" y="1476820"/>
        <a:ext cx="269055" cy="240335"/>
      </dsp:txXfrm>
    </dsp:sp>
    <dsp:sp modelId="{275BE168-499D-4F05-B8A3-202A8D85C07F}">
      <dsp:nvSpPr>
        <dsp:cNvPr id="0" name=""/>
        <dsp:cNvSpPr/>
      </dsp:nvSpPr>
      <dsp:spPr>
        <a:xfrm>
          <a:off x="4197349" y="251456"/>
          <a:ext cx="1175596" cy="1112681"/>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atin typeface="Sniglet" panose="02010600030101010101" charset="0"/>
            </a:rPr>
            <a:t>La taille</a:t>
          </a:r>
          <a:endParaRPr lang="zh-CN" altLang="en-US" sz="1400" kern="1200" dirty="0">
            <a:latin typeface="Sniglet" panose="02010600030101010101" charset="0"/>
          </a:endParaRPr>
        </a:p>
      </dsp:txBody>
      <dsp:txXfrm>
        <a:off x="4369511" y="414404"/>
        <a:ext cx="831272" cy="786785"/>
      </dsp:txXfrm>
    </dsp:sp>
    <dsp:sp modelId="{0D7BD719-35F5-40BD-9CEB-3DE42D48FF37}">
      <dsp:nvSpPr>
        <dsp:cNvPr id="0" name=""/>
        <dsp:cNvSpPr/>
      </dsp:nvSpPr>
      <dsp:spPr>
        <a:xfrm rot="21454632">
          <a:off x="4378450" y="1985650"/>
          <a:ext cx="463760" cy="40055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Sniglet" panose="02010600030101010101" charset="0"/>
          </a:endParaRPr>
        </a:p>
      </dsp:txBody>
      <dsp:txXfrm>
        <a:off x="4378504" y="2068302"/>
        <a:ext cx="343592" cy="240335"/>
      </dsp:txXfrm>
    </dsp:sp>
    <dsp:sp modelId="{C8B68C0E-2D0B-49D1-B2CD-DCF23D7AF1E9}">
      <dsp:nvSpPr>
        <dsp:cNvPr id="0" name=""/>
        <dsp:cNvSpPr/>
      </dsp:nvSpPr>
      <dsp:spPr>
        <a:xfrm>
          <a:off x="5060037" y="1553577"/>
          <a:ext cx="1176855" cy="117685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atin typeface="Sniglet" panose="02010600030101010101" charset="0"/>
            </a:rPr>
            <a:t>La liquidité </a:t>
          </a:r>
          <a:endParaRPr lang="zh-CN" altLang="en-US" sz="1400" kern="1200" dirty="0">
            <a:latin typeface="Sniglet" panose="02010600030101010101" charset="0"/>
          </a:endParaRPr>
        </a:p>
      </dsp:txBody>
      <dsp:txXfrm>
        <a:off x="5232383" y="1725923"/>
        <a:ext cx="832163" cy="832163"/>
      </dsp:txXfrm>
    </dsp:sp>
    <dsp:sp modelId="{DA185C1D-F242-4CC3-BF1F-F3E2FEBB45B6}">
      <dsp:nvSpPr>
        <dsp:cNvPr id="0" name=""/>
        <dsp:cNvSpPr/>
      </dsp:nvSpPr>
      <dsp:spPr>
        <a:xfrm rot="3159144">
          <a:off x="4010940" y="2701397"/>
          <a:ext cx="382970" cy="40055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Sniglet" panose="02010600030101010101" charset="0"/>
          </a:endParaRPr>
        </a:p>
      </dsp:txBody>
      <dsp:txXfrm>
        <a:off x="4033536" y="2735842"/>
        <a:ext cx="268079" cy="240335"/>
      </dsp:txXfrm>
    </dsp:sp>
    <dsp:sp modelId="{2F00B554-8B23-4402-AB6D-E3E4A24C20C9}">
      <dsp:nvSpPr>
        <dsp:cNvPr id="0" name=""/>
        <dsp:cNvSpPr/>
      </dsp:nvSpPr>
      <dsp:spPr>
        <a:xfrm>
          <a:off x="4196720" y="3076865"/>
          <a:ext cx="1176855" cy="117685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atin typeface="Sniglet" panose="02010600030101010101" charset="0"/>
            </a:rPr>
            <a:t>L</a:t>
          </a:r>
          <a:r>
            <a:rPr lang="fr-FR" sz="1400" kern="1200" dirty="0">
              <a:latin typeface="Sniglet" panose="02010600030101010101" charset="0"/>
            </a:rPr>
            <a:t>a gestion des </a:t>
          </a:r>
          <a:r>
            <a:rPr lang="fr-FR" sz="1400" kern="1200" dirty="0">
              <a:latin typeface="Sniglet" panose="02010600030101010101" charset="0"/>
              <a:ea typeface="Arial Unicode MS" pitchFamily="34" charset="-122"/>
              <a:cs typeface="Arial Unicode MS" pitchFamily="34" charset="-122"/>
            </a:rPr>
            <a:t>dépen</a:t>
          </a:r>
          <a:r>
            <a:rPr lang="fr-FR" sz="1400" kern="1200" dirty="0">
              <a:latin typeface="Sniglet" panose="02010600030101010101" charset="0"/>
            </a:rPr>
            <a:t>ses</a:t>
          </a:r>
          <a:endParaRPr lang="zh-CN" altLang="en-US" sz="1400" kern="1200" dirty="0">
            <a:latin typeface="Sniglet" panose="02010600030101010101" charset="0"/>
          </a:endParaRPr>
        </a:p>
      </dsp:txBody>
      <dsp:txXfrm>
        <a:off x="4369066" y="3249211"/>
        <a:ext cx="832163" cy="832163"/>
      </dsp:txXfrm>
    </dsp:sp>
    <dsp:sp modelId="{695A573A-7E8D-4425-81F5-02C576368582}">
      <dsp:nvSpPr>
        <dsp:cNvPr id="0" name=""/>
        <dsp:cNvSpPr/>
      </dsp:nvSpPr>
      <dsp:spPr>
        <a:xfrm rot="7639902">
          <a:off x="2978636" y="2701394"/>
          <a:ext cx="382769" cy="40055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Sniglet" panose="02010600030101010101" charset="0"/>
          </a:endParaRPr>
        </a:p>
      </dsp:txBody>
      <dsp:txXfrm rot="10800000">
        <a:off x="3070870" y="2735853"/>
        <a:ext cx="267938" cy="240335"/>
      </dsp:txXfrm>
    </dsp:sp>
    <dsp:sp modelId="{D5E5886E-9BEE-4372-9BCF-95EBC22BEB2B}">
      <dsp:nvSpPr>
        <dsp:cNvPr id="0" name=""/>
        <dsp:cNvSpPr/>
      </dsp:nvSpPr>
      <dsp:spPr>
        <a:xfrm>
          <a:off x="1999201" y="3076869"/>
          <a:ext cx="1176855" cy="117685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atin typeface="Sniglet" panose="02010600030101010101" charset="0"/>
            </a:rPr>
            <a:t>La gestion</a:t>
          </a:r>
          <a:r>
            <a:rPr lang="fr-FR" altLang="en-US" sz="1400" kern="1200" dirty="0">
              <a:latin typeface="Sniglet" panose="02010600030101010101" charset="0"/>
            </a:rPr>
            <a:t> </a:t>
          </a:r>
          <a:r>
            <a:rPr lang="en-US" altLang="zh-CN" sz="1400" kern="1200" dirty="0">
              <a:latin typeface="Sniglet" panose="02010600030101010101" charset="0"/>
            </a:rPr>
            <a:t>d’actif</a:t>
          </a:r>
          <a:endParaRPr lang="zh-CN" altLang="en-US" sz="1400" kern="1200" dirty="0">
            <a:latin typeface="Sniglet" panose="02010600030101010101" charset="0"/>
          </a:endParaRPr>
        </a:p>
      </dsp:txBody>
      <dsp:txXfrm>
        <a:off x="2171547" y="3249215"/>
        <a:ext cx="832163" cy="832163"/>
      </dsp:txXfrm>
    </dsp:sp>
    <dsp:sp modelId="{B926B4A7-31C3-4A2E-9FE1-1B24673F7861}">
      <dsp:nvSpPr>
        <dsp:cNvPr id="0" name=""/>
        <dsp:cNvSpPr/>
      </dsp:nvSpPr>
      <dsp:spPr>
        <a:xfrm rot="10807974">
          <a:off x="2609456" y="2022731"/>
          <a:ext cx="406984" cy="40055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Sniglet" panose="02010600030101010101" charset="0"/>
          </a:endParaRPr>
        </a:p>
      </dsp:txBody>
      <dsp:txXfrm rot="10800000">
        <a:off x="2729624" y="2102982"/>
        <a:ext cx="286816" cy="240335"/>
      </dsp:txXfrm>
    </dsp:sp>
    <dsp:sp modelId="{A7DC62E9-7225-4D36-9D50-A3C60AF77BA2}">
      <dsp:nvSpPr>
        <dsp:cNvPr id="0" name=""/>
        <dsp:cNvSpPr/>
      </dsp:nvSpPr>
      <dsp:spPr>
        <a:xfrm>
          <a:off x="1031162" y="1632057"/>
          <a:ext cx="1386323" cy="117685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altLang="zh-CN" sz="1400" kern="1200" dirty="0">
              <a:latin typeface="Sniglet" panose="02010600030101010101" charset="0"/>
            </a:rPr>
            <a:t>Les éléments non </a:t>
          </a:r>
          <a:r>
            <a:rPr lang="en-US" altLang="zh-CN" sz="1400" kern="1200" dirty="0" err="1">
              <a:latin typeface="Sniglet" panose="02010600030101010101" charset="0"/>
            </a:rPr>
            <a:t>récurrents</a:t>
          </a:r>
          <a:endParaRPr lang="zh-CN" altLang="en-US" sz="1400" kern="1200" dirty="0">
            <a:latin typeface="Sniglet" panose="02010600030101010101" charset="0"/>
          </a:endParaRPr>
        </a:p>
      </dsp:txBody>
      <dsp:txXfrm>
        <a:off x="1234184" y="1804403"/>
        <a:ext cx="980279" cy="832163"/>
      </dsp:txXfrm>
    </dsp:sp>
    <dsp:sp modelId="{50DBB86F-AFFF-4F53-B8D7-87E4A07AA310}">
      <dsp:nvSpPr>
        <dsp:cNvPr id="0" name=""/>
        <dsp:cNvSpPr/>
      </dsp:nvSpPr>
      <dsp:spPr>
        <a:xfrm rot="13837878">
          <a:off x="3000502" y="1396739"/>
          <a:ext cx="340573" cy="40055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Sniglet" panose="02010600030101010101" charset="0"/>
          </a:endParaRPr>
        </a:p>
      </dsp:txBody>
      <dsp:txXfrm rot="10800000">
        <a:off x="3083992" y="1516345"/>
        <a:ext cx="238401" cy="240335"/>
      </dsp:txXfrm>
    </dsp:sp>
    <dsp:sp modelId="{27D14E9D-CB7B-46EF-B02B-113DFDE28E47}">
      <dsp:nvSpPr>
        <dsp:cNvPr id="0" name=""/>
        <dsp:cNvSpPr/>
      </dsp:nvSpPr>
      <dsp:spPr>
        <a:xfrm>
          <a:off x="1999202" y="297850"/>
          <a:ext cx="1176855" cy="117685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latin typeface="Sniglet" panose="02010600030101010101" charset="0"/>
            </a:rPr>
            <a:t>La gestion des risques </a:t>
          </a:r>
          <a:endParaRPr lang="zh-CN" altLang="en-US" sz="1400" kern="1200" dirty="0">
            <a:latin typeface="Sniglet" panose="02010600030101010101" charset="0"/>
          </a:endParaRPr>
        </a:p>
      </dsp:txBody>
      <dsp:txXfrm>
        <a:off x="2171548" y="470196"/>
        <a:ext cx="832163" cy="8321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A5C50-0D89-42DA-8565-6DF23403D559}">
      <dsp:nvSpPr>
        <dsp:cNvPr id="0" name=""/>
        <dsp:cNvSpPr/>
      </dsp:nvSpPr>
      <dsp:spPr>
        <a:xfrm>
          <a:off x="1380003" y="565729"/>
          <a:ext cx="332272" cy="332272"/>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fr-FR" altLang="en-US" sz="500" kern="1200" dirty="0"/>
            <a:t>Les Facteurs </a:t>
          </a:r>
          <a:r>
            <a:rPr lang="en-US" altLang="zh-CN" sz="500" kern="1200" dirty="0" err="1"/>
            <a:t>internes</a:t>
          </a:r>
          <a:endParaRPr lang="zh-CN" altLang="en-US" sz="500" kern="1200" dirty="0"/>
        </a:p>
      </dsp:txBody>
      <dsp:txXfrm>
        <a:off x="1428663" y="614389"/>
        <a:ext cx="234952" cy="234952"/>
      </dsp:txXfrm>
    </dsp:sp>
    <dsp:sp modelId="{134BB0AE-A871-4DD6-A731-95DBF5C3B1C7}">
      <dsp:nvSpPr>
        <dsp:cNvPr id="0" name=""/>
        <dsp:cNvSpPr/>
      </dsp:nvSpPr>
      <dsp:spPr>
        <a:xfrm rot="18467622">
          <a:off x="1654718" y="463593"/>
          <a:ext cx="111324" cy="1129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1661183" y="499383"/>
        <a:ext cx="77927" cy="67784"/>
      </dsp:txXfrm>
    </dsp:sp>
    <dsp:sp modelId="{275BE168-499D-4F05-B8A3-202A8D85C07F}">
      <dsp:nvSpPr>
        <dsp:cNvPr id="0" name=""/>
        <dsp:cNvSpPr/>
      </dsp:nvSpPr>
      <dsp:spPr>
        <a:xfrm>
          <a:off x="1692502" y="82184"/>
          <a:ext cx="412303" cy="39023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CN" sz="500" kern="1200" dirty="0"/>
            <a:t>La taille</a:t>
          </a:r>
          <a:endParaRPr lang="zh-CN" altLang="en-US" sz="500" kern="1200" dirty="0"/>
        </a:p>
      </dsp:txBody>
      <dsp:txXfrm>
        <a:off x="1752882" y="139333"/>
        <a:ext cx="291543" cy="275940"/>
      </dsp:txXfrm>
    </dsp:sp>
    <dsp:sp modelId="{0D7BD719-35F5-40BD-9CEB-3DE42D48FF37}">
      <dsp:nvSpPr>
        <dsp:cNvPr id="0" name=""/>
        <dsp:cNvSpPr/>
      </dsp:nvSpPr>
      <dsp:spPr>
        <a:xfrm rot="21454632">
          <a:off x="1768658" y="663078"/>
          <a:ext cx="136458" cy="1129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1768673" y="686388"/>
        <a:ext cx="102566" cy="67784"/>
      </dsp:txXfrm>
    </dsp:sp>
    <dsp:sp modelId="{C8B68C0E-2D0B-49D1-B2CD-DCF23D7AF1E9}">
      <dsp:nvSpPr>
        <dsp:cNvPr id="0" name=""/>
        <dsp:cNvSpPr/>
      </dsp:nvSpPr>
      <dsp:spPr>
        <a:xfrm>
          <a:off x="1969181" y="498862"/>
          <a:ext cx="412745" cy="41274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CN" sz="500" kern="1200" dirty="0"/>
            <a:t>La liquidité </a:t>
          </a:r>
          <a:endParaRPr lang="zh-CN" altLang="en-US" sz="500" kern="1200" dirty="0"/>
        </a:p>
      </dsp:txBody>
      <dsp:txXfrm>
        <a:off x="2029626" y="559307"/>
        <a:ext cx="291855" cy="291855"/>
      </dsp:txXfrm>
    </dsp:sp>
    <dsp:sp modelId="{DA185C1D-F242-4CC3-BF1F-F3E2FEBB45B6}">
      <dsp:nvSpPr>
        <dsp:cNvPr id="0" name=""/>
        <dsp:cNvSpPr/>
      </dsp:nvSpPr>
      <dsp:spPr>
        <a:xfrm rot="3159144">
          <a:off x="1653021" y="887872"/>
          <a:ext cx="110545" cy="1129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1659543" y="897284"/>
        <a:ext cx="77382" cy="67784"/>
      </dsp:txXfrm>
    </dsp:sp>
    <dsp:sp modelId="{2F00B554-8B23-4402-AB6D-E3E4A24C20C9}">
      <dsp:nvSpPr>
        <dsp:cNvPr id="0" name=""/>
        <dsp:cNvSpPr/>
      </dsp:nvSpPr>
      <dsp:spPr>
        <a:xfrm>
          <a:off x="1692282" y="987439"/>
          <a:ext cx="412745" cy="41274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CN" sz="500" kern="1200" dirty="0"/>
            <a:t>L</a:t>
          </a:r>
          <a:r>
            <a:rPr lang="fr-FR" sz="500" kern="1200" dirty="0"/>
            <a:t>a gestion des d</a:t>
          </a:r>
          <a:r>
            <a:rPr lang="fr-FR" sz="500" kern="1200" dirty="0">
              <a:latin typeface="Times New Roman" pitchFamily="18" charset="0"/>
              <a:cs typeface="Times New Roman" pitchFamily="18" charset="0"/>
            </a:rPr>
            <a:t>ép</a:t>
          </a:r>
          <a:r>
            <a:rPr lang="fr-FR" sz="500" kern="1200" dirty="0"/>
            <a:t>enses</a:t>
          </a:r>
          <a:endParaRPr lang="zh-CN" altLang="en-US" sz="500" kern="1200" dirty="0"/>
        </a:p>
      </dsp:txBody>
      <dsp:txXfrm>
        <a:off x="1752727" y="1047884"/>
        <a:ext cx="291855" cy="291855"/>
      </dsp:txXfrm>
    </dsp:sp>
    <dsp:sp modelId="{695A573A-7E8D-4425-81F5-02C576368582}">
      <dsp:nvSpPr>
        <dsp:cNvPr id="0" name=""/>
        <dsp:cNvSpPr/>
      </dsp:nvSpPr>
      <dsp:spPr>
        <a:xfrm rot="7639902">
          <a:off x="1328838" y="887870"/>
          <a:ext cx="110481" cy="1129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rot="10800000">
        <a:off x="1355460" y="897287"/>
        <a:ext cx="77337" cy="67784"/>
      </dsp:txXfrm>
    </dsp:sp>
    <dsp:sp modelId="{D5E5886E-9BEE-4372-9BCF-95EBC22BEB2B}">
      <dsp:nvSpPr>
        <dsp:cNvPr id="0" name=""/>
        <dsp:cNvSpPr/>
      </dsp:nvSpPr>
      <dsp:spPr>
        <a:xfrm>
          <a:off x="987453" y="987440"/>
          <a:ext cx="412745" cy="41274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CN" sz="500" kern="1200" dirty="0"/>
            <a:t>La gestion</a:t>
          </a:r>
          <a:r>
            <a:rPr lang="fr-FR" altLang="en-US" sz="500" kern="1200" dirty="0"/>
            <a:t> </a:t>
          </a:r>
          <a:r>
            <a:rPr lang="en-US" altLang="zh-CN" sz="500" kern="1200" dirty="0"/>
            <a:t>d’actif</a:t>
          </a:r>
          <a:endParaRPr lang="zh-CN" altLang="en-US" sz="500" kern="1200" dirty="0"/>
        </a:p>
      </dsp:txBody>
      <dsp:txXfrm>
        <a:off x="1047898" y="1047885"/>
        <a:ext cx="291855" cy="291855"/>
      </dsp:txXfrm>
    </dsp:sp>
    <dsp:sp modelId="{B926B4A7-31C3-4A2E-9FE1-1B24673F7861}">
      <dsp:nvSpPr>
        <dsp:cNvPr id="0" name=""/>
        <dsp:cNvSpPr/>
      </dsp:nvSpPr>
      <dsp:spPr>
        <a:xfrm rot="10807974">
          <a:off x="1187477" y="674705"/>
          <a:ext cx="136051" cy="1129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rot="10800000">
        <a:off x="1221369" y="697338"/>
        <a:ext cx="102159" cy="67784"/>
      </dsp:txXfrm>
    </dsp:sp>
    <dsp:sp modelId="{A7DC62E9-7225-4D36-9D50-A3C60AF77BA2}">
      <dsp:nvSpPr>
        <dsp:cNvPr id="0" name=""/>
        <dsp:cNvSpPr/>
      </dsp:nvSpPr>
      <dsp:spPr>
        <a:xfrm>
          <a:off x="710558" y="524034"/>
          <a:ext cx="412745" cy="41274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CN" sz="500" kern="1200" dirty="0"/>
            <a:t>La </a:t>
          </a:r>
          <a:r>
            <a:rPr lang="fr-FR" altLang="en-US" sz="500" kern="1200" dirty="0"/>
            <a:t>structure des revenus</a:t>
          </a:r>
          <a:endParaRPr lang="zh-CN" altLang="en-US" sz="500" kern="1200" dirty="0"/>
        </a:p>
      </dsp:txBody>
      <dsp:txXfrm>
        <a:off x="771003" y="584479"/>
        <a:ext cx="291855" cy="291855"/>
      </dsp:txXfrm>
    </dsp:sp>
    <dsp:sp modelId="{50DBB86F-AFFF-4F53-B8D7-87E4A07AA310}">
      <dsp:nvSpPr>
        <dsp:cNvPr id="0" name=""/>
        <dsp:cNvSpPr/>
      </dsp:nvSpPr>
      <dsp:spPr>
        <a:xfrm rot="13837878">
          <a:off x="1336010" y="478358"/>
          <a:ext cx="96947" cy="1129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rot="10800000">
        <a:off x="1359776" y="512194"/>
        <a:ext cx="67863" cy="67784"/>
      </dsp:txXfrm>
    </dsp:sp>
    <dsp:sp modelId="{27D14E9D-CB7B-46EF-B02B-113DFDE28E47}">
      <dsp:nvSpPr>
        <dsp:cNvPr id="0" name=""/>
        <dsp:cNvSpPr/>
      </dsp:nvSpPr>
      <dsp:spPr>
        <a:xfrm>
          <a:off x="987453" y="96102"/>
          <a:ext cx="412745" cy="41274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altLang="zh-CN" sz="500" kern="1200" dirty="0"/>
            <a:t>La gestion des risques </a:t>
          </a:r>
          <a:endParaRPr lang="zh-CN" altLang="en-US" sz="500" kern="1200" dirty="0"/>
        </a:p>
      </dsp:txBody>
      <dsp:txXfrm>
        <a:off x="1047898" y="156547"/>
        <a:ext cx="291855" cy="291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31CBE-B71B-4EDA-B11E-295474862A90}">
      <dsp:nvSpPr>
        <dsp:cNvPr id="0" name=""/>
        <dsp:cNvSpPr/>
      </dsp:nvSpPr>
      <dsp:spPr>
        <a:xfrm>
          <a:off x="3470850" y="81401"/>
          <a:ext cx="1749669" cy="60756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Sniglet" panose="02010600030101010101" charset="0"/>
            </a:rPr>
            <a:t>Le cycle </a:t>
          </a:r>
          <a:r>
            <a:rPr lang="en-US" altLang="zh-CN" sz="1600" kern="1200" dirty="0" err="1">
              <a:latin typeface="Sniglet" panose="02010600030101010101" charset="0"/>
            </a:rPr>
            <a:t>économique</a:t>
          </a:r>
          <a:r>
            <a:rPr lang="en-US" altLang="zh-CN" sz="1600" kern="1200" dirty="0">
              <a:latin typeface="Sniglet" panose="02010600030101010101" charset="0"/>
            </a:rPr>
            <a:t> </a:t>
          </a:r>
          <a:endParaRPr lang="zh-CN" altLang="en-US" sz="1600" kern="1200" dirty="0">
            <a:latin typeface="Sniglet" panose="02010600030101010101" charset="0"/>
          </a:endParaRPr>
        </a:p>
      </dsp:txBody>
      <dsp:txXfrm>
        <a:off x="3500509" y="111060"/>
        <a:ext cx="1690351" cy="548246"/>
      </dsp:txXfrm>
    </dsp:sp>
    <dsp:sp modelId="{4B25FA3B-26E5-43D1-9815-F8F51E6ADB80}">
      <dsp:nvSpPr>
        <dsp:cNvPr id="0" name=""/>
        <dsp:cNvSpPr/>
      </dsp:nvSpPr>
      <dsp:spPr>
        <a:xfrm>
          <a:off x="2493074" y="385183"/>
          <a:ext cx="3705220" cy="3705220"/>
        </a:xfrm>
        <a:custGeom>
          <a:avLst/>
          <a:gdLst/>
          <a:ahLst/>
          <a:cxnLst/>
          <a:rect l="0" t="0" r="0" b="0"/>
          <a:pathLst>
            <a:path>
              <a:moveTo>
                <a:pt x="2736868" y="224650"/>
              </a:moveTo>
              <a:arcTo wR="1852610" hR="1852610" stAng="17910568" swAng="1975841"/>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6FEA9C-3B64-459C-B338-00BC6886632F}">
      <dsp:nvSpPr>
        <dsp:cNvPr id="0" name=""/>
        <dsp:cNvSpPr/>
      </dsp:nvSpPr>
      <dsp:spPr>
        <a:xfrm>
          <a:off x="5143158" y="1361523"/>
          <a:ext cx="1928925" cy="60756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latin typeface="Sniglet" panose="02010600030101010101" charset="0"/>
            </a:rPr>
            <a:t>La </a:t>
          </a:r>
          <a:r>
            <a:rPr lang="en-US" altLang="zh-CN" sz="1300" kern="1200" dirty="0" err="1">
              <a:latin typeface="Sniglet" panose="02010600030101010101" charset="0"/>
            </a:rPr>
            <a:t>politique</a:t>
          </a:r>
          <a:r>
            <a:rPr lang="en-US" altLang="zh-CN" sz="1300" kern="1200" dirty="0">
              <a:latin typeface="Sniglet" panose="02010600030101010101" charset="0"/>
            </a:rPr>
            <a:t> </a:t>
          </a:r>
          <a:r>
            <a:rPr lang="fr-FR" sz="1300" b="0" i="0" kern="1200" dirty="0">
              <a:latin typeface="Sniglet" panose="02010600030101010101" charset="0"/>
            </a:rPr>
            <a:t>monétaire </a:t>
          </a:r>
          <a:r>
            <a:rPr lang="en-US" altLang="zh-CN" sz="1300" b="0" i="0" kern="1200" dirty="0">
              <a:latin typeface="Sniglet" panose="02010600030101010101" charset="0"/>
            </a:rPr>
            <a:t>et </a:t>
          </a:r>
          <a:r>
            <a:rPr lang="fr-FR" sz="1300" b="0" i="0" kern="1200" dirty="0">
              <a:latin typeface="Sniglet" panose="02010600030101010101" charset="0"/>
            </a:rPr>
            <a:t>budgétaire</a:t>
          </a:r>
          <a:endParaRPr lang="zh-CN" altLang="en-US" sz="1300" kern="1200" dirty="0">
            <a:latin typeface="Sniglet" panose="02010600030101010101" charset="0"/>
          </a:endParaRPr>
        </a:p>
      </dsp:txBody>
      <dsp:txXfrm>
        <a:off x="5172817" y="1391182"/>
        <a:ext cx="1869607" cy="548246"/>
      </dsp:txXfrm>
    </dsp:sp>
    <dsp:sp modelId="{5370DEB8-C6BE-4859-914C-DC02E7F5E493}">
      <dsp:nvSpPr>
        <dsp:cNvPr id="0" name=""/>
        <dsp:cNvSpPr/>
      </dsp:nvSpPr>
      <dsp:spPr>
        <a:xfrm>
          <a:off x="2493074" y="385183"/>
          <a:ext cx="3705220" cy="3705220"/>
        </a:xfrm>
        <a:custGeom>
          <a:avLst/>
          <a:gdLst/>
          <a:ahLst/>
          <a:cxnLst/>
          <a:rect l="0" t="0" r="0" b="0"/>
          <a:pathLst>
            <a:path>
              <a:moveTo>
                <a:pt x="3687775" y="1598972"/>
              </a:moveTo>
              <a:arcTo wR="1852610" hR="1852610" stAng="21127862" swAng="2854022"/>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BA3316-5BE3-44C3-8628-990F8D040EF2}">
      <dsp:nvSpPr>
        <dsp:cNvPr id="0" name=""/>
        <dsp:cNvSpPr/>
      </dsp:nvSpPr>
      <dsp:spPr>
        <a:xfrm>
          <a:off x="4605642" y="3432804"/>
          <a:ext cx="1657958" cy="60756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Sniglet" panose="02010600030101010101" charset="0"/>
            </a:rPr>
            <a:t>La </a:t>
          </a:r>
          <a:r>
            <a:rPr lang="en-US" altLang="zh-CN" sz="1600" kern="1200" dirty="0" err="1">
              <a:latin typeface="Sniglet" panose="02010600030101010101" charset="0"/>
            </a:rPr>
            <a:t>réglementation</a:t>
          </a:r>
          <a:r>
            <a:rPr lang="en-US" altLang="zh-CN" sz="1600" kern="1200" dirty="0">
              <a:latin typeface="Sniglet" panose="02010600030101010101" charset="0"/>
            </a:rPr>
            <a:t> </a:t>
          </a:r>
          <a:endParaRPr lang="zh-CN" altLang="en-US" sz="1600" kern="1200" dirty="0">
            <a:latin typeface="Sniglet" panose="02010600030101010101" charset="0"/>
          </a:endParaRPr>
        </a:p>
      </dsp:txBody>
      <dsp:txXfrm>
        <a:off x="4635301" y="3462463"/>
        <a:ext cx="1598640" cy="548246"/>
      </dsp:txXfrm>
    </dsp:sp>
    <dsp:sp modelId="{A5E97B56-D7D2-4C85-890B-E7AF0A91FB34}">
      <dsp:nvSpPr>
        <dsp:cNvPr id="0" name=""/>
        <dsp:cNvSpPr/>
      </dsp:nvSpPr>
      <dsp:spPr>
        <a:xfrm>
          <a:off x="2493074" y="385183"/>
          <a:ext cx="3705220" cy="3705220"/>
        </a:xfrm>
        <a:custGeom>
          <a:avLst/>
          <a:gdLst/>
          <a:ahLst/>
          <a:cxnLst/>
          <a:rect l="0" t="0" r="0" b="0"/>
          <a:pathLst>
            <a:path>
              <a:moveTo>
                <a:pt x="2271935" y="3657140"/>
              </a:moveTo>
              <a:arcTo wR="1852610" hR="1852610" stAng="4615089" swAng="1569823"/>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3D5E258-8925-4A0B-AC97-7C7B0F79DEBC}">
      <dsp:nvSpPr>
        <dsp:cNvPr id="0" name=""/>
        <dsp:cNvSpPr/>
      </dsp:nvSpPr>
      <dsp:spPr>
        <a:xfrm>
          <a:off x="2377632" y="3432804"/>
          <a:ext cx="1758229" cy="60756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b="0" i="0" kern="1200" dirty="0">
              <a:latin typeface="Sniglet" panose="02010600030101010101" charset="0"/>
            </a:rPr>
            <a:t>Les r</a:t>
          </a:r>
          <a:r>
            <a:rPr lang="fr-FR" sz="1600" b="0" i="0" kern="1200" dirty="0">
              <a:latin typeface="Sniglet" panose="02010600030101010101" charset="0"/>
            </a:rPr>
            <a:t>éserves obligatoires</a:t>
          </a:r>
          <a:endParaRPr lang="zh-CN" altLang="en-US" sz="1600" kern="1200" dirty="0">
            <a:latin typeface="Sniglet" panose="02010600030101010101" charset="0"/>
          </a:endParaRPr>
        </a:p>
      </dsp:txBody>
      <dsp:txXfrm>
        <a:off x="2407291" y="3462463"/>
        <a:ext cx="1698911" cy="548246"/>
      </dsp:txXfrm>
    </dsp:sp>
    <dsp:sp modelId="{4408B33D-D034-4EA4-83B2-D45E2DB073A8}">
      <dsp:nvSpPr>
        <dsp:cNvPr id="0" name=""/>
        <dsp:cNvSpPr/>
      </dsp:nvSpPr>
      <dsp:spPr>
        <a:xfrm>
          <a:off x="2493074" y="385183"/>
          <a:ext cx="3705220" cy="3705220"/>
        </a:xfrm>
        <a:custGeom>
          <a:avLst/>
          <a:gdLst/>
          <a:ahLst/>
          <a:cxnLst/>
          <a:rect l="0" t="0" r="0" b="0"/>
          <a:pathLst>
            <a:path>
              <a:moveTo>
                <a:pt x="427172" y="3035949"/>
              </a:moveTo>
              <a:arcTo wR="1852610" hR="1852610" stAng="8418116" swAng="2854022"/>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D4641F-0DAF-48CE-8180-BB0026BBF046}">
      <dsp:nvSpPr>
        <dsp:cNvPr id="0" name=""/>
        <dsp:cNvSpPr/>
      </dsp:nvSpPr>
      <dsp:spPr>
        <a:xfrm>
          <a:off x="1729015" y="1361523"/>
          <a:ext cx="1709463" cy="607564"/>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Sniglet" panose="02010600030101010101" charset="0"/>
            </a:rPr>
            <a:t>La concurrence</a:t>
          </a:r>
        </a:p>
      </dsp:txBody>
      <dsp:txXfrm>
        <a:off x="1758674" y="1391182"/>
        <a:ext cx="1650145" cy="548246"/>
      </dsp:txXfrm>
    </dsp:sp>
    <dsp:sp modelId="{39CDCE1B-C7A1-4828-82EB-C36BC79451C4}">
      <dsp:nvSpPr>
        <dsp:cNvPr id="0" name=""/>
        <dsp:cNvSpPr/>
      </dsp:nvSpPr>
      <dsp:spPr>
        <a:xfrm>
          <a:off x="2493074" y="385183"/>
          <a:ext cx="3705220" cy="3705220"/>
        </a:xfrm>
        <a:custGeom>
          <a:avLst/>
          <a:gdLst/>
          <a:ahLst/>
          <a:cxnLst/>
          <a:rect l="0" t="0" r="0" b="0"/>
          <a:pathLst>
            <a:path>
              <a:moveTo>
                <a:pt x="225428" y="966920"/>
              </a:moveTo>
              <a:arcTo wR="1852610" hR="1852610" stAng="12513591" swAng="1975841"/>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4CBD3-2569-4155-AB18-7F0B8B1D9E69}">
      <dsp:nvSpPr>
        <dsp:cNvPr id="0" name=""/>
        <dsp:cNvSpPr/>
      </dsp:nvSpPr>
      <dsp:spPr>
        <a:xfrm>
          <a:off x="0" y="0"/>
          <a:ext cx="7042421" cy="2035693"/>
        </a:xfrm>
        <a:prstGeom prst="roundRect">
          <a:avLst>
            <a:gd name="adj" fmla="val 10000"/>
          </a:avLst>
        </a:prstGeom>
        <a:solidFill>
          <a:schemeClr val="tx1">
            <a:alpha val="9000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9D9200-5229-4C75-AB02-A0A685111A87}">
      <dsp:nvSpPr>
        <dsp:cNvPr id="0" name=""/>
        <dsp:cNvSpPr/>
      </dsp:nvSpPr>
      <dsp:spPr>
        <a:xfrm>
          <a:off x="596038" y="280812"/>
          <a:ext cx="2776841" cy="1568374"/>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6A3E18-6E73-4662-AE8E-B369CB214EA8}">
      <dsp:nvSpPr>
        <dsp:cNvPr id="0" name=""/>
        <dsp:cNvSpPr/>
      </dsp:nvSpPr>
      <dsp:spPr>
        <a:xfrm rot="10800000">
          <a:off x="869449" y="2272611"/>
          <a:ext cx="2279241" cy="786911"/>
        </a:xfrm>
        <a:prstGeom prst="round2SameRect">
          <a:avLst>
            <a:gd name="adj1" fmla="val 1050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altLang="zh-CN" sz="1800" b="1" kern="1200" dirty="0">
              <a:latin typeface="Sniglet" panose="02010600030101010101" charset="0"/>
            </a:rPr>
            <a:t>L</a:t>
          </a:r>
          <a:r>
            <a:rPr lang="fr-FR" sz="1800" b="1" kern="1200" dirty="0">
              <a:latin typeface="Sniglet" panose="02010600030101010101" charset="0"/>
            </a:rPr>
            <a:t>a satisfaction de client</a:t>
          </a:r>
          <a:endParaRPr lang="zh-CN" altLang="en-US" sz="1800" b="1" kern="1200" dirty="0">
            <a:latin typeface="Sniglet" panose="02010600030101010101" charset="0"/>
          </a:endParaRPr>
        </a:p>
      </dsp:txBody>
      <dsp:txXfrm rot="10800000">
        <a:off x="893649" y="2272611"/>
        <a:ext cx="2230841" cy="762711"/>
      </dsp:txXfrm>
    </dsp:sp>
    <dsp:sp modelId="{DAB2C9EA-1AB1-441E-B44C-1C0A41A28609}">
      <dsp:nvSpPr>
        <dsp:cNvPr id="0" name=""/>
        <dsp:cNvSpPr/>
      </dsp:nvSpPr>
      <dsp:spPr>
        <a:xfrm>
          <a:off x="4079029" y="276606"/>
          <a:ext cx="2776841" cy="1568374"/>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6E141C-D989-4FCD-8BC9-E9A2FD001938}">
      <dsp:nvSpPr>
        <dsp:cNvPr id="0" name=""/>
        <dsp:cNvSpPr/>
      </dsp:nvSpPr>
      <dsp:spPr>
        <a:xfrm rot="10800000">
          <a:off x="4352440" y="2259993"/>
          <a:ext cx="2279241" cy="803735"/>
        </a:xfrm>
        <a:prstGeom prst="round2SameRect">
          <a:avLst>
            <a:gd name="adj1" fmla="val 10500"/>
            <a:gd name="adj2" fmla="val 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altLang="zh-CN" sz="1800" b="1" kern="1200" dirty="0">
              <a:latin typeface="Sniglet" panose="02010600030101010101" charset="0"/>
            </a:rPr>
            <a:t>La gestion des risques</a:t>
          </a:r>
          <a:endParaRPr lang="zh-CN" altLang="en-US" sz="1800" b="1" kern="1200" dirty="0">
            <a:latin typeface="Sniglet" panose="02010600030101010101" charset="0"/>
          </a:endParaRPr>
        </a:p>
      </dsp:txBody>
      <dsp:txXfrm rot="10800000">
        <a:off x="4377158" y="2259993"/>
        <a:ext cx="2229805" cy="77901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altLang="zh-CN" sz="1100" kern="1200" dirty="0">
                <a:solidFill>
                  <a:schemeClr val="tx1"/>
                </a:solidFill>
                <a:effectLst/>
                <a:latin typeface="+mn-lt"/>
                <a:ea typeface="+mn-ea"/>
                <a:cs typeface="+mn-cs"/>
              </a:rPr>
              <a:t>Messieurs-dames, bonjour. Aujourd’hui nous vous présentons le RNC, le résultat net comptable. Ce chiffre est très important pour gérer une entreprise. </a:t>
            </a:r>
            <a:endParaRPr lang="zh-CN" altLang="zh-CN" sz="1100" kern="1200" dirty="0">
              <a:solidFill>
                <a:schemeClr val="tx1"/>
              </a:solidFill>
              <a:effectLst/>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kern="1200" dirty="0" err="1">
                <a:solidFill>
                  <a:schemeClr val="tx1"/>
                </a:solidFill>
                <a:effectLst/>
                <a:latin typeface="+mn-lt"/>
                <a:ea typeface="+mn-ea"/>
                <a:cs typeface="+mn-cs"/>
              </a:rPr>
              <a:t>Dans</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ce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cas</a:t>
            </a:r>
            <a:r>
              <a:rPr lang="en-US" altLang="zh-CN" sz="1100" kern="1200" dirty="0">
                <a:solidFill>
                  <a:schemeClr val="tx1"/>
                </a:solidFill>
                <a:effectLst/>
                <a:latin typeface="+mn-lt"/>
                <a:ea typeface="+mn-ea"/>
                <a:cs typeface="+mn-cs"/>
              </a:rPr>
              <a:t> nous </a:t>
            </a:r>
            <a:r>
              <a:rPr lang="en-US" altLang="zh-CN" sz="1100" kern="1200" dirty="0" err="1">
                <a:solidFill>
                  <a:schemeClr val="tx1"/>
                </a:solidFill>
                <a:effectLst/>
                <a:latin typeface="+mn-lt"/>
                <a:ea typeface="+mn-ea"/>
                <a:cs typeface="+mn-cs"/>
              </a:rPr>
              <a:t>pouvons</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remarquer</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l’importance</a:t>
            </a:r>
            <a:r>
              <a:rPr lang="en-US" altLang="zh-CN" sz="1100" kern="1200" dirty="0">
                <a:solidFill>
                  <a:schemeClr val="tx1"/>
                </a:solidFill>
                <a:effectLst/>
                <a:latin typeface="+mn-lt"/>
                <a:ea typeface="+mn-ea"/>
                <a:cs typeface="+mn-cs"/>
              </a:rPr>
              <a:t> de respecter la </a:t>
            </a:r>
            <a:r>
              <a:rPr lang="en-US" altLang="zh-CN" sz="1100" kern="1200" dirty="0" err="1">
                <a:solidFill>
                  <a:schemeClr val="tx1"/>
                </a:solidFill>
                <a:effectLst/>
                <a:latin typeface="+mn-lt"/>
                <a:ea typeface="+mn-ea"/>
                <a:cs typeface="+mn-cs"/>
              </a:rPr>
              <a:t>règlementation</a:t>
            </a:r>
            <a:r>
              <a:rPr lang="en-US" altLang="zh-CN" sz="1100" kern="1200" dirty="0">
                <a:solidFill>
                  <a:schemeClr val="tx1"/>
                </a:solidFill>
                <a:effectLst/>
                <a:latin typeface="+mn-lt"/>
                <a:ea typeface="+mn-ea"/>
                <a:cs typeface="+mn-cs"/>
              </a:rPr>
              <a:t>.</a:t>
            </a:r>
            <a:r>
              <a:rPr lang="fr-FR" altLang="zh-CN" dirty="0">
                <a:solidFill>
                  <a:schemeClr val="bg1"/>
                </a:solidFill>
              </a:rPr>
              <a:t> En cas de non-conformité avec les lois, la banque peut être exposée à des amendes significatives et d’autres sanctions pénales.</a:t>
            </a:r>
            <a:r>
              <a:rPr lang="en-US" altLang="zh-CN" sz="1100" kern="1200" dirty="0">
                <a:solidFill>
                  <a:schemeClr val="tx1"/>
                </a:solidFill>
                <a:effectLst/>
                <a:latin typeface="+mn-lt"/>
                <a:ea typeface="+mn-ea"/>
                <a:cs typeface="+mn-cs"/>
              </a:rPr>
              <a:t> Et au certain </a:t>
            </a:r>
            <a:r>
              <a:rPr lang="en-US" altLang="zh-CN" sz="1100" kern="1200" dirty="0" err="1">
                <a:solidFill>
                  <a:schemeClr val="tx1"/>
                </a:solidFill>
                <a:effectLst/>
                <a:latin typeface="+mn-lt"/>
                <a:ea typeface="+mn-ea"/>
                <a:cs typeface="+mn-cs"/>
              </a:rPr>
              <a:t>égard</a:t>
            </a:r>
            <a:r>
              <a:rPr lang="en-US" altLang="zh-CN" sz="1100" kern="1200" dirty="0">
                <a:solidFill>
                  <a:schemeClr val="tx1"/>
                </a:solidFill>
                <a:effectLst/>
                <a:latin typeface="+mn-lt"/>
                <a:ea typeface="+mn-ea"/>
                <a:cs typeface="+mn-cs"/>
              </a:rPr>
              <a:t>, le </a:t>
            </a:r>
            <a:r>
              <a:rPr lang="en-US" altLang="zh-CN" sz="1100" kern="1200" dirty="0" err="1">
                <a:solidFill>
                  <a:schemeClr val="tx1"/>
                </a:solidFill>
                <a:effectLst/>
                <a:latin typeface="+mn-lt"/>
                <a:ea typeface="+mn-ea"/>
                <a:cs typeface="+mn-cs"/>
              </a:rPr>
              <a:t>changement</a:t>
            </a:r>
            <a:r>
              <a:rPr lang="en-US" altLang="zh-CN" sz="1100" kern="1200" dirty="0">
                <a:solidFill>
                  <a:schemeClr val="tx1"/>
                </a:solidFill>
                <a:effectLst/>
                <a:latin typeface="+mn-lt"/>
                <a:ea typeface="+mn-ea"/>
                <a:cs typeface="+mn-cs"/>
              </a:rPr>
              <a:t> de la </a:t>
            </a:r>
            <a:r>
              <a:rPr lang="en-US" altLang="zh-CN" sz="1100" kern="1200" dirty="0" err="1">
                <a:solidFill>
                  <a:schemeClr val="tx1"/>
                </a:solidFill>
                <a:effectLst/>
                <a:latin typeface="+mn-lt"/>
                <a:ea typeface="+mn-ea"/>
                <a:cs typeface="+mn-cs"/>
              </a:rPr>
              <a:t>réglementation</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peut</a:t>
            </a:r>
            <a:r>
              <a:rPr lang="en-US" altLang="zh-CN" sz="1100" kern="1200" dirty="0">
                <a:solidFill>
                  <a:schemeClr val="tx1"/>
                </a:solidFill>
                <a:effectLst/>
                <a:latin typeface="+mn-lt"/>
                <a:ea typeface="+mn-ea"/>
                <a:cs typeface="+mn-cs"/>
              </a:rPr>
              <a:t> modifier le </a:t>
            </a:r>
            <a:r>
              <a:rPr lang="en-US" altLang="zh-CN" sz="1100" kern="1200" dirty="0" err="1">
                <a:solidFill>
                  <a:schemeClr val="tx1"/>
                </a:solidFill>
                <a:effectLst/>
                <a:latin typeface="+mn-lt"/>
                <a:ea typeface="+mn-ea"/>
                <a:cs typeface="+mn-cs"/>
              </a:rPr>
              <a:t>comportement</a:t>
            </a:r>
            <a:r>
              <a:rPr lang="en-US" altLang="zh-CN" sz="1100" kern="1200" dirty="0">
                <a:solidFill>
                  <a:schemeClr val="tx1"/>
                </a:solidFill>
                <a:effectLst/>
                <a:latin typeface="+mn-lt"/>
                <a:ea typeface="+mn-ea"/>
                <a:cs typeface="+mn-cs"/>
              </a:rPr>
              <a:t> de la </a:t>
            </a:r>
            <a:r>
              <a:rPr lang="en-US" altLang="zh-CN" sz="1100" kern="1200" dirty="0" err="1">
                <a:solidFill>
                  <a:schemeClr val="tx1"/>
                </a:solidFill>
                <a:effectLst/>
                <a:latin typeface="+mn-lt"/>
                <a:ea typeface="+mn-ea"/>
                <a:cs typeface="+mn-cs"/>
              </a:rPr>
              <a:t>banque</a:t>
            </a:r>
            <a:r>
              <a:rPr lang="en-US" altLang="zh-CN" sz="1100" kern="1200" dirty="0">
                <a:solidFill>
                  <a:schemeClr val="tx1"/>
                </a:solidFill>
                <a:effectLst/>
                <a:latin typeface="+mn-lt"/>
                <a:ea typeface="+mn-ea"/>
                <a:cs typeface="+mn-cs"/>
              </a:rPr>
              <a:t>. Par </a:t>
            </a:r>
            <a:r>
              <a:rPr lang="en-US" altLang="zh-CN" sz="1100" kern="1200" dirty="0" err="1">
                <a:solidFill>
                  <a:schemeClr val="tx1"/>
                </a:solidFill>
                <a:effectLst/>
                <a:latin typeface="+mn-lt"/>
                <a:ea typeface="+mn-ea"/>
                <a:cs typeface="+mn-cs"/>
              </a:rPr>
              <a:t>exemple</a:t>
            </a:r>
            <a:r>
              <a:rPr lang="en-US" altLang="zh-CN" sz="1100" kern="1200" dirty="0">
                <a:solidFill>
                  <a:schemeClr val="tx1"/>
                </a:solidFill>
                <a:effectLst/>
                <a:latin typeface="+mn-lt"/>
                <a:ea typeface="+mn-ea"/>
                <a:cs typeface="+mn-cs"/>
              </a:rPr>
              <a:t>, le </a:t>
            </a:r>
            <a:r>
              <a:rPr lang="en-US" altLang="zh-CN" sz="1100" kern="1200" dirty="0" err="1">
                <a:solidFill>
                  <a:schemeClr val="tx1"/>
                </a:solidFill>
                <a:effectLst/>
                <a:latin typeface="+mn-lt"/>
                <a:ea typeface="+mn-ea"/>
                <a:cs typeface="+mn-cs"/>
              </a:rPr>
              <a:t>renforcement</a:t>
            </a:r>
            <a:r>
              <a:rPr lang="en-US" altLang="zh-CN" sz="1100" kern="1200" dirty="0">
                <a:solidFill>
                  <a:schemeClr val="tx1"/>
                </a:solidFill>
                <a:effectLst/>
                <a:latin typeface="+mn-lt"/>
                <a:ea typeface="+mn-ea"/>
                <a:cs typeface="+mn-cs"/>
              </a:rPr>
              <a:t> des </a:t>
            </a:r>
            <a:r>
              <a:rPr lang="en-US" altLang="zh-CN" sz="1100" kern="1200" dirty="0" err="1">
                <a:solidFill>
                  <a:schemeClr val="tx1"/>
                </a:solidFill>
                <a:effectLst/>
                <a:latin typeface="+mn-lt"/>
                <a:ea typeface="+mn-ea"/>
                <a:cs typeface="+mn-cs"/>
              </a:rPr>
              <a:t>exigences</a:t>
            </a:r>
            <a:r>
              <a:rPr lang="en-US" altLang="zh-CN" sz="1100" kern="1200" dirty="0">
                <a:solidFill>
                  <a:schemeClr val="tx1"/>
                </a:solidFill>
                <a:effectLst/>
                <a:latin typeface="+mn-lt"/>
                <a:ea typeface="+mn-ea"/>
                <a:cs typeface="+mn-cs"/>
              </a:rPr>
              <a:t> de </a:t>
            </a:r>
            <a:r>
              <a:rPr lang="en-US" altLang="zh-CN" sz="1100" kern="1200" dirty="0" err="1">
                <a:solidFill>
                  <a:schemeClr val="tx1"/>
                </a:solidFill>
                <a:effectLst/>
                <a:latin typeface="+mn-lt"/>
                <a:ea typeface="+mn-ea"/>
                <a:cs typeface="+mn-cs"/>
              </a:rPr>
              <a:t>contrôle</a:t>
            </a:r>
            <a:r>
              <a:rPr lang="en-US" altLang="zh-CN" sz="1100" kern="1200" dirty="0">
                <a:solidFill>
                  <a:schemeClr val="tx1"/>
                </a:solidFill>
                <a:effectLst/>
                <a:latin typeface="+mn-lt"/>
                <a:ea typeface="+mn-ea"/>
                <a:cs typeface="+mn-cs"/>
              </a:rPr>
              <a:t> interne et de transparence quant aux </a:t>
            </a:r>
            <a:r>
              <a:rPr lang="en-US" altLang="zh-CN" sz="1100" kern="1200" dirty="0" err="1">
                <a:solidFill>
                  <a:schemeClr val="tx1"/>
                </a:solidFill>
                <a:effectLst/>
                <a:latin typeface="+mn-lt"/>
                <a:ea typeface="+mn-ea"/>
                <a:cs typeface="+mn-cs"/>
              </a:rPr>
              <a:t>certaines</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activités</a:t>
            </a:r>
            <a:r>
              <a:rPr lang="en-US" altLang="zh-CN" sz="1100" kern="1200" dirty="0">
                <a:solidFill>
                  <a:schemeClr val="tx1"/>
                </a:solidFill>
                <a:effectLst/>
                <a:latin typeface="+mn-lt"/>
                <a:ea typeface="+mn-ea"/>
                <a:cs typeface="+mn-cs"/>
              </a:rPr>
              <a:t>, etc. Ca </a:t>
            </a:r>
            <a:r>
              <a:rPr lang="en-US" altLang="zh-CN" sz="1100" kern="1200" dirty="0" err="1">
                <a:solidFill>
                  <a:schemeClr val="tx1"/>
                </a:solidFill>
                <a:effectLst/>
                <a:latin typeface="+mn-lt"/>
                <a:ea typeface="+mn-ea"/>
                <a:cs typeface="+mn-cs"/>
              </a:rPr>
              <a:t>peut</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avoir</a:t>
            </a:r>
            <a:r>
              <a:rPr lang="en-US" altLang="zh-CN" sz="1100" kern="1200" baseline="0" dirty="0">
                <a:solidFill>
                  <a:schemeClr val="tx1"/>
                </a:solidFill>
                <a:effectLst/>
                <a:latin typeface="+mn-lt"/>
                <a:ea typeface="+mn-ea"/>
                <a:cs typeface="+mn-cs"/>
              </a:rPr>
              <a:t> </a:t>
            </a:r>
            <a:r>
              <a:rPr lang="en-US" altLang="zh-CN" sz="1100" kern="1200" baseline="0" dirty="0" err="1">
                <a:solidFill>
                  <a:schemeClr val="tx1"/>
                </a:solidFill>
                <a:effectLst/>
                <a:latin typeface="+mn-lt"/>
                <a:ea typeface="+mn-ea"/>
                <a:cs typeface="+mn-cs"/>
              </a:rPr>
              <a:t>une</a:t>
            </a:r>
            <a:r>
              <a:rPr lang="en-US" altLang="zh-CN" sz="1100" kern="1200" baseline="0" dirty="0">
                <a:solidFill>
                  <a:schemeClr val="tx1"/>
                </a:solidFill>
                <a:effectLst/>
                <a:latin typeface="+mn-lt"/>
                <a:ea typeface="+mn-ea"/>
                <a:cs typeface="+mn-cs"/>
              </a:rPr>
              <a:t> influence sur les op</a:t>
            </a:r>
            <a:r>
              <a:rPr lang="fr-FR" altLang="zh-CN" dirty="0" err="1">
                <a:solidFill>
                  <a:schemeClr val="bg1"/>
                </a:solidFill>
              </a:rPr>
              <a:t>érations</a:t>
            </a:r>
            <a:r>
              <a:rPr lang="fr-FR" altLang="zh-CN" dirty="0">
                <a:solidFill>
                  <a:schemeClr val="bg1"/>
                </a:solidFill>
              </a:rPr>
              <a:t> de la banque.</a:t>
            </a:r>
            <a:endParaRPr lang="zh-CN" altLang="en-US" dirty="0"/>
          </a:p>
        </p:txBody>
      </p:sp>
    </p:spTree>
    <p:extLst>
      <p:ext uri="{BB962C8B-B14F-4D97-AF65-F5344CB8AC3E}">
        <p14:creationId xmlns:p14="http://schemas.microsoft.com/office/powerpoint/2010/main" val="1094999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Char char="●"/>
              <a:tabLst/>
              <a:defRPr/>
            </a:pPr>
            <a:r>
              <a:rPr lang="en-US" altLang="zh-CN" sz="1100" kern="1200" dirty="0">
                <a:solidFill>
                  <a:schemeClr val="tx1"/>
                </a:solidFill>
                <a:effectLst/>
                <a:latin typeface="+mn-lt"/>
                <a:ea typeface="+mn-ea"/>
                <a:cs typeface="+mn-cs"/>
              </a:rPr>
              <a:t>Comment BNP </a:t>
            </a:r>
            <a:r>
              <a:rPr lang="en-US" altLang="zh-CN" sz="1100" kern="1200" dirty="0" err="1">
                <a:solidFill>
                  <a:schemeClr val="tx1"/>
                </a:solidFill>
                <a:effectLst/>
                <a:latin typeface="+mn-lt"/>
                <a:ea typeface="+mn-ea"/>
                <a:cs typeface="+mn-cs"/>
              </a:rPr>
              <a:t>peut</a:t>
            </a:r>
            <a:r>
              <a:rPr lang="en-US" altLang="zh-CN" sz="1100" kern="1200" dirty="0">
                <a:solidFill>
                  <a:schemeClr val="tx1"/>
                </a:solidFill>
                <a:effectLst/>
                <a:latin typeface="+mn-lt"/>
                <a:ea typeface="+mn-ea"/>
                <a:cs typeface="+mn-cs"/>
              </a:rPr>
              <a:t> se </a:t>
            </a:r>
            <a:r>
              <a:rPr lang="en-US" altLang="zh-CN" sz="1100" kern="1200" dirty="0" err="1">
                <a:solidFill>
                  <a:schemeClr val="tx1"/>
                </a:solidFill>
                <a:effectLst/>
                <a:latin typeface="+mn-lt"/>
                <a:ea typeface="+mn-ea"/>
                <a:cs typeface="+mn-cs"/>
              </a:rPr>
              <a:t>débrouiller</a:t>
            </a:r>
            <a:r>
              <a:rPr lang="en-US" altLang="zh-CN" sz="1100" kern="1200" dirty="0">
                <a:solidFill>
                  <a:schemeClr val="tx1"/>
                </a:solidFill>
                <a:effectLst/>
                <a:latin typeface="+mn-lt"/>
                <a:ea typeface="+mn-ea"/>
                <a:cs typeface="+mn-cs"/>
              </a:rPr>
              <a:t> au milieu des </a:t>
            </a:r>
            <a:r>
              <a:rPr lang="en-US" altLang="zh-CN" sz="1100" kern="1200" dirty="0" err="1">
                <a:solidFill>
                  <a:schemeClr val="tx1"/>
                </a:solidFill>
                <a:effectLst/>
                <a:latin typeface="+mn-lt"/>
                <a:ea typeface="+mn-ea"/>
                <a:cs typeface="+mn-cs"/>
              </a:rPr>
              <a:t>difficultés</a:t>
            </a:r>
            <a:r>
              <a:rPr lang="en-US" altLang="zh-CN" sz="11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fr-FR" altLang="zh-CN" dirty="0">
                <a:solidFill>
                  <a:schemeClr val="bg1"/>
                </a:solidFill>
              </a:rPr>
              <a:t>BNP doit reconnaître sa responsabilité pour avoir enfreint certaines réglementations </a:t>
            </a:r>
          </a:p>
          <a:p>
            <a:pPr marL="0" marR="0" lvl="0" indent="0" algn="l" defTabSz="914400" rtl="0" eaLnBrk="1" fontAlgn="auto" latinLnBrk="0" hangingPunct="1">
              <a:lnSpc>
                <a:spcPct val="100000"/>
              </a:lnSpc>
              <a:spcBef>
                <a:spcPts val="0"/>
              </a:spcBef>
              <a:spcAft>
                <a:spcPts val="0"/>
              </a:spcAft>
              <a:buClrTx/>
              <a:buSzTx/>
              <a:buFontTx/>
              <a:buChar char="●"/>
              <a:tabLst/>
              <a:defRPr/>
            </a:pPr>
            <a:r>
              <a:rPr lang="fr-FR" altLang="zh-CN" dirty="0">
                <a:solidFill>
                  <a:schemeClr val="bg1"/>
                </a:solidFill>
              </a:rPr>
              <a:t>Elle doit payer l’amende, s'engager dans les affaires conformément aux lois, afin de restaurer la réputation.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fr-FR" altLang="zh-CN" dirty="0">
                <a:solidFill>
                  <a:schemeClr val="bg1"/>
                </a:solidFill>
              </a:rPr>
              <a:t>Elle doit </a:t>
            </a:r>
            <a:r>
              <a:rPr lang="en-US" altLang="zh-CN" dirty="0" err="1">
                <a:solidFill>
                  <a:schemeClr val="bg1"/>
                </a:solidFill>
              </a:rPr>
              <a:t>renforcer</a:t>
            </a:r>
            <a:r>
              <a:rPr lang="en-US" altLang="zh-CN" dirty="0">
                <a:solidFill>
                  <a:schemeClr val="bg1"/>
                </a:solidFill>
              </a:rPr>
              <a:t> la </a:t>
            </a:r>
            <a:r>
              <a:rPr lang="en-US" altLang="zh-CN" dirty="0" err="1">
                <a:solidFill>
                  <a:schemeClr val="bg1"/>
                </a:solidFill>
              </a:rPr>
              <a:t>dynamique</a:t>
            </a:r>
            <a:r>
              <a:rPr lang="en-US" altLang="zh-CN" dirty="0">
                <a:solidFill>
                  <a:schemeClr val="bg1"/>
                </a:solidFill>
              </a:rPr>
              <a:t> </a:t>
            </a:r>
            <a:r>
              <a:rPr lang="en-US" altLang="zh-CN" dirty="0" err="1">
                <a:solidFill>
                  <a:schemeClr val="bg1"/>
                </a:solidFill>
              </a:rPr>
              <a:t>commerciale</a:t>
            </a:r>
            <a:r>
              <a:rPr lang="en-US" altLang="zh-CN" dirty="0">
                <a:solidFill>
                  <a:schemeClr val="bg1"/>
                </a:solidFill>
              </a:rPr>
              <a:t> </a:t>
            </a:r>
            <a:r>
              <a:rPr lang="en-US" altLang="zh-CN" dirty="0" err="1">
                <a:solidFill>
                  <a:schemeClr val="bg1"/>
                </a:solidFill>
              </a:rPr>
              <a:t>en</a:t>
            </a:r>
            <a:r>
              <a:rPr lang="en-US" altLang="zh-CN" dirty="0">
                <a:solidFill>
                  <a:schemeClr val="bg1"/>
                </a:solidFill>
              </a:rPr>
              <a:t> </a:t>
            </a:r>
            <a:r>
              <a:rPr lang="en-US" altLang="zh-CN" dirty="0" err="1">
                <a:solidFill>
                  <a:schemeClr val="bg1"/>
                </a:solidFill>
              </a:rPr>
              <a:t>proposant</a:t>
            </a:r>
            <a:r>
              <a:rPr lang="en-US" altLang="zh-CN" dirty="0">
                <a:solidFill>
                  <a:schemeClr val="bg1"/>
                </a:solidFill>
              </a:rPr>
              <a:t> de </a:t>
            </a:r>
            <a:r>
              <a:rPr lang="en-US" altLang="zh-CN" dirty="0" err="1">
                <a:solidFill>
                  <a:schemeClr val="bg1"/>
                </a:solidFill>
              </a:rPr>
              <a:t>nouvelles</a:t>
            </a:r>
            <a:r>
              <a:rPr lang="en-US" altLang="zh-CN" dirty="0">
                <a:solidFill>
                  <a:schemeClr val="bg1"/>
                </a:solidFill>
              </a:rPr>
              <a:t> </a:t>
            </a:r>
            <a:r>
              <a:rPr lang="en-US" altLang="zh-CN" dirty="0" err="1">
                <a:solidFill>
                  <a:schemeClr val="bg1"/>
                </a:solidFill>
              </a:rPr>
              <a:t>expériences</a:t>
            </a:r>
            <a:r>
              <a:rPr lang="en-US" altLang="zh-CN" dirty="0">
                <a:solidFill>
                  <a:schemeClr val="bg1"/>
                </a:solidFill>
              </a:rPr>
              <a:t> </a:t>
            </a:r>
            <a:r>
              <a:rPr lang="en-US" altLang="zh-CN" dirty="0" err="1">
                <a:solidFill>
                  <a:schemeClr val="bg1"/>
                </a:solidFill>
              </a:rPr>
              <a:t>clientes</a:t>
            </a:r>
            <a:r>
              <a:rPr lang="en-US" altLang="zh-CN" dirty="0">
                <a:solidFill>
                  <a:schemeClr val="bg1"/>
                </a:solidFill>
              </a:rPr>
              <a:t>.</a:t>
            </a:r>
            <a:endParaRPr lang="zh-CN" alt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lang="zh-CN" altLang="zh-CN" sz="1100" kern="1200" dirty="0">
              <a:solidFill>
                <a:schemeClr val="tx1"/>
              </a:solidFill>
              <a:effectLst/>
              <a:latin typeface="+mn-lt"/>
              <a:ea typeface="+mn-ea"/>
              <a:cs typeface="+mn-cs"/>
            </a:endParaRPr>
          </a:p>
          <a:p>
            <a:endParaRPr lang="zh-CN" altLang="en-US" dirty="0"/>
          </a:p>
          <a:p>
            <a:endParaRPr lang="zh-CN" altLang="en-US" dirty="0"/>
          </a:p>
        </p:txBody>
      </p:sp>
    </p:spTree>
    <p:extLst>
      <p:ext uri="{BB962C8B-B14F-4D97-AF65-F5344CB8AC3E}">
        <p14:creationId xmlns:p14="http://schemas.microsoft.com/office/powerpoint/2010/main" val="3091471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fr-FR" altLang="zh-CN" sz="1100" kern="1200" dirty="0">
                <a:solidFill>
                  <a:schemeClr val="tx1"/>
                </a:solidFill>
                <a:effectLst/>
                <a:latin typeface="+mn-lt"/>
                <a:ea typeface="+mn-ea"/>
                <a:cs typeface="+mn-cs"/>
              </a:rPr>
              <a:t>On prend le deuxième cas Deutsche Bank, la première banque allemande, a une énorme perte nette de 6,7 milliards d'euros pour l'année 2015 à cause de 12 milliards de charges, face à ses nombreux litiges. </a:t>
            </a:r>
            <a:endParaRPr dirty="0"/>
          </a:p>
        </p:txBody>
      </p:sp>
    </p:spTree>
    <p:extLst>
      <p:ext uri="{BB962C8B-B14F-4D97-AF65-F5344CB8AC3E}">
        <p14:creationId xmlns:p14="http://schemas.microsoft.com/office/powerpoint/2010/main" val="3794426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100" kern="1200" dirty="0">
                <a:solidFill>
                  <a:schemeClr val="tx1"/>
                </a:solidFill>
                <a:effectLst/>
                <a:latin typeface="+mn-lt"/>
                <a:ea typeface="+mn-ea"/>
                <a:cs typeface="+mn-cs"/>
              </a:rPr>
              <a:t>Les charges exceptionnelles incluent, des dépréciations, des frais de restructurations, et indemnités de départ. </a:t>
            </a:r>
            <a:endParaRPr lang="zh-CN" altLang="zh-CN"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07616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100" kern="1200" dirty="0">
                <a:solidFill>
                  <a:schemeClr val="tx1"/>
                </a:solidFill>
                <a:effectLst/>
                <a:latin typeface="+mn-lt"/>
                <a:ea typeface="+mn-ea"/>
                <a:cs typeface="+mn-cs"/>
              </a:rPr>
              <a:t>La banque avait déjà passé une partie de ces coûts tout au long de l'année, notamment de lourdes dépréciations au troisième trimestre, mais le dernier trimestre a lui apporté des mauvaises surprises, avec de nouvelles provisions pour litiges de 1,2 milliard d'euros. Le seul quatrième trimestre affiche ainsi une perte nette d'environ 2,1 milliards d'euros.</a:t>
            </a:r>
            <a:endParaRPr lang="zh-CN" altLang="zh-CN"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7217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r>
              <a:rPr lang="fr-FR" altLang="zh-CN" sz="1100" b="1" kern="1200" dirty="0">
                <a:solidFill>
                  <a:schemeClr val="tx1"/>
                </a:solidFill>
                <a:effectLst/>
                <a:latin typeface="+mn-lt"/>
                <a:ea typeface="+mn-ea"/>
                <a:cs typeface="+mn-cs"/>
              </a:rPr>
              <a:t>Pourquoi il y cette perte?</a:t>
            </a:r>
          </a:p>
          <a:p>
            <a:r>
              <a:rPr lang="fr-FR" altLang="zh-CN" sz="1100" b="1" kern="1200" dirty="0">
                <a:solidFill>
                  <a:schemeClr val="tx1"/>
                </a:solidFill>
                <a:effectLst/>
                <a:latin typeface="+mn-lt"/>
                <a:ea typeface="+mn-ea"/>
                <a:cs typeface="+mn-cs"/>
              </a:rPr>
              <a:t>Pour Externe</a:t>
            </a:r>
            <a:r>
              <a:rPr lang="fr-FR" altLang="zh-CN" sz="1100" kern="1200" dirty="0">
                <a:solidFill>
                  <a:schemeClr val="tx1"/>
                </a:solidFill>
                <a:effectLst/>
                <a:latin typeface="+mn-lt"/>
                <a:ea typeface="+mn-ea"/>
                <a:cs typeface="+mn-cs"/>
              </a:rPr>
              <a:t> :</a:t>
            </a:r>
            <a:endParaRPr lang="zh-CN" altLang="zh-CN" sz="1100" kern="1200" dirty="0">
              <a:solidFill>
                <a:schemeClr val="tx1"/>
              </a:solidFill>
              <a:effectLst/>
              <a:latin typeface="+mn-lt"/>
              <a:ea typeface="+mn-ea"/>
              <a:cs typeface="+mn-cs"/>
            </a:endParaRPr>
          </a:p>
          <a:p>
            <a:r>
              <a:rPr lang="fr-FR" altLang="zh-CN" sz="1100" kern="1200" dirty="0">
                <a:solidFill>
                  <a:schemeClr val="tx1"/>
                </a:solidFill>
                <a:effectLst/>
                <a:latin typeface="+mn-lt"/>
                <a:ea typeface="+mn-ea"/>
                <a:cs typeface="+mn-cs"/>
              </a:rPr>
              <a:t>Les conditions de marché sont compliquées, taux d'intérêt extrêmement bas et bourses en plein affolement, les affaires de la banque ne sont pas florissantes</a:t>
            </a:r>
            <a:r>
              <a:rPr lang="fr-CA" altLang="zh-CN" sz="1100" kern="1200" dirty="0">
                <a:solidFill>
                  <a:schemeClr val="tx1"/>
                </a:solidFill>
                <a:effectLst/>
                <a:latin typeface="+mn-lt"/>
                <a:ea typeface="+mn-ea"/>
                <a:cs typeface="+mn-cs"/>
              </a:rPr>
              <a:t>.</a:t>
            </a:r>
            <a:endParaRPr lang="zh-CN" altLang="zh-CN" sz="1100" kern="1200" dirty="0">
              <a:solidFill>
                <a:schemeClr val="tx1"/>
              </a:solidFill>
              <a:effectLst/>
              <a:latin typeface="+mn-lt"/>
              <a:ea typeface="+mn-ea"/>
              <a:cs typeface="+mn-cs"/>
            </a:endParaRPr>
          </a:p>
          <a:p>
            <a:r>
              <a:rPr lang="fr-FR" altLang="zh-CN" sz="1100" kern="1200" dirty="0">
                <a:solidFill>
                  <a:schemeClr val="tx1"/>
                </a:solidFill>
                <a:effectLst/>
                <a:latin typeface="+mn-lt"/>
                <a:ea typeface="+mn-ea"/>
                <a:cs typeface="+mn-cs"/>
              </a:rPr>
              <a:t>Sur l'ensemble de l'année, les provisions passées pour litiges s'élèvent à 5,2 milliards d'euros. La banque est aux prises avec 6 000 procédures juridiques, d'affaires de manipulation de taux à soupçons de blanchiment d'argent, et la liste ne cesse de s'allonger.</a:t>
            </a:r>
            <a:endParaRPr lang="zh-CN" altLang="zh-CN" sz="1100" kern="1200" dirty="0">
              <a:solidFill>
                <a:schemeClr val="tx1"/>
              </a:solidFill>
              <a:effectLst/>
              <a:latin typeface="+mn-lt"/>
              <a:ea typeface="+mn-ea"/>
              <a:cs typeface="+mn-cs"/>
            </a:endParaRPr>
          </a:p>
          <a:p>
            <a:r>
              <a:rPr lang="fr-FR" altLang="zh-CN" sz="1100" b="1" kern="1200" dirty="0">
                <a:solidFill>
                  <a:schemeClr val="tx1"/>
                </a:solidFill>
                <a:effectLst/>
                <a:latin typeface="+mn-lt"/>
                <a:ea typeface="+mn-ea"/>
                <a:cs typeface="+mn-cs"/>
              </a:rPr>
              <a:t>Pour Interne</a:t>
            </a:r>
            <a:r>
              <a:rPr lang="fr-FR" altLang="zh-CN" sz="1100" kern="1200" dirty="0">
                <a:solidFill>
                  <a:schemeClr val="tx1"/>
                </a:solidFill>
                <a:effectLst/>
                <a:latin typeface="+mn-lt"/>
                <a:ea typeface="+mn-ea"/>
                <a:cs typeface="+mn-cs"/>
              </a:rPr>
              <a:t> :</a:t>
            </a:r>
            <a:endParaRPr lang="zh-CN" altLang="zh-CN" sz="1100" kern="1200" dirty="0">
              <a:solidFill>
                <a:schemeClr val="tx1"/>
              </a:solidFill>
              <a:effectLst/>
              <a:latin typeface="+mn-lt"/>
              <a:ea typeface="+mn-ea"/>
              <a:cs typeface="+mn-cs"/>
            </a:endParaRPr>
          </a:p>
          <a:p>
            <a:r>
              <a:rPr lang="fr-FR" altLang="zh-CN" sz="1100" kern="1200" dirty="0">
                <a:solidFill>
                  <a:schemeClr val="tx1"/>
                </a:solidFill>
                <a:effectLst/>
                <a:latin typeface="+mn-lt"/>
                <a:ea typeface="+mn-ea"/>
                <a:cs typeface="+mn-cs"/>
              </a:rPr>
              <a:t>En 2013, la Deutsche Bank a investi plus de 5 400 milliards d'euros des dérivés financiers. La Système de contrôle des risques de la Deutsche Bank n’a pas de capacité de les bien contrôler. </a:t>
            </a:r>
          </a:p>
          <a:p>
            <a:r>
              <a:rPr lang="fr-FR" altLang="zh-CN" sz="1100" kern="1200" dirty="0">
                <a:solidFill>
                  <a:schemeClr val="tx1"/>
                </a:solidFill>
                <a:effectLst/>
                <a:latin typeface="+mn-lt"/>
                <a:ea typeface="+mn-ea"/>
                <a:cs typeface="+mn-cs"/>
              </a:rPr>
              <a:t>Dans les résultats d’une stresse test des banques européennes. La Deutsche Bank a eu la plus faible </a:t>
            </a:r>
            <a:r>
              <a:rPr lang="fr-FR" altLang="zh-CN" sz="1100" kern="1200" dirty="0" err="1">
                <a:solidFill>
                  <a:schemeClr val="tx1"/>
                </a:solidFill>
                <a:effectLst/>
                <a:latin typeface="+mn-lt"/>
                <a:ea typeface="+mn-ea"/>
                <a:cs typeface="+mn-cs"/>
              </a:rPr>
              <a:t>performance.son</a:t>
            </a:r>
            <a:r>
              <a:rPr lang="fr-FR" altLang="zh-CN" sz="1100" kern="1200" dirty="0">
                <a:solidFill>
                  <a:schemeClr val="tx1"/>
                </a:solidFill>
                <a:effectLst/>
                <a:latin typeface="+mn-lt"/>
                <a:ea typeface="+mn-ea"/>
                <a:cs typeface="+mn-cs"/>
              </a:rPr>
              <a:t> besoin est de 19 milliards de plus, mais son capital n’est que de 17 milliards.</a:t>
            </a:r>
            <a:endParaRPr lang="zh-CN" altLang="zh-CN"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66158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100" kern="1200" dirty="0">
                <a:solidFill>
                  <a:schemeClr val="tx1"/>
                </a:solidFill>
                <a:latin typeface="+mn-lt"/>
                <a:ea typeface="+mn-ea"/>
                <a:cs typeface="+mn-cs"/>
              </a:rPr>
              <a:t>Le résultat net comptable des banques est généralement exprimée en fonction des déterminants internes et externes. Les déterminants internes proviennent de comptes bancaires. Les déterminants externes sont des variables qui ne sont pas liées à la gestion bancaire mais reflètent l'environnement économique et juridique qui affecte le fonctionnement et la performance des institutions financières.</a:t>
            </a:r>
            <a:endParaRPr lang="zh-CN" altLang="zh-CN" sz="1100" kern="1200" dirty="0">
              <a:solidFill>
                <a:schemeClr val="tx1"/>
              </a:solidFill>
              <a:latin typeface="+mn-lt"/>
              <a:ea typeface="+mn-ea"/>
              <a:cs typeface="+mn-cs"/>
            </a:endParaRPr>
          </a:p>
        </p:txBody>
      </p:sp>
    </p:spTree>
    <p:extLst>
      <p:ext uri="{BB962C8B-B14F-4D97-AF65-F5344CB8AC3E}">
        <p14:creationId xmlns:p14="http://schemas.microsoft.com/office/powerpoint/2010/main" val="2396298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fr-FR" altLang="zh-CN" sz="1100" kern="1200" dirty="0">
                <a:solidFill>
                  <a:schemeClr val="tx1"/>
                </a:solidFill>
                <a:latin typeface="+mn-lt"/>
                <a:ea typeface="+mn-ea"/>
                <a:cs typeface="+mn-cs"/>
              </a:rPr>
              <a:t>Par exemple, la taille plus grande implique les fonds propres le plus abondant d'une banque. Elle attire plus de client et </a:t>
            </a:r>
            <a:r>
              <a:rPr lang="fr-FR" altLang="zh-CN" sz="1100" kern="1200" dirty="0" err="1">
                <a:solidFill>
                  <a:schemeClr val="tx1"/>
                </a:solidFill>
                <a:latin typeface="+mn-lt"/>
                <a:ea typeface="+mn-ea"/>
                <a:cs typeface="+mn-cs"/>
              </a:rPr>
              <a:t>recevoit</a:t>
            </a:r>
            <a:r>
              <a:rPr lang="fr-FR" altLang="zh-CN" sz="1100" kern="1200" dirty="0">
                <a:solidFill>
                  <a:schemeClr val="tx1"/>
                </a:solidFill>
                <a:latin typeface="+mn-lt"/>
                <a:ea typeface="+mn-ea"/>
                <a:cs typeface="+mn-cs"/>
              </a:rPr>
              <a:t> plus de marge d’intérêt.</a:t>
            </a:r>
            <a:r>
              <a:rPr lang="fr-CA" altLang="zh-CN" sz="1100" kern="1200" dirty="0">
                <a:solidFill>
                  <a:schemeClr val="tx1"/>
                </a:solidFill>
                <a:latin typeface="+mn-lt"/>
                <a:ea typeface="+mn-ea"/>
                <a:cs typeface="+mn-cs"/>
              </a:rPr>
              <a:t> </a:t>
            </a:r>
            <a:r>
              <a:rPr lang="fr-FR" altLang="zh-CN" sz="1100" kern="1200" dirty="0">
                <a:solidFill>
                  <a:schemeClr val="tx1"/>
                </a:solidFill>
                <a:latin typeface="+mn-lt"/>
                <a:ea typeface="+mn-ea"/>
                <a:cs typeface="+mn-cs"/>
              </a:rPr>
              <a:t>Et le besoin de gestion des risques dans le secteur bancaire est inhérent à la nature de l'activité bancaire. La mauvaise qualité des actifs et la faiblesse des liquidités sont les deux principales causes des faillites bancaires.</a:t>
            </a:r>
            <a:endParaRPr lang="zh-CN" altLang="zh-CN" sz="1100" kern="1200" dirty="0">
              <a:solidFill>
                <a:schemeClr val="tx1"/>
              </a:solidFill>
              <a:latin typeface="+mn-lt"/>
              <a:ea typeface="+mn-ea"/>
              <a:cs typeface="+mn-cs"/>
            </a:endParaRPr>
          </a:p>
        </p:txBody>
      </p:sp>
    </p:spTree>
    <p:extLst>
      <p:ext uri="{BB962C8B-B14F-4D97-AF65-F5344CB8AC3E}">
        <p14:creationId xmlns:p14="http://schemas.microsoft.com/office/powerpoint/2010/main" val="1210588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100" kern="1200" dirty="0">
                <a:solidFill>
                  <a:schemeClr val="tx1"/>
                </a:solidFill>
                <a:latin typeface="+mn-lt"/>
                <a:ea typeface="+mn-ea"/>
                <a:cs typeface="+mn-cs"/>
              </a:rPr>
              <a:t>En ce qui concerne les déterminants externes du résultat net comptable de banque, la surveillance du capital des autorités de régulation conduira inévitablement à la contraction du crédit en période de ralentissement économique. Comme un intermédiaire du financement, les activités bancaires sont étroitement liés au cycle économique.</a:t>
            </a:r>
            <a:endParaRPr lang="zh-CN" altLang="zh-CN" sz="1100" kern="1200" dirty="0">
              <a:solidFill>
                <a:schemeClr val="tx1"/>
              </a:solidFill>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3915422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a:buNone/>
            </a:pPr>
            <a:r>
              <a:rPr lang="fr-FR" altLang="zh-CN" sz="1100" kern="1200" dirty="0">
                <a:solidFill>
                  <a:schemeClr val="tx1"/>
                </a:solidFill>
                <a:latin typeface="+mn-lt"/>
                <a:ea typeface="+mn-ea"/>
                <a:cs typeface="+mn-cs"/>
              </a:rPr>
              <a:t>Comment bien fonctionne une banque, les PDG des banques connaissent mieux que nous. Ils ont un projet précis de coordonner tous les déterminants y compris ce que nous ne mentionnons. Cependant, il y a encore 2 choses sur lesquelles nous devons mettre l'accent.  </a:t>
            </a:r>
          </a:p>
          <a:p>
            <a:r>
              <a:rPr lang="fr-FR" altLang="zh-CN" sz="1100" kern="1200" dirty="0">
                <a:solidFill>
                  <a:schemeClr val="tx1"/>
                </a:solidFill>
                <a:latin typeface="+mn-lt"/>
                <a:ea typeface="+mn-ea"/>
                <a:cs typeface="+mn-cs"/>
              </a:rPr>
              <a:t>La première chose est la satisfaction du client. La banque doit améliorer sans cesse la satisfaction . La fidélité du client est le but de cette surveillance. </a:t>
            </a:r>
          </a:p>
          <a:p>
            <a:r>
              <a:rPr lang="fr-FR" altLang="zh-CN" sz="1100" kern="1200" dirty="0">
                <a:solidFill>
                  <a:schemeClr val="tx1"/>
                </a:solidFill>
                <a:latin typeface="+mn-lt"/>
                <a:ea typeface="+mn-ea"/>
                <a:cs typeface="+mn-cs"/>
              </a:rPr>
              <a:t>Le deuxième chose est la gestion des risques. Le risque de marché influence directement les revenues de banque. Tous les cas montré avant et la série de fraudes survenues dans des institutions bancaires démontrent bien que la gestion des risques bancaires va bien au-delà des domaines des risques de crédit ou des risques de marché, et nécessite la prise en compte des risques opérationnels.</a:t>
            </a:r>
          </a:p>
        </p:txBody>
      </p:sp>
    </p:spTree>
    <p:extLst>
      <p:ext uri="{BB962C8B-B14F-4D97-AF65-F5344CB8AC3E}">
        <p14:creationId xmlns:p14="http://schemas.microsoft.com/office/powerpoint/2010/main" val="400591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altLang="zh-CN" sz="1100" kern="1200" dirty="0">
                <a:solidFill>
                  <a:schemeClr val="tx1"/>
                </a:solidFill>
                <a:effectLst/>
                <a:latin typeface="+mn-lt"/>
                <a:ea typeface="+mn-ea"/>
                <a:cs typeface="+mn-cs"/>
              </a:rPr>
              <a:t>En comptabilité, le résultat net d'une entreprise est égal à la différence constatée, sur une période déterminée, entre les produits et les charges. Si le nombre est négatif, l’entreprise reçoit les pertes. </a:t>
            </a:r>
            <a:endParaRPr lang="zh-CN" altLang="zh-CN"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74879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sz="1100" kern="1200" dirty="0">
                <a:solidFill>
                  <a:schemeClr val="tx1"/>
                </a:solidFill>
                <a:latin typeface="+mn-lt"/>
                <a:ea typeface="+mn-ea"/>
                <a:cs typeface="+mn-cs"/>
              </a:rPr>
              <a:t>En général, le RNC s'agit d'un important indicateur qui donne des informations sur la performance globale d'une banque.</a:t>
            </a:r>
            <a:endParaRPr lang="fr-FR" altLang="zh-CN" dirty="0"/>
          </a:p>
        </p:txBody>
      </p:sp>
    </p:spTree>
    <p:extLst>
      <p:ext uri="{BB962C8B-B14F-4D97-AF65-F5344CB8AC3E}">
        <p14:creationId xmlns:p14="http://schemas.microsoft.com/office/powerpoint/2010/main" val="177010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fr-CA" dirty="0"/>
              <a:t>Merci de vos écoutes.</a:t>
            </a:r>
            <a:endParaRPr dirty="0"/>
          </a:p>
        </p:txBody>
      </p:sp>
    </p:spTree>
    <p:extLst>
      <p:ext uri="{BB962C8B-B14F-4D97-AF65-F5344CB8AC3E}">
        <p14:creationId xmlns:p14="http://schemas.microsoft.com/office/powerpoint/2010/main" val="291229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fr-CA" altLang="zh-CN" sz="1100" kern="1200" dirty="0">
                <a:solidFill>
                  <a:schemeClr val="tx1"/>
                </a:solidFill>
                <a:effectLst/>
                <a:latin typeface="+mn-lt"/>
                <a:ea typeface="+mn-ea"/>
                <a:cs typeface="+mn-cs"/>
              </a:rPr>
              <a:t>Que fait la société avec son RNC? Alors, soit elle distribue les dividendes aux ses actionnaires, soit elle le mit en réserve pour mieux développer la société.</a:t>
            </a:r>
            <a:endParaRPr dirty="0"/>
          </a:p>
        </p:txBody>
      </p:sp>
    </p:spTree>
    <p:extLst>
      <p:ext uri="{BB962C8B-B14F-4D97-AF65-F5344CB8AC3E}">
        <p14:creationId xmlns:p14="http://schemas.microsoft.com/office/powerpoint/2010/main" val="2492222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fr-CA" altLang="zh-CN" sz="1100" kern="1200" dirty="0">
                <a:solidFill>
                  <a:schemeClr val="tx1"/>
                </a:solidFill>
                <a:effectLst/>
                <a:latin typeface="+mn-lt"/>
                <a:ea typeface="+mn-ea"/>
                <a:cs typeface="+mn-cs"/>
              </a:rPr>
              <a:t>Le RNC est une base pour calculer d’autres indicateurs utiles, par exemple, la capacité d’autofinancement, le bénéfice par action, ou le montant de dividende.</a:t>
            </a:r>
            <a:endParaRPr dirty="0"/>
          </a:p>
        </p:txBody>
      </p:sp>
    </p:spTree>
    <p:extLst>
      <p:ext uri="{BB962C8B-B14F-4D97-AF65-F5344CB8AC3E}">
        <p14:creationId xmlns:p14="http://schemas.microsoft.com/office/powerpoint/2010/main" val="21385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altLang="zh-CN" sz="1100" kern="1200" dirty="0">
                <a:solidFill>
                  <a:schemeClr val="tx1"/>
                </a:solidFill>
                <a:effectLst/>
                <a:latin typeface="+mn-lt"/>
                <a:ea typeface="+mn-ea"/>
                <a:cs typeface="+mn-cs"/>
              </a:rPr>
              <a:t>On dit que le RNC est un chiffre clé pour analyser et gérer une banque. Veuillez voir quelques analyses du cas des banques commerciales.</a:t>
            </a:r>
            <a:endParaRPr lang="zh-CN" altLang="zh-CN"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66934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zh-CN" dirty="0"/>
              <a:t>Au</a:t>
            </a:r>
            <a:r>
              <a:rPr lang="fr-FR" altLang="zh-CN" baseline="0" dirty="0"/>
              <a:t> tour début, on commence par le cas BNP Paribas.</a:t>
            </a:r>
            <a:endParaRPr lang="fr-FR" altLang="zh-CN" dirty="0"/>
          </a:p>
          <a:p>
            <a:pPr lvl="0">
              <a:spcBef>
                <a:spcPts val="0"/>
              </a:spcBef>
              <a:buNone/>
            </a:pPr>
            <a:endParaRPr dirty="0"/>
          </a:p>
        </p:txBody>
      </p:sp>
    </p:spTree>
    <p:extLst>
      <p:ext uri="{BB962C8B-B14F-4D97-AF65-F5344CB8AC3E}">
        <p14:creationId xmlns:p14="http://schemas.microsoft.com/office/powerpoint/2010/main" val="411751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Voici</a:t>
            </a:r>
            <a:r>
              <a:rPr lang="en-US" altLang="zh-CN" baseline="0" dirty="0"/>
              <a:t> le tableau qui </a:t>
            </a:r>
            <a:r>
              <a:rPr lang="en-US" altLang="zh-CN" baseline="0" dirty="0" err="1"/>
              <a:t>présente</a:t>
            </a:r>
            <a:r>
              <a:rPr lang="en-US" altLang="zh-CN" baseline="0" dirty="0"/>
              <a:t> le </a:t>
            </a:r>
            <a:r>
              <a:rPr lang="fr-FR" altLang="zh-CN" dirty="0">
                <a:solidFill>
                  <a:schemeClr val="bg1"/>
                </a:solidFill>
              </a:rPr>
              <a:t>résultat de BNP pendent</a:t>
            </a:r>
            <a:r>
              <a:rPr lang="fr-FR" altLang="zh-CN" baseline="0" dirty="0">
                <a:solidFill>
                  <a:schemeClr val="bg1"/>
                </a:solidFill>
              </a:rPr>
              <a:t> les 5 dernières année</a:t>
            </a:r>
            <a:r>
              <a:rPr lang="en-US" altLang="zh-CN" baseline="0" dirty="0"/>
              <a:t>s. On </a:t>
            </a:r>
            <a:r>
              <a:rPr lang="en-US" altLang="zh-CN" baseline="0" dirty="0" err="1"/>
              <a:t>peut</a:t>
            </a:r>
            <a:r>
              <a:rPr lang="en-US" altLang="zh-CN" baseline="0" dirty="0"/>
              <a:t> </a:t>
            </a:r>
            <a:r>
              <a:rPr lang="en-US" altLang="zh-CN" baseline="0" dirty="0" err="1"/>
              <a:t>constater</a:t>
            </a:r>
            <a:r>
              <a:rPr lang="en-US" altLang="zh-CN" baseline="0" dirty="0"/>
              <a:t> que BNP a </a:t>
            </a:r>
            <a:r>
              <a:rPr lang="en-US" altLang="zh-CN" baseline="0" dirty="0" err="1"/>
              <a:t>réalisé</a:t>
            </a:r>
            <a:r>
              <a:rPr lang="en-US" altLang="zh-CN" baseline="0" dirty="0"/>
              <a:t> </a:t>
            </a:r>
            <a:r>
              <a:rPr lang="en-US" altLang="zh-CN" baseline="0" dirty="0" err="1"/>
              <a:t>une</a:t>
            </a:r>
            <a:r>
              <a:rPr lang="en-US" altLang="zh-CN" baseline="0" dirty="0"/>
              <a:t> performance stable sur le </a:t>
            </a:r>
            <a:r>
              <a:rPr lang="en-US" altLang="zh-CN" baseline="0" dirty="0" err="1"/>
              <a:t>produit</a:t>
            </a:r>
            <a:r>
              <a:rPr lang="en-US" altLang="zh-CN" baseline="0" dirty="0"/>
              <a:t> net </a:t>
            </a:r>
            <a:r>
              <a:rPr lang="en-US" altLang="zh-CN" baseline="0" dirty="0" err="1"/>
              <a:t>bancaire</a:t>
            </a:r>
            <a:r>
              <a:rPr lang="en-US" altLang="zh-CN" baseline="0" dirty="0"/>
              <a:t> et le </a:t>
            </a:r>
            <a:r>
              <a:rPr lang="fr-FR" altLang="zh-CN" dirty="0">
                <a:solidFill>
                  <a:schemeClr val="bg1"/>
                </a:solidFill>
              </a:rPr>
              <a:t>résultat brut d’exploitation. Pourtant</a:t>
            </a:r>
            <a:r>
              <a:rPr lang="fr-FR" altLang="zh-CN" baseline="0" dirty="0">
                <a:solidFill>
                  <a:schemeClr val="bg1"/>
                </a:solidFill>
              </a:rPr>
              <a:t>, le </a:t>
            </a:r>
            <a:r>
              <a:rPr lang="fr-FR" altLang="zh-CN" dirty="0">
                <a:solidFill>
                  <a:schemeClr val="bg1"/>
                </a:solidFill>
              </a:rPr>
              <a:t>résultat net par du groupe est en baisse de 97% par rapport </a:t>
            </a:r>
            <a:r>
              <a:rPr lang="en-US" altLang="zh-CN" dirty="0">
                <a:solidFill>
                  <a:schemeClr val="bg1"/>
                </a:solidFill>
              </a:rPr>
              <a:t>à </a:t>
            </a:r>
            <a:r>
              <a:rPr lang="en-US" altLang="zh-CN" dirty="0" err="1">
                <a:solidFill>
                  <a:schemeClr val="bg1"/>
                </a:solidFill>
              </a:rPr>
              <a:t>celui</a:t>
            </a:r>
            <a:r>
              <a:rPr lang="en-US" altLang="zh-CN" dirty="0">
                <a:solidFill>
                  <a:schemeClr val="bg1"/>
                </a:solidFill>
              </a:rPr>
              <a:t> </a:t>
            </a:r>
            <a:r>
              <a:rPr lang="en-US" altLang="zh-CN" dirty="0" err="1">
                <a:solidFill>
                  <a:schemeClr val="bg1"/>
                </a:solidFill>
              </a:rPr>
              <a:t>en</a:t>
            </a:r>
            <a:r>
              <a:rPr lang="en-US" altLang="zh-CN" dirty="0">
                <a:solidFill>
                  <a:schemeClr val="bg1"/>
                </a:solidFill>
              </a:rPr>
              <a:t> 2013.</a:t>
            </a:r>
            <a:r>
              <a:rPr lang="en-US" altLang="zh-CN" sz="1100" kern="1200" dirty="0">
                <a:solidFill>
                  <a:schemeClr val="tx1"/>
                </a:solidFill>
                <a:effectLst/>
                <a:latin typeface="+mn-lt"/>
                <a:ea typeface="+mn-ea"/>
                <a:cs typeface="+mn-cs"/>
              </a:rPr>
              <a:t> Par </a:t>
            </a:r>
            <a:r>
              <a:rPr lang="en-US" altLang="zh-CN" sz="1100" kern="1200" dirty="0" err="1">
                <a:solidFill>
                  <a:schemeClr val="tx1"/>
                </a:solidFill>
                <a:effectLst/>
                <a:latin typeface="+mn-lt"/>
                <a:ea typeface="+mn-ea"/>
                <a:cs typeface="+mn-cs"/>
              </a:rPr>
              <a:t>conséquent</a:t>
            </a:r>
            <a:r>
              <a:rPr lang="en-US" altLang="zh-CN" sz="1100" kern="1200" dirty="0">
                <a:solidFill>
                  <a:schemeClr val="tx1"/>
                </a:solidFill>
                <a:effectLst/>
                <a:latin typeface="+mn-lt"/>
                <a:ea typeface="+mn-ea"/>
                <a:cs typeface="+mn-cs"/>
              </a:rPr>
              <a:t>, nous </a:t>
            </a:r>
            <a:r>
              <a:rPr lang="en-US" altLang="zh-CN" sz="1100" kern="1200" dirty="0" err="1">
                <a:solidFill>
                  <a:schemeClr val="tx1"/>
                </a:solidFill>
                <a:effectLst/>
                <a:latin typeface="+mn-lt"/>
                <a:ea typeface="+mn-ea"/>
                <a:cs typeface="+mn-cs"/>
              </a:rPr>
              <a:t>avons</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envie</a:t>
            </a:r>
            <a:r>
              <a:rPr lang="en-US" altLang="zh-CN" sz="1100" kern="1200" dirty="0">
                <a:solidFill>
                  <a:schemeClr val="tx1"/>
                </a:solidFill>
                <a:effectLst/>
                <a:latin typeface="+mn-lt"/>
                <a:ea typeface="+mn-ea"/>
                <a:cs typeface="+mn-cs"/>
              </a:rPr>
              <a:t> de </a:t>
            </a:r>
            <a:r>
              <a:rPr lang="en-US" altLang="zh-CN" sz="1100" kern="1200" dirty="0" err="1">
                <a:solidFill>
                  <a:schemeClr val="tx1"/>
                </a:solidFill>
                <a:effectLst/>
                <a:latin typeface="+mn-lt"/>
                <a:ea typeface="+mn-ea"/>
                <a:cs typeface="+mn-cs"/>
              </a:rPr>
              <a:t>trouver</a:t>
            </a:r>
            <a:r>
              <a:rPr lang="en-US" altLang="zh-CN" sz="1100" kern="1200" dirty="0">
                <a:solidFill>
                  <a:schemeClr val="tx1"/>
                </a:solidFill>
                <a:effectLst/>
                <a:latin typeface="+mn-lt"/>
                <a:ea typeface="+mn-ea"/>
                <a:cs typeface="+mn-cs"/>
              </a:rPr>
              <a:t> les affaires qui </a:t>
            </a:r>
            <a:r>
              <a:rPr lang="en-US" altLang="zh-CN" sz="1100" kern="1200" dirty="0" err="1">
                <a:solidFill>
                  <a:schemeClr val="tx1"/>
                </a:solidFill>
                <a:effectLst/>
                <a:latin typeface="+mn-lt"/>
                <a:ea typeface="+mn-ea"/>
                <a:cs typeface="+mn-cs"/>
              </a:rPr>
              <a:t>ont</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eu</a:t>
            </a:r>
            <a:r>
              <a:rPr lang="en-US" altLang="zh-CN" sz="1100" kern="1200" dirty="0">
                <a:solidFill>
                  <a:schemeClr val="tx1"/>
                </a:solidFill>
                <a:effectLst/>
                <a:latin typeface="+mn-lt"/>
                <a:ea typeface="+mn-ea"/>
                <a:cs typeface="+mn-cs"/>
              </a:rPr>
              <a:t> lieu </a:t>
            </a:r>
            <a:r>
              <a:rPr lang="en-US" altLang="zh-CN" sz="1100" kern="1200" dirty="0" err="1">
                <a:solidFill>
                  <a:schemeClr val="tx1"/>
                </a:solidFill>
                <a:effectLst/>
                <a:latin typeface="+mn-lt"/>
                <a:ea typeface="+mn-ea"/>
                <a:cs typeface="+mn-cs"/>
              </a:rPr>
              <a:t>en</a:t>
            </a:r>
            <a:r>
              <a:rPr lang="en-US" altLang="zh-CN" sz="1100" kern="1200" dirty="0">
                <a:solidFill>
                  <a:schemeClr val="tx1"/>
                </a:solidFill>
                <a:effectLst/>
                <a:latin typeface="+mn-lt"/>
                <a:ea typeface="+mn-ea"/>
                <a:cs typeface="+mn-cs"/>
              </a:rPr>
              <a:t> 2014 et qui </a:t>
            </a:r>
            <a:r>
              <a:rPr lang="en-US" altLang="zh-CN" sz="1100" kern="1200" dirty="0" err="1">
                <a:solidFill>
                  <a:schemeClr val="tx1"/>
                </a:solidFill>
                <a:effectLst/>
                <a:latin typeface="+mn-lt"/>
                <a:ea typeface="+mn-ea"/>
                <a:cs typeface="+mn-cs"/>
              </a:rPr>
              <a:t>ont</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eu</a:t>
            </a:r>
            <a:r>
              <a:rPr lang="en-US" altLang="zh-CN" sz="1100" kern="1200" dirty="0">
                <a:solidFill>
                  <a:schemeClr val="tx1"/>
                </a:solidFill>
                <a:effectLst/>
                <a:latin typeface="+mn-lt"/>
                <a:ea typeface="+mn-ea"/>
                <a:cs typeface="+mn-cs"/>
              </a:rPr>
              <a:t> un </a:t>
            </a:r>
            <a:r>
              <a:rPr lang="en-US" altLang="zh-CN" sz="1100" kern="1200" dirty="0" err="1">
                <a:solidFill>
                  <a:schemeClr val="tx1"/>
                </a:solidFill>
                <a:effectLst/>
                <a:latin typeface="+mn-lt"/>
                <a:ea typeface="+mn-ea"/>
                <a:cs typeface="+mn-cs"/>
              </a:rPr>
              <a:t>effet</a:t>
            </a:r>
            <a:r>
              <a:rPr lang="en-US" altLang="zh-CN" sz="1100" kern="1200" dirty="0">
                <a:solidFill>
                  <a:schemeClr val="tx1"/>
                </a:solidFill>
                <a:effectLst/>
                <a:latin typeface="+mn-lt"/>
                <a:ea typeface="+mn-ea"/>
                <a:cs typeface="+mn-cs"/>
              </a:rPr>
              <a:t> sur le </a:t>
            </a:r>
            <a:r>
              <a:rPr lang="en-US" altLang="zh-CN" sz="1100" kern="1200" dirty="0" err="1">
                <a:solidFill>
                  <a:schemeClr val="tx1"/>
                </a:solidFill>
                <a:effectLst/>
                <a:latin typeface="+mn-lt"/>
                <a:ea typeface="+mn-ea"/>
                <a:cs typeface="+mn-cs"/>
              </a:rPr>
              <a:t>compte</a:t>
            </a:r>
            <a:r>
              <a:rPr lang="en-US" altLang="zh-CN" sz="1100" kern="1200" dirty="0">
                <a:solidFill>
                  <a:schemeClr val="tx1"/>
                </a:solidFill>
                <a:effectLst/>
                <a:latin typeface="+mn-lt"/>
                <a:ea typeface="+mn-ea"/>
                <a:cs typeface="+mn-cs"/>
              </a:rPr>
              <a:t> de </a:t>
            </a:r>
            <a:r>
              <a:rPr lang="en-US" altLang="zh-CN" sz="1100" kern="1200" dirty="0" err="1">
                <a:solidFill>
                  <a:schemeClr val="tx1"/>
                </a:solidFill>
                <a:effectLst/>
                <a:latin typeface="+mn-lt"/>
                <a:ea typeface="+mn-ea"/>
                <a:cs typeface="+mn-cs"/>
              </a:rPr>
              <a:t>résultat</a:t>
            </a:r>
            <a:r>
              <a:rPr lang="en-US" altLang="zh-CN" sz="1100" kern="1200" dirty="0">
                <a:solidFill>
                  <a:schemeClr val="tx1"/>
                </a:solidFill>
                <a:effectLst/>
                <a:latin typeface="+mn-lt"/>
                <a:ea typeface="+mn-ea"/>
                <a:cs typeface="+mn-cs"/>
              </a:rPr>
              <a:t>.</a:t>
            </a:r>
            <a:endParaRPr lang="zh-CN" altLang="en-US" dirty="0"/>
          </a:p>
          <a:p>
            <a:pPr>
              <a:buNone/>
            </a:pPr>
            <a:endParaRPr lang="zh-CN" altLang="en-US" dirty="0"/>
          </a:p>
        </p:txBody>
      </p:sp>
    </p:spTree>
    <p:extLst>
      <p:ext uri="{BB962C8B-B14F-4D97-AF65-F5344CB8AC3E}">
        <p14:creationId xmlns:p14="http://schemas.microsoft.com/office/powerpoint/2010/main" val="438155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kern="1200" baseline="0" dirty="0">
                <a:solidFill>
                  <a:schemeClr val="tx1"/>
                </a:solidFill>
                <a:effectLst/>
                <a:latin typeface="+mn-lt"/>
                <a:ea typeface="+mn-ea"/>
                <a:cs typeface="+mn-cs"/>
              </a:rPr>
              <a:t>Nous </a:t>
            </a:r>
            <a:r>
              <a:rPr lang="en-US" altLang="zh-CN" sz="1100" kern="1200" baseline="0" dirty="0" err="1">
                <a:solidFill>
                  <a:schemeClr val="tx1"/>
                </a:solidFill>
                <a:effectLst/>
                <a:latin typeface="+mn-lt"/>
                <a:ea typeface="+mn-ea"/>
                <a:cs typeface="+mn-cs"/>
              </a:rPr>
              <a:t>avons</a:t>
            </a:r>
            <a:r>
              <a:rPr lang="en-US" altLang="zh-CN" sz="1100" kern="1200" baseline="0" dirty="0">
                <a:solidFill>
                  <a:schemeClr val="tx1"/>
                </a:solidFill>
                <a:effectLst/>
                <a:latin typeface="+mn-lt"/>
                <a:ea typeface="+mn-ea"/>
                <a:cs typeface="+mn-cs"/>
              </a:rPr>
              <a:t> </a:t>
            </a:r>
            <a:r>
              <a:rPr lang="en-US" altLang="zh-CN" sz="1100" kern="1200" baseline="0" dirty="0" err="1">
                <a:solidFill>
                  <a:schemeClr val="tx1"/>
                </a:solidFill>
                <a:effectLst/>
                <a:latin typeface="+mn-lt"/>
                <a:ea typeface="+mn-ea"/>
                <a:cs typeface="+mn-cs"/>
              </a:rPr>
              <a:t>trouv</a:t>
            </a:r>
            <a:r>
              <a:rPr lang="en-US" altLang="zh-CN" sz="1100" kern="1200" dirty="0" err="1">
                <a:solidFill>
                  <a:schemeClr val="tx1"/>
                </a:solidFill>
                <a:effectLst/>
                <a:latin typeface="+mn-lt"/>
                <a:ea typeface="+mn-ea"/>
                <a:cs typeface="+mn-cs"/>
              </a:rPr>
              <a:t>é</a:t>
            </a:r>
            <a:r>
              <a:rPr lang="en-US" altLang="zh-CN" sz="1100" kern="1200" dirty="0">
                <a:solidFill>
                  <a:schemeClr val="tx1"/>
                </a:solidFill>
                <a:effectLst/>
                <a:latin typeface="+mn-lt"/>
                <a:ea typeface="+mn-ea"/>
                <a:cs typeface="+mn-cs"/>
              </a:rPr>
              <a:t> que</a:t>
            </a:r>
            <a:r>
              <a:rPr lang="en-US" altLang="zh-CN" sz="1100" kern="1200" baseline="0" dirty="0">
                <a:solidFill>
                  <a:schemeClr val="tx1"/>
                </a:solidFill>
                <a:effectLst/>
                <a:latin typeface="+mn-lt"/>
                <a:ea typeface="+mn-ea"/>
                <a:cs typeface="+mn-cs"/>
              </a:rPr>
              <a:t> </a:t>
            </a:r>
            <a:r>
              <a:rPr lang="en-US" altLang="zh-CN" sz="1100" kern="1200" dirty="0">
                <a:solidFill>
                  <a:schemeClr val="tx1"/>
                </a:solidFill>
                <a:effectLst/>
                <a:latin typeface="+mn-lt"/>
                <a:ea typeface="+mn-ea"/>
                <a:cs typeface="+mn-cs"/>
              </a:rPr>
              <a:t>la BNP a </a:t>
            </a:r>
            <a:r>
              <a:rPr lang="en-US" altLang="zh-CN" sz="1100" kern="1200" dirty="0" err="1">
                <a:solidFill>
                  <a:schemeClr val="tx1"/>
                </a:solidFill>
                <a:effectLst/>
                <a:latin typeface="+mn-lt"/>
                <a:ea typeface="+mn-ea"/>
                <a:cs typeface="+mn-cs"/>
              </a:rPr>
              <a:t>payé</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une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amende</a:t>
            </a:r>
            <a:r>
              <a:rPr lang="en-US" altLang="zh-CN" sz="1100" kern="1200" dirty="0">
                <a:solidFill>
                  <a:schemeClr val="tx1"/>
                </a:solidFill>
                <a:effectLst/>
                <a:latin typeface="+mn-lt"/>
                <a:ea typeface="+mn-ea"/>
                <a:cs typeface="+mn-cs"/>
              </a:rPr>
              <a:t> de </a:t>
            </a:r>
            <a:r>
              <a:rPr lang="en-US" altLang="zh-CN" sz="1100" kern="1200" dirty="0" err="1">
                <a:solidFill>
                  <a:schemeClr val="tx1"/>
                </a:solidFill>
                <a:effectLst/>
                <a:latin typeface="+mn-lt"/>
                <a:ea typeface="+mn-ea"/>
                <a:cs typeface="+mn-cs"/>
              </a:rPr>
              <a:t>près</a:t>
            </a:r>
            <a:r>
              <a:rPr lang="en-US" altLang="zh-CN" sz="1100" kern="1200" dirty="0">
                <a:solidFill>
                  <a:schemeClr val="tx1"/>
                </a:solidFill>
                <a:effectLst/>
                <a:latin typeface="+mn-lt"/>
                <a:ea typeface="+mn-ea"/>
                <a:cs typeface="+mn-cs"/>
              </a:rPr>
              <a:t> de 9 milliards de dollars aux </a:t>
            </a:r>
            <a:r>
              <a:rPr lang="en-US" altLang="zh-CN" sz="1100" kern="1200" dirty="0" err="1">
                <a:solidFill>
                  <a:schemeClr val="tx1"/>
                </a:solidFill>
                <a:effectLst/>
                <a:latin typeface="+mn-lt"/>
                <a:ea typeface="+mn-ea"/>
                <a:cs typeface="+mn-cs"/>
              </a:rPr>
              <a:t>Etats-Unis</a:t>
            </a:r>
            <a:r>
              <a:rPr lang="en-US" altLang="zh-CN" sz="1100" kern="1200" dirty="0">
                <a:solidFill>
                  <a:schemeClr val="tx1"/>
                </a:solidFill>
                <a:effectLst/>
                <a:latin typeface="+mn-lt"/>
                <a:ea typeface="+mn-ea"/>
                <a:cs typeface="+mn-cs"/>
              </a:rPr>
              <a:t>. Il </a:t>
            </a:r>
            <a:r>
              <a:rPr lang="en-US" altLang="zh-CN" sz="1100" kern="1200" dirty="0" err="1">
                <a:solidFill>
                  <a:schemeClr val="tx1"/>
                </a:solidFill>
                <a:effectLst/>
                <a:latin typeface="+mn-lt"/>
                <a:ea typeface="+mn-ea"/>
                <a:cs typeface="+mn-cs"/>
              </a:rPr>
              <a:t>s'agit</a:t>
            </a:r>
            <a:r>
              <a:rPr lang="en-US" altLang="zh-CN" sz="1100" kern="1200" dirty="0">
                <a:solidFill>
                  <a:schemeClr val="tx1"/>
                </a:solidFill>
                <a:effectLst/>
                <a:latin typeface="+mn-lt"/>
                <a:ea typeface="+mn-ea"/>
                <a:cs typeface="+mn-cs"/>
              </a:rPr>
              <a:t> de la plus forte </a:t>
            </a:r>
            <a:r>
              <a:rPr lang="en-US" altLang="zh-CN" sz="1100" kern="1200" dirty="0" err="1">
                <a:solidFill>
                  <a:schemeClr val="tx1"/>
                </a:solidFill>
                <a:effectLst/>
                <a:latin typeface="+mn-lt"/>
                <a:ea typeface="+mn-ea"/>
                <a:cs typeface="+mn-cs"/>
              </a:rPr>
              <a:t>amende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jamais</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payée</a:t>
            </a:r>
            <a:r>
              <a:rPr lang="en-US" altLang="zh-CN" sz="1100" kern="1200" dirty="0">
                <a:solidFill>
                  <a:schemeClr val="tx1"/>
                </a:solidFill>
                <a:effectLst/>
                <a:latin typeface="+mn-lt"/>
                <a:ea typeface="+mn-ea"/>
                <a:cs typeface="+mn-cs"/>
              </a:rPr>
              <a:t> par </a:t>
            </a:r>
            <a:r>
              <a:rPr lang="en-US" altLang="zh-CN" sz="1100" kern="1200" dirty="0" err="1">
                <a:solidFill>
                  <a:schemeClr val="tx1"/>
                </a:solidFill>
                <a:effectLst/>
                <a:latin typeface="+mn-lt"/>
                <a:ea typeface="+mn-ea"/>
                <a:cs typeface="+mn-cs"/>
              </a:rPr>
              <a:t>une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banque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étrangère</a:t>
            </a:r>
            <a:r>
              <a:rPr lang="en-US" altLang="zh-CN" sz="1100" kern="1200" dirty="0">
                <a:solidFill>
                  <a:schemeClr val="tx1"/>
                </a:solidFill>
                <a:effectLst/>
                <a:latin typeface="+mn-lt"/>
                <a:ea typeface="+mn-ea"/>
                <a:cs typeface="+mn-cs"/>
              </a:rPr>
              <a:t> aux </a:t>
            </a:r>
            <a:r>
              <a:rPr lang="en-US" altLang="zh-CN" sz="1100" kern="1200" dirty="0" err="1">
                <a:solidFill>
                  <a:schemeClr val="tx1"/>
                </a:solidFill>
                <a:effectLst/>
                <a:latin typeface="+mn-lt"/>
                <a:ea typeface="+mn-ea"/>
                <a:cs typeface="+mn-cs"/>
              </a:rPr>
              <a:t>Etats-Unis</a:t>
            </a:r>
            <a:r>
              <a:rPr lang="en-US" altLang="zh-CN" sz="1100" kern="1200" dirty="0">
                <a:solidFill>
                  <a:schemeClr val="tx1"/>
                </a:solidFill>
                <a:effectLst/>
                <a:latin typeface="+mn-lt"/>
                <a:ea typeface="+mn-ea"/>
                <a:cs typeface="+mn-cs"/>
              </a:rPr>
              <a:t>: 8,97 milliards de dollars.  </a:t>
            </a:r>
            <a:endParaRPr lang="zh-CN" altLang="en-US" dirty="0"/>
          </a:p>
          <a:p>
            <a:endParaRPr lang="zh-CN" altLang="en-US" dirty="0"/>
          </a:p>
        </p:txBody>
      </p:sp>
    </p:spTree>
    <p:extLst>
      <p:ext uri="{BB962C8B-B14F-4D97-AF65-F5344CB8AC3E}">
        <p14:creationId xmlns:p14="http://schemas.microsoft.com/office/powerpoint/2010/main" val="47554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kern="1200" dirty="0">
                <a:solidFill>
                  <a:schemeClr val="tx1"/>
                </a:solidFill>
                <a:effectLst/>
                <a:latin typeface="+mn-lt"/>
                <a:ea typeface="+mn-ea"/>
                <a:cs typeface="+mn-cs"/>
              </a:rPr>
              <a:t>BNP </a:t>
            </a:r>
            <a:r>
              <a:rPr lang="en-US" altLang="zh-CN" sz="1100" kern="1200" dirty="0" err="1">
                <a:solidFill>
                  <a:schemeClr val="tx1"/>
                </a:solidFill>
                <a:effectLst/>
                <a:latin typeface="+mn-lt"/>
                <a:ea typeface="+mn-ea"/>
                <a:cs typeface="+mn-cs"/>
              </a:rPr>
              <a:t>supporte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une</a:t>
            </a:r>
            <a:r>
              <a:rPr lang="en-US" altLang="zh-CN" sz="1100" kern="1200" dirty="0">
                <a:solidFill>
                  <a:schemeClr val="tx1"/>
                </a:solidFill>
                <a:effectLst/>
                <a:latin typeface="+mn-lt"/>
                <a:ea typeface="+mn-ea"/>
                <a:cs typeface="+mn-cs"/>
              </a:rPr>
              <a:t> charge de 5 milliards de dollars qui </a:t>
            </a:r>
            <a:r>
              <a:rPr lang="en-US" altLang="zh-CN" sz="1100" kern="1200" dirty="0" err="1">
                <a:solidFill>
                  <a:schemeClr val="tx1"/>
                </a:solidFill>
                <a:effectLst/>
                <a:latin typeface="+mn-lt"/>
                <a:ea typeface="+mn-ea"/>
                <a:cs typeface="+mn-cs"/>
              </a:rPr>
              <a:t>représente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sa</a:t>
            </a:r>
            <a:r>
              <a:rPr lang="en-US" altLang="zh-CN" sz="1100" kern="1200" dirty="0">
                <a:solidFill>
                  <a:schemeClr val="tx1"/>
                </a:solidFill>
                <a:effectLst/>
                <a:latin typeface="+mn-lt"/>
                <a:ea typeface="+mn-ea"/>
                <a:cs typeface="+mn-cs"/>
              </a:rPr>
              <a:t> quote-part </a:t>
            </a:r>
            <a:r>
              <a:rPr lang="en-US" altLang="zh-CN" sz="1100" kern="1200" dirty="0" err="1">
                <a:solidFill>
                  <a:schemeClr val="tx1"/>
                </a:solidFill>
                <a:effectLst/>
                <a:latin typeface="+mn-lt"/>
                <a:ea typeface="+mn-ea"/>
                <a:cs typeface="+mn-cs"/>
              </a:rPr>
              <a:t>dans</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l’amende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totale</a:t>
            </a:r>
            <a:r>
              <a:rPr lang="en-US" altLang="zh-CN" sz="1100" kern="1200" dirty="0">
                <a:solidFill>
                  <a:schemeClr val="tx1"/>
                </a:solidFill>
                <a:effectLst/>
                <a:latin typeface="+mn-lt"/>
                <a:ea typeface="+mn-ea"/>
                <a:cs typeface="+mn-cs"/>
              </a:rPr>
              <a:t> de 9 milliards de dollars </a:t>
            </a:r>
            <a:r>
              <a:rPr lang="en-US" altLang="zh-CN" sz="1100" kern="1200" dirty="0" err="1">
                <a:solidFill>
                  <a:schemeClr val="tx1"/>
                </a:solidFill>
                <a:effectLst/>
                <a:latin typeface="+mn-lt"/>
                <a:ea typeface="+mn-ea"/>
                <a:cs typeface="+mn-cs"/>
              </a:rPr>
              <a:t>payée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Heureusement</a:t>
            </a:r>
            <a:r>
              <a:rPr lang="en-US" altLang="zh-CN" sz="1100" kern="1200" dirty="0">
                <a:solidFill>
                  <a:schemeClr val="tx1"/>
                </a:solidFill>
                <a:effectLst/>
                <a:latin typeface="+mn-lt"/>
                <a:ea typeface="+mn-ea"/>
                <a:cs typeface="+mn-cs"/>
              </a:rPr>
              <a:t> ,grâce à la provision de 0,8 milliard de dollars au 2013, BNP a </a:t>
            </a:r>
            <a:r>
              <a:rPr lang="en-US" altLang="zh-CN" sz="1100" kern="1200" dirty="0" err="1">
                <a:solidFill>
                  <a:schemeClr val="tx1"/>
                </a:solidFill>
                <a:effectLst/>
                <a:latin typeface="+mn-lt"/>
                <a:ea typeface="+mn-ea"/>
                <a:cs typeface="+mn-cs"/>
              </a:rPr>
              <a:t>pu</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dégager</a:t>
            </a:r>
            <a:r>
              <a:rPr lang="en-US" altLang="zh-CN" sz="1100" kern="1200" dirty="0">
                <a:solidFill>
                  <a:schemeClr val="tx1"/>
                </a:solidFill>
                <a:effectLst/>
                <a:latin typeface="+mn-lt"/>
                <a:ea typeface="+mn-ea"/>
                <a:cs typeface="+mn-cs"/>
              </a:rPr>
              <a:t> un </a:t>
            </a:r>
            <a:r>
              <a:rPr lang="en-US" altLang="zh-CN" sz="1100" kern="1200" dirty="0" err="1">
                <a:solidFill>
                  <a:schemeClr val="tx1"/>
                </a:solidFill>
                <a:effectLst/>
                <a:latin typeface="+mn-lt"/>
                <a:ea typeface="+mn-ea"/>
                <a:cs typeface="+mn-cs"/>
              </a:rPr>
              <a:t>bénéfice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en</a:t>
            </a:r>
            <a:r>
              <a:rPr lang="en-US" altLang="zh-CN" sz="1100" kern="1200" dirty="0">
                <a:solidFill>
                  <a:schemeClr val="tx1"/>
                </a:solidFill>
                <a:effectLst/>
                <a:latin typeface="+mn-lt"/>
                <a:ea typeface="+mn-ea"/>
                <a:cs typeface="+mn-cs"/>
              </a:rPr>
              <a:t> 2014 </a:t>
            </a:r>
            <a:r>
              <a:rPr lang="en-US" altLang="zh-CN" sz="1100" kern="1200" dirty="0" err="1">
                <a:solidFill>
                  <a:schemeClr val="tx1"/>
                </a:solidFill>
                <a:effectLst/>
                <a:latin typeface="+mn-lt"/>
                <a:ea typeface="+mn-ea"/>
                <a:cs typeface="+mn-cs"/>
              </a:rPr>
              <a:t>en</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dépit</a:t>
            </a:r>
            <a:r>
              <a:rPr lang="en-US" altLang="zh-CN" sz="1100" kern="1200" dirty="0">
                <a:solidFill>
                  <a:schemeClr val="tx1"/>
                </a:solidFill>
                <a:effectLst/>
                <a:latin typeface="+mn-lt"/>
                <a:ea typeface="+mn-ea"/>
                <a:cs typeface="+mn-cs"/>
              </a:rPr>
              <a:t> de son </a:t>
            </a:r>
            <a:r>
              <a:rPr lang="en-US" altLang="zh-CN" sz="1100" kern="1200" dirty="0" err="1">
                <a:solidFill>
                  <a:schemeClr val="tx1"/>
                </a:solidFill>
                <a:effectLst/>
                <a:latin typeface="+mn-lt"/>
                <a:ea typeface="+mn-ea"/>
                <a:cs typeface="+mn-cs"/>
              </a:rPr>
              <a:t>amende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Cepandant</a:t>
            </a:r>
            <a:r>
              <a:rPr lang="en-US" altLang="zh-CN" sz="1100" kern="1200" dirty="0">
                <a:solidFill>
                  <a:schemeClr val="tx1"/>
                </a:solidFill>
                <a:effectLst/>
                <a:latin typeface="+mn-lt"/>
                <a:ea typeface="+mn-ea"/>
                <a:cs typeface="+mn-cs"/>
              </a:rPr>
              <a:t>, le </a:t>
            </a:r>
            <a:r>
              <a:rPr lang="en-US" altLang="zh-CN" sz="1100" kern="1200" dirty="0" err="1">
                <a:solidFill>
                  <a:schemeClr val="tx1"/>
                </a:solidFill>
                <a:effectLst/>
                <a:latin typeface="+mn-lt"/>
                <a:ea typeface="+mn-ea"/>
                <a:cs typeface="+mn-cs"/>
              </a:rPr>
              <a:t>somme</a:t>
            </a:r>
            <a:r>
              <a:rPr lang="en-US" altLang="zh-CN" sz="1100" kern="1200" dirty="0">
                <a:solidFill>
                  <a:schemeClr val="tx1"/>
                </a:solidFill>
                <a:effectLst/>
                <a:latin typeface="+mn-lt"/>
                <a:ea typeface="+mn-ea"/>
                <a:cs typeface="+mn-cs"/>
              </a:rPr>
              <a:t> de </a:t>
            </a:r>
            <a:r>
              <a:rPr lang="en-US" altLang="zh-CN" sz="1100" kern="1200" dirty="0" err="1">
                <a:solidFill>
                  <a:schemeClr val="tx1"/>
                </a:solidFill>
                <a:effectLst/>
                <a:latin typeface="+mn-lt"/>
                <a:ea typeface="+mn-ea"/>
                <a:cs typeface="+mn-cs"/>
              </a:rPr>
              <a:t>l’amende</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est</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si</a:t>
            </a:r>
            <a:r>
              <a:rPr lang="en-US" altLang="zh-CN" sz="1100" kern="1200" dirty="0">
                <a:solidFill>
                  <a:schemeClr val="tx1"/>
                </a:solidFill>
                <a:effectLst/>
                <a:latin typeface="+mn-lt"/>
                <a:ea typeface="+mn-ea"/>
                <a:cs typeface="+mn-cs"/>
              </a:rPr>
              <a:t> important que le </a:t>
            </a:r>
            <a:r>
              <a:rPr lang="en-US" altLang="zh-CN" sz="1100" kern="1200" dirty="0" err="1">
                <a:solidFill>
                  <a:schemeClr val="tx1"/>
                </a:solidFill>
                <a:effectLst/>
                <a:latin typeface="+mn-lt"/>
                <a:ea typeface="+mn-ea"/>
                <a:cs typeface="+mn-cs"/>
              </a:rPr>
              <a:t>résultat</a:t>
            </a:r>
            <a:r>
              <a:rPr lang="en-US" altLang="zh-CN" sz="1100" kern="1200" dirty="0">
                <a:solidFill>
                  <a:schemeClr val="tx1"/>
                </a:solidFill>
                <a:effectLst/>
                <a:latin typeface="+mn-lt"/>
                <a:ea typeface="+mn-ea"/>
                <a:cs typeface="+mn-cs"/>
              </a:rPr>
              <a:t> </a:t>
            </a:r>
            <a:r>
              <a:rPr lang="en-US" altLang="zh-CN" sz="1100" kern="1200" dirty="0" err="1">
                <a:solidFill>
                  <a:schemeClr val="tx1"/>
                </a:solidFill>
                <a:effectLst/>
                <a:latin typeface="+mn-lt"/>
                <a:ea typeface="+mn-ea"/>
                <a:cs typeface="+mn-cs"/>
              </a:rPr>
              <a:t>en</a:t>
            </a:r>
            <a:r>
              <a:rPr lang="en-US" altLang="zh-CN" sz="1100" kern="1200" dirty="0">
                <a:solidFill>
                  <a:schemeClr val="tx1"/>
                </a:solidFill>
                <a:effectLst/>
                <a:latin typeface="+mn-lt"/>
                <a:ea typeface="+mn-ea"/>
                <a:cs typeface="+mn-cs"/>
              </a:rPr>
              <a:t> 2014 a </a:t>
            </a:r>
            <a:r>
              <a:rPr lang="en-US" altLang="zh-CN" sz="1100" kern="1200" dirty="0" err="1">
                <a:solidFill>
                  <a:schemeClr val="tx1"/>
                </a:solidFill>
                <a:effectLst/>
                <a:latin typeface="+mn-lt"/>
                <a:ea typeface="+mn-ea"/>
                <a:cs typeface="+mn-cs"/>
              </a:rPr>
              <a:t>baissé</a:t>
            </a:r>
            <a:r>
              <a:rPr lang="en-US" altLang="zh-CN" sz="1100" kern="1200" dirty="0">
                <a:solidFill>
                  <a:schemeClr val="tx1"/>
                </a:solidFill>
                <a:effectLst/>
                <a:latin typeface="+mn-lt"/>
                <a:ea typeface="+mn-ea"/>
                <a:cs typeface="+mn-cs"/>
              </a:rPr>
              <a:t> 97%.</a:t>
            </a:r>
            <a:endParaRPr lang="zh-CN" altLang="en-US" dirty="0"/>
          </a:p>
        </p:txBody>
      </p:sp>
    </p:spTree>
    <p:extLst>
      <p:ext uri="{BB962C8B-B14F-4D97-AF65-F5344CB8AC3E}">
        <p14:creationId xmlns:p14="http://schemas.microsoft.com/office/powerpoint/2010/main" val="365211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991813"/>
            <a:ext cx="7772400" cy="1159800"/>
          </a:xfrm>
          <a:prstGeom prst="rect">
            <a:avLst/>
          </a:prstGeom>
        </p:spPr>
        <p:txBody>
          <a:bodyPr wrap="square" lIns="91425" tIns="91425" rIns="91425" bIns="91425" anchor="ctr" anchorCtr="0"/>
          <a:lstStyle>
            <a:lvl1pPr lvl="0" algn="ctr">
              <a:spcBef>
                <a:spcPts val="0"/>
              </a:spcBef>
              <a:buSzPct val="100000"/>
              <a:defRPr sz="60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25" y="967975"/>
            <a:ext cx="9156000" cy="8574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457200" y="1507925"/>
            <a:ext cx="2631900" cy="34179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27" name="Shape 27"/>
          <p:cNvSpPr txBox="1">
            <a:spLocks noGrp="1"/>
          </p:cNvSpPr>
          <p:nvPr>
            <p:ph type="body" idx="2"/>
          </p:nvPr>
        </p:nvSpPr>
        <p:spPr>
          <a:xfrm>
            <a:off x="3223964" y="1507925"/>
            <a:ext cx="2631900" cy="34179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28" name="Shape 28"/>
          <p:cNvSpPr txBox="1">
            <a:spLocks noGrp="1"/>
          </p:cNvSpPr>
          <p:nvPr>
            <p:ph type="body" idx="3"/>
          </p:nvPr>
        </p:nvSpPr>
        <p:spPr>
          <a:xfrm>
            <a:off x="5990727" y="1507925"/>
            <a:ext cx="2631900" cy="3417900"/>
          </a:xfrm>
          <a:prstGeom prst="rect">
            <a:avLst/>
          </a:prstGeom>
        </p:spPr>
        <p:txBody>
          <a:bodyPr wrap="square"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25" y="967975"/>
            <a:ext cx="9156000" cy="85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964342"/>
            <a:ext cx="7772400" cy="1159800"/>
          </a:xfrm>
          <a:prstGeom prst="rect">
            <a:avLst/>
          </a:prstGeom>
        </p:spPr>
        <p:txBody>
          <a:bodyPr wrap="square"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2" name="Shape 12"/>
          <p:cNvSpPr txBox="1">
            <a:spLocks noGrp="1"/>
          </p:cNvSpPr>
          <p:nvPr>
            <p:ph type="subTitle" idx="1"/>
          </p:nvPr>
        </p:nvSpPr>
        <p:spPr>
          <a:xfrm>
            <a:off x="685800" y="3144853"/>
            <a:ext cx="7772400" cy="784800"/>
          </a:xfrm>
          <a:prstGeom prst="rect">
            <a:avLst/>
          </a:prstGeom>
        </p:spPr>
        <p:txBody>
          <a:bodyPr wrap="square" lIns="91425" tIns="91425" rIns="91425" bIns="91425" anchor="t" anchorCtr="0"/>
          <a:lstStyle>
            <a:lvl1pPr lvl="0" algn="ctr" rtl="0">
              <a:spcBef>
                <a:spcPts val="0"/>
              </a:spcBef>
              <a:buNone/>
              <a:defRPr/>
            </a:lvl1pPr>
            <a:lvl2pPr lvl="1" algn="ctr" rtl="0">
              <a:spcBef>
                <a:spcPts val="0"/>
              </a:spcBef>
              <a:buSzPct val="100000"/>
              <a:buNone/>
              <a:defRPr sz="3000"/>
            </a:lvl2pPr>
            <a:lvl3pPr lvl="2" algn="ctr" rtl="0">
              <a:spcBef>
                <a:spcPts val="0"/>
              </a:spcBef>
              <a:buSzPct val="100000"/>
              <a:buNone/>
              <a:defRPr sz="3000"/>
            </a:lvl3pPr>
            <a:lvl4pPr lvl="3" algn="ctr" rtl="0">
              <a:spcBef>
                <a:spcPts val="0"/>
              </a:spcBef>
              <a:buSzPct val="100000"/>
              <a:buNone/>
              <a:defRPr sz="3000"/>
            </a:lvl4pPr>
            <a:lvl5pPr lvl="4" algn="ctr" rtl="0">
              <a:spcBef>
                <a:spcPts val="0"/>
              </a:spcBef>
              <a:buSzPct val="100000"/>
              <a:buNone/>
              <a:defRPr sz="3000"/>
            </a:lvl5pPr>
            <a:lvl6pPr lvl="5" algn="ctr" rtl="0">
              <a:spcBef>
                <a:spcPts val="0"/>
              </a:spcBef>
              <a:buSzPct val="100000"/>
              <a:buNone/>
              <a:defRPr sz="3000"/>
            </a:lvl6pPr>
            <a:lvl7pPr lvl="6" algn="ctr" rtl="0">
              <a:spcBef>
                <a:spcPts val="0"/>
              </a:spcBef>
              <a:buSzPct val="100000"/>
              <a:buNone/>
              <a:defRPr sz="3000"/>
            </a:lvl7pPr>
            <a:lvl8pPr lvl="7" algn="ctr" rtl="0">
              <a:spcBef>
                <a:spcPts val="0"/>
              </a:spcBef>
              <a:buSzPct val="100000"/>
              <a:buNone/>
              <a:defRPr sz="3000"/>
            </a:lvl8pPr>
            <a:lvl9pPr lvl="8" algn="ctr" rtl="0">
              <a:spcBef>
                <a:spcPts val="0"/>
              </a:spcBef>
              <a:buSzPct val="100000"/>
              <a:buNone/>
              <a:defRPr sz="3000"/>
            </a:lvl9pPr>
          </a:lstStyle>
          <a:p>
            <a:endParaRPr/>
          </a:p>
        </p:txBody>
      </p:sp>
    </p:spTree>
    <p:extLst>
      <p:ext uri="{BB962C8B-B14F-4D97-AF65-F5344CB8AC3E}">
        <p14:creationId xmlns:p14="http://schemas.microsoft.com/office/powerpoint/2010/main" val="5066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6025" y="967975"/>
            <a:ext cx="9156000" cy="85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57200" y="1507925"/>
            <a:ext cx="3994500" cy="3417900"/>
          </a:xfrm>
          <a:prstGeom prst="rect">
            <a:avLst/>
          </a:prstGeom>
        </p:spPr>
        <p:txBody>
          <a:bodyPr wrap="square"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4692275" y="1507925"/>
            <a:ext cx="3994500" cy="3417900"/>
          </a:xfrm>
          <a:prstGeom prst="rect">
            <a:avLst/>
          </a:prstGeom>
        </p:spPr>
        <p:txBody>
          <a:bodyPr wrap="square"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Tree>
    <p:extLst>
      <p:ext uri="{BB962C8B-B14F-4D97-AF65-F5344CB8AC3E}">
        <p14:creationId xmlns:p14="http://schemas.microsoft.com/office/powerpoint/2010/main" val="345837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025" y="967975"/>
            <a:ext cx="9156000" cy="857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563400"/>
            <a:ext cx="8229600" cy="250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25400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700925" y="1399800"/>
            <a:ext cx="5742300" cy="819900"/>
          </a:xfrm>
          <a:prstGeom prst="rect">
            <a:avLst/>
          </a:prstGeom>
        </p:spPr>
        <p:txBody>
          <a:bodyPr wrap="square" lIns="91425" tIns="91425" rIns="91425" bIns="91425" anchor="t" anchorCtr="0"/>
          <a:lstStyle>
            <a:lvl1pPr lvl="0" algn="ctr" rtl="0">
              <a:spcBef>
                <a:spcPts val="0"/>
              </a:spcBef>
              <a:buSzPct val="100000"/>
              <a:defRPr sz="3000"/>
            </a:lvl1pPr>
            <a:lvl2pPr lvl="1" algn="ctr" rtl="0">
              <a:spcBef>
                <a:spcPts val="0"/>
              </a:spcBef>
              <a:buSzPct val="100000"/>
              <a:defRPr sz="3000"/>
            </a:lvl2pPr>
            <a:lvl3pPr lvl="2" algn="ctr" rtl="0">
              <a:spcBef>
                <a:spcPts val="0"/>
              </a:spcBef>
              <a:buSzPct val="100000"/>
              <a:defRPr sz="3000"/>
            </a:lvl3pPr>
            <a:lvl4pPr lvl="3" algn="ctr" rtl="0">
              <a:spcBef>
                <a:spcPts val="0"/>
              </a:spcBef>
              <a:buSzPct val="100000"/>
              <a:defRPr sz="3000"/>
            </a:lvl4pPr>
            <a:lvl5pPr lvl="4" algn="ctr" rtl="0">
              <a:spcBef>
                <a:spcPts val="0"/>
              </a:spcBef>
              <a:buSzPct val="100000"/>
              <a:defRPr sz="3000"/>
            </a:lvl5pPr>
            <a:lvl6pPr lvl="5" algn="ctr" rtl="0">
              <a:spcBef>
                <a:spcPts val="0"/>
              </a:spcBef>
              <a:buSzPct val="100000"/>
              <a:defRPr sz="3000"/>
            </a:lvl6pPr>
            <a:lvl7pPr lvl="6" algn="ctr" rtl="0">
              <a:spcBef>
                <a:spcPts val="0"/>
              </a:spcBef>
              <a:buSzPct val="100000"/>
              <a:defRPr sz="3000"/>
            </a:lvl7pPr>
            <a:lvl8pPr lvl="7" algn="ctr" rtl="0">
              <a:spcBef>
                <a:spcPts val="0"/>
              </a:spcBef>
              <a:buSzPct val="100000"/>
              <a:defRPr sz="3000"/>
            </a:lvl8pPr>
            <a:lvl9pPr lvl="8" algn="ctr">
              <a:spcBef>
                <a:spcPts val="0"/>
              </a:spcBef>
              <a:buSzPct val="100000"/>
              <a:defRPr sz="3000"/>
            </a:lvl9pPr>
          </a:lstStyle>
          <a:p>
            <a:endParaRPr/>
          </a:p>
        </p:txBody>
      </p:sp>
      <p:sp>
        <p:nvSpPr>
          <p:cNvPr id="15" name="Shape 15"/>
          <p:cNvSpPr txBox="1"/>
          <p:nvPr/>
        </p:nvSpPr>
        <p:spPr>
          <a:xfrm>
            <a:off x="3593400" y="857569"/>
            <a:ext cx="1957200" cy="653700"/>
          </a:xfrm>
          <a:prstGeom prst="rect">
            <a:avLst/>
          </a:prstGeom>
          <a:noFill/>
          <a:ln>
            <a:noFill/>
          </a:ln>
        </p:spPr>
        <p:txBody>
          <a:bodyPr wrap="square" lIns="91425" tIns="91425" rIns="91425" bIns="91425" anchor="ctr" anchorCtr="0">
            <a:noAutofit/>
          </a:bodyPr>
          <a:lstStyle/>
          <a:p>
            <a:pPr lvl="0" algn="ctr">
              <a:spcBef>
                <a:spcPts val="0"/>
              </a:spcBef>
              <a:buNone/>
            </a:pPr>
            <a:r>
              <a:rPr lang="en" sz="9600">
                <a:solidFill>
                  <a:srgbClr val="FFFFFF"/>
                </a:solidFill>
                <a:latin typeface="Walter Turncoat"/>
                <a:ea typeface="Walter Turncoat"/>
                <a:cs typeface="Walter Turncoat"/>
                <a:sym typeface="Walter Turncoat"/>
              </a:rPr>
              <a:t>“</a:t>
            </a:r>
          </a:p>
        </p:txBody>
      </p:sp>
      <p:sp>
        <p:nvSpPr>
          <p:cNvPr id="16" name="Shape 16"/>
          <p:cNvSpPr/>
          <p:nvPr/>
        </p:nvSpPr>
        <p:spPr>
          <a:xfrm>
            <a:off x="4128150" y="550650"/>
            <a:ext cx="887711" cy="84916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6662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25" y="967975"/>
            <a:ext cx="9156000" cy="857400"/>
          </a:xfrm>
          <a:prstGeom prst="rect">
            <a:avLst/>
          </a:prstGeom>
          <a:noFill/>
          <a:ln>
            <a:noFill/>
          </a:ln>
        </p:spPr>
        <p:txBody>
          <a:bodyPr wrap="square" lIns="91425" tIns="91425" rIns="91425" bIns="91425" anchor="t" anchorCtr="0"/>
          <a:lstStyle>
            <a:lvl1pPr lvl="0"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Shape 7"/>
          <p:cNvSpPr txBox="1">
            <a:spLocks noGrp="1"/>
          </p:cNvSpPr>
          <p:nvPr>
            <p:ph type="body" idx="1"/>
          </p:nvPr>
        </p:nvSpPr>
        <p:spPr>
          <a:xfrm>
            <a:off x="457200" y="1563400"/>
            <a:ext cx="8229600" cy="2503200"/>
          </a:xfrm>
          <a:prstGeom prst="rect">
            <a:avLst/>
          </a:prstGeom>
          <a:noFill/>
          <a:ln>
            <a:noFill/>
          </a:ln>
        </p:spPr>
        <p:txBody>
          <a:bodyPr wrap="square" lIns="91425" tIns="91425" rIns="91425" bIns="91425" anchor="t" anchorCtr="0"/>
          <a:lstStyle>
            <a:lvl1pPr lvl="0">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lvl="1">
              <a:spcBef>
                <a:spcPts val="480"/>
              </a:spcBef>
              <a:buClr>
                <a:srgbClr val="FFFFFF"/>
              </a:buClr>
              <a:buSzPct val="100000"/>
              <a:buFont typeface="Sniglet"/>
              <a:buChar char="○"/>
              <a:defRPr sz="2000">
                <a:solidFill>
                  <a:srgbClr val="FFFFFF"/>
                </a:solidFill>
                <a:latin typeface="Sniglet"/>
                <a:ea typeface="Sniglet"/>
                <a:cs typeface="Sniglet"/>
                <a:sym typeface="Sniglet"/>
              </a:defRPr>
            </a:lvl2pPr>
            <a:lvl3pPr lvl="2">
              <a:spcBef>
                <a:spcPts val="480"/>
              </a:spcBef>
              <a:buClr>
                <a:srgbClr val="FFFFFF"/>
              </a:buClr>
              <a:buSzPct val="100000"/>
              <a:buFont typeface="Sniglet"/>
              <a:buChar char="■"/>
              <a:defRPr sz="2000">
                <a:solidFill>
                  <a:srgbClr val="FFFFFF"/>
                </a:solidFill>
                <a:latin typeface="Sniglet"/>
                <a:ea typeface="Sniglet"/>
                <a:cs typeface="Sniglet"/>
                <a:sym typeface="Sniglet"/>
              </a:defRPr>
            </a:lvl3pPr>
            <a:lvl4pPr lvl="3">
              <a:spcBef>
                <a:spcPts val="360"/>
              </a:spcBef>
              <a:buClr>
                <a:srgbClr val="FFFFFF"/>
              </a:buClr>
              <a:buSzPct val="100000"/>
              <a:buFont typeface="Sniglet"/>
              <a:buChar char="●"/>
              <a:defRPr sz="2000">
                <a:solidFill>
                  <a:srgbClr val="FFFFFF"/>
                </a:solidFill>
                <a:latin typeface="Sniglet"/>
                <a:ea typeface="Sniglet"/>
                <a:cs typeface="Sniglet"/>
                <a:sym typeface="Sniglet"/>
              </a:defRPr>
            </a:lvl4pPr>
            <a:lvl5pPr lvl="4">
              <a:spcBef>
                <a:spcPts val="360"/>
              </a:spcBef>
              <a:buClr>
                <a:srgbClr val="FFFFFF"/>
              </a:buClr>
              <a:buSzPct val="100000"/>
              <a:buFont typeface="Sniglet"/>
              <a:buChar char="○"/>
              <a:defRPr sz="2000">
                <a:solidFill>
                  <a:srgbClr val="FFFFFF"/>
                </a:solidFill>
                <a:latin typeface="Sniglet"/>
                <a:ea typeface="Sniglet"/>
                <a:cs typeface="Sniglet"/>
                <a:sym typeface="Sniglet"/>
              </a:defRPr>
            </a:lvl5pPr>
            <a:lvl6pPr lvl="5">
              <a:spcBef>
                <a:spcPts val="360"/>
              </a:spcBef>
              <a:buClr>
                <a:srgbClr val="FFFFFF"/>
              </a:buClr>
              <a:buSzPct val="100000"/>
              <a:buFont typeface="Sniglet"/>
              <a:buChar char="■"/>
              <a:defRPr sz="2000">
                <a:solidFill>
                  <a:srgbClr val="FFFFFF"/>
                </a:solidFill>
                <a:latin typeface="Sniglet"/>
                <a:ea typeface="Sniglet"/>
                <a:cs typeface="Sniglet"/>
                <a:sym typeface="Sniglet"/>
              </a:defRPr>
            </a:lvl6pPr>
            <a:lvl7pPr lvl="6">
              <a:spcBef>
                <a:spcPts val="360"/>
              </a:spcBef>
              <a:buClr>
                <a:srgbClr val="FFFFFF"/>
              </a:buClr>
              <a:buSzPct val="100000"/>
              <a:buFont typeface="Sniglet"/>
              <a:buChar char="●"/>
              <a:defRPr sz="2000">
                <a:solidFill>
                  <a:srgbClr val="FFFFFF"/>
                </a:solidFill>
                <a:latin typeface="Sniglet"/>
                <a:ea typeface="Sniglet"/>
                <a:cs typeface="Sniglet"/>
                <a:sym typeface="Sniglet"/>
              </a:defRPr>
            </a:lvl7pPr>
            <a:lvl8pPr lvl="7">
              <a:spcBef>
                <a:spcPts val="360"/>
              </a:spcBef>
              <a:buClr>
                <a:srgbClr val="FFFFFF"/>
              </a:buClr>
              <a:buSzPct val="100000"/>
              <a:buFont typeface="Sniglet"/>
              <a:buChar char="○"/>
              <a:defRPr sz="2000">
                <a:solidFill>
                  <a:srgbClr val="FFFFFF"/>
                </a:solidFill>
                <a:latin typeface="Sniglet"/>
                <a:ea typeface="Sniglet"/>
                <a:cs typeface="Sniglet"/>
                <a:sym typeface="Sniglet"/>
              </a:defRPr>
            </a:lvl8pPr>
            <a:lvl9pPr lvl="8">
              <a:spcBef>
                <a:spcPts val="360"/>
              </a:spcBef>
              <a:buClr>
                <a:srgbClr val="FFFFFF"/>
              </a:buClr>
              <a:buSzPct val="100000"/>
              <a:buFont typeface="Sniglet"/>
              <a:buChar char="■"/>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6" r:id="rId4"/>
    <p:sldLayoutId id="2147483658" r:id="rId5"/>
    <p:sldLayoutId id="2147483659" r:id="rId6"/>
    <p:sldLayoutId id="2147483660" r:id="rId7"/>
    <p:sldLayoutId id="2147483661" r:id="rId8"/>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a:xfrm>
            <a:off x="685800" y="1158913"/>
            <a:ext cx="7772400" cy="2931082"/>
          </a:xfrm>
          <a:prstGeom prst="rect">
            <a:avLst/>
          </a:prstGeom>
        </p:spPr>
        <p:txBody>
          <a:bodyPr wrap="square" lIns="91425" tIns="91425" rIns="91425" bIns="91425" anchor="ctr" anchorCtr="0">
            <a:noAutofit/>
          </a:bodyPr>
          <a:lstStyle/>
          <a:p>
            <a:pPr lvl="0">
              <a:spcBef>
                <a:spcPts val="0"/>
              </a:spcBef>
              <a:buNone/>
            </a:pPr>
            <a:r>
              <a:rPr lang="fr-CA" sz="4500" dirty="0"/>
              <a:t>Gestion des banques par</a:t>
            </a:r>
            <a:br>
              <a:rPr lang="fr-CA" sz="4500" dirty="0"/>
            </a:br>
            <a:r>
              <a:rPr lang="fr-CA" sz="4500" dirty="0"/>
              <a:t>Résultat Net comptable</a:t>
            </a:r>
            <a:endParaRPr lang="en" sz="4500" dirty="0"/>
          </a:p>
        </p:txBody>
      </p:sp>
      <p:sp>
        <p:nvSpPr>
          <p:cNvPr id="46" name="Shape 46"/>
          <p:cNvSpPr/>
          <p:nvPr/>
        </p:nvSpPr>
        <p:spPr>
          <a:xfrm>
            <a:off x="6636849" y="3823010"/>
            <a:ext cx="2058017" cy="1015968"/>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4045614" y="719848"/>
            <a:ext cx="1052762" cy="922444"/>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pic>
        <p:nvPicPr>
          <p:cNvPr id="3" name="图片 2">
            <a:extLst>
              <a:ext uri="{FF2B5EF4-FFF2-40B4-BE49-F238E27FC236}">
                <a16:creationId xmlns:a16="http://schemas.microsoft.com/office/drawing/2014/main" id="{D1E93A79-78C2-4093-8E2A-0C24E5670221}"/>
              </a:ext>
            </a:extLst>
          </p:cNvPr>
          <p:cNvPicPr>
            <a:picLocks noChangeAspect="1"/>
          </p:cNvPicPr>
          <p:nvPr/>
        </p:nvPicPr>
        <p:blipFill>
          <a:blip r:embed="rId3"/>
          <a:stretch>
            <a:fillRect/>
          </a:stretch>
        </p:blipFill>
        <p:spPr>
          <a:xfrm>
            <a:off x="6807092" y="4049143"/>
            <a:ext cx="1717529" cy="563702"/>
          </a:xfrm>
          <a:prstGeom prst="rect">
            <a:avLst/>
          </a:prstGeom>
        </p:spPr>
      </p:pic>
      <p:sp>
        <p:nvSpPr>
          <p:cNvPr id="14" name="Shape 63">
            <a:extLst>
              <a:ext uri="{FF2B5EF4-FFF2-40B4-BE49-F238E27FC236}">
                <a16:creationId xmlns:a16="http://schemas.microsoft.com/office/drawing/2014/main" id="{1D4ABBBE-0782-40E6-A49D-A4D9786B0474}"/>
              </a:ext>
            </a:extLst>
          </p:cNvPr>
          <p:cNvSpPr txBox="1">
            <a:spLocks/>
          </p:cNvSpPr>
          <p:nvPr/>
        </p:nvSpPr>
        <p:spPr>
          <a:xfrm>
            <a:off x="298216" y="4467739"/>
            <a:ext cx="6168387" cy="51706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1pPr>
            <a:lvl2pPr marR="0" lvl="1" algn="l" rtl="0">
              <a:lnSpc>
                <a:spcPct val="100000"/>
              </a:lnSpc>
              <a:spcBef>
                <a:spcPts val="48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2pPr>
            <a:lvl3pPr marR="0" lvl="2" algn="l" rtl="0">
              <a:lnSpc>
                <a:spcPct val="100000"/>
              </a:lnSpc>
              <a:spcBef>
                <a:spcPts val="48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3pPr>
            <a:lvl4pPr marR="0" lvl="3" algn="l" rtl="0">
              <a:lnSpc>
                <a:spcPct val="100000"/>
              </a:lnSpc>
              <a:spcBef>
                <a:spcPts val="36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4pPr>
            <a:lvl5pPr marR="0" lvl="4" algn="l" rtl="0">
              <a:lnSpc>
                <a:spcPct val="100000"/>
              </a:lnSpc>
              <a:spcBef>
                <a:spcPts val="36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5pPr>
            <a:lvl6pPr marR="0" lvl="5" algn="l" rtl="0">
              <a:lnSpc>
                <a:spcPct val="100000"/>
              </a:lnSpc>
              <a:spcBef>
                <a:spcPts val="36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6pPr>
            <a:lvl7pPr marR="0" lvl="6" algn="l" rtl="0">
              <a:lnSpc>
                <a:spcPct val="100000"/>
              </a:lnSpc>
              <a:spcBef>
                <a:spcPts val="36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7pPr>
            <a:lvl8pPr marR="0" lvl="7" algn="l" rtl="0">
              <a:lnSpc>
                <a:spcPct val="100000"/>
              </a:lnSpc>
              <a:spcBef>
                <a:spcPts val="36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8pPr>
            <a:lvl9pPr marR="0" lvl="8" algn="l" rtl="0">
              <a:lnSpc>
                <a:spcPct val="100000"/>
              </a:lnSpc>
              <a:spcBef>
                <a:spcPts val="36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defRPr>
            </a:lvl9pPr>
          </a:lstStyle>
          <a:p>
            <a:pPr algn="ctr">
              <a:spcBef>
                <a:spcPts val="0"/>
              </a:spcBef>
              <a:buFont typeface="Sniglet"/>
              <a:buNone/>
            </a:pPr>
            <a:r>
              <a:rPr lang="fr-CA" sz="1800" u="sng" dirty="0"/>
              <a:t>C</a:t>
            </a:r>
            <a:r>
              <a:rPr lang="en-US" sz="1800" u="sng" dirty="0" err="1"/>
              <a:t>ui</a:t>
            </a:r>
            <a:r>
              <a:rPr lang="en-US" sz="1800" u="sng" dirty="0"/>
              <a:t> Zhen</a:t>
            </a:r>
            <a:r>
              <a:rPr lang="en-US" sz="1800" dirty="0"/>
              <a:t>   </a:t>
            </a:r>
            <a:r>
              <a:rPr lang="en-US" altLang="zh-CN" sz="1800" u="sng" dirty="0"/>
              <a:t>Gao Ang</a:t>
            </a:r>
            <a:r>
              <a:rPr lang="en-US" altLang="zh-CN" sz="1800" dirty="0"/>
              <a:t>   </a:t>
            </a:r>
            <a:r>
              <a:rPr lang="fr-CA" altLang="zh-CN" sz="1800" u="sng" dirty="0"/>
              <a:t>S</a:t>
            </a:r>
            <a:r>
              <a:rPr lang="en-US" altLang="zh-CN" sz="1800" u="sng" dirty="0"/>
              <a:t>hi Keren</a:t>
            </a:r>
            <a:r>
              <a:rPr lang="en-US" altLang="zh-CN" sz="1800" dirty="0"/>
              <a:t>   </a:t>
            </a:r>
            <a:r>
              <a:rPr lang="fr-CA" sz="1800" u="sng" dirty="0"/>
              <a:t>W</a:t>
            </a:r>
            <a:r>
              <a:rPr lang="en-US" sz="1800" u="sng" dirty="0"/>
              <a:t>ang </a:t>
            </a:r>
            <a:r>
              <a:rPr lang="en-US" sz="1800" u="sng" dirty="0" err="1"/>
              <a:t>Ziqiao</a:t>
            </a:r>
            <a:r>
              <a:rPr lang="en-US" sz="1800" dirty="0"/>
              <a:t>   </a:t>
            </a:r>
            <a:r>
              <a:rPr lang="fr-CA" sz="1800" u="sng" dirty="0"/>
              <a:t>Y</a:t>
            </a:r>
            <a:r>
              <a:rPr lang="en-US" sz="1800" u="sng" dirty="0"/>
              <a:t>ang </a:t>
            </a:r>
            <a:r>
              <a:rPr lang="en-US" sz="1800" u="sng" dirty="0" err="1"/>
              <a:t>Hongrui</a:t>
            </a:r>
            <a:endParaRPr lang="en-US" sz="1800" u="sng" dirty="0"/>
          </a:p>
        </p:txBody>
      </p:sp>
      <p:sp>
        <p:nvSpPr>
          <p:cNvPr id="15" name="Shape 45">
            <a:extLst>
              <a:ext uri="{FF2B5EF4-FFF2-40B4-BE49-F238E27FC236}">
                <a16:creationId xmlns:a16="http://schemas.microsoft.com/office/drawing/2014/main" id="{34A0A306-7DA7-4B9E-AA53-97ED89F29ACC}"/>
              </a:ext>
            </a:extLst>
          </p:cNvPr>
          <p:cNvSpPr/>
          <p:nvPr/>
        </p:nvSpPr>
        <p:spPr>
          <a:xfrm>
            <a:off x="1228808" y="3266209"/>
            <a:ext cx="6880290" cy="196128"/>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rot="5400000">
            <a:off x="3904694" y="-405509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3" name="椭圆 2"/>
          <p:cNvSpPr>
            <a:spLocks noChangeAspect="1"/>
          </p:cNvSpPr>
          <p:nvPr/>
        </p:nvSpPr>
        <p:spPr>
          <a:xfrm>
            <a:off x="359532" y="932855"/>
            <a:ext cx="1809000" cy="1809000"/>
          </a:xfrm>
          <a:prstGeom prst="ellipse">
            <a:avLst/>
          </a:prstGeom>
          <a:solidFill>
            <a:srgbClr val="423E42"/>
          </a:solidFill>
          <a:ln w="41275">
            <a:solidFill>
              <a:srgbClr val="A09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8" name="椭圆 7"/>
          <p:cNvSpPr>
            <a:spLocks noChangeAspect="1"/>
          </p:cNvSpPr>
          <p:nvPr/>
        </p:nvSpPr>
        <p:spPr>
          <a:xfrm>
            <a:off x="2527301" y="932855"/>
            <a:ext cx="1809000" cy="1809000"/>
          </a:xfrm>
          <a:prstGeom prst="ellipse">
            <a:avLst/>
          </a:prstGeom>
          <a:solidFill>
            <a:srgbClr val="423E42"/>
          </a:solidFill>
          <a:ln w="41275">
            <a:solidFill>
              <a:srgbClr val="A09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zh-CN" altLang="en-US" sz="1050" dirty="0"/>
          </a:p>
        </p:txBody>
      </p:sp>
      <p:sp>
        <p:nvSpPr>
          <p:cNvPr id="9" name="椭圆 8"/>
          <p:cNvSpPr>
            <a:spLocks noChangeAspect="1"/>
          </p:cNvSpPr>
          <p:nvPr/>
        </p:nvSpPr>
        <p:spPr>
          <a:xfrm>
            <a:off x="359532" y="3139014"/>
            <a:ext cx="1809000" cy="1809000"/>
          </a:xfrm>
          <a:prstGeom prst="ellipse">
            <a:avLst/>
          </a:prstGeom>
          <a:solidFill>
            <a:srgbClr val="423E42"/>
          </a:solidFill>
          <a:ln w="41275">
            <a:solidFill>
              <a:srgbClr val="A09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10" name="椭圆 9"/>
          <p:cNvSpPr>
            <a:spLocks noChangeAspect="1"/>
          </p:cNvSpPr>
          <p:nvPr/>
        </p:nvSpPr>
        <p:spPr>
          <a:xfrm>
            <a:off x="2527301" y="3139014"/>
            <a:ext cx="1809000" cy="1809000"/>
          </a:xfrm>
          <a:prstGeom prst="ellipse">
            <a:avLst/>
          </a:prstGeom>
          <a:solidFill>
            <a:srgbClr val="423E42"/>
          </a:solidFill>
          <a:ln w="41275">
            <a:solidFill>
              <a:srgbClr val="A09D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20" name="三角形 19"/>
          <p:cNvSpPr/>
          <p:nvPr/>
        </p:nvSpPr>
        <p:spPr>
          <a:xfrm>
            <a:off x="1020014" y="2939907"/>
            <a:ext cx="488034" cy="241325"/>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21" name="三角形 20"/>
          <p:cNvSpPr/>
          <p:nvPr/>
        </p:nvSpPr>
        <p:spPr>
          <a:xfrm rot="5400000">
            <a:off x="2031041" y="1705777"/>
            <a:ext cx="488034" cy="241325"/>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22" name="三角形 21"/>
          <p:cNvSpPr/>
          <p:nvPr/>
        </p:nvSpPr>
        <p:spPr>
          <a:xfrm rot="10800000">
            <a:off x="3187784" y="2720026"/>
            <a:ext cx="488034" cy="241325"/>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23" name="三角形 22"/>
          <p:cNvSpPr/>
          <p:nvPr/>
        </p:nvSpPr>
        <p:spPr>
          <a:xfrm rot="16200000">
            <a:off x="2197262" y="3944312"/>
            <a:ext cx="488034" cy="241325"/>
          </a:xfrm>
          <a:prstGeom prst="triangle">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2" name="矩形 41"/>
          <p:cNvSpPr/>
          <p:nvPr/>
        </p:nvSpPr>
        <p:spPr>
          <a:xfrm rot="5400000">
            <a:off x="4507938" y="-4183984"/>
            <a:ext cx="132275" cy="9148150"/>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5" name="矩形 44"/>
          <p:cNvSpPr/>
          <p:nvPr/>
        </p:nvSpPr>
        <p:spPr>
          <a:xfrm rot="5400000">
            <a:off x="5083494" y="-425844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6" name="矩形 45"/>
          <p:cNvSpPr/>
          <p:nvPr/>
        </p:nvSpPr>
        <p:spPr>
          <a:xfrm rot="5400000" flipH="1">
            <a:off x="6790106" y="2977155"/>
            <a:ext cx="50096" cy="3646517"/>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9" name="三角形 48"/>
          <p:cNvSpPr/>
          <p:nvPr/>
        </p:nvSpPr>
        <p:spPr>
          <a:xfrm rot="13453245" flipV="1">
            <a:off x="3312337" y="-2010449"/>
            <a:ext cx="2565285" cy="2554984"/>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50" name="文本框 49"/>
          <p:cNvSpPr txBox="1"/>
          <p:nvPr/>
        </p:nvSpPr>
        <p:spPr>
          <a:xfrm>
            <a:off x="3338829" y="20195"/>
            <a:ext cx="2512300" cy="523220"/>
          </a:xfrm>
          <a:prstGeom prst="rect">
            <a:avLst/>
          </a:prstGeom>
          <a:noFill/>
        </p:spPr>
        <p:txBody>
          <a:bodyPr wrap="square" rtlCol="0">
            <a:spAutoFit/>
          </a:bodyPr>
          <a:lstStyle/>
          <a:p>
            <a:pPr algn="ctr"/>
            <a:r>
              <a:rPr kumimoji="1" lang="fr-FR" altLang="zh-CN" dirty="0">
                <a:solidFill>
                  <a:schemeClr val="tx1">
                    <a:lumMod val="95000"/>
                    <a:lumOff val="5000"/>
                  </a:schemeClr>
                </a:solidFill>
                <a:latin typeface="Microsoft YaHei Light" charset="-122"/>
                <a:ea typeface="Microsoft YaHei Light" charset="-122"/>
                <a:cs typeface="Microsoft YaHei Light" charset="-122"/>
              </a:rPr>
              <a:t>Risques liés à la réglementation</a:t>
            </a:r>
            <a:endParaRPr kumimoji="1" lang="en-US" altLang="zh-CN" dirty="0">
              <a:solidFill>
                <a:schemeClr val="tx1">
                  <a:lumMod val="95000"/>
                  <a:lumOff val="5000"/>
                </a:schemeClr>
              </a:solidFill>
              <a:latin typeface="Microsoft YaHei Light" charset="-122"/>
              <a:ea typeface="Microsoft YaHei Light" charset="-122"/>
              <a:cs typeface="Microsoft YaHei Light" charset="-122"/>
            </a:endParaRPr>
          </a:p>
        </p:txBody>
      </p:sp>
      <p:sp>
        <p:nvSpPr>
          <p:cNvPr id="51" name="三角形 50"/>
          <p:cNvSpPr>
            <a:spLocks noChangeAspect="1"/>
          </p:cNvSpPr>
          <p:nvPr/>
        </p:nvSpPr>
        <p:spPr>
          <a:xfrm rot="13453245" flipV="1">
            <a:off x="4490034" y="696575"/>
            <a:ext cx="271088" cy="27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solidFill>
                <a:schemeClr val="tx1"/>
              </a:solidFill>
            </a:endParaRPr>
          </a:p>
        </p:txBody>
      </p:sp>
      <p:sp>
        <p:nvSpPr>
          <p:cNvPr id="58" name="文本框 57"/>
          <p:cNvSpPr txBox="1"/>
          <p:nvPr/>
        </p:nvSpPr>
        <p:spPr>
          <a:xfrm>
            <a:off x="4991895" y="714007"/>
            <a:ext cx="4001498" cy="2031325"/>
          </a:xfrm>
          <a:prstGeom prst="rect">
            <a:avLst/>
          </a:prstGeom>
          <a:noFill/>
        </p:spPr>
        <p:txBody>
          <a:bodyPr wrap="square" rtlCol="0">
            <a:spAutoFit/>
          </a:bodyPr>
          <a:lstStyle/>
          <a:p>
            <a:r>
              <a:rPr lang="fr-FR" altLang="zh-CN" dirty="0">
                <a:solidFill>
                  <a:schemeClr val="bg1"/>
                </a:solidFill>
              </a:rPr>
              <a:t>Dans ce cas on remarque l’importance de connaître et respecter la réglementation. Aux États-Unis, la réglementation bancaire a été substantiellement modifiée et étendue à la suite de la crise financière, en particulier récemment. En cas de non-conformité avec les lois et règlements applicables, la banque peut être exposée à des amendes signifi catives et d’autres sanctions administratives et pénales.</a:t>
            </a:r>
            <a:endParaRPr lang="zh-CN" altLang="en-US" dirty="0">
              <a:solidFill>
                <a:schemeClr val="bg1"/>
              </a:solidFill>
            </a:endParaRPr>
          </a:p>
        </p:txBody>
      </p:sp>
      <p:sp>
        <p:nvSpPr>
          <p:cNvPr id="2" name="矩形 1"/>
          <p:cNvSpPr/>
          <p:nvPr/>
        </p:nvSpPr>
        <p:spPr>
          <a:xfrm>
            <a:off x="546443" y="1348395"/>
            <a:ext cx="1476372" cy="1077218"/>
          </a:xfrm>
          <a:prstGeom prst="rect">
            <a:avLst/>
          </a:prstGeom>
        </p:spPr>
        <p:txBody>
          <a:bodyPr wrap="square">
            <a:spAutoFit/>
          </a:bodyPr>
          <a:lstStyle/>
          <a:p>
            <a:r>
              <a:rPr lang="en-US" altLang="zh-CN" sz="1600" dirty="0">
                <a:solidFill>
                  <a:schemeClr val="bg1"/>
                </a:solidFill>
                <a:latin typeface="Times New Roman" panose="02020603050405020304" pitchFamily="18" charset="0"/>
                <a:ea typeface="宋体" panose="02010600030101010101" pitchFamily="2" charset="-122"/>
              </a:rPr>
              <a:t>le </a:t>
            </a:r>
            <a:r>
              <a:rPr lang="en-US" altLang="zh-CN" sz="1600" dirty="0" err="1">
                <a:solidFill>
                  <a:schemeClr val="bg1"/>
                </a:solidFill>
                <a:latin typeface="Times New Roman" panose="02020603050405020304" pitchFamily="18" charset="0"/>
                <a:ea typeface="宋体" panose="02010600030101010101" pitchFamily="2" charset="-122"/>
              </a:rPr>
              <a:t>renforcement</a:t>
            </a:r>
            <a:r>
              <a:rPr lang="en-US" altLang="zh-CN" sz="1600" dirty="0">
                <a:solidFill>
                  <a:schemeClr val="bg1"/>
                </a:solidFill>
                <a:latin typeface="Times New Roman" panose="02020603050405020304" pitchFamily="18" charset="0"/>
                <a:ea typeface="宋体" panose="02010600030101010101" pitchFamily="2" charset="-122"/>
              </a:rPr>
              <a:t> des </a:t>
            </a:r>
            <a:r>
              <a:rPr lang="en-US" altLang="zh-CN" sz="1600" dirty="0" err="1">
                <a:solidFill>
                  <a:schemeClr val="bg1"/>
                </a:solidFill>
                <a:latin typeface="Times New Roman" panose="02020603050405020304" pitchFamily="18" charset="0"/>
                <a:ea typeface="宋体" panose="02010600030101010101" pitchFamily="2" charset="-122"/>
              </a:rPr>
              <a:t>exigences</a:t>
            </a:r>
            <a:r>
              <a:rPr lang="en-US" altLang="zh-CN" sz="1600" dirty="0">
                <a:solidFill>
                  <a:schemeClr val="bg1"/>
                </a:solidFill>
                <a:latin typeface="Times New Roman" panose="02020603050405020304" pitchFamily="18" charset="0"/>
                <a:ea typeface="宋体" panose="02010600030101010101" pitchFamily="2" charset="-122"/>
              </a:rPr>
              <a:t> de </a:t>
            </a:r>
            <a:r>
              <a:rPr lang="en-US" altLang="zh-CN" sz="1600" dirty="0" err="1">
                <a:solidFill>
                  <a:schemeClr val="bg1"/>
                </a:solidFill>
                <a:latin typeface="Times New Roman" panose="02020603050405020304" pitchFamily="18" charset="0"/>
                <a:ea typeface="宋体" panose="02010600030101010101" pitchFamily="2" charset="-122"/>
              </a:rPr>
              <a:t>contrôle</a:t>
            </a:r>
            <a:r>
              <a:rPr lang="en-US" altLang="zh-CN" sz="1600" dirty="0">
                <a:solidFill>
                  <a:schemeClr val="bg1"/>
                </a:solidFill>
                <a:latin typeface="Times New Roman" panose="02020603050405020304" pitchFamily="18" charset="0"/>
                <a:ea typeface="宋体" panose="02010600030101010101" pitchFamily="2" charset="-122"/>
              </a:rPr>
              <a:t> interne</a:t>
            </a:r>
            <a:endParaRPr lang="zh-CN" altLang="en-US" sz="1600" dirty="0">
              <a:solidFill>
                <a:schemeClr val="bg1"/>
              </a:solidFill>
            </a:endParaRPr>
          </a:p>
        </p:txBody>
      </p:sp>
      <p:sp>
        <p:nvSpPr>
          <p:cNvPr id="4" name="矩形 3"/>
          <p:cNvSpPr/>
          <p:nvPr/>
        </p:nvSpPr>
        <p:spPr>
          <a:xfrm>
            <a:off x="2705925" y="1375155"/>
            <a:ext cx="1587374" cy="830997"/>
          </a:xfrm>
          <a:prstGeom prst="rect">
            <a:avLst/>
          </a:prstGeom>
        </p:spPr>
        <p:txBody>
          <a:bodyPr wrap="square">
            <a:spAutoFit/>
          </a:bodyPr>
          <a:lstStyle/>
          <a:p>
            <a:r>
              <a:rPr lang="en-US" altLang="zh-CN" sz="1600" dirty="0">
                <a:solidFill>
                  <a:schemeClr val="bg1"/>
                </a:solidFill>
                <a:latin typeface="Times New Roman" panose="02020603050405020304" pitchFamily="18" charset="0"/>
                <a:ea typeface="宋体" panose="02010600030101010101" pitchFamily="2" charset="-122"/>
              </a:rPr>
              <a:t>transparence quant à </a:t>
            </a:r>
            <a:r>
              <a:rPr lang="en-US" altLang="zh-CN" sz="1600" dirty="0" err="1">
                <a:solidFill>
                  <a:schemeClr val="bg1"/>
                </a:solidFill>
                <a:latin typeface="Times New Roman" panose="02020603050405020304" pitchFamily="18" charset="0"/>
                <a:ea typeface="宋体" panose="02010600030101010101" pitchFamily="2" charset="-122"/>
              </a:rPr>
              <a:t>certaines</a:t>
            </a:r>
            <a:r>
              <a:rPr lang="en-US" altLang="zh-CN" sz="1600" dirty="0">
                <a:solidFill>
                  <a:schemeClr val="bg1"/>
                </a:solidFill>
                <a:latin typeface="Times New Roman" panose="02020603050405020304" pitchFamily="18" charset="0"/>
                <a:ea typeface="宋体" panose="02010600030101010101" pitchFamily="2" charset="-122"/>
              </a:rPr>
              <a:t> </a:t>
            </a:r>
            <a:r>
              <a:rPr lang="en-US" altLang="zh-CN" sz="1600" dirty="0" err="1">
                <a:solidFill>
                  <a:schemeClr val="bg1"/>
                </a:solidFill>
                <a:latin typeface="Times New Roman" panose="02020603050405020304" pitchFamily="18" charset="0"/>
                <a:ea typeface="宋体" panose="02010600030101010101" pitchFamily="2" charset="-122"/>
              </a:rPr>
              <a:t>activités</a:t>
            </a:r>
            <a:endParaRPr lang="zh-CN" altLang="en-US" sz="1600" dirty="0">
              <a:solidFill>
                <a:schemeClr val="bg1"/>
              </a:solidFill>
            </a:endParaRPr>
          </a:p>
        </p:txBody>
      </p:sp>
      <p:sp>
        <p:nvSpPr>
          <p:cNvPr id="5" name="矩形 4"/>
          <p:cNvSpPr/>
          <p:nvPr/>
        </p:nvSpPr>
        <p:spPr>
          <a:xfrm>
            <a:off x="2593661" y="3381794"/>
            <a:ext cx="1745139" cy="1323439"/>
          </a:xfrm>
          <a:prstGeom prst="rect">
            <a:avLst/>
          </a:prstGeom>
        </p:spPr>
        <p:txBody>
          <a:bodyPr wrap="square">
            <a:spAutoFit/>
          </a:bodyPr>
          <a:lstStyle/>
          <a:p>
            <a:r>
              <a:rPr lang="en-US" altLang="zh-CN" sz="1600" dirty="0">
                <a:solidFill>
                  <a:schemeClr val="bg1"/>
                </a:solidFill>
                <a:latin typeface="Times New Roman" panose="02020603050405020304" pitchFamily="18" charset="0"/>
                <a:ea typeface="宋体" panose="02010600030101010101" pitchFamily="2" charset="-122"/>
              </a:rPr>
              <a:t>le </a:t>
            </a:r>
            <a:r>
              <a:rPr lang="en-US" altLang="zh-CN" sz="1600" dirty="0" err="1">
                <a:solidFill>
                  <a:schemeClr val="bg1"/>
                </a:solidFill>
                <a:latin typeface="Times New Roman" panose="02020603050405020304" pitchFamily="18" charset="0"/>
                <a:ea typeface="宋体" panose="02010600030101010101" pitchFamily="2" charset="-122"/>
              </a:rPr>
              <a:t>renforcement</a:t>
            </a:r>
            <a:r>
              <a:rPr lang="en-US" altLang="zh-CN" sz="1600" dirty="0">
                <a:solidFill>
                  <a:schemeClr val="bg1"/>
                </a:solidFill>
                <a:latin typeface="Times New Roman" panose="02020603050405020304" pitchFamily="18" charset="0"/>
                <a:ea typeface="宋体" panose="02010600030101010101" pitchFamily="2" charset="-122"/>
              </a:rPr>
              <a:t> des </a:t>
            </a:r>
            <a:r>
              <a:rPr lang="en-US" altLang="zh-CN" sz="1600" dirty="0" err="1">
                <a:solidFill>
                  <a:schemeClr val="bg1"/>
                </a:solidFill>
                <a:latin typeface="Times New Roman" panose="02020603050405020304" pitchFamily="18" charset="0"/>
                <a:ea typeface="宋体" panose="02010600030101010101" pitchFamily="2" charset="-122"/>
              </a:rPr>
              <a:t>exigences</a:t>
            </a:r>
            <a:r>
              <a:rPr lang="en-US" altLang="zh-CN" sz="1600" dirty="0">
                <a:solidFill>
                  <a:schemeClr val="bg1"/>
                </a:solidFill>
                <a:latin typeface="Times New Roman" panose="02020603050405020304" pitchFamily="18" charset="0"/>
                <a:ea typeface="宋体" panose="02010600030101010101" pitchFamily="2" charset="-122"/>
              </a:rPr>
              <a:t> </a:t>
            </a:r>
            <a:r>
              <a:rPr lang="en-US" altLang="zh-CN" sz="1600" dirty="0" err="1">
                <a:solidFill>
                  <a:schemeClr val="bg1"/>
                </a:solidFill>
                <a:latin typeface="Times New Roman" panose="02020603050405020304" pitchFamily="18" charset="0"/>
                <a:ea typeface="宋体" panose="02010600030101010101" pitchFamily="2" charset="-122"/>
              </a:rPr>
              <a:t>en</a:t>
            </a:r>
            <a:r>
              <a:rPr lang="en-US" altLang="zh-CN" sz="1600" dirty="0">
                <a:solidFill>
                  <a:schemeClr val="bg1"/>
                </a:solidFill>
                <a:latin typeface="Times New Roman" panose="02020603050405020304" pitchFamily="18" charset="0"/>
                <a:ea typeface="宋体" panose="02010600030101010101" pitchFamily="2" charset="-122"/>
              </a:rPr>
              <a:t> </a:t>
            </a:r>
            <a:r>
              <a:rPr lang="en-US" altLang="zh-CN" sz="1600" dirty="0" err="1">
                <a:solidFill>
                  <a:schemeClr val="bg1"/>
                </a:solidFill>
                <a:latin typeface="Times New Roman" panose="02020603050405020304" pitchFamily="18" charset="0"/>
                <a:ea typeface="宋体" panose="02010600030101010101" pitchFamily="2" charset="-122"/>
              </a:rPr>
              <a:t>matière</a:t>
            </a:r>
            <a:r>
              <a:rPr lang="en-US" altLang="zh-CN" sz="1600" dirty="0">
                <a:solidFill>
                  <a:schemeClr val="bg1"/>
                </a:solidFill>
                <a:latin typeface="Times New Roman" panose="02020603050405020304" pitchFamily="18" charset="0"/>
                <a:ea typeface="宋体" panose="02010600030101010101" pitchFamily="2" charset="-122"/>
              </a:rPr>
              <a:t> de </a:t>
            </a:r>
            <a:r>
              <a:rPr lang="en-US" altLang="zh-CN" sz="1600" dirty="0" err="1">
                <a:solidFill>
                  <a:schemeClr val="bg1"/>
                </a:solidFill>
                <a:latin typeface="Times New Roman" panose="02020603050405020304" pitchFamily="18" charset="0"/>
                <a:ea typeface="宋体" panose="02010600030101010101" pitchFamily="2" charset="-122"/>
              </a:rPr>
              <a:t>règles</a:t>
            </a:r>
            <a:r>
              <a:rPr lang="en-US" altLang="zh-CN" sz="1600" dirty="0">
                <a:solidFill>
                  <a:schemeClr val="bg1"/>
                </a:solidFill>
                <a:latin typeface="Times New Roman" panose="02020603050405020304" pitchFamily="18" charset="0"/>
                <a:ea typeface="宋体" panose="02010600030101010101" pitchFamily="2" charset="-122"/>
              </a:rPr>
              <a:t> de </a:t>
            </a:r>
            <a:r>
              <a:rPr lang="en-US" altLang="zh-CN" sz="1600" dirty="0" err="1">
                <a:solidFill>
                  <a:schemeClr val="bg1"/>
                </a:solidFill>
                <a:latin typeface="Times New Roman" panose="02020603050405020304" pitchFamily="18" charset="0"/>
                <a:ea typeface="宋体" panose="02010600030101010101" pitchFamily="2" charset="-122"/>
              </a:rPr>
              <a:t>gouvernance</a:t>
            </a:r>
            <a:r>
              <a:rPr lang="en-US" altLang="zh-CN" sz="1600" dirty="0">
                <a:solidFill>
                  <a:schemeClr val="bg1"/>
                </a:solidFill>
                <a:latin typeface="Times New Roman" panose="02020603050405020304" pitchFamily="18" charset="0"/>
                <a:ea typeface="宋体" panose="02010600030101010101" pitchFamily="2" charset="-122"/>
              </a:rPr>
              <a:t> et de bonne </a:t>
            </a:r>
            <a:r>
              <a:rPr lang="en-US" altLang="zh-CN" sz="1600" dirty="0" err="1">
                <a:solidFill>
                  <a:schemeClr val="bg1"/>
                </a:solidFill>
                <a:latin typeface="Times New Roman" panose="02020603050405020304" pitchFamily="18" charset="0"/>
                <a:ea typeface="宋体" panose="02010600030101010101" pitchFamily="2" charset="-122"/>
              </a:rPr>
              <a:t>conduite</a:t>
            </a:r>
            <a:endParaRPr lang="zh-CN" altLang="en-US" sz="1600" dirty="0">
              <a:solidFill>
                <a:schemeClr val="bg1"/>
              </a:solidFill>
            </a:endParaRPr>
          </a:p>
        </p:txBody>
      </p:sp>
      <p:sp>
        <p:nvSpPr>
          <p:cNvPr id="6" name="矩形 5"/>
          <p:cNvSpPr/>
          <p:nvPr/>
        </p:nvSpPr>
        <p:spPr>
          <a:xfrm>
            <a:off x="408892" y="3666072"/>
            <a:ext cx="1824741" cy="830997"/>
          </a:xfrm>
          <a:prstGeom prst="rect">
            <a:avLst/>
          </a:prstGeom>
        </p:spPr>
        <p:txBody>
          <a:bodyPr wrap="square">
            <a:spAutoFit/>
          </a:bodyPr>
          <a:lstStyle/>
          <a:p>
            <a:r>
              <a:rPr lang="en-US" altLang="zh-CN" sz="1600" dirty="0">
                <a:solidFill>
                  <a:schemeClr val="bg1"/>
                </a:solidFill>
                <a:latin typeface="Times New Roman" panose="02020603050405020304" pitchFamily="18" charset="0"/>
                <a:ea typeface="宋体" panose="02010600030101010101" pitchFamily="2" charset="-122"/>
              </a:rPr>
              <a:t>le </a:t>
            </a:r>
            <a:r>
              <a:rPr lang="en-US" altLang="zh-CN" sz="1600" dirty="0" err="1">
                <a:solidFill>
                  <a:schemeClr val="bg1"/>
                </a:solidFill>
                <a:latin typeface="Times New Roman" panose="02020603050405020304" pitchFamily="18" charset="0"/>
                <a:ea typeface="宋体" panose="02010600030101010101" pitchFamily="2" charset="-122"/>
              </a:rPr>
              <a:t>renforcement</a:t>
            </a:r>
            <a:r>
              <a:rPr lang="en-US" altLang="zh-CN" sz="1600" dirty="0">
                <a:solidFill>
                  <a:schemeClr val="bg1"/>
                </a:solidFill>
                <a:latin typeface="Times New Roman" panose="02020603050405020304" pitchFamily="18" charset="0"/>
                <a:ea typeface="宋体" panose="02010600030101010101" pitchFamily="2" charset="-122"/>
              </a:rPr>
              <a:t> des </a:t>
            </a:r>
            <a:r>
              <a:rPr lang="en-US" altLang="zh-CN" sz="1600" dirty="0" err="1">
                <a:solidFill>
                  <a:schemeClr val="bg1"/>
                </a:solidFill>
                <a:latin typeface="Times New Roman" panose="02020603050405020304" pitchFamily="18" charset="0"/>
                <a:ea typeface="宋体" panose="02010600030101010101" pitchFamily="2" charset="-122"/>
              </a:rPr>
              <a:t>règles</a:t>
            </a:r>
            <a:r>
              <a:rPr lang="en-US" altLang="zh-CN" sz="1600" dirty="0">
                <a:solidFill>
                  <a:schemeClr val="bg1"/>
                </a:solidFill>
                <a:latin typeface="Times New Roman" panose="02020603050405020304" pitchFamily="18" charset="0"/>
                <a:ea typeface="宋体" panose="02010600030101010101" pitchFamily="2" charset="-122"/>
              </a:rPr>
              <a:t> </a:t>
            </a:r>
            <a:r>
              <a:rPr lang="en-US" altLang="zh-CN" sz="1600" dirty="0" err="1">
                <a:solidFill>
                  <a:schemeClr val="bg1"/>
                </a:solidFill>
                <a:latin typeface="Times New Roman" panose="02020603050405020304" pitchFamily="18" charset="0"/>
                <a:ea typeface="宋体" panose="02010600030101010101" pitchFamily="2" charset="-122"/>
              </a:rPr>
              <a:t>en</a:t>
            </a:r>
            <a:r>
              <a:rPr lang="en-US" altLang="zh-CN" sz="1600" dirty="0">
                <a:solidFill>
                  <a:schemeClr val="bg1"/>
                </a:solidFill>
                <a:latin typeface="Times New Roman" panose="02020603050405020304" pitchFamily="18" charset="0"/>
                <a:ea typeface="宋体" panose="02010600030101010101" pitchFamily="2" charset="-122"/>
              </a:rPr>
              <a:t> </a:t>
            </a:r>
            <a:r>
              <a:rPr lang="en-US" altLang="zh-CN" sz="1600" dirty="0" err="1">
                <a:solidFill>
                  <a:schemeClr val="bg1"/>
                </a:solidFill>
                <a:latin typeface="Times New Roman" panose="02020603050405020304" pitchFamily="18" charset="0"/>
                <a:ea typeface="宋体" panose="02010600030101010101" pitchFamily="2" charset="-122"/>
              </a:rPr>
              <a:t>matière</a:t>
            </a:r>
            <a:r>
              <a:rPr lang="en-US" altLang="zh-CN" sz="1600" dirty="0">
                <a:solidFill>
                  <a:schemeClr val="bg1"/>
                </a:solidFill>
                <a:latin typeface="Times New Roman" panose="02020603050405020304" pitchFamily="18" charset="0"/>
                <a:ea typeface="宋体" panose="02010600030101010101" pitchFamily="2" charset="-122"/>
              </a:rPr>
              <a:t> </a:t>
            </a:r>
            <a:r>
              <a:rPr lang="en-US" altLang="zh-CN" sz="1600" dirty="0" err="1">
                <a:solidFill>
                  <a:schemeClr val="bg1"/>
                </a:solidFill>
                <a:latin typeface="Times New Roman" panose="02020603050405020304" pitchFamily="18" charset="0"/>
                <a:ea typeface="宋体" panose="02010600030101010101" pitchFamily="2" charset="-122"/>
              </a:rPr>
              <a:t>d’abus</a:t>
            </a:r>
            <a:r>
              <a:rPr lang="en-US" altLang="zh-CN" sz="1600" dirty="0">
                <a:solidFill>
                  <a:schemeClr val="bg1"/>
                </a:solidFill>
                <a:latin typeface="Times New Roman" panose="02020603050405020304" pitchFamily="18" charset="0"/>
                <a:ea typeface="宋体" panose="02010600030101010101" pitchFamily="2" charset="-122"/>
              </a:rPr>
              <a:t> de </a:t>
            </a:r>
            <a:r>
              <a:rPr lang="en-US" altLang="zh-CN" sz="1600" dirty="0" err="1">
                <a:solidFill>
                  <a:schemeClr val="bg1"/>
                </a:solidFill>
                <a:latin typeface="Times New Roman" panose="02020603050405020304" pitchFamily="18" charset="0"/>
                <a:ea typeface="宋体" panose="02010600030101010101" pitchFamily="2" charset="-122"/>
              </a:rPr>
              <a:t>marché</a:t>
            </a:r>
            <a:endParaRPr lang="zh-CN" altLang="en-US" sz="1600" dirty="0">
              <a:solidFill>
                <a:schemeClr val="bg1"/>
              </a:solidFill>
            </a:endParaRPr>
          </a:p>
        </p:txBody>
      </p:sp>
      <p:pic>
        <p:nvPicPr>
          <p:cNvPr id="2050" name="Picture 2" descr="“sanction paribas”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084" y="2864271"/>
            <a:ext cx="3232086" cy="160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58765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rot="5400000">
            <a:off x="3904694" y="-405509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2" name="矩形 41"/>
          <p:cNvSpPr/>
          <p:nvPr/>
        </p:nvSpPr>
        <p:spPr>
          <a:xfrm rot="5400000">
            <a:off x="4507938" y="-4183984"/>
            <a:ext cx="132275" cy="9148150"/>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5" name="矩形 44"/>
          <p:cNvSpPr/>
          <p:nvPr/>
        </p:nvSpPr>
        <p:spPr>
          <a:xfrm rot="5400000">
            <a:off x="5083494" y="-425844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6" name="矩形 45"/>
          <p:cNvSpPr/>
          <p:nvPr/>
        </p:nvSpPr>
        <p:spPr>
          <a:xfrm rot="5400000" flipH="1">
            <a:off x="6790106" y="2977155"/>
            <a:ext cx="50096" cy="3646517"/>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9" name="三角形 48"/>
          <p:cNvSpPr/>
          <p:nvPr/>
        </p:nvSpPr>
        <p:spPr>
          <a:xfrm rot="13453245" flipV="1">
            <a:off x="3312337" y="-2010449"/>
            <a:ext cx="2565285" cy="2554984"/>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50" name="文本框 49"/>
          <p:cNvSpPr txBox="1"/>
          <p:nvPr/>
        </p:nvSpPr>
        <p:spPr>
          <a:xfrm>
            <a:off x="3850305" y="45929"/>
            <a:ext cx="1503938" cy="369332"/>
          </a:xfrm>
          <a:prstGeom prst="rect">
            <a:avLst/>
          </a:prstGeom>
          <a:noFill/>
        </p:spPr>
        <p:txBody>
          <a:bodyPr wrap="none" rtlCol="0">
            <a:spAutoFit/>
          </a:bodyPr>
          <a:lstStyle/>
          <a:p>
            <a:pPr algn="ctr"/>
            <a:r>
              <a:rPr kumimoji="1" lang="en-US" altLang="zh-CN" sz="1800" b="1" dirty="0">
                <a:solidFill>
                  <a:schemeClr val="tx1">
                    <a:lumMod val="95000"/>
                    <a:lumOff val="5000"/>
                  </a:schemeClr>
                </a:solidFill>
                <a:latin typeface="Microsoft YaHei Light" charset="-122"/>
                <a:ea typeface="Microsoft YaHei Light" charset="-122"/>
                <a:cs typeface="Microsoft YaHei Light" charset="-122"/>
              </a:rPr>
              <a:t>Les solutions</a:t>
            </a:r>
          </a:p>
        </p:txBody>
      </p:sp>
      <p:sp>
        <p:nvSpPr>
          <p:cNvPr id="51" name="三角形 50"/>
          <p:cNvSpPr>
            <a:spLocks noChangeAspect="1"/>
          </p:cNvSpPr>
          <p:nvPr/>
        </p:nvSpPr>
        <p:spPr>
          <a:xfrm rot="13453245" flipV="1">
            <a:off x="4490034" y="696575"/>
            <a:ext cx="271088" cy="27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solidFill>
                <a:schemeClr val="tx1"/>
              </a:solidFill>
            </a:endParaRPr>
          </a:p>
        </p:txBody>
      </p:sp>
      <p:grpSp>
        <p:nvGrpSpPr>
          <p:cNvPr id="9" name="组合 8"/>
          <p:cNvGrpSpPr/>
          <p:nvPr/>
        </p:nvGrpSpPr>
        <p:grpSpPr>
          <a:xfrm>
            <a:off x="1269687" y="1137278"/>
            <a:ext cx="7444415" cy="3169209"/>
            <a:chOff x="8245686" y="2152005"/>
            <a:chExt cx="9925886" cy="3491279"/>
          </a:xfrm>
        </p:grpSpPr>
        <p:grpSp>
          <p:nvGrpSpPr>
            <p:cNvPr id="10" name="组合 9"/>
            <p:cNvGrpSpPr/>
            <p:nvPr/>
          </p:nvGrpSpPr>
          <p:grpSpPr>
            <a:xfrm>
              <a:off x="8245688" y="2152005"/>
              <a:ext cx="9248320" cy="1186690"/>
              <a:chOff x="7010354" y="1873119"/>
              <a:chExt cx="9248320" cy="1186690"/>
            </a:xfrm>
          </p:grpSpPr>
          <p:cxnSp>
            <p:nvCxnSpPr>
              <p:cNvPr id="17" name="直接连接符 16"/>
              <p:cNvCxnSpPr/>
              <p:nvPr/>
            </p:nvCxnSpPr>
            <p:spPr>
              <a:xfrm>
                <a:off x="7010354" y="1914313"/>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099347" y="1873119"/>
                <a:ext cx="9159327" cy="1186690"/>
              </a:xfrm>
              <a:prstGeom prst="rect">
                <a:avLst/>
              </a:prstGeom>
            </p:spPr>
            <p:txBody>
              <a:bodyPr wrap="square">
                <a:spAutoFit/>
              </a:bodyPr>
              <a:lstStyle/>
              <a:p>
                <a:r>
                  <a:rPr lang="fr-FR" altLang="zh-CN" sz="1600" dirty="0">
                    <a:solidFill>
                      <a:schemeClr val="bg1"/>
                    </a:solidFill>
                  </a:rPr>
                  <a:t>BNP Paribas doit reconnaître sa responsabilité pour avoir enfreint certaines lois et réglementations des États-Unis relatives à des sanctions économiques à l’encontre de certains pays et aux enregistrements des opérations liées. </a:t>
                </a:r>
                <a:endParaRPr lang="zh-CN" altLang="en-US" sz="1600" dirty="0">
                  <a:solidFill>
                    <a:schemeClr val="bg1"/>
                  </a:solidFill>
                </a:endParaRPr>
              </a:p>
            </p:txBody>
          </p:sp>
        </p:grpSp>
        <p:grpSp>
          <p:nvGrpSpPr>
            <p:cNvPr id="11" name="组合 10"/>
            <p:cNvGrpSpPr/>
            <p:nvPr/>
          </p:nvGrpSpPr>
          <p:grpSpPr>
            <a:xfrm>
              <a:off x="8245687" y="3492387"/>
              <a:ext cx="9598335" cy="644202"/>
              <a:chOff x="7010354" y="1855097"/>
              <a:chExt cx="9598335" cy="644202"/>
            </a:xfrm>
          </p:grpSpPr>
          <p:cxnSp>
            <p:nvCxnSpPr>
              <p:cNvPr id="15" name="直接连接符 14"/>
              <p:cNvCxnSpPr/>
              <p:nvPr/>
            </p:nvCxnSpPr>
            <p:spPr>
              <a:xfrm>
                <a:off x="7010354" y="1914313"/>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067799" y="1855097"/>
                <a:ext cx="9540890" cy="644202"/>
              </a:xfrm>
              <a:prstGeom prst="rect">
                <a:avLst/>
              </a:prstGeom>
            </p:spPr>
            <p:txBody>
              <a:bodyPr wrap="square">
                <a:spAutoFit/>
              </a:bodyPr>
              <a:lstStyle/>
              <a:p>
                <a:r>
                  <a:rPr lang="fr-FR" altLang="zh-CN" sz="1600" dirty="0">
                    <a:solidFill>
                      <a:schemeClr val="bg1"/>
                    </a:solidFill>
                  </a:rPr>
                  <a:t>BNP Paribas doit payer l’amende, s'engager dans les affaires conformément aux lois et règlements pertinents, afin de restaurer la réputation.</a:t>
                </a:r>
                <a:endParaRPr lang="zh-CN" altLang="en-US" sz="1600" dirty="0">
                  <a:solidFill>
                    <a:schemeClr val="bg1"/>
                  </a:solidFill>
                </a:endParaRPr>
              </a:p>
            </p:txBody>
          </p:sp>
        </p:grpSp>
        <p:grpSp>
          <p:nvGrpSpPr>
            <p:cNvPr id="12" name="组合 11"/>
            <p:cNvGrpSpPr/>
            <p:nvPr/>
          </p:nvGrpSpPr>
          <p:grpSpPr>
            <a:xfrm>
              <a:off x="8245686" y="4727837"/>
              <a:ext cx="9925886" cy="915447"/>
              <a:chOff x="7010354" y="1782943"/>
              <a:chExt cx="9925886" cy="915447"/>
            </a:xfrm>
          </p:grpSpPr>
          <p:cxnSp>
            <p:nvCxnSpPr>
              <p:cNvPr id="13" name="直接连接符 12"/>
              <p:cNvCxnSpPr/>
              <p:nvPr/>
            </p:nvCxnSpPr>
            <p:spPr>
              <a:xfrm>
                <a:off x="7010354" y="1914313"/>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067801" y="1782943"/>
                <a:ext cx="9868439" cy="915447"/>
              </a:xfrm>
              <a:prstGeom prst="rect">
                <a:avLst/>
              </a:prstGeom>
            </p:spPr>
            <p:txBody>
              <a:bodyPr wrap="square">
                <a:spAutoFit/>
              </a:bodyPr>
              <a:lstStyle/>
              <a:p>
                <a:r>
                  <a:rPr lang="fr-FR" altLang="zh-CN" sz="1600" dirty="0">
                    <a:solidFill>
                      <a:schemeClr val="bg1"/>
                    </a:solidFill>
                  </a:rPr>
                  <a:t>BNP Paribas doit </a:t>
                </a:r>
                <a:r>
                  <a:rPr lang="en-US" altLang="zh-CN" sz="1600" dirty="0" err="1">
                    <a:solidFill>
                      <a:schemeClr val="bg1"/>
                    </a:solidFill>
                  </a:rPr>
                  <a:t>renforcer</a:t>
                </a:r>
                <a:r>
                  <a:rPr lang="en-US" altLang="zh-CN" sz="1600" dirty="0">
                    <a:solidFill>
                      <a:schemeClr val="bg1"/>
                    </a:solidFill>
                  </a:rPr>
                  <a:t> la </a:t>
                </a:r>
                <a:r>
                  <a:rPr lang="en-US" altLang="zh-CN" sz="1600" dirty="0" err="1">
                    <a:solidFill>
                      <a:schemeClr val="bg1"/>
                    </a:solidFill>
                  </a:rPr>
                  <a:t>dynamique</a:t>
                </a:r>
                <a:r>
                  <a:rPr lang="en-US" altLang="zh-CN" sz="1600" dirty="0">
                    <a:solidFill>
                      <a:schemeClr val="bg1"/>
                    </a:solidFill>
                  </a:rPr>
                  <a:t> </a:t>
                </a:r>
                <a:r>
                  <a:rPr lang="en-US" altLang="zh-CN" sz="1600" dirty="0" err="1">
                    <a:solidFill>
                      <a:schemeClr val="bg1"/>
                    </a:solidFill>
                  </a:rPr>
                  <a:t>commerciale</a:t>
                </a:r>
                <a:r>
                  <a:rPr lang="en-US" altLang="zh-CN" sz="1600" dirty="0">
                    <a:solidFill>
                      <a:schemeClr val="bg1"/>
                    </a:solidFill>
                  </a:rPr>
                  <a:t> </a:t>
                </a:r>
                <a:r>
                  <a:rPr lang="en-US" altLang="zh-CN" sz="1600" dirty="0" err="1">
                    <a:solidFill>
                      <a:schemeClr val="bg1"/>
                    </a:solidFill>
                  </a:rPr>
                  <a:t>en</a:t>
                </a:r>
                <a:r>
                  <a:rPr lang="en-US" altLang="zh-CN" sz="1600" dirty="0">
                    <a:solidFill>
                      <a:schemeClr val="bg1"/>
                    </a:solidFill>
                  </a:rPr>
                  <a:t> </a:t>
                </a:r>
                <a:r>
                  <a:rPr lang="en-US" altLang="zh-CN" sz="1600" dirty="0" err="1">
                    <a:solidFill>
                      <a:schemeClr val="bg1"/>
                    </a:solidFill>
                  </a:rPr>
                  <a:t>proposant</a:t>
                </a:r>
                <a:r>
                  <a:rPr lang="en-US" altLang="zh-CN" sz="1600" dirty="0">
                    <a:solidFill>
                      <a:schemeClr val="bg1"/>
                    </a:solidFill>
                  </a:rPr>
                  <a:t> de </a:t>
                </a:r>
                <a:r>
                  <a:rPr lang="en-US" altLang="zh-CN" sz="1600" dirty="0" err="1">
                    <a:solidFill>
                      <a:schemeClr val="bg1"/>
                    </a:solidFill>
                  </a:rPr>
                  <a:t>nouvelles</a:t>
                </a:r>
                <a:r>
                  <a:rPr lang="en-US" altLang="zh-CN" sz="1600" dirty="0">
                    <a:solidFill>
                      <a:schemeClr val="bg1"/>
                    </a:solidFill>
                  </a:rPr>
                  <a:t> </a:t>
                </a:r>
                <a:r>
                  <a:rPr lang="en-US" altLang="zh-CN" sz="1600" dirty="0" err="1">
                    <a:solidFill>
                      <a:schemeClr val="bg1"/>
                    </a:solidFill>
                  </a:rPr>
                  <a:t>expériences</a:t>
                </a:r>
                <a:r>
                  <a:rPr lang="en-US" altLang="zh-CN" sz="1600" dirty="0">
                    <a:solidFill>
                      <a:schemeClr val="bg1"/>
                    </a:solidFill>
                  </a:rPr>
                  <a:t> </a:t>
                </a:r>
                <a:r>
                  <a:rPr lang="en-US" altLang="zh-CN" sz="1600" dirty="0" err="1">
                    <a:solidFill>
                      <a:schemeClr val="bg1"/>
                    </a:solidFill>
                  </a:rPr>
                  <a:t>clientes</a:t>
                </a:r>
                <a:r>
                  <a:rPr lang="en-US" altLang="zh-CN" sz="1600" dirty="0">
                    <a:solidFill>
                      <a:schemeClr val="bg1"/>
                    </a:solidFill>
                  </a:rPr>
                  <a:t>, </a:t>
                </a:r>
                <a:r>
                  <a:rPr lang="en-US" altLang="zh-CN" sz="1600" dirty="0" err="1">
                    <a:solidFill>
                      <a:schemeClr val="bg1"/>
                    </a:solidFill>
                  </a:rPr>
                  <a:t>en</a:t>
                </a:r>
                <a:r>
                  <a:rPr lang="en-US" altLang="zh-CN" sz="1600" dirty="0">
                    <a:solidFill>
                      <a:schemeClr val="bg1"/>
                    </a:solidFill>
                  </a:rPr>
                  <a:t> </a:t>
                </a:r>
                <a:r>
                  <a:rPr lang="en-US" altLang="zh-CN" sz="1600" dirty="0" err="1">
                    <a:solidFill>
                      <a:schemeClr val="bg1"/>
                    </a:solidFill>
                  </a:rPr>
                  <a:t>améliorant</a:t>
                </a:r>
                <a:r>
                  <a:rPr lang="en-US" altLang="zh-CN" sz="1600" dirty="0">
                    <a:solidFill>
                      <a:schemeClr val="bg1"/>
                    </a:solidFill>
                  </a:rPr>
                  <a:t> </a:t>
                </a:r>
                <a:r>
                  <a:rPr lang="en-US" altLang="zh-CN" sz="1600" dirty="0" err="1">
                    <a:solidFill>
                      <a:schemeClr val="bg1"/>
                    </a:solidFill>
                  </a:rPr>
                  <a:t>l’attractivité</a:t>
                </a:r>
                <a:r>
                  <a:rPr lang="en-US" altLang="zh-CN" sz="1600" dirty="0">
                    <a:solidFill>
                      <a:schemeClr val="bg1"/>
                    </a:solidFill>
                  </a:rPr>
                  <a:t> de </a:t>
                </a:r>
                <a:r>
                  <a:rPr lang="en-US" altLang="zh-CN" sz="1600" dirty="0" err="1">
                    <a:solidFill>
                      <a:schemeClr val="bg1"/>
                    </a:solidFill>
                  </a:rPr>
                  <a:t>l’offre</a:t>
                </a:r>
                <a:r>
                  <a:rPr lang="en-US" altLang="zh-CN" sz="1600" dirty="0">
                    <a:solidFill>
                      <a:schemeClr val="bg1"/>
                    </a:solidFill>
                  </a:rPr>
                  <a:t> et </a:t>
                </a:r>
                <a:r>
                  <a:rPr lang="en-US" altLang="zh-CN" sz="1600" dirty="0" err="1">
                    <a:solidFill>
                      <a:schemeClr val="bg1"/>
                    </a:solidFill>
                  </a:rPr>
                  <a:t>en</a:t>
                </a:r>
                <a:r>
                  <a:rPr lang="en-US" altLang="zh-CN" sz="1600" dirty="0">
                    <a:solidFill>
                      <a:schemeClr val="bg1"/>
                    </a:solidFill>
                  </a:rPr>
                  <a:t> </a:t>
                </a:r>
                <a:r>
                  <a:rPr lang="en-US" altLang="zh-CN" sz="1600" dirty="0" err="1">
                    <a:solidFill>
                      <a:schemeClr val="bg1"/>
                    </a:solidFill>
                  </a:rPr>
                  <a:t>proposant</a:t>
                </a:r>
                <a:r>
                  <a:rPr lang="en-US" altLang="zh-CN" sz="1600" dirty="0">
                    <a:solidFill>
                      <a:schemeClr val="bg1"/>
                    </a:solidFill>
                  </a:rPr>
                  <a:t> de nouveaux services.</a:t>
                </a:r>
                <a:endParaRPr lang="zh-CN" altLang="en-US" sz="1600" dirty="0">
                  <a:solidFill>
                    <a:schemeClr val="bg1"/>
                  </a:solidFill>
                </a:endParaRPr>
              </a:p>
            </p:txBody>
          </p:sp>
        </p:grpSp>
      </p:grpSp>
      <p:sp>
        <p:nvSpPr>
          <p:cNvPr id="19" name="直角三角形 18"/>
          <p:cNvSpPr/>
          <p:nvPr/>
        </p:nvSpPr>
        <p:spPr>
          <a:xfrm rot="5400000" flipV="1">
            <a:off x="7589433" y="1208913"/>
            <a:ext cx="2187243" cy="939653"/>
          </a:xfrm>
          <a:prstGeom prst="rtTriangle">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20" name="直角三角形 19"/>
          <p:cNvSpPr/>
          <p:nvPr/>
        </p:nvSpPr>
        <p:spPr>
          <a:xfrm>
            <a:off x="0" y="2366681"/>
            <a:ext cx="2065468" cy="2770209"/>
          </a:xfrm>
          <a:prstGeom prst="r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21" name="矩形 20"/>
          <p:cNvSpPr/>
          <p:nvPr/>
        </p:nvSpPr>
        <p:spPr>
          <a:xfrm rot="5400000" flipH="1">
            <a:off x="4748324" y="-1246017"/>
            <a:ext cx="45719" cy="7002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22" name="矩形 21"/>
          <p:cNvSpPr/>
          <p:nvPr/>
        </p:nvSpPr>
        <p:spPr>
          <a:xfrm rot="5400000" flipH="1">
            <a:off x="4748322" y="-359653"/>
            <a:ext cx="45719" cy="7002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Tree>
    <p:extLst>
      <p:ext uri="{BB962C8B-B14F-4D97-AF65-F5344CB8AC3E}">
        <p14:creationId xmlns:p14="http://schemas.microsoft.com/office/powerpoint/2010/main" val="23845180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0" y="1105850"/>
            <a:ext cx="9156000" cy="857400"/>
          </a:xfrm>
          <a:prstGeom prst="rect">
            <a:avLst/>
          </a:prstGeom>
        </p:spPr>
        <p:txBody>
          <a:bodyPr wrap="square" lIns="91425" tIns="91425" rIns="91425" bIns="91425" anchor="t" anchorCtr="0">
            <a:noAutofit/>
          </a:bodyPr>
          <a:lstStyle/>
          <a:p>
            <a:pPr lvl="0" rtl="0">
              <a:spcBef>
                <a:spcPts val="0"/>
              </a:spcBef>
              <a:buNone/>
            </a:pPr>
            <a:r>
              <a:rPr lang="en-US" dirty="0"/>
              <a:t>CAS DEUTSCHE BANK 2015</a:t>
            </a:r>
            <a:endParaRPr lang="en" dirty="0"/>
          </a:p>
        </p:txBody>
      </p:sp>
      <p:graphicFrame>
        <p:nvGraphicFramePr>
          <p:cNvPr id="155" name="Shape 155"/>
          <p:cNvGraphicFramePr/>
          <p:nvPr>
            <p:extLst>
              <p:ext uri="{D42A27DB-BD31-4B8C-83A1-F6EECF244321}">
                <p14:modId xmlns:p14="http://schemas.microsoft.com/office/powerpoint/2010/main" val="3526722537"/>
              </p:ext>
            </p:extLst>
          </p:nvPr>
        </p:nvGraphicFramePr>
        <p:xfrm>
          <a:off x="1143000" y="1963250"/>
          <a:ext cx="7010572" cy="2074482"/>
        </p:xfrm>
        <a:graphic>
          <a:graphicData uri="http://schemas.openxmlformats.org/drawingml/2006/table">
            <a:tbl>
              <a:tblPr>
                <a:noFill/>
                <a:tableStyleId>{6251ECE1-65BF-4E86-A161-DDEBE4C229FC}</a:tableStyleId>
              </a:tblPr>
              <a:tblGrid>
                <a:gridCol w="1752643">
                  <a:extLst>
                    <a:ext uri="{9D8B030D-6E8A-4147-A177-3AD203B41FA5}">
                      <a16:colId xmlns:a16="http://schemas.microsoft.com/office/drawing/2014/main" val="20000"/>
                    </a:ext>
                  </a:extLst>
                </a:gridCol>
                <a:gridCol w="1752643">
                  <a:extLst>
                    <a:ext uri="{9D8B030D-6E8A-4147-A177-3AD203B41FA5}">
                      <a16:colId xmlns:a16="http://schemas.microsoft.com/office/drawing/2014/main" val="20001"/>
                    </a:ext>
                  </a:extLst>
                </a:gridCol>
                <a:gridCol w="1752643">
                  <a:extLst>
                    <a:ext uri="{9D8B030D-6E8A-4147-A177-3AD203B41FA5}">
                      <a16:colId xmlns:a16="http://schemas.microsoft.com/office/drawing/2014/main" val="20002"/>
                    </a:ext>
                  </a:extLst>
                </a:gridCol>
                <a:gridCol w="1752643">
                  <a:extLst>
                    <a:ext uri="{9D8B030D-6E8A-4147-A177-3AD203B41FA5}">
                      <a16:colId xmlns:a16="http://schemas.microsoft.com/office/drawing/2014/main" val="20003"/>
                    </a:ext>
                  </a:extLst>
                </a:gridCol>
              </a:tblGrid>
              <a:tr h="785996">
                <a:tc>
                  <a:txBody>
                    <a:bodyPr/>
                    <a:lstStyle/>
                    <a:p>
                      <a:pPr lvl="0" algn="ctr">
                        <a:spcBef>
                          <a:spcPts val="0"/>
                        </a:spcBef>
                        <a:buNone/>
                      </a:pPr>
                      <a:r>
                        <a:rPr lang="fr-CA" sz="1800" dirty="0">
                          <a:solidFill>
                            <a:srgbClr val="FFFFFF"/>
                          </a:solidFill>
                          <a:latin typeface="Sniglet"/>
                          <a:ea typeface="Sniglet"/>
                          <a:cs typeface="Sniglet"/>
                          <a:sym typeface="Sniglet"/>
                        </a:rPr>
                        <a:t>Million </a:t>
                      </a:r>
                      <a:r>
                        <a:rPr lang="zh-CN" altLang="en-US" sz="1800" dirty="0">
                          <a:solidFill>
                            <a:srgbClr val="FFFFFF"/>
                          </a:solidFill>
                          <a:latin typeface="Sniglet"/>
                          <a:ea typeface="Sniglet"/>
                          <a:cs typeface="Sniglet"/>
                          <a:sym typeface="Sniglet"/>
                        </a:rPr>
                        <a:t>€</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7620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tc>
                  <a:txBody>
                    <a:bodyPr/>
                    <a:lstStyle/>
                    <a:p>
                      <a:pPr lvl="0" algn="ctr">
                        <a:spcBef>
                          <a:spcPts val="0"/>
                        </a:spcBef>
                        <a:buNone/>
                      </a:pPr>
                      <a:r>
                        <a:rPr lang="en" sz="1800" dirty="0">
                          <a:solidFill>
                            <a:srgbClr val="FFFFFF"/>
                          </a:solidFill>
                          <a:latin typeface="Sniglet"/>
                          <a:ea typeface="Sniglet"/>
                          <a:cs typeface="Sniglet"/>
                          <a:sym typeface="Sniglet"/>
                        </a:rPr>
                        <a:t>2015</a:t>
                      </a:r>
                    </a:p>
                  </a:txBody>
                  <a:tcPr marL="91425" marR="91425" marT="68575" marB="68575" anchor="ctr">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7620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tc>
                  <a:txBody>
                    <a:bodyPr/>
                    <a:lstStyle/>
                    <a:p>
                      <a:pPr lvl="0" algn="ctr">
                        <a:spcBef>
                          <a:spcPts val="0"/>
                        </a:spcBef>
                        <a:buNone/>
                      </a:pPr>
                      <a:r>
                        <a:rPr lang="en" sz="1800" dirty="0">
                          <a:solidFill>
                            <a:srgbClr val="FFFFFF"/>
                          </a:solidFill>
                          <a:latin typeface="Sniglet"/>
                          <a:ea typeface="Sniglet"/>
                          <a:cs typeface="Sniglet"/>
                          <a:sym typeface="Sniglet"/>
                        </a:rPr>
                        <a:t>2014</a:t>
                      </a:r>
                    </a:p>
                  </a:txBody>
                  <a:tcPr marL="91425" marR="91425" marT="68575" marB="68575" anchor="ctr">
                    <a:lnL w="19050" cap="flat" cmpd="sng">
                      <a:solidFill>
                        <a:srgbClr val="FFFFFF"/>
                      </a:solidFill>
                      <a:prstDash val="solid"/>
                      <a:round/>
                      <a:headEnd type="none" w="med" len="med"/>
                      <a:tailEnd type="none" w="med" len="med"/>
                    </a:lnL>
                    <a:lnR w="19050" cap="flat" cmpd="sng">
                      <a:solidFill>
                        <a:srgbClr val="FFFFFF"/>
                      </a:solidFill>
                      <a:prstDash val="solid"/>
                      <a:round/>
                      <a:headEnd type="none" w="med" len="med"/>
                      <a:tailEnd type="none" w="med" len="med"/>
                    </a:lnR>
                    <a:lnT w="7620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tc>
                  <a:txBody>
                    <a:bodyPr/>
                    <a:lstStyle/>
                    <a:p>
                      <a:pPr lvl="0" algn="ctr">
                        <a:spcBef>
                          <a:spcPts val="0"/>
                        </a:spcBef>
                        <a:buNone/>
                      </a:pPr>
                      <a:r>
                        <a:rPr lang="en" sz="1800" dirty="0">
                          <a:solidFill>
                            <a:srgbClr val="FFFFFF"/>
                          </a:solidFill>
                          <a:latin typeface="Sniglet"/>
                          <a:ea typeface="Sniglet"/>
                          <a:cs typeface="Sniglet"/>
                          <a:sym typeface="Sniglet"/>
                        </a:rPr>
                        <a:t>2013</a:t>
                      </a:r>
                    </a:p>
                  </a:txBody>
                  <a:tcPr marL="91425" marR="91425" marT="68575" marB="68575" anchor="ctr">
                    <a:lnL w="19050" cap="flat" cmpd="sng">
                      <a:solidFill>
                        <a:srgbClr val="FFFFFF"/>
                      </a:solidFill>
                      <a:prstDash val="solid"/>
                      <a:round/>
                      <a:headEnd type="none" w="med" len="med"/>
                      <a:tailEnd type="none" w="med" len="med"/>
                    </a:lnL>
                    <a:lnR w="76200" cap="flat" cmpd="sng">
                      <a:solidFill>
                        <a:srgbClr val="FFFFFF"/>
                      </a:solidFill>
                      <a:prstDash val="solid"/>
                      <a:round/>
                      <a:headEnd type="none" w="med" len="med"/>
                      <a:tailEnd type="none" w="med" len="med"/>
                    </a:lnR>
                    <a:lnT w="76200" cap="flat" cmpd="sng">
                      <a:solidFill>
                        <a:srgbClr val="FFFFFF"/>
                      </a:solidFill>
                      <a:prstDash val="solid"/>
                      <a:round/>
                      <a:headEnd type="none" w="med" len="med"/>
                      <a:tailEnd type="none" w="med" len="med"/>
                    </a:lnT>
                    <a:lnB w="19050"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288486">
                <a:tc>
                  <a:txBody>
                    <a:bodyPr/>
                    <a:lstStyle/>
                    <a:p>
                      <a:pPr lvl="0" algn="ctr">
                        <a:spcBef>
                          <a:spcPts val="0"/>
                        </a:spcBef>
                        <a:buNone/>
                      </a:pPr>
                      <a:r>
                        <a:rPr lang="en-US" sz="1800" dirty="0">
                          <a:solidFill>
                            <a:srgbClr val="FFFFFF"/>
                          </a:solidFill>
                          <a:latin typeface="Sniglet"/>
                          <a:ea typeface="Sniglet"/>
                          <a:cs typeface="Sniglet"/>
                          <a:sym typeface="Sniglet"/>
                        </a:rPr>
                        <a:t>NET INCOME</a:t>
                      </a:r>
                    </a:p>
                    <a:p>
                      <a:pPr lvl="0" algn="ctr">
                        <a:spcBef>
                          <a:spcPts val="0"/>
                        </a:spcBef>
                        <a:buNone/>
                      </a:pPr>
                      <a:r>
                        <a:rPr lang="fr-CA" sz="1800" dirty="0">
                          <a:solidFill>
                            <a:srgbClr val="FFFFFF"/>
                          </a:solidFill>
                          <a:latin typeface="Sniglet"/>
                          <a:ea typeface="Sniglet"/>
                          <a:cs typeface="Sniglet"/>
                          <a:sym typeface="Sniglet"/>
                        </a:rPr>
                        <a:t>(</a:t>
                      </a:r>
                      <a:r>
                        <a:rPr lang="en-US" sz="1800" dirty="0">
                          <a:solidFill>
                            <a:srgbClr val="FFFFFF"/>
                          </a:solidFill>
                          <a:latin typeface="Sniglet"/>
                          <a:ea typeface="Sniglet"/>
                          <a:cs typeface="Sniglet"/>
                          <a:sym typeface="Sniglet"/>
                        </a:rPr>
                        <a:t>LOSS)</a:t>
                      </a:r>
                      <a:endParaRPr lang="en"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FFF">
                        <a:alpha val="11150"/>
                      </a:srgbClr>
                    </a:solidFill>
                  </a:tcPr>
                </a:tc>
                <a:tc>
                  <a:txBody>
                    <a:bodyPr/>
                    <a:lstStyle/>
                    <a:p>
                      <a:pPr lvl="0" algn="ctr">
                        <a:spcBef>
                          <a:spcPts val="0"/>
                        </a:spcBef>
                        <a:buNone/>
                      </a:pPr>
                      <a:r>
                        <a:rPr lang="en" sz="1800" dirty="0">
                          <a:solidFill>
                            <a:srgbClr val="FFFFFF"/>
                          </a:solidFill>
                          <a:latin typeface="Sniglet"/>
                          <a:ea typeface="Sniglet"/>
                          <a:cs typeface="Sniglet"/>
                          <a:sym typeface="Sniglet"/>
                        </a:rPr>
                        <a:t>(6772)</a:t>
                      </a:r>
                    </a:p>
                  </a:txBody>
                  <a:tcPr marL="91425" marR="91425" marT="68575" marB="68575" anchor="ctr">
                    <a:lnL w="19050" cap="flat" cmpd="sng">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FFF">
                        <a:alpha val="11150"/>
                      </a:srgbClr>
                    </a:solidFill>
                  </a:tcPr>
                </a:tc>
                <a:tc>
                  <a:txBody>
                    <a:bodyPr/>
                    <a:lstStyle/>
                    <a:p>
                      <a:pPr lvl="0" algn="ctr">
                        <a:spcBef>
                          <a:spcPts val="0"/>
                        </a:spcBef>
                        <a:buNone/>
                      </a:pPr>
                      <a:r>
                        <a:rPr lang="en" sz="1800" dirty="0">
                          <a:solidFill>
                            <a:srgbClr val="FFFFFF"/>
                          </a:solidFill>
                          <a:latin typeface="Sniglet"/>
                          <a:ea typeface="Sniglet"/>
                          <a:cs typeface="Sniglet"/>
                          <a:sym typeface="Sniglet"/>
                        </a:rPr>
                        <a:t>1691</a:t>
                      </a:r>
                    </a:p>
                  </a:txBody>
                  <a:tcPr marL="91425" marR="91425" marT="68575" marB="68575" anchor="ctr">
                    <a:lnL w="19050" cap="flat" cmpd="sng">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FFF">
                        <a:alpha val="11150"/>
                      </a:srgbClr>
                    </a:solidFill>
                  </a:tcPr>
                </a:tc>
                <a:tc>
                  <a:txBody>
                    <a:bodyPr/>
                    <a:lstStyle/>
                    <a:p>
                      <a:pPr lvl="0" algn="ctr">
                        <a:spcBef>
                          <a:spcPts val="0"/>
                        </a:spcBef>
                        <a:buNone/>
                      </a:pPr>
                      <a:r>
                        <a:rPr lang="en" sz="1800" dirty="0">
                          <a:solidFill>
                            <a:srgbClr val="FFFFFF"/>
                          </a:solidFill>
                          <a:latin typeface="Sniglet"/>
                          <a:ea typeface="Sniglet"/>
                          <a:cs typeface="Sniglet"/>
                          <a:sym typeface="Sniglet"/>
                        </a:rPr>
                        <a:t>681</a:t>
                      </a:r>
                    </a:p>
                  </a:txBody>
                  <a:tcPr marL="91425" marR="91425" marT="68575" marB="68575" anchor="ctr">
                    <a:lnL w="19050" cap="flat" cmpd="sng">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9050" cap="flat" cmpd="sng">
                      <a:solidFill>
                        <a:srgbClr val="FFFFFF"/>
                      </a:solidFill>
                      <a:prstDash val="solid"/>
                      <a:round/>
                      <a:headEnd type="none" w="med" len="med"/>
                      <a:tailEnd type="none" w="med" len="med"/>
                    </a:lnT>
                    <a:lnB w="76200" cap="flat" cmpd="sng" algn="ctr">
                      <a:solidFill>
                        <a:srgbClr val="FFFFFF"/>
                      </a:solidFill>
                      <a:prstDash val="solid"/>
                      <a:round/>
                      <a:headEnd type="none" w="med" len="med"/>
                      <a:tailEnd type="none" w="med" len="med"/>
                    </a:lnB>
                    <a:solidFill>
                      <a:srgbClr val="FFFFFF">
                        <a:alpha val="11150"/>
                      </a:srgbClr>
                    </a:solidFill>
                  </a:tcPr>
                </a:tc>
                <a:extLst>
                  <a:ext uri="{0D108BD9-81ED-4DB2-BD59-A6C34878D82A}">
                    <a16:rowId xmlns:a16="http://schemas.microsoft.com/office/drawing/2014/main" val="10001"/>
                  </a:ext>
                </a:extLst>
              </a:tr>
            </a:tbl>
          </a:graphicData>
        </a:graphic>
      </p:graphicFrame>
      <p:sp>
        <p:nvSpPr>
          <p:cNvPr id="156" name="Shape 156"/>
          <p:cNvSpPr/>
          <p:nvPr/>
        </p:nvSpPr>
        <p:spPr>
          <a:xfrm>
            <a:off x="4141750" y="281249"/>
            <a:ext cx="788694" cy="80519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a:off x="4337475" y="537593"/>
            <a:ext cx="397258" cy="292507"/>
          </a:xfrm>
          <a:custGeom>
            <a:avLst/>
            <a:gdLst/>
            <a:ahLst/>
            <a:cxnLst/>
            <a:rect l="0" t="0" r="0" b="0"/>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pic>
        <p:nvPicPr>
          <p:cNvPr id="6" name="Picture 2" descr="“德意志银行logo”的图片搜索结果">
            <a:extLst>
              <a:ext uri="{FF2B5EF4-FFF2-40B4-BE49-F238E27FC236}">
                <a16:creationId xmlns:a16="http://schemas.microsoft.com/office/drawing/2014/main" id="{EA5BA784-0851-49F3-A1F7-E34674CE5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07268" cy="140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82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6025" y="967975"/>
            <a:ext cx="9156000" cy="857400"/>
          </a:xfrm>
          <a:prstGeom prst="rect">
            <a:avLst/>
          </a:prstGeom>
        </p:spPr>
        <p:txBody>
          <a:bodyPr wrap="square" lIns="91425" tIns="91425" rIns="91425" bIns="91425" anchor="t" anchorCtr="0">
            <a:noAutofit/>
          </a:bodyPr>
          <a:lstStyle/>
          <a:p>
            <a:pPr lvl="0"/>
            <a:r>
              <a:rPr lang="en-US" altLang="zh-CN" dirty="0"/>
              <a:t>CAS DEUTSCHE BANK 2015</a:t>
            </a:r>
            <a:endParaRPr lang="en" dirty="0"/>
          </a:p>
        </p:txBody>
      </p:sp>
      <p:sp>
        <p:nvSpPr>
          <p:cNvPr id="142" name="Shape 142"/>
          <p:cNvSpPr/>
          <p:nvPr/>
        </p:nvSpPr>
        <p:spPr>
          <a:xfrm>
            <a:off x="3516725" y="1808525"/>
            <a:ext cx="2133000" cy="2133000"/>
          </a:xfrm>
          <a:prstGeom prst="ellipse">
            <a:avLst/>
          </a:prstGeom>
          <a:solidFill>
            <a:srgbClr val="FFFFFF">
              <a:alpha val="11150"/>
            </a:srgbClr>
          </a:solidFill>
          <a:ln>
            <a:noFill/>
          </a:ln>
        </p:spPr>
        <p:txBody>
          <a:bodyPr wrap="square" lIns="91425" tIns="91425" rIns="91425" bIns="91425" anchor="ctr" anchorCtr="0">
            <a:noAutofit/>
          </a:bodyPr>
          <a:lstStyle/>
          <a:p>
            <a:pPr algn="ctr"/>
            <a:r>
              <a:rPr lang="fr-CA" altLang="zh-CN" dirty="0">
                <a:solidFill>
                  <a:schemeClr val="bg1"/>
                </a:solidFill>
                <a:latin typeface="Sniglet" panose="02010600030101010101" charset="0"/>
              </a:rPr>
              <a:t>F</a:t>
            </a:r>
            <a:r>
              <a:rPr lang="zh-CN" altLang="en-US" dirty="0">
                <a:solidFill>
                  <a:schemeClr val="bg1"/>
                </a:solidFill>
                <a:latin typeface="Sniglet" panose="02010600030101010101" charset="0"/>
              </a:rPr>
              <a:t>rais de restructurations </a:t>
            </a:r>
            <a:endParaRPr lang="fr-CA" altLang="zh-CN" dirty="0">
              <a:solidFill>
                <a:schemeClr val="bg1"/>
              </a:solidFill>
              <a:latin typeface="Sniglet" panose="02010600030101010101" charset="0"/>
            </a:endParaRPr>
          </a:p>
        </p:txBody>
      </p:sp>
      <p:sp>
        <p:nvSpPr>
          <p:cNvPr id="143" name="Shape 143"/>
          <p:cNvSpPr/>
          <p:nvPr/>
        </p:nvSpPr>
        <p:spPr>
          <a:xfrm>
            <a:off x="1694600" y="1808525"/>
            <a:ext cx="2133000" cy="2133000"/>
          </a:xfrm>
          <a:prstGeom prst="ellipse">
            <a:avLst/>
          </a:prstGeom>
          <a:solidFill>
            <a:srgbClr val="FFFFFF">
              <a:alpha val="11150"/>
            </a:srgbClr>
          </a:solidFill>
          <a:ln>
            <a:noFill/>
          </a:ln>
        </p:spPr>
        <p:txBody>
          <a:bodyPr wrap="square" lIns="91425" tIns="91425" rIns="91425" bIns="91425" anchor="ctr" anchorCtr="0">
            <a:noAutofit/>
          </a:bodyPr>
          <a:lstStyle/>
          <a:p>
            <a:pPr algn="ctr"/>
            <a:r>
              <a:rPr lang="zh-CN" altLang="en-US" sz="1600" dirty="0">
                <a:solidFill>
                  <a:schemeClr val="bg1"/>
                </a:solidFill>
                <a:latin typeface="Sniglet" panose="02010600030101010101" charset="0"/>
              </a:rPr>
              <a:t>dépréciations  </a:t>
            </a:r>
            <a:endParaRPr lang="fr-CA" altLang="zh-CN" sz="1600" dirty="0">
              <a:solidFill>
                <a:schemeClr val="bg1"/>
              </a:solidFill>
              <a:latin typeface="Sniglet" panose="02010600030101010101" charset="0"/>
            </a:endParaRPr>
          </a:p>
        </p:txBody>
      </p:sp>
      <p:sp>
        <p:nvSpPr>
          <p:cNvPr id="144" name="Shape 144"/>
          <p:cNvSpPr/>
          <p:nvPr/>
        </p:nvSpPr>
        <p:spPr>
          <a:xfrm>
            <a:off x="5338850" y="1808525"/>
            <a:ext cx="2133000" cy="2133000"/>
          </a:xfrm>
          <a:prstGeom prst="ellipse">
            <a:avLst/>
          </a:prstGeom>
          <a:solidFill>
            <a:srgbClr val="FFFFFF">
              <a:alpha val="11150"/>
            </a:srgbClr>
          </a:solidFill>
          <a:ln>
            <a:noFill/>
          </a:ln>
        </p:spPr>
        <p:txBody>
          <a:bodyPr wrap="square" lIns="91425" tIns="91425" rIns="91425" bIns="91425" anchor="ctr" anchorCtr="0">
            <a:noAutofit/>
          </a:bodyPr>
          <a:lstStyle/>
          <a:p>
            <a:pPr algn="ctr"/>
            <a:r>
              <a:rPr lang="fr-CA" altLang="zh-CN" sz="1800" dirty="0">
                <a:solidFill>
                  <a:schemeClr val="bg1"/>
                </a:solidFill>
                <a:latin typeface="Sniglet" panose="02010600030101010101" charset="0"/>
              </a:rPr>
              <a:t>I</a:t>
            </a:r>
            <a:r>
              <a:rPr lang="zh-CN" altLang="en-US" sz="1800" dirty="0">
                <a:solidFill>
                  <a:schemeClr val="bg1"/>
                </a:solidFill>
                <a:latin typeface="Sniglet" panose="02010600030101010101" charset="0"/>
              </a:rPr>
              <a:t>ndemnités de départ</a:t>
            </a:r>
          </a:p>
        </p:txBody>
      </p:sp>
      <p:sp>
        <p:nvSpPr>
          <p:cNvPr id="145" name="Shape 145"/>
          <p:cNvSpPr/>
          <p:nvPr/>
        </p:nvSpPr>
        <p:spPr>
          <a:xfrm>
            <a:off x="4141750" y="281249"/>
            <a:ext cx="788694" cy="80519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4363252" y="476438"/>
            <a:ext cx="345681" cy="414830"/>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694600" y="1835825"/>
            <a:ext cx="2138977" cy="205027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3513800" y="1782975"/>
            <a:ext cx="2138892" cy="215841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5335863" y="1835825"/>
            <a:ext cx="2138977" cy="205027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37918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4" name="Shape 194"/>
          <p:cNvSpPr txBox="1">
            <a:spLocks noGrp="1"/>
          </p:cNvSpPr>
          <p:nvPr>
            <p:ph type="ctrTitle" idx="4294967295"/>
          </p:nvPr>
        </p:nvSpPr>
        <p:spPr>
          <a:xfrm>
            <a:off x="765810" y="1186953"/>
            <a:ext cx="7772400" cy="963631"/>
          </a:xfrm>
          <a:prstGeom prst="rect">
            <a:avLst/>
          </a:prstGeom>
        </p:spPr>
        <p:txBody>
          <a:bodyPr wrap="square" lIns="91425" tIns="91425" rIns="91425" bIns="91425" anchor="t" anchorCtr="0">
            <a:noAutofit/>
          </a:bodyPr>
          <a:lstStyle/>
          <a:p>
            <a:pPr lvl="0" rtl="0">
              <a:spcBef>
                <a:spcPts val="0"/>
              </a:spcBef>
              <a:buNone/>
            </a:pPr>
            <a:r>
              <a:rPr lang="en" sz="5000" dirty="0"/>
              <a:t>1,200,000,000 </a:t>
            </a:r>
            <a:r>
              <a:rPr lang="zh-CN" altLang="en-US" sz="5000" dirty="0"/>
              <a:t>€</a:t>
            </a:r>
            <a:endParaRPr lang="en" sz="5000" dirty="0"/>
          </a:p>
        </p:txBody>
      </p:sp>
      <p:sp>
        <p:nvSpPr>
          <p:cNvPr id="197" name="Shape 197"/>
          <p:cNvSpPr/>
          <p:nvPr/>
        </p:nvSpPr>
        <p:spPr>
          <a:xfrm>
            <a:off x="3008989" y="2506522"/>
            <a:ext cx="3286040" cy="194648"/>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1" name="Shape 194">
            <a:extLst>
              <a:ext uri="{FF2B5EF4-FFF2-40B4-BE49-F238E27FC236}">
                <a16:creationId xmlns:a16="http://schemas.microsoft.com/office/drawing/2014/main" id="{50D73F72-9AC8-4A1F-B9D6-E6A4600B3E87}"/>
              </a:ext>
            </a:extLst>
          </p:cNvPr>
          <p:cNvSpPr txBox="1">
            <a:spLocks/>
          </p:cNvSpPr>
          <p:nvPr/>
        </p:nvSpPr>
        <p:spPr>
          <a:xfrm>
            <a:off x="765809" y="2671660"/>
            <a:ext cx="7772400" cy="96363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ct val="100000"/>
              <a:buFont typeface="Walter Turncoat"/>
              <a:buNone/>
              <a:defRPr sz="2600" b="0" i="0" u="none" strike="noStrike" cap="none">
                <a:solidFill>
                  <a:srgbClr val="FFFFFF"/>
                </a:solidFill>
                <a:latin typeface="Walter Turncoat"/>
                <a:ea typeface="Walter Turncoat"/>
                <a:cs typeface="Walter Turncoat"/>
                <a:sym typeface="Walter Turncoat"/>
              </a:defRPr>
            </a:lvl1pPr>
            <a:lvl2pPr lvl="1"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r>
              <a:rPr lang="en-US" altLang="zh-CN" sz="5000" dirty="0"/>
              <a:t>2</a:t>
            </a:r>
            <a:r>
              <a:rPr lang="en" sz="5000" dirty="0"/>
              <a:t>,</a:t>
            </a:r>
            <a:r>
              <a:rPr lang="en-US" altLang="zh-CN" sz="5000" dirty="0"/>
              <a:t>1</a:t>
            </a:r>
            <a:r>
              <a:rPr lang="en" sz="5000" dirty="0"/>
              <a:t>00,000,000 </a:t>
            </a:r>
            <a:r>
              <a:rPr lang="zh-CN" altLang="en-US" sz="5000" dirty="0"/>
              <a:t>€</a:t>
            </a:r>
            <a:endParaRPr lang="en" sz="5000" dirty="0"/>
          </a:p>
        </p:txBody>
      </p:sp>
      <p:sp>
        <p:nvSpPr>
          <p:cNvPr id="12" name="矩形 11">
            <a:extLst>
              <a:ext uri="{FF2B5EF4-FFF2-40B4-BE49-F238E27FC236}">
                <a16:creationId xmlns:a16="http://schemas.microsoft.com/office/drawing/2014/main" id="{F4461332-FB78-4281-A586-D03461BEFF23}"/>
              </a:ext>
            </a:extLst>
          </p:cNvPr>
          <p:cNvSpPr/>
          <p:nvPr/>
        </p:nvSpPr>
        <p:spPr>
          <a:xfrm>
            <a:off x="2689433" y="368082"/>
            <a:ext cx="3765133" cy="492443"/>
          </a:xfrm>
          <a:prstGeom prst="rect">
            <a:avLst/>
          </a:prstGeom>
        </p:spPr>
        <p:txBody>
          <a:bodyPr wrap="none">
            <a:spAutoFit/>
          </a:bodyPr>
          <a:lstStyle/>
          <a:p>
            <a:r>
              <a:rPr lang="fr-FR" altLang="zh-CN" sz="2600" spc="10" dirty="0">
                <a:solidFill>
                  <a:schemeClr val="bg1"/>
                </a:solidFill>
                <a:latin typeface="Walter Turncoat" panose="02010600030101010101" charset="0"/>
                <a:ea typeface="Walter Turncoat" panose="02010600030101010101" charset="0"/>
              </a:rPr>
              <a:t>ÉCHEC DES RECOURS</a:t>
            </a:r>
            <a:endParaRPr lang="zh-CN" altLang="en-US" sz="2600" dirty="0">
              <a:solidFill>
                <a:schemeClr val="bg1"/>
              </a:solidFill>
              <a:latin typeface="Walter Turncoat" panose="02010600030101010101" charset="0"/>
              <a:ea typeface="Walter Turncoat" panose="02010600030101010101" charset="0"/>
            </a:endParaRPr>
          </a:p>
        </p:txBody>
      </p:sp>
      <p:sp>
        <p:nvSpPr>
          <p:cNvPr id="2" name="矩形 1">
            <a:extLst>
              <a:ext uri="{FF2B5EF4-FFF2-40B4-BE49-F238E27FC236}">
                <a16:creationId xmlns:a16="http://schemas.microsoft.com/office/drawing/2014/main" id="{A95245E0-1054-474D-A957-86189D1BF601}"/>
              </a:ext>
            </a:extLst>
          </p:cNvPr>
          <p:cNvSpPr/>
          <p:nvPr/>
        </p:nvSpPr>
        <p:spPr>
          <a:xfrm>
            <a:off x="2394500" y="1988692"/>
            <a:ext cx="4515019" cy="461665"/>
          </a:xfrm>
          <a:prstGeom prst="rect">
            <a:avLst/>
          </a:prstGeom>
        </p:spPr>
        <p:txBody>
          <a:bodyPr wrap="none">
            <a:spAutoFit/>
          </a:bodyPr>
          <a:lstStyle/>
          <a:p>
            <a:r>
              <a:rPr lang="fr-FR" altLang="zh-CN" sz="2400" spc="10" dirty="0">
                <a:solidFill>
                  <a:schemeClr val="bg1"/>
                </a:solidFill>
                <a:latin typeface="Sniglet" panose="02010600030101010101" charset="0"/>
                <a:ea typeface="等线" panose="02010600030101010101" pitchFamily="2" charset="-122"/>
              </a:rPr>
              <a:t>nouvelles provisions pour litiges</a:t>
            </a:r>
            <a:endParaRPr lang="zh-CN" altLang="en-US" sz="2400" dirty="0">
              <a:solidFill>
                <a:schemeClr val="bg1"/>
              </a:solidFill>
              <a:latin typeface="Sniglet" panose="02010600030101010101" charset="0"/>
            </a:endParaRPr>
          </a:p>
        </p:txBody>
      </p:sp>
      <p:sp>
        <p:nvSpPr>
          <p:cNvPr id="3" name="矩形 2">
            <a:extLst>
              <a:ext uri="{FF2B5EF4-FFF2-40B4-BE49-F238E27FC236}">
                <a16:creationId xmlns:a16="http://schemas.microsoft.com/office/drawing/2014/main" id="{89126A50-76C7-43DF-A9CA-5E4E9D66B51B}"/>
              </a:ext>
            </a:extLst>
          </p:cNvPr>
          <p:cNvSpPr/>
          <p:nvPr/>
        </p:nvSpPr>
        <p:spPr>
          <a:xfrm>
            <a:off x="3487267" y="3480605"/>
            <a:ext cx="2329484" cy="461665"/>
          </a:xfrm>
          <a:prstGeom prst="rect">
            <a:avLst/>
          </a:prstGeom>
        </p:spPr>
        <p:txBody>
          <a:bodyPr wrap="none">
            <a:spAutoFit/>
          </a:bodyPr>
          <a:lstStyle/>
          <a:p>
            <a:r>
              <a:rPr lang="fr-FR" altLang="zh-CN" sz="2400" spc="10" dirty="0">
                <a:solidFill>
                  <a:schemeClr val="bg1"/>
                </a:solidFill>
                <a:latin typeface="Sniglet" panose="02010600030101010101" charset="0"/>
                <a:ea typeface="等线" panose="02010600030101010101" pitchFamily="2" charset="-122"/>
              </a:rPr>
              <a:t>une perte nette</a:t>
            </a:r>
            <a:endParaRPr lang="zh-CN" altLang="en-US" sz="2400" dirty="0">
              <a:solidFill>
                <a:schemeClr val="bg1"/>
              </a:solidFill>
              <a:latin typeface="Sniglet" panose="02010600030101010101" charset="0"/>
            </a:endParaRPr>
          </a:p>
        </p:txBody>
      </p:sp>
      <p:pic>
        <p:nvPicPr>
          <p:cNvPr id="1026" name="Picture 2" descr="“德意志银行logo”的图片搜索结果">
            <a:extLst>
              <a:ext uri="{FF2B5EF4-FFF2-40B4-BE49-F238E27FC236}">
                <a16:creationId xmlns:a16="http://schemas.microsoft.com/office/drawing/2014/main" id="{2051DFDD-E206-42CA-8595-6401F4994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5" y="68968"/>
            <a:ext cx="1407268" cy="140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61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1415561" y="2169650"/>
            <a:ext cx="3994500" cy="2756100"/>
          </a:xfrm>
          <a:prstGeom prst="rect">
            <a:avLst/>
          </a:prstGeom>
        </p:spPr>
        <p:txBody>
          <a:bodyPr wrap="square" lIns="91425" tIns="91425" rIns="91425" bIns="91425" anchor="t" anchorCtr="0">
            <a:noAutofit/>
          </a:bodyPr>
          <a:lstStyle/>
          <a:p>
            <a:pPr lvl="0" rtl="0">
              <a:spcBef>
                <a:spcPts val="0"/>
              </a:spcBef>
              <a:buNone/>
            </a:pPr>
            <a:r>
              <a:rPr lang="fr-CA" sz="3000" b="1" u="sng" dirty="0"/>
              <a:t>E</a:t>
            </a:r>
            <a:r>
              <a:rPr lang="en-US" sz="3000" b="1" u="sng" dirty="0" err="1"/>
              <a:t>xterne</a:t>
            </a:r>
            <a:endParaRPr lang="en-US" sz="3000" b="1" u="sng" dirty="0"/>
          </a:p>
          <a:p>
            <a:pPr lvl="0" rtl="0">
              <a:spcBef>
                <a:spcPts val="0"/>
              </a:spcBef>
              <a:buNone/>
            </a:pPr>
            <a:endParaRPr lang="en-US" dirty="0"/>
          </a:p>
          <a:p>
            <a:pPr lvl="0">
              <a:buNone/>
            </a:pPr>
            <a:r>
              <a:rPr lang="en-US" dirty="0"/>
              <a:t>Condition de </a:t>
            </a:r>
            <a:r>
              <a:rPr lang="en-US" dirty="0" err="1"/>
              <a:t>marché</a:t>
            </a:r>
            <a:endParaRPr lang="en-US" dirty="0"/>
          </a:p>
          <a:p>
            <a:pPr lvl="0">
              <a:buNone/>
            </a:pPr>
            <a:endParaRPr lang="en" dirty="0"/>
          </a:p>
          <a:p>
            <a:pPr lvl="0">
              <a:buNone/>
            </a:pPr>
            <a:r>
              <a:rPr lang="fr-FR" altLang="zh-CN" dirty="0"/>
              <a:t>Provisions passées pour litiges</a:t>
            </a:r>
            <a:endParaRPr lang="en" dirty="0"/>
          </a:p>
        </p:txBody>
      </p:sp>
      <p:sp>
        <p:nvSpPr>
          <p:cNvPr id="107" name="Shape 107"/>
          <p:cNvSpPr txBox="1">
            <a:spLocks noGrp="1"/>
          </p:cNvSpPr>
          <p:nvPr>
            <p:ph type="title"/>
          </p:nvPr>
        </p:nvSpPr>
        <p:spPr>
          <a:xfrm>
            <a:off x="-6025" y="967975"/>
            <a:ext cx="9156000" cy="857400"/>
          </a:xfrm>
          <a:prstGeom prst="rect">
            <a:avLst/>
          </a:prstGeom>
        </p:spPr>
        <p:txBody>
          <a:bodyPr wrap="square" lIns="91425" tIns="91425" rIns="91425" bIns="91425" anchor="t" anchorCtr="0">
            <a:noAutofit/>
          </a:bodyPr>
          <a:lstStyle/>
          <a:p>
            <a:pPr lvl="0">
              <a:spcBef>
                <a:spcPts val="0"/>
              </a:spcBef>
              <a:buNone/>
            </a:pPr>
            <a:r>
              <a:rPr lang="en-US" sz="3000" dirty="0" err="1"/>
              <a:t>Analyse</a:t>
            </a:r>
            <a:r>
              <a:rPr lang="en-US" sz="3000" dirty="0"/>
              <a:t> de </a:t>
            </a:r>
            <a:r>
              <a:rPr lang="en-US" sz="3000" dirty="0" err="1"/>
              <a:t>cas</a:t>
            </a:r>
            <a:r>
              <a:rPr lang="en-US" sz="3000" dirty="0"/>
              <a:t> deutsche bank</a:t>
            </a:r>
            <a:endParaRPr lang="en" sz="3000" dirty="0"/>
          </a:p>
        </p:txBody>
      </p:sp>
      <p:sp>
        <p:nvSpPr>
          <p:cNvPr id="108" name="Shape 108"/>
          <p:cNvSpPr txBox="1">
            <a:spLocks noGrp="1"/>
          </p:cNvSpPr>
          <p:nvPr>
            <p:ph type="body" idx="2"/>
          </p:nvPr>
        </p:nvSpPr>
        <p:spPr>
          <a:xfrm>
            <a:off x="4692275" y="2169650"/>
            <a:ext cx="3994500" cy="2756100"/>
          </a:xfrm>
          <a:prstGeom prst="rect">
            <a:avLst/>
          </a:prstGeom>
        </p:spPr>
        <p:txBody>
          <a:bodyPr wrap="square" lIns="91425" tIns="91425" rIns="91425" bIns="91425" anchor="t" anchorCtr="0">
            <a:noAutofit/>
          </a:bodyPr>
          <a:lstStyle/>
          <a:p>
            <a:pPr lvl="0" rtl="0">
              <a:spcBef>
                <a:spcPts val="0"/>
              </a:spcBef>
              <a:buNone/>
            </a:pPr>
            <a:r>
              <a:rPr lang="en-US" sz="3000" b="1" u="sng" dirty="0"/>
              <a:t>Interne</a:t>
            </a:r>
          </a:p>
          <a:p>
            <a:pPr lvl="0" rtl="0">
              <a:spcBef>
                <a:spcPts val="0"/>
              </a:spcBef>
              <a:buNone/>
            </a:pPr>
            <a:endParaRPr lang="en" dirty="0"/>
          </a:p>
          <a:p>
            <a:pPr lvl="0">
              <a:buNone/>
            </a:pPr>
            <a:r>
              <a:rPr lang="fr-FR" dirty="0"/>
              <a:t>5 400 milliard euro des dérivés</a:t>
            </a:r>
          </a:p>
          <a:p>
            <a:pPr lvl="0">
              <a:buNone/>
            </a:pPr>
            <a:endParaRPr lang="fr-FR" dirty="0"/>
          </a:p>
          <a:p>
            <a:pPr lvl="0">
              <a:buNone/>
            </a:pPr>
            <a:r>
              <a:rPr lang="fr-FR" dirty="0" err="1"/>
              <a:t>Surexpansion</a:t>
            </a:r>
            <a:r>
              <a:rPr lang="fr-FR" dirty="0"/>
              <a:t> de la Deutsche Bank</a:t>
            </a:r>
            <a:endParaRPr lang="en" dirty="0"/>
          </a:p>
        </p:txBody>
      </p:sp>
      <p:sp>
        <p:nvSpPr>
          <p:cNvPr id="109" name="Shape 109"/>
          <p:cNvSpPr/>
          <p:nvPr/>
        </p:nvSpPr>
        <p:spPr>
          <a:xfrm>
            <a:off x="4141750" y="281249"/>
            <a:ext cx="788694" cy="80519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4373895" y="506743"/>
            <a:ext cx="324416" cy="354204"/>
          </a:xfrm>
          <a:custGeom>
            <a:avLst/>
            <a:gdLst/>
            <a:ahLst/>
            <a:cxnLst/>
            <a:rect l="0" t="0" r="0" b="0"/>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pic>
        <p:nvPicPr>
          <p:cNvPr id="7" name="Picture 2" descr="“德意志银行logo”的图片搜索结果">
            <a:extLst>
              <a:ext uri="{FF2B5EF4-FFF2-40B4-BE49-F238E27FC236}">
                <a16:creationId xmlns:a16="http://schemas.microsoft.com/office/drawing/2014/main" id="{729FD44B-8460-4C6D-A28C-37E2C219C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 y="0"/>
            <a:ext cx="1407268" cy="140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38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747346" y="2034680"/>
            <a:ext cx="7772400" cy="1159800"/>
          </a:xfrm>
          <a:prstGeom prst="rect">
            <a:avLst/>
          </a:prstGeom>
        </p:spPr>
        <p:txBody>
          <a:bodyPr wrap="square" lIns="91425" tIns="91425" rIns="91425" bIns="91425" anchor="b" anchorCtr="0">
            <a:noAutofit/>
          </a:bodyPr>
          <a:lstStyle/>
          <a:p>
            <a:pPr lvl="0" rtl="0">
              <a:spcBef>
                <a:spcPts val="0"/>
              </a:spcBef>
              <a:buNone/>
            </a:pPr>
            <a:endParaRPr dirty="0"/>
          </a:p>
          <a:p>
            <a:pPr lvl="0" rtl="0">
              <a:spcBef>
                <a:spcPts val="0"/>
              </a:spcBef>
              <a:buNone/>
            </a:pPr>
            <a:r>
              <a:rPr lang="en-US" altLang="zh-CN" dirty="0"/>
              <a:t>LA CONCLUSION </a:t>
            </a:r>
            <a:endParaRPr lang="en" dirty="0"/>
          </a:p>
        </p:txBody>
      </p:sp>
      <p:sp>
        <p:nvSpPr>
          <p:cNvPr id="71" name="Shape 71"/>
          <p:cNvSpPr txBox="1">
            <a:spLocks noGrp="1"/>
          </p:cNvSpPr>
          <p:nvPr>
            <p:ph type="subTitle" idx="1"/>
          </p:nvPr>
        </p:nvSpPr>
        <p:spPr>
          <a:xfrm>
            <a:off x="747346" y="3487752"/>
            <a:ext cx="7772400" cy="784800"/>
          </a:xfrm>
          <a:prstGeom prst="rect">
            <a:avLst/>
          </a:prstGeom>
        </p:spPr>
        <p:txBody>
          <a:bodyPr wrap="square" lIns="91425" tIns="91425" rIns="91425" bIns="91425" anchor="t" anchorCtr="0">
            <a:noAutofit/>
          </a:bodyPr>
          <a:lstStyle/>
          <a:p>
            <a:pPr lvl="0" rtl="0">
              <a:spcBef>
                <a:spcPts val="0"/>
              </a:spcBef>
              <a:buNone/>
            </a:pPr>
            <a:r>
              <a:rPr lang="en-US" altLang="zh-CN" dirty="0"/>
              <a:t>Les </a:t>
            </a:r>
            <a:r>
              <a:rPr lang="en-US" altLang="zh-CN" sz="2400" dirty="0"/>
              <a:t>determinants</a:t>
            </a:r>
            <a:r>
              <a:rPr lang="en-US" altLang="zh-CN" dirty="0"/>
              <a:t> de RNC</a:t>
            </a:r>
            <a:endParaRPr lang="en" dirty="0"/>
          </a:p>
        </p:txBody>
      </p:sp>
      <p:sp>
        <p:nvSpPr>
          <p:cNvPr id="2" name="矩形 1">
            <a:extLst>
              <a:ext uri="{FF2B5EF4-FFF2-40B4-BE49-F238E27FC236}">
                <a16:creationId xmlns:a16="http://schemas.microsoft.com/office/drawing/2014/main" id="{A0C36781-E165-4EDA-B0FA-8E663C7F2EE3}"/>
              </a:ext>
            </a:extLst>
          </p:cNvPr>
          <p:cNvSpPr/>
          <p:nvPr/>
        </p:nvSpPr>
        <p:spPr>
          <a:xfrm>
            <a:off x="4004883" y="648801"/>
            <a:ext cx="1421556" cy="1092607"/>
          </a:xfrm>
          <a:prstGeom prst="rect">
            <a:avLst/>
          </a:prstGeom>
        </p:spPr>
        <p:txBody>
          <a:bodyPr wrap="square">
            <a:spAutoFit/>
          </a:bodyPr>
          <a:lstStyle/>
          <a:p>
            <a:r>
              <a:rPr lang="en" altLang="zh-CN" sz="6500" dirty="0">
                <a:solidFill>
                  <a:srgbClr val="FFFFFF"/>
                </a:solidFill>
              </a:rPr>
              <a:t>✋</a:t>
            </a:r>
            <a:endParaRPr lang="zh-CN" altLang="en-US" sz="6500" dirty="0"/>
          </a:p>
        </p:txBody>
      </p:sp>
    </p:spTree>
    <p:extLst>
      <p:ext uri="{BB962C8B-B14F-4D97-AF65-F5344CB8AC3E}">
        <p14:creationId xmlns:p14="http://schemas.microsoft.com/office/powerpoint/2010/main" val="3139712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a:spLocks noGrp="1"/>
          </p:cNvSpPr>
          <p:nvPr>
            <p:ph type="title"/>
          </p:nvPr>
        </p:nvSpPr>
        <p:spPr>
          <a:xfrm>
            <a:off x="1007604" y="58166"/>
            <a:ext cx="7200800" cy="857400"/>
          </a:xfrm>
          <a:prstGeom prst="rect">
            <a:avLst/>
          </a:prstGeom>
        </p:spPr>
        <p:txBody>
          <a:bodyPr wrap="square" lIns="91425" tIns="91425" rIns="91425" bIns="91425" anchor="t" anchorCtr="0">
            <a:noAutofit/>
          </a:bodyPr>
          <a:lstStyle/>
          <a:p>
            <a:pPr lvl="0"/>
            <a:r>
              <a:rPr lang="fr-FR" altLang="en-US" dirty="0"/>
              <a:t>Les Facteurs </a:t>
            </a:r>
            <a:r>
              <a:rPr lang="en-US" altLang="zh-CN" dirty="0"/>
              <a:t>Internes</a:t>
            </a:r>
            <a:endParaRPr lang="zh-CN" altLang="en-US" dirty="0"/>
          </a:p>
        </p:txBody>
      </p:sp>
      <p:graphicFrame>
        <p:nvGraphicFramePr>
          <p:cNvPr id="10" name="图示 9"/>
          <p:cNvGraphicFramePr/>
          <p:nvPr>
            <p:extLst>
              <p:ext uri="{D42A27DB-BD31-4B8C-83A1-F6EECF244321}">
                <p14:modId xmlns:p14="http://schemas.microsoft.com/office/powerpoint/2010/main" val="1063957747"/>
              </p:ext>
            </p:extLst>
          </p:nvPr>
        </p:nvGraphicFramePr>
        <p:xfrm>
          <a:off x="880725" y="501162"/>
          <a:ext cx="7267414" cy="4482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5776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742927" y="130174"/>
            <a:ext cx="5802161" cy="857400"/>
          </a:xfrm>
          <a:prstGeom prst="rect">
            <a:avLst/>
          </a:prstGeom>
        </p:spPr>
        <p:txBody>
          <a:bodyPr wrap="square" lIns="91425" tIns="91425" rIns="91425" bIns="91425" anchor="t" anchorCtr="0">
            <a:noAutofit/>
          </a:bodyPr>
          <a:lstStyle/>
          <a:p>
            <a:pPr lvl="0"/>
            <a:r>
              <a:rPr lang="fr-FR" altLang="en-US" dirty="0"/>
              <a:t>Les Facteurs </a:t>
            </a:r>
            <a:r>
              <a:rPr lang="en-US" altLang="zh-CN" dirty="0" err="1"/>
              <a:t>Externes</a:t>
            </a:r>
            <a:endParaRPr lang="en" dirty="0"/>
          </a:p>
        </p:txBody>
      </p:sp>
      <p:graphicFrame>
        <p:nvGraphicFramePr>
          <p:cNvPr id="7" name="图示 6"/>
          <p:cNvGraphicFramePr/>
          <p:nvPr>
            <p:extLst>
              <p:ext uri="{D42A27DB-BD31-4B8C-83A1-F6EECF244321}">
                <p14:modId xmlns:p14="http://schemas.microsoft.com/office/powerpoint/2010/main" val="3434140189"/>
              </p:ext>
            </p:extLst>
          </p:nvPr>
        </p:nvGraphicFramePr>
        <p:xfrm>
          <a:off x="3071023" y="2176885"/>
          <a:ext cx="3092279" cy="1474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extLst>
              <p:ext uri="{D42A27DB-BD31-4B8C-83A1-F6EECF244321}">
                <p14:modId xmlns:p14="http://schemas.microsoft.com/office/powerpoint/2010/main" val="805570828"/>
              </p:ext>
            </p:extLst>
          </p:nvPr>
        </p:nvGraphicFramePr>
        <p:xfrm>
          <a:off x="167054" y="677008"/>
          <a:ext cx="8801100" cy="43430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934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6025" y="967975"/>
            <a:ext cx="9156000" cy="857400"/>
          </a:xfrm>
          <a:prstGeom prst="rect">
            <a:avLst/>
          </a:prstGeom>
        </p:spPr>
        <p:txBody>
          <a:bodyPr wrap="square" lIns="91425" tIns="91425" rIns="91425" bIns="91425" anchor="t" anchorCtr="0">
            <a:noAutofit/>
          </a:bodyPr>
          <a:lstStyle/>
          <a:p>
            <a:pPr lvl="0"/>
            <a:r>
              <a:rPr lang="fr-FR" altLang="zh-CN" b="1" dirty="0"/>
              <a:t>Deux choses importantes</a:t>
            </a:r>
            <a:endParaRPr lang="en" dirty="0"/>
          </a:p>
        </p:txBody>
      </p:sp>
      <p:sp>
        <p:nvSpPr>
          <p:cNvPr id="119" name="Shape 119"/>
          <p:cNvSpPr/>
          <p:nvPr/>
        </p:nvSpPr>
        <p:spPr>
          <a:xfrm>
            <a:off x="4141750" y="281249"/>
            <a:ext cx="788694" cy="80519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4344921" y="482552"/>
            <a:ext cx="382375" cy="402591"/>
          </a:xfrm>
          <a:custGeom>
            <a:avLst/>
            <a:gdLst/>
            <a:ahLst/>
            <a:cxnLst/>
            <a:rect l="0" t="0" r="0" b="0"/>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dirty="0">
              <a:latin typeface="Sniglet" panose="02010600030101010101" charset="0"/>
            </a:endParaRPr>
          </a:p>
        </p:txBody>
      </p:sp>
      <p:graphicFrame>
        <p:nvGraphicFramePr>
          <p:cNvPr id="11" name="图示 10"/>
          <p:cNvGraphicFramePr/>
          <p:nvPr>
            <p:extLst>
              <p:ext uri="{D42A27DB-BD31-4B8C-83A1-F6EECF244321}">
                <p14:modId xmlns:p14="http://schemas.microsoft.com/office/powerpoint/2010/main" val="1971239160"/>
              </p:ext>
            </p:extLst>
          </p:nvPr>
        </p:nvGraphicFramePr>
        <p:xfrm>
          <a:off x="1239715" y="1530138"/>
          <a:ext cx="7042421" cy="3507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928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ctrTitle" idx="4294967295"/>
          </p:nvPr>
        </p:nvSpPr>
        <p:spPr>
          <a:xfrm>
            <a:off x="586563" y="1323954"/>
            <a:ext cx="7772400" cy="1159800"/>
          </a:xfrm>
          <a:prstGeom prst="rect">
            <a:avLst/>
          </a:prstGeom>
        </p:spPr>
        <p:txBody>
          <a:bodyPr wrap="square" lIns="91425" tIns="91425" rIns="91425" bIns="91425" anchor="t" anchorCtr="0">
            <a:noAutofit/>
          </a:bodyPr>
          <a:lstStyle/>
          <a:p>
            <a:pPr lvl="0" algn="ctr" rtl="0">
              <a:spcBef>
                <a:spcPts val="0"/>
              </a:spcBef>
              <a:buNone/>
            </a:pPr>
            <a:r>
              <a:rPr lang="en-US" sz="6000" dirty="0"/>
              <a:t>RNC</a:t>
            </a:r>
            <a:endParaRPr lang="en" sz="6000" dirty="0"/>
          </a:p>
        </p:txBody>
      </p:sp>
      <p:sp>
        <p:nvSpPr>
          <p:cNvPr id="91" name="Shape 91"/>
          <p:cNvSpPr txBox="1">
            <a:spLocks noGrp="1"/>
          </p:cNvSpPr>
          <p:nvPr>
            <p:ph type="subTitle" idx="4294967295"/>
          </p:nvPr>
        </p:nvSpPr>
        <p:spPr>
          <a:xfrm>
            <a:off x="734540" y="2353413"/>
            <a:ext cx="7683795" cy="999496"/>
          </a:xfrm>
          <a:prstGeom prst="rect">
            <a:avLst/>
          </a:prstGeom>
        </p:spPr>
        <p:txBody>
          <a:bodyPr wrap="square" lIns="91425" tIns="91425" rIns="91425" bIns="91425" anchor="t" anchorCtr="0">
            <a:noAutofit/>
          </a:bodyPr>
          <a:lstStyle/>
          <a:p>
            <a:pPr lvl="0" algn="ctr">
              <a:spcBef>
                <a:spcPts val="0"/>
              </a:spcBef>
              <a:buNone/>
            </a:pPr>
            <a:r>
              <a:rPr lang="fr-FR" altLang="zh-CN" sz="2400" b="1" dirty="0"/>
              <a:t>La différence constatée, sur une période déterminée, </a:t>
            </a:r>
          </a:p>
          <a:p>
            <a:pPr lvl="0" algn="ctr">
              <a:spcBef>
                <a:spcPts val="0"/>
              </a:spcBef>
              <a:buNone/>
            </a:pPr>
            <a:r>
              <a:rPr lang="fr-FR" altLang="zh-CN" sz="2400" b="1" dirty="0"/>
              <a:t>entre les produits et les charges</a:t>
            </a:r>
            <a:endParaRPr lang="en" sz="2400" dirty="0"/>
          </a:p>
        </p:txBody>
      </p:sp>
      <p:grpSp>
        <p:nvGrpSpPr>
          <p:cNvPr id="92" name="Shape 92"/>
          <p:cNvGrpSpPr/>
          <p:nvPr/>
        </p:nvGrpSpPr>
        <p:grpSpPr>
          <a:xfrm rot="-7230029">
            <a:off x="5402895" y="610076"/>
            <a:ext cx="1516808" cy="960909"/>
            <a:chOff x="238125" y="1918825"/>
            <a:chExt cx="1042450" cy="660400"/>
          </a:xfrm>
        </p:grpSpPr>
        <p:sp>
          <p:nvSpPr>
            <p:cNvPr id="93" name="Shape 93"/>
            <p:cNvSpPr/>
            <p:nvPr/>
          </p:nvSpPr>
          <p:spPr>
            <a:xfrm>
              <a:off x="238125" y="1918825"/>
              <a:ext cx="966975" cy="660400"/>
            </a:xfrm>
            <a:custGeom>
              <a:avLst/>
              <a:gdLst/>
              <a:ahLst/>
              <a:cxnLst/>
              <a:rect l="0" t="0" r="0" b="0"/>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a:off x="1091875" y="1951850"/>
              <a:ext cx="188700" cy="136800"/>
            </a:xfrm>
            <a:custGeom>
              <a:avLst/>
              <a:gdLst/>
              <a:ahLst/>
              <a:cxnLst/>
              <a:rect l="0" t="0" r="0" b="0"/>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rot="4843953" flipH="1">
            <a:off x="2541768" y="611427"/>
            <a:ext cx="1166676" cy="1032863"/>
            <a:chOff x="1113100" y="2199475"/>
            <a:chExt cx="801900" cy="709925"/>
          </a:xfrm>
        </p:grpSpPr>
        <p:sp>
          <p:nvSpPr>
            <p:cNvPr id="96" name="Shape 96"/>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sp>
        <p:nvSpPr>
          <p:cNvPr id="2" name="矩形 1">
            <a:extLst>
              <a:ext uri="{FF2B5EF4-FFF2-40B4-BE49-F238E27FC236}">
                <a16:creationId xmlns:a16="http://schemas.microsoft.com/office/drawing/2014/main" id="{E768283A-67D3-4B93-9A97-856A901C7D28}"/>
              </a:ext>
            </a:extLst>
          </p:cNvPr>
          <p:cNvSpPr/>
          <p:nvPr/>
        </p:nvSpPr>
        <p:spPr>
          <a:xfrm>
            <a:off x="3591448" y="-77728"/>
            <a:ext cx="1969980" cy="1569660"/>
          </a:xfrm>
          <a:prstGeom prst="rect">
            <a:avLst/>
          </a:prstGeom>
        </p:spPr>
        <p:txBody>
          <a:bodyPr wrap="square">
            <a:spAutoFit/>
          </a:bodyPr>
          <a:lstStyle/>
          <a:p>
            <a:r>
              <a:rPr lang="en" altLang="zh-CN" sz="9600" dirty="0">
                <a:solidFill>
                  <a:srgbClr val="FFFFFF"/>
                </a:solidFill>
                <a:latin typeface="Sniglet" panose="02010600030101010101" charset="0"/>
              </a:rPr>
              <a:t>📖</a:t>
            </a:r>
            <a:endParaRPr lang="zh-CN" altLang="en-US" sz="9600" dirty="0">
              <a:latin typeface="Sniglet" panose="02010600030101010101" charset="0"/>
            </a:endParaRPr>
          </a:p>
        </p:txBody>
      </p:sp>
      <p:sp>
        <p:nvSpPr>
          <p:cNvPr id="3" name="矩形 2">
            <a:extLst>
              <a:ext uri="{FF2B5EF4-FFF2-40B4-BE49-F238E27FC236}">
                <a16:creationId xmlns:a16="http://schemas.microsoft.com/office/drawing/2014/main" id="{57961E4D-A9A1-4262-ACD6-7823BCB993E4}"/>
              </a:ext>
            </a:extLst>
          </p:cNvPr>
          <p:cNvSpPr/>
          <p:nvPr/>
        </p:nvSpPr>
        <p:spPr>
          <a:xfrm>
            <a:off x="1957577" y="4036706"/>
            <a:ext cx="2075705" cy="830997"/>
          </a:xfrm>
          <a:prstGeom prst="rect">
            <a:avLst/>
          </a:prstGeom>
        </p:spPr>
        <p:txBody>
          <a:bodyPr wrap="square">
            <a:spAutoFit/>
          </a:bodyPr>
          <a:lstStyle/>
          <a:p>
            <a:r>
              <a:rPr lang="en" altLang="zh-CN" sz="2400" dirty="0">
                <a:solidFill>
                  <a:srgbClr val="FFFFFF"/>
                </a:solidFill>
                <a:latin typeface="Sniglet" panose="02010600030101010101" charset="0"/>
              </a:rPr>
              <a:t>😉 </a:t>
            </a:r>
            <a:r>
              <a:rPr lang="fr-CA" altLang="zh-CN" sz="2400" dirty="0">
                <a:solidFill>
                  <a:srgbClr val="FFFFFF"/>
                </a:solidFill>
                <a:latin typeface="Sniglet" panose="02010600030101010101" charset="0"/>
              </a:rPr>
              <a:t>RNC </a:t>
            </a:r>
            <a:r>
              <a:rPr lang="en-US" altLang="zh-CN" sz="2400" dirty="0">
                <a:solidFill>
                  <a:srgbClr val="FFFFFF"/>
                </a:solidFill>
                <a:latin typeface="Sniglet" panose="02010600030101010101" charset="0"/>
              </a:rPr>
              <a:t>&gt; 0</a:t>
            </a:r>
          </a:p>
          <a:p>
            <a:r>
              <a:rPr lang="en-US" altLang="zh-CN" sz="2400" dirty="0" err="1">
                <a:solidFill>
                  <a:srgbClr val="FFFFFF"/>
                </a:solidFill>
                <a:latin typeface="Sniglet" panose="02010600030101010101" charset="0"/>
              </a:rPr>
              <a:t>Bénéfice</a:t>
            </a:r>
            <a:endParaRPr lang="en" altLang="zh-CN" sz="2400" dirty="0">
              <a:solidFill>
                <a:srgbClr val="FFFFFF"/>
              </a:solidFill>
              <a:latin typeface="Sniglet" panose="02010600030101010101" charset="0"/>
            </a:endParaRPr>
          </a:p>
        </p:txBody>
      </p:sp>
      <p:sp>
        <p:nvSpPr>
          <p:cNvPr id="4" name="矩形 3">
            <a:extLst>
              <a:ext uri="{FF2B5EF4-FFF2-40B4-BE49-F238E27FC236}">
                <a16:creationId xmlns:a16="http://schemas.microsoft.com/office/drawing/2014/main" id="{08BF3C89-06CC-4520-97D6-5493541BC274}"/>
              </a:ext>
            </a:extLst>
          </p:cNvPr>
          <p:cNvSpPr/>
          <p:nvPr/>
        </p:nvSpPr>
        <p:spPr>
          <a:xfrm>
            <a:off x="5161522" y="4049913"/>
            <a:ext cx="2203296" cy="830997"/>
          </a:xfrm>
          <a:prstGeom prst="rect">
            <a:avLst/>
          </a:prstGeom>
        </p:spPr>
        <p:txBody>
          <a:bodyPr wrap="square">
            <a:spAutoFit/>
          </a:bodyPr>
          <a:lstStyle/>
          <a:p>
            <a:r>
              <a:rPr lang="en" altLang="zh-CN" sz="2400" dirty="0">
                <a:solidFill>
                  <a:srgbClr val="FFFFFF"/>
                </a:solidFill>
                <a:latin typeface="Sniglet" panose="02010600030101010101" charset="0"/>
              </a:rPr>
              <a:t>😒 </a:t>
            </a:r>
            <a:r>
              <a:rPr lang="en-US" altLang="zh-CN" sz="2400" dirty="0">
                <a:solidFill>
                  <a:srgbClr val="FFFFFF"/>
                </a:solidFill>
                <a:latin typeface="Sniglet" panose="02010600030101010101" charset="0"/>
              </a:rPr>
              <a:t>RNC &lt; 0</a:t>
            </a:r>
            <a:endParaRPr lang="fr-CA" altLang="zh-CN" sz="2400" dirty="0">
              <a:solidFill>
                <a:srgbClr val="FFFFFF"/>
              </a:solidFill>
              <a:latin typeface="Sniglet" panose="02010600030101010101" charset="0"/>
            </a:endParaRPr>
          </a:p>
          <a:p>
            <a:r>
              <a:rPr lang="fr-CA" altLang="zh-CN" sz="2400" dirty="0">
                <a:solidFill>
                  <a:srgbClr val="FFFFFF"/>
                </a:solidFill>
                <a:latin typeface="Sniglet" panose="02010600030101010101" charset="0"/>
              </a:rPr>
              <a:t>Déficit </a:t>
            </a:r>
            <a:r>
              <a:rPr lang="en-US" altLang="zh-CN" sz="2400" dirty="0">
                <a:solidFill>
                  <a:srgbClr val="FFFFFF"/>
                </a:solidFill>
                <a:latin typeface="Sniglet" panose="02010600030101010101" charset="0"/>
              </a:rPr>
              <a:t>/ </a:t>
            </a:r>
            <a:r>
              <a:rPr lang="fr-CA" altLang="zh-CN" sz="2400" dirty="0">
                <a:solidFill>
                  <a:srgbClr val="FFFFFF"/>
                </a:solidFill>
                <a:latin typeface="Sniglet" panose="02010600030101010101" charset="0"/>
              </a:rPr>
              <a:t>Perte</a:t>
            </a:r>
            <a:endParaRPr lang="en-US" altLang="zh-CN" sz="2400" dirty="0">
              <a:solidFill>
                <a:srgbClr val="FFFFFF"/>
              </a:solidFill>
              <a:latin typeface="Sniglet" panose="02010600030101010101" charset="0"/>
            </a:endParaRPr>
          </a:p>
        </p:txBody>
      </p:sp>
    </p:spTree>
    <p:extLst>
      <p:ext uri="{BB962C8B-B14F-4D97-AF65-F5344CB8AC3E}">
        <p14:creationId xmlns:p14="http://schemas.microsoft.com/office/powerpoint/2010/main" val="3174425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body" idx="1"/>
          </p:nvPr>
        </p:nvSpPr>
        <p:spPr>
          <a:xfrm>
            <a:off x="1273877" y="1672362"/>
            <a:ext cx="6696743" cy="3251330"/>
          </a:xfrm>
          <a:prstGeom prst="rect">
            <a:avLst/>
          </a:prstGeom>
        </p:spPr>
        <p:txBody>
          <a:bodyPr wrap="square" lIns="91425" tIns="91425" rIns="91425" bIns="91425" anchor="t" anchorCtr="0">
            <a:noAutofit/>
          </a:bodyPr>
          <a:lstStyle/>
          <a:p>
            <a:pPr lvl="0">
              <a:buNone/>
            </a:pPr>
            <a:r>
              <a:rPr lang="en-US" altLang="zh-CN" sz="2400" dirty="0"/>
              <a:t>L</a:t>
            </a:r>
            <a:r>
              <a:rPr lang="fr-FR" altLang="zh-CN" sz="2400" dirty="0"/>
              <a:t>e résultat net est le dernier indicateur figurant dans les documents comptables d'une </a:t>
            </a:r>
            <a:r>
              <a:rPr lang="en-US" altLang="zh-CN" sz="2400" dirty="0" err="1"/>
              <a:t>banque</a:t>
            </a:r>
            <a:r>
              <a:rPr lang="fr-FR" altLang="zh-CN" sz="2400" dirty="0"/>
              <a:t>.</a:t>
            </a:r>
          </a:p>
          <a:p>
            <a:pPr lvl="0">
              <a:buNone/>
            </a:pPr>
            <a:endParaRPr lang="fr-FR" altLang="zh-CN" sz="2400" dirty="0"/>
          </a:p>
          <a:p>
            <a:pPr lvl="0">
              <a:buNone/>
            </a:pPr>
            <a:r>
              <a:rPr lang="fr-FR" altLang="zh-CN" sz="2400" dirty="0"/>
              <a:t>Il s'agit d'un important indicateur </a:t>
            </a:r>
          </a:p>
          <a:p>
            <a:pPr lvl="0">
              <a:buNone/>
            </a:pPr>
            <a:r>
              <a:rPr lang="fr-FR" altLang="zh-CN" sz="2400" dirty="0"/>
              <a:t>qui donne des informations sur </a:t>
            </a:r>
          </a:p>
          <a:p>
            <a:pPr lvl="0">
              <a:buNone/>
            </a:pPr>
            <a:r>
              <a:rPr lang="fr-FR" altLang="zh-CN" sz="2400" dirty="0"/>
              <a:t>la performance globale d'une </a:t>
            </a:r>
            <a:r>
              <a:rPr lang="en-US" altLang="zh-CN" sz="2400" dirty="0" err="1"/>
              <a:t>banque</a:t>
            </a:r>
            <a:r>
              <a:rPr lang="fr-FR" altLang="zh-CN" sz="2400" dirty="0"/>
              <a:t>. </a:t>
            </a:r>
          </a:p>
          <a:p>
            <a:pPr lvl="0">
              <a:buNone/>
            </a:pPr>
            <a:endParaRPr lang="fr-FR" altLang="zh-CN" sz="2400" dirty="0"/>
          </a:p>
          <a:p>
            <a:pPr lvl="0">
              <a:buNone/>
            </a:pPr>
            <a:r>
              <a:rPr lang="en-US" altLang="zh-CN" sz="2400" dirty="0"/>
              <a:t>Il </a:t>
            </a:r>
            <a:r>
              <a:rPr lang="en-US" altLang="zh-CN" sz="2400" dirty="0" err="1"/>
              <a:t>est</a:t>
            </a:r>
            <a:r>
              <a:rPr lang="en-US" altLang="zh-CN" sz="2400" dirty="0"/>
              <a:t> </a:t>
            </a:r>
            <a:r>
              <a:rPr lang="en-US" altLang="zh-CN" sz="2400" dirty="0" err="1"/>
              <a:t>très</a:t>
            </a:r>
            <a:r>
              <a:rPr lang="en-US" altLang="zh-CN" sz="2400" dirty="0"/>
              <a:t> important!</a:t>
            </a:r>
            <a:endParaRPr lang="en" sz="2400" dirty="0"/>
          </a:p>
        </p:txBody>
      </p:sp>
    </p:spTree>
    <p:extLst>
      <p:ext uri="{BB962C8B-B14F-4D97-AF65-F5344CB8AC3E}">
        <p14:creationId xmlns:p14="http://schemas.microsoft.com/office/powerpoint/2010/main" val="62595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ctrTitle" idx="4294967295"/>
          </p:nvPr>
        </p:nvSpPr>
        <p:spPr>
          <a:xfrm>
            <a:off x="1907704" y="1923678"/>
            <a:ext cx="5457000" cy="1159800"/>
          </a:xfrm>
          <a:prstGeom prst="rect">
            <a:avLst/>
          </a:prstGeom>
        </p:spPr>
        <p:txBody>
          <a:bodyPr wrap="square" lIns="91425" tIns="91425" rIns="91425" bIns="91425" anchor="t" anchorCtr="0">
            <a:noAutofit/>
          </a:bodyPr>
          <a:lstStyle/>
          <a:p>
            <a:pPr lvl="0" rtl="0">
              <a:spcBef>
                <a:spcPts val="0"/>
              </a:spcBef>
              <a:buNone/>
            </a:pPr>
            <a:r>
              <a:rPr lang="en-US" altLang="zh-CN" sz="6000" dirty="0"/>
              <a:t>Merci </a:t>
            </a:r>
            <a:r>
              <a:rPr lang="en" sz="6000" dirty="0"/>
              <a:t>!</a:t>
            </a:r>
          </a:p>
        </p:txBody>
      </p:sp>
      <p:sp>
        <p:nvSpPr>
          <p:cNvPr id="268" name="Shape 268"/>
          <p:cNvSpPr/>
          <p:nvPr/>
        </p:nvSpPr>
        <p:spPr>
          <a:xfrm>
            <a:off x="4207274" y="603475"/>
            <a:ext cx="687464" cy="691590"/>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69" name="Shape 269"/>
          <p:cNvSpPr/>
          <p:nvPr/>
        </p:nvSpPr>
        <p:spPr>
          <a:xfrm>
            <a:off x="3914963" y="2980500"/>
            <a:ext cx="1442481" cy="102978"/>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9740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6025" y="967975"/>
            <a:ext cx="9156000" cy="857400"/>
          </a:xfrm>
          <a:prstGeom prst="rect">
            <a:avLst/>
          </a:prstGeom>
        </p:spPr>
        <p:txBody>
          <a:bodyPr wrap="square" lIns="91425" tIns="91425" rIns="91425" bIns="91425" anchor="t" anchorCtr="0">
            <a:noAutofit/>
          </a:bodyPr>
          <a:lstStyle/>
          <a:p>
            <a:pPr lvl="0" rtl="0">
              <a:spcBef>
                <a:spcPts val="0"/>
              </a:spcBef>
              <a:buNone/>
            </a:pPr>
            <a:r>
              <a:rPr lang="en-US" dirty="0"/>
              <a:t>Calculation et </a:t>
            </a:r>
            <a:r>
              <a:rPr lang="en-US" dirty="0" err="1"/>
              <a:t>utilité</a:t>
            </a:r>
            <a:endParaRPr lang="en" dirty="0"/>
          </a:p>
        </p:txBody>
      </p:sp>
      <p:sp>
        <p:nvSpPr>
          <p:cNvPr id="204" name="Shape 204"/>
          <p:cNvSpPr/>
          <p:nvPr/>
        </p:nvSpPr>
        <p:spPr>
          <a:xfrm>
            <a:off x="4126581" y="282343"/>
            <a:ext cx="788694" cy="80519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4274709" y="485774"/>
            <a:ext cx="492437" cy="398329"/>
          </a:xfrm>
          <a:custGeom>
            <a:avLst/>
            <a:gdLst/>
            <a:ahLst/>
            <a:cxnLst/>
            <a:rect l="0" t="0" r="0" b="0"/>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dirty="0">
              <a:latin typeface="Sniglet" panose="02010600030101010101" charset="0"/>
            </a:endParaRPr>
          </a:p>
        </p:txBody>
      </p:sp>
      <p:sp>
        <p:nvSpPr>
          <p:cNvPr id="207" name="Shape 207"/>
          <p:cNvSpPr/>
          <p:nvPr/>
        </p:nvSpPr>
        <p:spPr>
          <a:xfrm>
            <a:off x="3474126" y="2065499"/>
            <a:ext cx="2258651" cy="2258651"/>
          </a:xfrm>
          <a:prstGeom prst="ellipse">
            <a:avLst/>
          </a:prstGeom>
          <a:solidFill>
            <a:srgbClr val="FFFFFF">
              <a:alpha val="11150"/>
            </a:srgbClr>
          </a:solidFill>
          <a:ln>
            <a:noFill/>
          </a:ln>
        </p:spPr>
        <p:txBody>
          <a:bodyPr wrap="square" lIns="91425" tIns="91425" rIns="91425" bIns="91425" anchor="ctr" anchorCtr="0">
            <a:noAutofit/>
          </a:bodyPr>
          <a:lstStyle/>
          <a:p>
            <a:pPr lvl="0" algn="ctr" rtl="0">
              <a:spcBef>
                <a:spcPts val="0"/>
              </a:spcBef>
              <a:buNone/>
            </a:pPr>
            <a:r>
              <a:rPr lang="en-US" sz="4400" u="sng" dirty="0">
                <a:solidFill>
                  <a:srgbClr val="FFFFFF"/>
                </a:solidFill>
                <a:latin typeface="Sniglet"/>
                <a:ea typeface="Sniglet"/>
                <a:cs typeface="Sniglet"/>
                <a:sym typeface="Sniglet"/>
              </a:rPr>
              <a:t>RNC</a:t>
            </a:r>
            <a:endParaRPr lang="en" sz="4400" u="sng" dirty="0">
              <a:solidFill>
                <a:srgbClr val="FFFFFF"/>
              </a:solidFill>
              <a:latin typeface="Sniglet"/>
              <a:ea typeface="Sniglet"/>
              <a:cs typeface="Sniglet"/>
              <a:sym typeface="Sniglet"/>
            </a:endParaRPr>
          </a:p>
        </p:txBody>
      </p:sp>
      <p:sp>
        <p:nvSpPr>
          <p:cNvPr id="208" name="Shape 208"/>
          <p:cNvSpPr/>
          <p:nvPr/>
        </p:nvSpPr>
        <p:spPr>
          <a:xfrm>
            <a:off x="6285056" y="2141417"/>
            <a:ext cx="2429663" cy="2258651"/>
          </a:xfrm>
          <a:prstGeom prst="ellipse">
            <a:avLst/>
          </a:prstGeom>
          <a:solidFill>
            <a:srgbClr val="FFFFFF">
              <a:alpha val="11150"/>
            </a:srgbClr>
          </a:solidFill>
          <a:ln>
            <a:noFill/>
          </a:ln>
        </p:spPr>
        <p:txBody>
          <a:bodyPr wrap="square" lIns="91425" tIns="91425" rIns="91425" bIns="91425" anchor="ctr" anchorCtr="0">
            <a:noAutofit/>
          </a:bodyPr>
          <a:lstStyle/>
          <a:p>
            <a:pPr lvl="0" algn="ctr" rtl="0">
              <a:spcBef>
                <a:spcPts val="0"/>
              </a:spcBef>
              <a:buNone/>
            </a:pPr>
            <a:r>
              <a:rPr lang="en-US" sz="1500" dirty="0">
                <a:solidFill>
                  <a:srgbClr val="FFFFFF"/>
                </a:solidFill>
                <a:latin typeface="Sniglet"/>
                <a:ea typeface="Sniglet"/>
                <a:cs typeface="Sniglet"/>
                <a:sym typeface="Sniglet"/>
              </a:rPr>
              <a:t>Distribution des dividends</a:t>
            </a:r>
          </a:p>
          <a:p>
            <a:pPr lvl="0" algn="ctr" rtl="0">
              <a:spcBef>
                <a:spcPts val="0"/>
              </a:spcBef>
              <a:buNone/>
            </a:pPr>
            <a:endParaRPr lang="en-US" sz="1500" dirty="0">
              <a:solidFill>
                <a:srgbClr val="FFFFFF"/>
              </a:solidFill>
              <a:latin typeface="Sniglet"/>
              <a:ea typeface="Sniglet"/>
              <a:cs typeface="Sniglet"/>
              <a:sym typeface="Sniglet"/>
            </a:endParaRPr>
          </a:p>
          <a:p>
            <a:pPr lvl="0" algn="ctr" rtl="0">
              <a:spcBef>
                <a:spcPts val="0"/>
              </a:spcBef>
              <a:buNone/>
            </a:pPr>
            <a:r>
              <a:rPr lang="fr-CA" sz="1500" dirty="0">
                <a:solidFill>
                  <a:srgbClr val="FFFFFF"/>
                </a:solidFill>
                <a:latin typeface="Sniglet"/>
                <a:ea typeface="Sniglet"/>
                <a:cs typeface="Sniglet"/>
                <a:sym typeface="Sniglet"/>
              </a:rPr>
              <a:t>M</a:t>
            </a:r>
            <a:r>
              <a:rPr lang="en-US" sz="1500" dirty="0">
                <a:solidFill>
                  <a:srgbClr val="FFFFFF"/>
                </a:solidFill>
                <a:latin typeface="Sniglet"/>
                <a:ea typeface="Sniglet"/>
                <a:cs typeface="Sniglet"/>
                <a:sym typeface="Sniglet"/>
              </a:rPr>
              <a:t>is </a:t>
            </a:r>
            <a:r>
              <a:rPr lang="en-US" sz="1500" dirty="0" err="1">
                <a:solidFill>
                  <a:srgbClr val="FFFFFF"/>
                </a:solidFill>
                <a:latin typeface="Sniglet"/>
                <a:ea typeface="Sniglet"/>
                <a:cs typeface="Sniglet"/>
                <a:sym typeface="Sniglet"/>
              </a:rPr>
              <a:t>en</a:t>
            </a:r>
            <a:r>
              <a:rPr lang="en-US" sz="1500" dirty="0">
                <a:solidFill>
                  <a:srgbClr val="FFFFFF"/>
                </a:solidFill>
                <a:latin typeface="Sniglet"/>
                <a:ea typeface="Sniglet"/>
                <a:cs typeface="Sniglet"/>
                <a:sym typeface="Sniglet"/>
              </a:rPr>
              <a:t> </a:t>
            </a:r>
            <a:r>
              <a:rPr lang="en-US" sz="1500" dirty="0" err="1">
                <a:solidFill>
                  <a:srgbClr val="FFFFFF"/>
                </a:solidFill>
                <a:latin typeface="Sniglet"/>
                <a:ea typeface="Sniglet"/>
                <a:cs typeface="Sniglet"/>
                <a:sym typeface="Sniglet"/>
              </a:rPr>
              <a:t>réserve</a:t>
            </a:r>
            <a:endParaRPr lang="en" sz="1500" dirty="0">
              <a:solidFill>
                <a:srgbClr val="FFFFFF"/>
              </a:solidFill>
              <a:latin typeface="Sniglet"/>
              <a:ea typeface="Sniglet"/>
              <a:cs typeface="Sniglet"/>
              <a:sym typeface="Sniglet"/>
            </a:endParaRPr>
          </a:p>
        </p:txBody>
      </p:sp>
      <p:grpSp>
        <p:nvGrpSpPr>
          <p:cNvPr id="209" name="Shape 209"/>
          <p:cNvGrpSpPr/>
          <p:nvPr/>
        </p:nvGrpSpPr>
        <p:grpSpPr>
          <a:xfrm>
            <a:off x="2606236" y="3037777"/>
            <a:ext cx="1175228" cy="232966"/>
            <a:chOff x="2266178" y="2764475"/>
            <a:chExt cx="1792245" cy="232966"/>
          </a:xfrm>
        </p:grpSpPr>
        <p:sp>
          <p:nvSpPr>
            <p:cNvPr id="210" name="Shape 210"/>
            <p:cNvSpPr/>
            <p:nvPr/>
          </p:nvSpPr>
          <p:spPr>
            <a:xfrm>
              <a:off x="2266178" y="2855800"/>
              <a:ext cx="1683567" cy="102978"/>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3870041" y="2764475"/>
              <a:ext cx="188382" cy="232966"/>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grpSp>
        <p:nvGrpSpPr>
          <p:cNvPr id="212" name="Shape 212"/>
          <p:cNvGrpSpPr/>
          <p:nvPr/>
        </p:nvGrpSpPr>
        <p:grpSpPr>
          <a:xfrm>
            <a:off x="5548575" y="3011446"/>
            <a:ext cx="1178289" cy="232966"/>
            <a:chOff x="2266178" y="2764475"/>
            <a:chExt cx="1792245" cy="232966"/>
          </a:xfrm>
        </p:grpSpPr>
        <p:sp>
          <p:nvSpPr>
            <p:cNvPr id="213" name="Shape 213"/>
            <p:cNvSpPr/>
            <p:nvPr/>
          </p:nvSpPr>
          <p:spPr>
            <a:xfrm>
              <a:off x="2266178" y="2855800"/>
              <a:ext cx="1683567" cy="102978"/>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3870041" y="2764475"/>
              <a:ext cx="188382" cy="232966"/>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sp>
        <p:nvSpPr>
          <p:cNvPr id="14" name="Shape 207">
            <a:extLst>
              <a:ext uri="{FF2B5EF4-FFF2-40B4-BE49-F238E27FC236}">
                <a16:creationId xmlns:a16="http://schemas.microsoft.com/office/drawing/2014/main" id="{7AB5ABDC-D627-412A-AD33-2E4F263FA4B5}"/>
              </a:ext>
            </a:extLst>
          </p:cNvPr>
          <p:cNvSpPr/>
          <p:nvPr/>
        </p:nvSpPr>
        <p:spPr>
          <a:xfrm>
            <a:off x="781530" y="2024934"/>
            <a:ext cx="2258651" cy="2258651"/>
          </a:xfrm>
          <a:prstGeom prst="ellipse">
            <a:avLst/>
          </a:prstGeom>
          <a:solidFill>
            <a:srgbClr val="FFFFFF">
              <a:alpha val="11150"/>
            </a:srgbClr>
          </a:solidFill>
          <a:ln>
            <a:noFill/>
          </a:ln>
        </p:spPr>
        <p:txBody>
          <a:bodyPr wrap="square" lIns="91425" tIns="91425" rIns="91425" bIns="91425" anchor="ctr" anchorCtr="0">
            <a:noAutofit/>
          </a:bodyPr>
          <a:lstStyle/>
          <a:p>
            <a:pPr lvl="0" algn="ctr"/>
            <a:r>
              <a:rPr lang="fr-CA" altLang="zh-CN" sz="1500" dirty="0">
                <a:solidFill>
                  <a:srgbClr val="FFFFFF"/>
                </a:solidFill>
                <a:latin typeface="Sniglet"/>
                <a:ea typeface="Sniglet"/>
                <a:cs typeface="Sniglet"/>
                <a:sym typeface="Sniglet"/>
              </a:rPr>
              <a:t>Produits - Charges</a:t>
            </a:r>
            <a:endParaRPr lang="en" altLang="zh-CN" sz="1500" dirty="0">
              <a:solidFill>
                <a:srgbClr val="FFFFFF"/>
              </a:solidFill>
              <a:latin typeface="Sniglet"/>
              <a:ea typeface="Sniglet"/>
              <a:cs typeface="Sniglet"/>
              <a:sym typeface="Sniglet"/>
            </a:endParaRPr>
          </a:p>
        </p:txBody>
      </p:sp>
    </p:spTree>
    <p:extLst>
      <p:ext uri="{BB962C8B-B14F-4D97-AF65-F5344CB8AC3E}">
        <p14:creationId xmlns:p14="http://schemas.microsoft.com/office/powerpoint/2010/main" val="345054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6025" y="967975"/>
            <a:ext cx="9156000" cy="857400"/>
          </a:xfrm>
          <a:prstGeom prst="rect">
            <a:avLst/>
          </a:prstGeom>
        </p:spPr>
        <p:txBody>
          <a:bodyPr wrap="square" lIns="91425" tIns="91425" rIns="91425" bIns="91425" anchor="t" anchorCtr="0">
            <a:noAutofit/>
          </a:bodyPr>
          <a:lstStyle/>
          <a:p>
            <a:pPr lvl="0">
              <a:spcBef>
                <a:spcPts val="0"/>
              </a:spcBef>
              <a:buNone/>
            </a:pPr>
            <a:r>
              <a:rPr lang="en-US" dirty="0"/>
              <a:t>Une base pour </a:t>
            </a:r>
            <a:r>
              <a:rPr lang="en-US" dirty="0" err="1"/>
              <a:t>calculer</a:t>
            </a:r>
            <a:r>
              <a:rPr lang="en-US" dirty="0"/>
              <a:t> </a:t>
            </a:r>
            <a:r>
              <a:rPr lang="en-US" dirty="0" err="1"/>
              <a:t>d’autres</a:t>
            </a:r>
            <a:endParaRPr lang="en" dirty="0"/>
          </a:p>
        </p:txBody>
      </p:sp>
      <p:sp>
        <p:nvSpPr>
          <p:cNvPr id="116" name="Shape 116"/>
          <p:cNvSpPr txBox="1">
            <a:spLocks noGrp="1"/>
          </p:cNvSpPr>
          <p:nvPr>
            <p:ph type="body" idx="1"/>
          </p:nvPr>
        </p:nvSpPr>
        <p:spPr>
          <a:xfrm>
            <a:off x="457200" y="3007944"/>
            <a:ext cx="2631900" cy="2733000"/>
          </a:xfrm>
          <a:prstGeom prst="rect">
            <a:avLst/>
          </a:prstGeom>
        </p:spPr>
        <p:txBody>
          <a:bodyPr wrap="square" lIns="91425" tIns="91425" rIns="91425" bIns="91425" anchor="t" anchorCtr="0">
            <a:noAutofit/>
          </a:bodyPr>
          <a:lstStyle/>
          <a:p>
            <a:pPr lvl="0" algn="ctr" rtl="0">
              <a:spcBef>
                <a:spcPts val="0"/>
              </a:spcBef>
              <a:buNone/>
            </a:pPr>
            <a:r>
              <a:rPr lang="en-US" b="1" u="sng" dirty="0"/>
              <a:t>CAF</a:t>
            </a:r>
            <a:endParaRPr lang="en" b="1" u="sng" dirty="0"/>
          </a:p>
          <a:p>
            <a:pPr lvl="0" algn="ctr">
              <a:spcBef>
                <a:spcPts val="0"/>
              </a:spcBef>
              <a:buNone/>
            </a:pPr>
            <a:r>
              <a:rPr lang="en-US" b="1" u="sng" dirty="0" err="1"/>
              <a:t>Capacité</a:t>
            </a:r>
            <a:r>
              <a:rPr lang="en-US" b="1" u="sng" dirty="0"/>
              <a:t> </a:t>
            </a:r>
            <a:r>
              <a:rPr lang="en-US" b="1" u="sng" dirty="0" err="1"/>
              <a:t>d’autofinncement</a:t>
            </a:r>
            <a:endParaRPr lang="en-US" b="1" u="sng" dirty="0"/>
          </a:p>
          <a:p>
            <a:pPr lvl="0" algn="ctr">
              <a:spcBef>
                <a:spcPts val="0"/>
              </a:spcBef>
              <a:buNone/>
            </a:pPr>
            <a:endParaRPr lang="fr-CA" dirty="0"/>
          </a:p>
          <a:p>
            <a:pPr lvl="0" algn="ctr">
              <a:buNone/>
            </a:pPr>
            <a:r>
              <a:rPr lang="fr-FR" dirty="0"/>
              <a:t>Le flux potentiel de trésorerie dont dispose l’entreprise</a:t>
            </a:r>
            <a:endParaRPr lang="en-US" dirty="0"/>
          </a:p>
          <a:p>
            <a:pPr lvl="0" algn="ctr">
              <a:spcBef>
                <a:spcPts val="0"/>
              </a:spcBef>
              <a:buNone/>
            </a:pPr>
            <a:endParaRPr lang="fr-CA" dirty="0"/>
          </a:p>
          <a:p>
            <a:pPr lvl="0" algn="ctr">
              <a:spcBef>
                <a:spcPts val="0"/>
              </a:spcBef>
              <a:buNone/>
            </a:pPr>
            <a:endParaRPr lang="en" dirty="0"/>
          </a:p>
        </p:txBody>
      </p:sp>
      <p:sp>
        <p:nvSpPr>
          <p:cNvPr id="117" name="Shape 117"/>
          <p:cNvSpPr txBox="1">
            <a:spLocks noGrp="1"/>
          </p:cNvSpPr>
          <p:nvPr>
            <p:ph type="body" idx="2"/>
          </p:nvPr>
        </p:nvSpPr>
        <p:spPr>
          <a:xfrm>
            <a:off x="3223963" y="3007944"/>
            <a:ext cx="2631900" cy="2733000"/>
          </a:xfrm>
          <a:prstGeom prst="rect">
            <a:avLst/>
          </a:prstGeom>
        </p:spPr>
        <p:txBody>
          <a:bodyPr wrap="square" lIns="91425" tIns="91425" rIns="91425" bIns="91425" anchor="t" anchorCtr="0">
            <a:noAutofit/>
          </a:bodyPr>
          <a:lstStyle/>
          <a:p>
            <a:pPr lvl="0" algn="ctr" rtl="0">
              <a:spcBef>
                <a:spcPts val="0"/>
              </a:spcBef>
              <a:buNone/>
            </a:pPr>
            <a:r>
              <a:rPr lang="en-US" b="1" u="sng" dirty="0"/>
              <a:t>BPA / </a:t>
            </a:r>
            <a:r>
              <a:rPr lang="fr-CA" b="1" u="sng" dirty="0"/>
              <a:t>BNPA</a:t>
            </a:r>
            <a:endParaRPr lang="en" b="1" u="sng" dirty="0"/>
          </a:p>
          <a:p>
            <a:pPr lvl="0" algn="ctr">
              <a:buNone/>
            </a:pPr>
            <a:r>
              <a:rPr lang="en-US" b="1" u="sng" dirty="0" err="1"/>
              <a:t>Bénéfice</a:t>
            </a:r>
            <a:r>
              <a:rPr lang="en-US" b="1" u="sng" dirty="0"/>
              <a:t> par action</a:t>
            </a:r>
          </a:p>
          <a:p>
            <a:pPr lvl="0" algn="ctr">
              <a:buNone/>
            </a:pPr>
            <a:endParaRPr lang="fr-CA" dirty="0"/>
          </a:p>
          <a:p>
            <a:pPr lvl="0" algn="ctr">
              <a:buNone/>
            </a:pPr>
            <a:r>
              <a:rPr lang="fr-FR" dirty="0"/>
              <a:t>Le bénéfice net d'une société divisé par le nombre d'actions qui composent son capital</a:t>
            </a:r>
            <a:endParaRPr lang="en" dirty="0"/>
          </a:p>
        </p:txBody>
      </p:sp>
      <p:sp>
        <p:nvSpPr>
          <p:cNvPr id="118" name="Shape 118"/>
          <p:cNvSpPr txBox="1">
            <a:spLocks noGrp="1"/>
          </p:cNvSpPr>
          <p:nvPr>
            <p:ph type="body" idx="3"/>
          </p:nvPr>
        </p:nvSpPr>
        <p:spPr>
          <a:xfrm>
            <a:off x="5990726" y="3007944"/>
            <a:ext cx="2631900" cy="2733000"/>
          </a:xfrm>
          <a:prstGeom prst="rect">
            <a:avLst/>
          </a:prstGeom>
        </p:spPr>
        <p:txBody>
          <a:bodyPr wrap="square" lIns="91425" tIns="91425" rIns="91425" bIns="91425" anchor="t" anchorCtr="0">
            <a:noAutofit/>
          </a:bodyPr>
          <a:lstStyle/>
          <a:p>
            <a:pPr lvl="0" algn="ctr" rtl="0">
              <a:spcBef>
                <a:spcPts val="0"/>
              </a:spcBef>
              <a:buNone/>
            </a:pPr>
            <a:r>
              <a:rPr lang="en-US" b="1" u="sng" dirty="0" err="1"/>
              <a:t>Dividende</a:t>
            </a:r>
            <a:endParaRPr lang="en" b="1" u="sng" dirty="0"/>
          </a:p>
          <a:p>
            <a:pPr lvl="0" algn="ctr">
              <a:spcBef>
                <a:spcPts val="0"/>
              </a:spcBef>
              <a:buNone/>
            </a:pPr>
            <a:endParaRPr lang="fr-CA" altLang="zh-CN" b="1" u="sng" dirty="0"/>
          </a:p>
          <a:p>
            <a:pPr lvl="0" algn="ctr">
              <a:spcBef>
                <a:spcPts val="0"/>
              </a:spcBef>
              <a:buNone/>
            </a:pPr>
            <a:endParaRPr lang="fr-CA" altLang="zh-CN" dirty="0"/>
          </a:p>
          <a:p>
            <a:pPr lvl="0" algn="ctr">
              <a:buNone/>
            </a:pPr>
            <a:r>
              <a:rPr lang="fr-FR" dirty="0"/>
              <a:t>la partie des bénéfices net d'une entreprise qui est distribuée aux investisseurs</a:t>
            </a:r>
            <a:endParaRPr dirty="0"/>
          </a:p>
        </p:txBody>
      </p:sp>
      <p:sp>
        <p:nvSpPr>
          <p:cNvPr id="119" name="Shape 119"/>
          <p:cNvSpPr/>
          <p:nvPr/>
        </p:nvSpPr>
        <p:spPr>
          <a:xfrm>
            <a:off x="4141750" y="281249"/>
            <a:ext cx="788694" cy="80519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 name="矩形 1">
            <a:extLst>
              <a:ext uri="{FF2B5EF4-FFF2-40B4-BE49-F238E27FC236}">
                <a16:creationId xmlns:a16="http://schemas.microsoft.com/office/drawing/2014/main" id="{A139C6E1-59CD-44F2-B374-54566D684B31}"/>
              </a:ext>
            </a:extLst>
          </p:cNvPr>
          <p:cNvSpPr/>
          <p:nvPr/>
        </p:nvSpPr>
        <p:spPr>
          <a:xfrm>
            <a:off x="4177628" y="392980"/>
            <a:ext cx="788694" cy="584775"/>
          </a:xfrm>
          <a:prstGeom prst="rect">
            <a:avLst/>
          </a:prstGeom>
        </p:spPr>
        <p:txBody>
          <a:bodyPr wrap="square">
            <a:spAutoFit/>
          </a:bodyPr>
          <a:lstStyle/>
          <a:p>
            <a:r>
              <a:rPr lang="en" altLang="zh-CN" sz="3200" dirty="0">
                <a:solidFill>
                  <a:srgbClr val="FFFFFF"/>
                </a:solidFill>
                <a:latin typeface="Sniglet" panose="02010600030101010101" charset="0"/>
              </a:rPr>
              <a:t>🔨</a:t>
            </a:r>
            <a:endParaRPr lang="zh-CN" altLang="en-US" sz="3200" dirty="0">
              <a:latin typeface="Sniglet" panose="02010600030101010101" charset="0"/>
            </a:endParaRPr>
          </a:p>
        </p:txBody>
      </p:sp>
      <p:sp>
        <p:nvSpPr>
          <p:cNvPr id="9" name="Shape 90">
            <a:extLst>
              <a:ext uri="{FF2B5EF4-FFF2-40B4-BE49-F238E27FC236}">
                <a16:creationId xmlns:a16="http://schemas.microsoft.com/office/drawing/2014/main" id="{AAB81515-967F-4656-BE7F-75C444518958}"/>
              </a:ext>
            </a:extLst>
          </p:cNvPr>
          <p:cNvSpPr txBox="1">
            <a:spLocks/>
          </p:cNvSpPr>
          <p:nvPr/>
        </p:nvSpPr>
        <p:spPr>
          <a:xfrm>
            <a:off x="3302372" y="1661437"/>
            <a:ext cx="2467449" cy="73167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ct val="100000"/>
              <a:buFont typeface="Walter Turncoat"/>
              <a:buNone/>
              <a:defRPr sz="2600" b="0" i="0" u="none" strike="noStrike" cap="none">
                <a:solidFill>
                  <a:srgbClr val="FFFFFF"/>
                </a:solidFill>
                <a:latin typeface="Walter Turncoat"/>
                <a:ea typeface="Walter Turncoat"/>
                <a:cs typeface="Walter Turncoat"/>
                <a:sym typeface="Walter Turncoat"/>
              </a:defRPr>
            </a:lvl1pPr>
            <a:lvl2pPr lvl="1"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r>
              <a:rPr lang="en-US" sz="4000" dirty="0"/>
              <a:t>RNC</a:t>
            </a:r>
            <a:endParaRPr lang="en" sz="4000" dirty="0"/>
          </a:p>
        </p:txBody>
      </p:sp>
      <p:grpSp>
        <p:nvGrpSpPr>
          <p:cNvPr id="13" name="Shape 392">
            <a:extLst>
              <a:ext uri="{FF2B5EF4-FFF2-40B4-BE49-F238E27FC236}">
                <a16:creationId xmlns:a16="http://schemas.microsoft.com/office/drawing/2014/main" id="{4C31E425-9B1E-4C5D-9282-508CD1DBA41E}"/>
              </a:ext>
            </a:extLst>
          </p:cNvPr>
          <p:cNvGrpSpPr/>
          <p:nvPr/>
        </p:nvGrpSpPr>
        <p:grpSpPr>
          <a:xfrm rot="5400000">
            <a:off x="4364200" y="2493968"/>
            <a:ext cx="494214" cy="292500"/>
            <a:chOff x="271125" y="812725"/>
            <a:chExt cx="766525" cy="221725"/>
          </a:xfrm>
        </p:grpSpPr>
        <p:sp>
          <p:nvSpPr>
            <p:cNvPr id="14" name="Shape 393">
              <a:extLst>
                <a:ext uri="{FF2B5EF4-FFF2-40B4-BE49-F238E27FC236}">
                  <a16:creationId xmlns:a16="http://schemas.microsoft.com/office/drawing/2014/main" id="{7DD50CE3-58A5-4216-A320-F947E86735C7}"/>
                </a:ext>
              </a:extLst>
            </p:cNvPr>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5" name="Shape 394">
              <a:extLst>
                <a:ext uri="{FF2B5EF4-FFF2-40B4-BE49-F238E27FC236}">
                  <a16:creationId xmlns:a16="http://schemas.microsoft.com/office/drawing/2014/main" id="{F9F341CB-FFB2-49E4-BAB1-B466C267F4A7}"/>
                </a:ext>
              </a:extLst>
            </p:cNvPr>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grpSp>
        <p:nvGrpSpPr>
          <p:cNvPr id="16" name="Shape 389">
            <a:extLst>
              <a:ext uri="{FF2B5EF4-FFF2-40B4-BE49-F238E27FC236}">
                <a16:creationId xmlns:a16="http://schemas.microsoft.com/office/drawing/2014/main" id="{4D94C67A-07E3-4574-A452-687ED5C3B7C2}"/>
              </a:ext>
            </a:extLst>
          </p:cNvPr>
          <p:cNvGrpSpPr/>
          <p:nvPr/>
        </p:nvGrpSpPr>
        <p:grpSpPr>
          <a:xfrm rot="11144629">
            <a:off x="2169050" y="1953483"/>
            <a:ext cx="1186701" cy="1025942"/>
            <a:chOff x="1113100" y="2199475"/>
            <a:chExt cx="801900" cy="709925"/>
          </a:xfrm>
        </p:grpSpPr>
        <p:sp>
          <p:nvSpPr>
            <p:cNvPr id="17" name="Shape 390">
              <a:extLst>
                <a:ext uri="{FF2B5EF4-FFF2-40B4-BE49-F238E27FC236}">
                  <a16:creationId xmlns:a16="http://schemas.microsoft.com/office/drawing/2014/main" id="{D85643B8-FA75-4E50-9981-AD559A6CFB88}"/>
                </a:ext>
              </a:extLst>
            </p:cNvPr>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8" name="Shape 391">
              <a:extLst>
                <a:ext uri="{FF2B5EF4-FFF2-40B4-BE49-F238E27FC236}">
                  <a16:creationId xmlns:a16="http://schemas.microsoft.com/office/drawing/2014/main" id="{9BF379F4-04FF-4F8A-984E-BC9891E61A97}"/>
                </a:ext>
              </a:extLst>
            </p:cNvPr>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grpSp>
        <p:nvGrpSpPr>
          <p:cNvPr id="19" name="Shape 383">
            <a:extLst>
              <a:ext uri="{FF2B5EF4-FFF2-40B4-BE49-F238E27FC236}">
                <a16:creationId xmlns:a16="http://schemas.microsoft.com/office/drawing/2014/main" id="{2EE456A2-ADCF-466B-B611-E94E57D9AFB7}"/>
              </a:ext>
            </a:extLst>
          </p:cNvPr>
          <p:cNvGrpSpPr/>
          <p:nvPr/>
        </p:nvGrpSpPr>
        <p:grpSpPr>
          <a:xfrm rot="1890679">
            <a:off x="5529176" y="2183094"/>
            <a:ext cx="1865087" cy="420033"/>
            <a:chOff x="242825" y="1204225"/>
            <a:chExt cx="2136775" cy="318400"/>
          </a:xfrm>
        </p:grpSpPr>
        <p:sp>
          <p:nvSpPr>
            <p:cNvPr id="20" name="Shape 384">
              <a:extLst>
                <a:ext uri="{FF2B5EF4-FFF2-40B4-BE49-F238E27FC236}">
                  <a16:creationId xmlns:a16="http://schemas.microsoft.com/office/drawing/2014/main" id="{B0098E46-16D7-4630-9B82-DA324FD5E617}"/>
                </a:ext>
              </a:extLst>
            </p:cNvPr>
            <p:cNvSpPr/>
            <p:nvPr/>
          </p:nvSpPr>
          <p:spPr>
            <a:xfrm>
              <a:off x="242825" y="1298550"/>
              <a:ext cx="2054250" cy="224075"/>
            </a:xfrm>
            <a:custGeom>
              <a:avLst/>
              <a:gdLst/>
              <a:ahLst/>
              <a:cxnLst/>
              <a:rect l="0" t="0" r="0" b="0"/>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1" name="Shape 385">
              <a:extLst>
                <a:ext uri="{FF2B5EF4-FFF2-40B4-BE49-F238E27FC236}">
                  <a16:creationId xmlns:a16="http://schemas.microsoft.com/office/drawing/2014/main" id="{A649EFD0-9D4F-47FD-B63E-B1849C57E14D}"/>
                </a:ext>
              </a:extLst>
            </p:cNvPr>
            <p:cNvSpPr/>
            <p:nvPr/>
          </p:nvSpPr>
          <p:spPr>
            <a:xfrm>
              <a:off x="2202700" y="1204225"/>
              <a:ext cx="176900" cy="176900"/>
            </a:xfrm>
            <a:custGeom>
              <a:avLst/>
              <a:gdLst/>
              <a:ahLst/>
              <a:cxnLst/>
              <a:rect l="0" t="0" r="0" b="0"/>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47700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ctrTitle" idx="4294967295"/>
          </p:nvPr>
        </p:nvSpPr>
        <p:spPr>
          <a:xfrm>
            <a:off x="1822500" y="1202350"/>
            <a:ext cx="5457000" cy="1159800"/>
          </a:xfrm>
          <a:prstGeom prst="rect">
            <a:avLst/>
          </a:prstGeom>
        </p:spPr>
        <p:txBody>
          <a:bodyPr wrap="square" lIns="91425" tIns="91425" rIns="91425" bIns="91425" anchor="t" anchorCtr="0">
            <a:noAutofit/>
          </a:bodyPr>
          <a:lstStyle/>
          <a:p>
            <a:pPr lvl="0" rtl="0">
              <a:spcBef>
                <a:spcPts val="0"/>
              </a:spcBef>
              <a:buNone/>
            </a:pPr>
            <a:r>
              <a:rPr lang="en-US" sz="4800" dirty="0"/>
              <a:t>RNC</a:t>
            </a:r>
            <a:endParaRPr lang="en" sz="4800" dirty="0"/>
          </a:p>
        </p:txBody>
      </p:sp>
      <p:sp>
        <p:nvSpPr>
          <p:cNvPr id="267" name="Shape 267"/>
          <p:cNvSpPr txBox="1">
            <a:spLocks noGrp="1"/>
          </p:cNvSpPr>
          <p:nvPr>
            <p:ph type="subTitle" idx="4294967295"/>
          </p:nvPr>
        </p:nvSpPr>
        <p:spPr>
          <a:xfrm>
            <a:off x="1275150" y="2376679"/>
            <a:ext cx="6593700" cy="2327100"/>
          </a:xfrm>
          <a:prstGeom prst="rect">
            <a:avLst/>
          </a:prstGeom>
        </p:spPr>
        <p:txBody>
          <a:bodyPr wrap="square" lIns="91425" tIns="91425" rIns="91425" bIns="91425" anchor="t" anchorCtr="0">
            <a:noAutofit/>
          </a:bodyPr>
          <a:lstStyle/>
          <a:p>
            <a:pPr lvl="0" algn="ctr" rtl="0">
              <a:spcBef>
                <a:spcPts val="0"/>
              </a:spcBef>
              <a:buNone/>
            </a:pPr>
            <a:r>
              <a:rPr lang="en-US" sz="3200" dirty="0"/>
              <a:t>Un </a:t>
            </a:r>
            <a:r>
              <a:rPr lang="en-US" sz="3200" dirty="0" err="1"/>
              <a:t>Chiffre</a:t>
            </a:r>
            <a:r>
              <a:rPr lang="en-US" sz="3200" dirty="0"/>
              <a:t> </a:t>
            </a:r>
            <a:r>
              <a:rPr lang="en-US" sz="3200" dirty="0" err="1"/>
              <a:t>Clé</a:t>
            </a:r>
            <a:r>
              <a:rPr lang="en-US" sz="3200" dirty="0"/>
              <a:t> Pour</a:t>
            </a:r>
            <a:endParaRPr lang="en" sz="3200" dirty="0"/>
          </a:p>
          <a:p>
            <a:pPr lvl="0" algn="ctr" rtl="0">
              <a:spcBef>
                <a:spcPts val="0"/>
              </a:spcBef>
              <a:buNone/>
            </a:pPr>
            <a:r>
              <a:rPr lang="en-US" sz="3200" dirty="0"/>
              <a:t>A</a:t>
            </a:r>
            <a:r>
              <a:rPr lang="en" sz="3200" dirty="0"/>
              <a:t>nalyser &amp; </a:t>
            </a:r>
            <a:r>
              <a:rPr lang="en-US" sz="3200" dirty="0" err="1"/>
              <a:t>Gérer</a:t>
            </a:r>
            <a:endParaRPr lang="en-US" sz="3200" dirty="0"/>
          </a:p>
          <a:p>
            <a:pPr lvl="0" algn="ctr" rtl="0">
              <a:spcBef>
                <a:spcPts val="0"/>
              </a:spcBef>
              <a:buNone/>
            </a:pPr>
            <a:r>
              <a:rPr lang="en-US" sz="3200" dirty="0"/>
              <a:t>Une Banque</a:t>
            </a:r>
          </a:p>
          <a:p>
            <a:pPr lvl="0" algn="ctr" rtl="0">
              <a:spcBef>
                <a:spcPts val="0"/>
              </a:spcBef>
              <a:buNone/>
            </a:pPr>
            <a:endParaRPr lang="en-US" sz="3200" dirty="0"/>
          </a:p>
        </p:txBody>
      </p:sp>
      <p:sp>
        <p:nvSpPr>
          <p:cNvPr id="269" name="Shape 269"/>
          <p:cNvSpPr/>
          <p:nvPr/>
        </p:nvSpPr>
        <p:spPr>
          <a:xfrm>
            <a:off x="3799402" y="2051575"/>
            <a:ext cx="1442481" cy="102978"/>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 name="矩形 1">
            <a:extLst>
              <a:ext uri="{FF2B5EF4-FFF2-40B4-BE49-F238E27FC236}">
                <a16:creationId xmlns:a16="http://schemas.microsoft.com/office/drawing/2014/main" id="{0DE78112-42BF-49E8-9E32-1F65D0FF2D0F}"/>
              </a:ext>
            </a:extLst>
          </p:cNvPr>
          <p:cNvSpPr/>
          <p:nvPr/>
        </p:nvSpPr>
        <p:spPr>
          <a:xfrm>
            <a:off x="4015994" y="487200"/>
            <a:ext cx="888385" cy="707886"/>
          </a:xfrm>
          <a:prstGeom prst="rect">
            <a:avLst/>
          </a:prstGeom>
        </p:spPr>
        <p:txBody>
          <a:bodyPr wrap="none">
            <a:spAutoFit/>
          </a:bodyPr>
          <a:lstStyle/>
          <a:p>
            <a:r>
              <a:rPr lang="en" altLang="zh-CN" sz="4000" dirty="0">
                <a:solidFill>
                  <a:srgbClr val="FFFFFF"/>
                </a:solidFill>
                <a:latin typeface="Sniglet" panose="02010600030101010101" charset="0"/>
              </a:rPr>
              <a:t>🔑</a:t>
            </a:r>
            <a:endParaRPr lang="zh-CN" altLang="en-US" sz="4000" dirty="0">
              <a:latin typeface="Sniglet" panose="02010600030101010101" charset="0"/>
            </a:endParaRPr>
          </a:p>
        </p:txBody>
      </p:sp>
    </p:spTree>
    <p:extLst>
      <p:ext uri="{BB962C8B-B14F-4D97-AF65-F5344CB8AC3E}">
        <p14:creationId xmlns:p14="http://schemas.microsoft.com/office/powerpoint/2010/main" val="390487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2000" y="1014866"/>
            <a:ext cx="9156000" cy="857400"/>
          </a:xfrm>
          <a:prstGeom prst="rect">
            <a:avLst/>
          </a:prstGeom>
        </p:spPr>
        <p:txBody>
          <a:bodyPr wrap="square" lIns="91425" tIns="91425" rIns="91425" bIns="91425" anchor="t" anchorCtr="0">
            <a:noAutofit/>
          </a:bodyPr>
          <a:lstStyle/>
          <a:p>
            <a:pPr lvl="0" rtl="0">
              <a:spcBef>
                <a:spcPts val="0"/>
              </a:spcBef>
              <a:buNone/>
            </a:pPr>
            <a:r>
              <a:rPr lang="en-US" dirty="0"/>
              <a:t>CAS </a:t>
            </a:r>
            <a:r>
              <a:rPr lang="en-US" altLang="zh-CN" dirty="0"/>
              <a:t>B</a:t>
            </a:r>
            <a:r>
              <a:rPr lang="en-US" dirty="0"/>
              <a:t>NP PARIBAS</a:t>
            </a:r>
            <a:endParaRPr lang="en" dirty="0"/>
          </a:p>
        </p:txBody>
      </p:sp>
      <p:sp>
        <p:nvSpPr>
          <p:cNvPr id="53" name="Shape 53"/>
          <p:cNvSpPr/>
          <p:nvPr/>
        </p:nvSpPr>
        <p:spPr>
          <a:xfrm>
            <a:off x="4044104" y="79027"/>
            <a:ext cx="788694" cy="80519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a:off x="4248334" y="340688"/>
            <a:ext cx="380233" cy="327060"/>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9" name="矩形 8"/>
          <p:cNvSpPr/>
          <p:nvPr/>
        </p:nvSpPr>
        <p:spPr>
          <a:xfrm rot="8055790">
            <a:off x="-320163" y="-2556562"/>
            <a:ext cx="1053000" cy="10534731"/>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10" name="矩形 9"/>
          <p:cNvSpPr/>
          <p:nvPr/>
        </p:nvSpPr>
        <p:spPr>
          <a:xfrm rot="2649555">
            <a:off x="-151752" y="-2634088"/>
            <a:ext cx="1053000" cy="8918926"/>
          </a:xfrm>
          <a:prstGeom prst="rect">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pic>
        <p:nvPicPr>
          <p:cNvPr id="3074" name="Picture 2" descr="“sanction paribas”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077" y="1736058"/>
            <a:ext cx="4272980" cy="2401523"/>
          </a:xfrm>
          <a:prstGeom prst="rect">
            <a:avLst/>
          </a:prstGeom>
          <a:noFill/>
          <a:extLst>
            <a:ext uri="{909E8E84-426E-40DD-AFC4-6F175D3DCCD1}">
              <a14:hiddenFill xmlns:a14="http://schemas.microsoft.com/office/drawing/2010/main">
                <a:solidFill>
                  <a:srgbClr val="FFFFFF"/>
                </a:solidFill>
              </a14:hiddenFill>
            </a:ext>
          </a:extLst>
        </p:spPr>
      </p:pic>
      <p:sp>
        <p:nvSpPr>
          <p:cNvPr id="11" name="直角三角形 10"/>
          <p:cNvSpPr/>
          <p:nvPr/>
        </p:nvSpPr>
        <p:spPr>
          <a:xfrm rot="5400000" flipV="1">
            <a:off x="7592952" y="623795"/>
            <a:ext cx="2187243" cy="939653"/>
          </a:xfrm>
          <a:prstGeom prst="rtTriangle">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13" name="矩形 12"/>
          <p:cNvSpPr/>
          <p:nvPr/>
        </p:nvSpPr>
        <p:spPr>
          <a:xfrm>
            <a:off x="7185120" y="1535856"/>
            <a:ext cx="58062" cy="94500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15" name="矩形 14"/>
          <p:cNvSpPr/>
          <p:nvPr/>
        </p:nvSpPr>
        <p:spPr>
          <a:xfrm flipV="1">
            <a:off x="6124247" y="2457996"/>
            <a:ext cx="1118935" cy="45719"/>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Tree>
    <p:extLst>
      <p:ext uri="{BB962C8B-B14F-4D97-AF65-F5344CB8AC3E}">
        <p14:creationId xmlns:p14="http://schemas.microsoft.com/office/powerpoint/2010/main" val="344946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rot="5400000">
            <a:off x="3904694" y="-405509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2" name="矩形 41"/>
          <p:cNvSpPr/>
          <p:nvPr/>
        </p:nvSpPr>
        <p:spPr>
          <a:xfrm rot="5400000">
            <a:off x="4507938" y="-4183984"/>
            <a:ext cx="132275" cy="9148150"/>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5" name="矩形 44"/>
          <p:cNvSpPr/>
          <p:nvPr/>
        </p:nvSpPr>
        <p:spPr>
          <a:xfrm rot="5400000">
            <a:off x="5083494" y="-425844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6" name="矩形 45"/>
          <p:cNvSpPr/>
          <p:nvPr/>
        </p:nvSpPr>
        <p:spPr>
          <a:xfrm rot="5400000" flipH="1">
            <a:off x="6790106" y="2977155"/>
            <a:ext cx="50096" cy="3646517"/>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9" name="三角形 48"/>
          <p:cNvSpPr/>
          <p:nvPr/>
        </p:nvSpPr>
        <p:spPr>
          <a:xfrm rot="13453245" flipV="1">
            <a:off x="3312337" y="-2010449"/>
            <a:ext cx="2565285" cy="2554984"/>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50" name="文本框 49"/>
          <p:cNvSpPr txBox="1"/>
          <p:nvPr/>
        </p:nvSpPr>
        <p:spPr>
          <a:xfrm>
            <a:off x="3798204" y="45929"/>
            <a:ext cx="1608133" cy="369332"/>
          </a:xfrm>
          <a:prstGeom prst="rect">
            <a:avLst/>
          </a:prstGeom>
          <a:noFill/>
        </p:spPr>
        <p:txBody>
          <a:bodyPr wrap="none" rtlCol="0">
            <a:spAutoFit/>
          </a:bodyPr>
          <a:lstStyle/>
          <a:p>
            <a:pPr algn="ctr"/>
            <a:r>
              <a:rPr kumimoji="1" lang="en-US" altLang="zh-CN" sz="1800" b="1" dirty="0">
                <a:solidFill>
                  <a:schemeClr val="tx1">
                    <a:lumMod val="95000"/>
                    <a:lumOff val="5000"/>
                  </a:schemeClr>
                </a:solidFill>
                <a:latin typeface="Microsoft YaHei Light" charset="-122"/>
                <a:ea typeface="Microsoft YaHei Light" charset="-122"/>
                <a:cs typeface="Microsoft YaHei Light" charset="-122"/>
              </a:rPr>
              <a:t>BNP PARIBAS</a:t>
            </a:r>
          </a:p>
        </p:txBody>
      </p:sp>
      <p:sp>
        <p:nvSpPr>
          <p:cNvPr id="51" name="三角形 50"/>
          <p:cNvSpPr>
            <a:spLocks noChangeAspect="1"/>
          </p:cNvSpPr>
          <p:nvPr/>
        </p:nvSpPr>
        <p:spPr>
          <a:xfrm rot="13453245" flipV="1">
            <a:off x="4490034" y="696575"/>
            <a:ext cx="271088" cy="27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solidFill>
                <a:schemeClr val="tx1"/>
              </a:solidFill>
            </a:endParaRPr>
          </a:p>
        </p:txBody>
      </p:sp>
      <p:graphicFrame>
        <p:nvGraphicFramePr>
          <p:cNvPr id="9" name="图表 8"/>
          <p:cNvGraphicFramePr>
            <a:graphicFrameLocks/>
          </p:cNvGraphicFramePr>
          <p:nvPr>
            <p:extLst/>
          </p:nvPr>
        </p:nvGraphicFramePr>
        <p:xfrm>
          <a:off x="0" y="1143480"/>
          <a:ext cx="6766560" cy="3139888"/>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p:cNvSpPr txBox="1"/>
          <p:nvPr/>
        </p:nvSpPr>
        <p:spPr>
          <a:xfrm>
            <a:off x="7024743" y="1333393"/>
            <a:ext cx="1914861" cy="2677656"/>
          </a:xfrm>
          <a:prstGeom prst="rect">
            <a:avLst/>
          </a:prstGeom>
          <a:noFill/>
        </p:spPr>
        <p:txBody>
          <a:bodyPr wrap="square" rtlCol="0">
            <a:spAutoFit/>
          </a:bodyPr>
          <a:lstStyle/>
          <a:p>
            <a:r>
              <a:rPr lang="fr-FR" altLang="zh-CN" dirty="0">
                <a:solidFill>
                  <a:schemeClr val="bg1"/>
                </a:solidFill>
              </a:rPr>
              <a:t>Au cours des cinq dernières années, le résultat net de BNP Paribas varient grandement.Surtout nous avons constaté qu’en 2014 le résultat net par du groupe a fortement baissé. Ce chiffre est en baisse de 97% par rapport à celui en 2013. </a:t>
            </a:r>
            <a:endParaRPr lang="zh-CN" altLang="en-US" dirty="0">
              <a:solidFill>
                <a:schemeClr val="bg1"/>
              </a:solidFill>
            </a:endParaRPr>
          </a:p>
        </p:txBody>
      </p:sp>
    </p:spTree>
    <p:extLst>
      <p:ext uri="{BB962C8B-B14F-4D97-AF65-F5344CB8AC3E}">
        <p14:creationId xmlns:p14="http://schemas.microsoft.com/office/powerpoint/2010/main" val="19679685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rot="5400000">
            <a:off x="3904694" y="-405509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2" name="矩形 41"/>
          <p:cNvSpPr/>
          <p:nvPr/>
        </p:nvSpPr>
        <p:spPr>
          <a:xfrm rot="5400000">
            <a:off x="4507938" y="-4183984"/>
            <a:ext cx="132275" cy="9148150"/>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5" name="矩形 44"/>
          <p:cNvSpPr/>
          <p:nvPr/>
        </p:nvSpPr>
        <p:spPr>
          <a:xfrm rot="5400000">
            <a:off x="5083494" y="-425844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6" name="矩形 45"/>
          <p:cNvSpPr/>
          <p:nvPr/>
        </p:nvSpPr>
        <p:spPr>
          <a:xfrm rot="5400000" flipH="1">
            <a:off x="6790106" y="2977155"/>
            <a:ext cx="50096" cy="3646517"/>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9" name="三角形 48"/>
          <p:cNvSpPr/>
          <p:nvPr/>
        </p:nvSpPr>
        <p:spPr>
          <a:xfrm rot="13453245" flipV="1">
            <a:off x="3312337" y="-2010449"/>
            <a:ext cx="2565285" cy="2554984"/>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50" name="文本框 49"/>
          <p:cNvSpPr txBox="1"/>
          <p:nvPr/>
        </p:nvSpPr>
        <p:spPr>
          <a:xfrm>
            <a:off x="3926447" y="45929"/>
            <a:ext cx="1351652" cy="369332"/>
          </a:xfrm>
          <a:prstGeom prst="rect">
            <a:avLst/>
          </a:prstGeom>
          <a:noFill/>
        </p:spPr>
        <p:txBody>
          <a:bodyPr wrap="none" rtlCol="0">
            <a:spAutoFit/>
          </a:bodyPr>
          <a:lstStyle/>
          <a:p>
            <a:pPr algn="ctr"/>
            <a:r>
              <a:rPr kumimoji="1" lang="en-US" altLang="zh-CN" sz="1800" b="1" dirty="0">
                <a:solidFill>
                  <a:schemeClr val="tx1">
                    <a:lumMod val="95000"/>
                    <a:lumOff val="5000"/>
                  </a:schemeClr>
                </a:solidFill>
                <a:latin typeface="Microsoft YaHei Light" charset="-122"/>
                <a:ea typeface="Microsoft YaHei Light" charset="-122"/>
                <a:cs typeface="Microsoft YaHei Light" charset="-122"/>
              </a:rPr>
              <a:t>La sanction</a:t>
            </a:r>
          </a:p>
        </p:txBody>
      </p:sp>
      <p:sp>
        <p:nvSpPr>
          <p:cNvPr id="51" name="三角形 50"/>
          <p:cNvSpPr>
            <a:spLocks noChangeAspect="1"/>
          </p:cNvSpPr>
          <p:nvPr/>
        </p:nvSpPr>
        <p:spPr>
          <a:xfrm rot="13453245" flipV="1">
            <a:off x="4490034" y="696575"/>
            <a:ext cx="271088" cy="27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solidFill>
                <a:schemeClr val="tx1"/>
              </a:solidFill>
            </a:endParaRPr>
          </a:p>
        </p:txBody>
      </p:sp>
      <p:pic>
        <p:nvPicPr>
          <p:cNvPr id="1026" name="Picture 2" descr="“sanction paribas usa”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96" y="714007"/>
            <a:ext cx="2865188" cy="192710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6" name="Shape 386"/>
          <p:cNvGrpSpPr/>
          <p:nvPr/>
        </p:nvGrpSpPr>
        <p:grpSpPr>
          <a:xfrm rot="14306615">
            <a:off x="3016006" y="2057151"/>
            <a:ext cx="996765" cy="570428"/>
            <a:chOff x="238125" y="1918825"/>
            <a:chExt cx="1042450" cy="660400"/>
          </a:xfrm>
        </p:grpSpPr>
        <p:sp>
          <p:nvSpPr>
            <p:cNvPr id="27" name="Shape 387"/>
            <p:cNvSpPr/>
            <p:nvPr/>
          </p:nvSpPr>
          <p:spPr>
            <a:xfrm>
              <a:off x="238125" y="1918825"/>
              <a:ext cx="966975" cy="660400"/>
            </a:xfrm>
            <a:custGeom>
              <a:avLst/>
              <a:gdLst/>
              <a:ahLst/>
              <a:cxnLst/>
              <a:rect l="0" t="0" r="0" b="0"/>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8" name="Shape 388"/>
            <p:cNvSpPr/>
            <p:nvPr/>
          </p:nvSpPr>
          <p:spPr>
            <a:xfrm>
              <a:off x="1091875" y="1951850"/>
              <a:ext cx="188700" cy="136800"/>
            </a:xfrm>
            <a:custGeom>
              <a:avLst/>
              <a:gdLst/>
              <a:ahLst/>
              <a:cxnLst/>
              <a:rect l="0" t="0" r="0" b="0"/>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grpSp>
      <p:pic>
        <p:nvPicPr>
          <p:cNvPr id="1028" name="Picture 4" descr="“usa”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919" y="2704534"/>
            <a:ext cx="2849506" cy="178984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845386" y="997081"/>
            <a:ext cx="3793027" cy="3108543"/>
          </a:xfrm>
          <a:prstGeom prst="rect">
            <a:avLst/>
          </a:prstGeom>
          <a:noFill/>
        </p:spPr>
        <p:txBody>
          <a:bodyPr wrap="square" rtlCol="0">
            <a:spAutoFit/>
          </a:bodyPr>
          <a:lstStyle/>
          <a:p>
            <a:endParaRPr lang="fr-FR" altLang="zh-CN" dirty="0">
              <a:solidFill>
                <a:schemeClr val="bg1"/>
              </a:solidFill>
            </a:endParaRPr>
          </a:p>
          <a:p>
            <a:pPr algn="just"/>
            <a:r>
              <a:rPr lang="fr-FR" altLang="zh-CN" dirty="0">
                <a:solidFill>
                  <a:schemeClr val="bg1"/>
                </a:solidFill>
              </a:rPr>
              <a:t>BNP Paribas est poursuivie pour avoir facilité des milliards de dollars de transactions avec le Soudan, mais aussi l'Iran et Cuba, enfreignant ainsi l'« International Emergency Economic Powers Act », cette loi fédérale américaine de 1977 qui autorise le président des Etats-Unis à restreindre les relations commerciales avec certains pays.</a:t>
            </a:r>
          </a:p>
          <a:p>
            <a:pPr algn="just"/>
            <a:endParaRPr lang="fr-FR" altLang="zh-CN" dirty="0">
              <a:solidFill>
                <a:schemeClr val="bg1"/>
              </a:solidFill>
            </a:endParaRPr>
          </a:p>
          <a:p>
            <a:pPr algn="just"/>
            <a:r>
              <a:rPr lang="fr-FR" altLang="zh-CN" dirty="0">
                <a:solidFill>
                  <a:schemeClr val="bg1"/>
                </a:solidFill>
              </a:rPr>
              <a:t>Il s'agit de la plus forte amende jamais payée par une banque étrangère aux Etats-Unis: 8.97 milliards de dollars, soit 6,45 milliards d'euros.</a:t>
            </a:r>
          </a:p>
        </p:txBody>
      </p:sp>
      <p:sp>
        <p:nvSpPr>
          <p:cNvPr id="35" name="直角三角形 34"/>
          <p:cNvSpPr/>
          <p:nvPr/>
        </p:nvSpPr>
        <p:spPr>
          <a:xfrm>
            <a:off x="0" y="2352709"/>
            <a:ext cx="2205562" cy="2784182"/>
          </a:xfrm>
          <a:prstGeom prst="r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Tree>
    <p:extLst>
      <p:ext uri="{BB962C8B-B14F-4D97-AF65-F5344CB8AC3E}">
        <p14:creationId xmlns:p14="http://schemas.microsoft.com/office/powerpoint/2010/main" val="176546740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rot="5400000">
            <a:off x="3904694" y="-405509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2" name="矩形 41"/>
          <p:cNvSpPr/>
          <p:nvPr/>
        </p:nvSpPr>
        <p:spPr>
          <a:xfrm rot="5400000">
            <a:off x="4507938" y="-4183984"/>
            <a:ext cx="132275" cy="9148150"/>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5" name="矩形 44"/>
          <p:cNvSpPr/>
          <p:nvPr/>
        </p:nvSpPr>
        <p:spPr>
          <a:xfrm rot="5400000">
            <a:off x="5083494" y="-4258445"/>
            <a:ext cx="132275" cy="9148150"/>
          </a:xfrm>
          <a:prstGeom prst="rect">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6" name="矩形 45"/>
          <p:cNvSpPr/>
          <p:nvPr/>
        </p:nvSpPr>
        <p:spPr>
          <a:xfrm rot="5400000" flipH="1">
            <a:off x="6790106" y="2977155"/>
            <a:ext cx="50096" cy="3646517"/>
          </a:xfrm>
          <a:prstGeom prst="rect">
            <a:avLst/>
          </a:prstGeom>
          <a:solidFill>
            <a:srgbClr val="A09D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49" name="三角形 48"/>
          <p:cNvSpPr/>
          <p:nvPr/>
        </p:nvSpPr>
        <p:spPr>
          <a:xfrm rot="13453245" flipV="1">
            <a:off x="3312337" y="-2010449"/>
            <a:ext cx="2565285" cy="2554984"/>
          </a:xfrm>
          <a:prstGeom prst="triangle">
            <a:avLst>
              <a:gd name="adj" fmla="val 0"/>
            </a:avLst>
          </a:prstGeom>
          <a:solidFill>
            <a:srgbClr val="DDD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p>
        </p:txBody>
      </p:sp>
      <p:sp>
        <p:nvSpPr>
          <p:cNvPr id="50" name="文本框 49"/>
          <p:cNvSpPr txBox="1"/>
          <p:nvPr/>
        </p:nvSpPr>
        <p:spPr>
          <a:xfrm>
            <a:off x="3959309" y="45929"/>
            <a:ext cx="1285929" cy="369332"/>
          </a:xfrm>
          <a:prstGeom prst="rect">
            <a:avLst/>
          </a:prstGeom>
          <a:noFill/>
        </p:spPr>
        <p:txBody>
          <a:bodyPr wrap="none" rtlCol="0">
            <a:spAutoFit/>
          </a:bodyPr>
          <a:lstStyle/>
          <a:p>
            <a:pPr algn="ctr"/>
            <a:r>
              <a:rPr kumimoji="1" lang="en-US" altLang="zh-CN" sz="1800" b="1" dirty="0">
                <a:solidFill>
                  <a:schemeClr val="tx1">
                    <a:lumMod val="95000"/>
                    <a:lumOff val="5000"/>
                  </a:schemeClr>
                </a:solidFill>
                <a:latin typeface="Microsoft YaHei Light" charset="-122"/>
                <a:ea typeface="Microsoft YaHei Light" charset="-122"/>
                <a:cs typeface="Microsoft YaHei Light" charset="-122"/>
              </a:rPr>
              <a:t>L</a:t>
            </a:r>
            <a:r>
              <a:rPr kumimoji="1" lang="zh-CN" altLang="en-US" sz="1800" b="1" dirty="0">
                <a:solidFill>
                  <a:schemeClr val="tx1">
                    <a:lumMod val="95000"/>
                    <a:lumOff val="5000"/>
                  </a:schemeClr>
                </a:solidFill>
                <a:latin typeface="Microsoft YaHei Light" charset="-122"/>
                <a:ea typeface="Microsoft YaHei Light" charset="-122"/>
                <a:cs typeface="Microsoft YaHei Light" charset="-122"/>
              </a:rPr>
              <a:t>‘</a:t>
            </a:r>
            <a:r>
              <a:rPr kumimoji="1" lang="en-US" altLang="zh-CN" sz="1800" b="1" dirty="0">
                <a:solidFill>
                  <a:schemeClr val="tx1">
                    <a:lumMod val="95000"/>
                    <a:lumOff val="5000"/>
                  </a:schemeClr>
                </a:solidFill>
                <a:latin typeface="Microsoft YaHei Light" charset="-122"/>
                <a:ea typeface="Microsoft YaHei Light" charset="-122"/>
                <a:cs typeface="Microsoft YaHei Light" charset="-122"/>
              </a:rPr>
              <a:t>influence</a:t>
            </a:r>
          </a:p>
        </p:txBody>
      </p:sp>
      <p:sp>
        <p:nvSpPr>
          <p:cNvPr id="51" name="三角形 50"/>
          <p:cNvSpPr>
            <a:spLocks noChangeAspect="1"/>
          </p:cNvSpPr>
          <p:nvPr/>
        </p:nvSpPr>
        <p:spPr>
          <a:xfrm rot="13453245" flipV="1">
            <a:off x="4490034" y="696575"/>
            <a:ext cx="271088" cy="270000"/>
          </a:xfrm>
          <a:prstGeom prst="triangle">
            <a:avLst>
              <a:gd name="adj" fmla="val 0"/>
            </a:avLst>
          </a:prstGeom>
          <a:solidFill>
            <a:srgbClr val="9F9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50">
              <a:solidFill>
                <a:schemeClr val="tx1"/>
              </a:solidFill>
            </a:endParaRPr>
          </a:p>
        </p:txBody>
      </p:sp>
      <p:sp>
        <p:nvSpPr>
          <p:cNvPr id="9" name="Shape 109"/>
          <p:cNvSpPr/>
          <p:nvPr/>
        </p:nvSpPr>
        <p:spPr>
          <a:xfrm>
            <a:off x="497141" y="714007"/>
            <a:ext cx="788694" cy="805193"/>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0" name="Shape 146"/>
          <p:cNvSpPr/>
          <p:nvPr/>
        </p:nvSpPr>
        <p:spPr>
          <a:xfrm>
            <a:off x="718647" y="909188"/>
            <a:ext cx="345681" cy="414830"/>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 name="文本框 1"/>
          <p:cNvSpPr txBox="1"/>
          <p:nvPr/>
        </p:nvSpPr>
        <p:spPr>
          <a:xfrm>
            <a:off x="1285834" y="981323"/>
            <a:ext cx="3058851" cy="307777"/>
          </a:xfrm>
          <a:prstGeom prst="rect">
            <a:avLst/>
          </a:prstGeom>
          <a:noFill/>
        </p:spPr>
        <p:txBody>
          <a:bodyPr wrap="none" rtlCol="0">
            <a:spAutoFit/>
          </a:bodyPr>
          <a:lstStyle/>
          <a:p>
            <a:r>
              <a:rPr lang="en-US" altLang="zh-CN" dirty="0" err="1">
                <a:solidFill>
                  <a:schemeClr val="bg1"/>
                </a:solidFill>
              </a:rPr>
              <a:t>L’Influence</a:t>
            </a:r>
            <a:r>
              <a:rPr lang="en-US" altLang="zh-CN" dirty="0">
                <a:solidFill>
                  <a:schemeClr val="bg1"/>
                </a:solidFill>
              </a:rPr>
              <a:t> sur le </a:t>
            </a:r>
            <a:r>
              <a:rPr lang="en-US" altLang="zh-CN" dirty="0" err="1">
                <a:solidFill>
                  <a:schemeClr val="bg1"/>
                </a:solidFill>
              </a:rPr>
              <a:t>compte</a:t>
            </a:r>
            <a:r>
              <a:rPr lang="en-US" altLang="zh-CN" dirty="0">
                <a:solidFill>
                  <a:schemeClr val="bg1"/>
                </a:solidFill>
              </a:rPr>
              <a:t> de </a:t>
            </a:r>
            <a:r>
              <a:rPr lang="en-US" altLang="zh-CN" dirty="0" err="1">
                <a:solidFill>
                  <a:schemeClr val="bg1"/>
                </a:solidFill>
              </a:rPr>
              <a:t>résultat</a:t>
            </a:r>
            <a:endParaRPr lang="zh-CN" altLang="en-US" dirty="0">
              <a:solidFill>
                <a:schemeClr val="bg1"/>
              </a:solidFill>
            </a:endParaRPr>
          </a:p>
        </p:txBody>
      </p:sp>
      <p:pic>
        <p:nvPicPr>
          <p:cNvPr id="12" name="图片 11" descr="C:\Users\cui\AppData\Local\Temp\1507670969(1).png"/>
          <p:cNvPicPr/>
          <p:nvPr/>
        </p:nvPicPr>
        <p:blipFill rotWithShape="1">
          <a:blip r:embed="rId3">
            <a:duotone>
              <a:prstClr val="black"/>
              <a:srgbClr val="272629">
                <a:tint val="45000"/>
                <a:satMod val="400000"/>
              </a:srgbClr>
            </a:duotone>
            <a:extLst>
              <a:ext uri="{28A0092B-C50C-407E-A947-70E740481C1C}">
                <a14:useLocalDpi xmlns:a14="http://schemas.microsoft.com/office/drawing/2010/main" val="0"/>
              </a:ext>
            </a:extLst>
          </a:blip>
          <a:srcRect l="1347" r="3682"/>
          <a:stretch/>
        </p:blipFill>
        <p:spPr bwMode="auto">
          <a:xfrm>
            <a:off x="0" y="1611176"/>
            <a:ext cx="6662420" cy="2994332"/>
          </a:xfrm>
          <a:prstGeom prst="rect">
            <a:avLst/>
          </a:prstGeom>
          <a:noFill/>
          <a:ln>
            <a:noFill/>
          </a:ln>
          <a:extLst>
            <a:ext uri="{53640926-AAD7-44D8-BBD7-CCE9431645EC}">
              <a14:shadowObscured xmlns:a14="http://schemas.microsoft.com/office/drawing/2010/main"/>
            </a:ext>
          </a:extLst>
        </p:spPr>
      </p:pic>
      <p:sp>
        <p:nvSpPr>
          <p:cNvPr id="3" name="矩形 2"/>
          <p:cNvSpPr/>
          <p:nvPr/>
        </p:nvSpPr>
        <p:spPr>
          <a:xfrm>
            <a:off x="6815154" y="1793916"/>
            <a:ext cx="2178239" cy="2462213"/>
          </a:xfrm>
          <a:prstGeom prst="rect">
            <a:avLst/>
          </a:prstGeom>
        </p:spPr>
        <p:txBody>
          <a:bodyPr wrap="square">
            <a:spAutoFit/>
          </a:bodyPr>
          <a:lstStyle/>
          <a:p>
            <a:r>
              <a:rPr lang="en-US" altLang="zh-CN" dirty="0" err="1">
                <a:solidFill>
                  <a:schemeClr val="bg1"/>
                </a:solidFill>
                <a:latin typeface="Times New Roman" panose="02020603050405020304" pitchFamily="18" charset="0"/>
                <a:ea typeface="宋体" panose="02010600030101010101" pitchFamily="2" charset="-122"/>
              </a:rPr>
              <a:t>En</a:t>
            </a:r>
            <a:r>
              <a:rPr lang="en-US" altLang="zh-CN" dirty="0">
                <a:solidFill>
                  <a:schemeClr val="bg1"/>
                </a:solidFill>
                <a:latin typeface="Times New Roman" panose="02020603050405020304" pitchFamily="18" charset="0"/>
                <a:ea typeface="宋体" panose="02010600030101010101" pitchFamily="2" charset="-122"/>
              </a:rPr>
              <a:t> 2014 le </a:t>
            </a:r>
            <a:r>
              <a:rPr lang="en-US" altLang="zh-CN" dirty="0" err="1">
                <a:solidFill>
                  <a:schemeClr val="bg1"/>
                </a:solidFill>
                <a:latin typeface="Times New Roman" panose="02020603050405020304" pitchFamily="18" charset="0"/>
                <a:ea typeface="宋体" panose="02010600030101010101" pitchFamily="2" charset="-122"/>
              </a:rPr>
              <a:t>résultat</a:t>
            </a:r>
            <a:r>
              <a:rPr lang="en-US" altLang="zh-CN" dirty="0">
                <a:solidFill>
                  <a:schemeClr val="bg1"/>
                </a:solidFill>
                <a:latin typeface="Times New Roman" panose="02020603050405020304" pitchFamily="18" charset="0"/>
                <a:ea typeface="宋体" panose="02010600030101010101" pitchFamily="2" charset="-122"/>
              </a:rPr>
              <a:t> brut </a:t>
            </a:r>
            <a:r>
              <a:rPr lang="en-US" altLang="zh-CN" dirty="0" err="1">
                <a:solidFill>
                  <a:schemeClr val="bg1"/>
                </a:solidFill>
                <a:latin typeface="Times New Roman" panose="02020603050405020304" pitchFamily="18" charset="0"/>
                <a:ea typeface="宋体" panose="02010600030101010101" pitchFamily="2" charset="-122"/>
              </a:rPr>
              <a:t>d’exploitation</a:t>
            </a:r>
            <a:r>
              <a:rPr lang="en-US" altLang="zh-CN" dirty="0">
                <a:solidFill>
                  <a:schemeClr val="bg1"/>
                </a:solidFill>
                <a:latin typeface="Times New Roman" panose="02020603050405020304" pitchFamily="18" charset="0"/>
                <a:ea typeface="宋体" panose="02010600030101010101" pitchFamily="2" charset="-122"/>
              </a:rPr>
              <a:t> </a:t>
            </a:r>
            <a:r>
              <a:rPr lang="en-US" altLang="zh-CN" dirty="0" err="1">
                <a:solidFill>
                  <a:schemeClr val="bg1"/>
                </a:solidFill>
                <a:latin typeface="Times New Roman" panose="02020603050405020304" pitchFamily="18" charset="0"/>
                <a:ea typeface="宋体" panose="02010600030101010101" pitchFamily="2" charset="-122"/>
              </a:rPr>
              <a:t>augmente</a:t>
            </a:r>
            <a:r>
              <a:rPr lang="en-US" altLang="zh-CN" dirty="0">
                <a:solidFill>
                  <a:schemeClr val="bg1"/>
                </a:solidFill>
                <a:latin typeface="Times New Roman" panose="02020603050405020304" pitchFamily="18" charset="0"/>
                <a:ea typeface="宋体" panose="02010600030101010101" pitchFamily="2" charset="-122"/>
              </a:rPr>
              <a:t> 5,6%.Cependant, pour le </a:t>
            </a:r>
            <a:r>
              <a:rPr lang="en-US" altLang="zh-CN" dirty="0" err="1">
                <a:solidFill>
                  <a:schemeClr val="bg1"/>
                </a:solidFill>
                <a:latin typeface="Times New Roman" panose="02020603050405020304" pitchFamily="18" charset="0"/>
                <a:ea typeface="宋体" panose="02010600030101010101" pitchFamily="2" charset="-122"/>
              </a:rPr>
              <a:t>résultat</a:t>
            </a:r>
            <a:r>
              <a:rPr lang="en-US" altLang="zh-CN" dirty="0">
                <a:solidFill>
                  <a:schemeClr val="bg1"/>
                </a:solidFill>
                <a:latin typeface="Times New Roman" panose="02020603050405020304" pitchFamily="18" charset="0"/>
                <a:ea typeface="宋体" panose="02010600030101010101" pitchFamily="2" charset="-122"/>
              </a:rPr>
              <a:t> </a:t>
            </a:r>
            <a:r>
              <a:rPr lang="en-US" altLang="zh-CN" dirty="0" err="1">
                <a:solidFill>
                  <a:schemeClr val="bg1"/>
                </a:solidFill>
                <a:latin typeface="Times New Roman" panose="02020603050405020304" pitchFamily="18" charset="0"/>
                <a:ea typeface="宋体" panose="02010600030101010101" pitchFamily="2" charset="-122"/>
              </a:rPr>
              <a:t>d’exploitation,il</a:t>
            </a:r>
            <a:r>
              <a:rPr lang="en-US" altLang="zh-CN" dirty="0">
                <a:solidFill>
                  <a:schemeClr val="bg1"/>
                </a:solidFill>
                <a:latin typeface="Times New Roman" panose="02020603050405020304" pitchFamily="18" charset="0"/>
                <a:ea typeface="宋体" panose="02010600030101010101" pitchFamily="2" charset="-122"/>
              </a:rPr>
              <a:t> y a </a:t>
            </a:r>
            <a:r>
              <a:rPr lang="en-US" altLang="zh-CN" dirty="0" err="1">
                <a:solidFill>
                  <a:schemeClr val="bg1"/>
                </a:solidFill>
                <a:latin typeface="Times New Roman" panose="02020603050405020304" pitchFamily="18" charset="0"/>
                <a:ea typeface="宋体" panose="02010600030101010101" pitchFamily="2" charset="-122"/>
              </a:rPr>
              <a:t>une</a:t>
            </a:r>
            <a:r>
              <a:rPr lang="en-US" altLang="zh-CN" dirty="0">
                <a:solidFill>
                  <a:schemeClr val="bg1"/>
                </a:solidFill>
                <a:latin typeface="Times New Roman" panose="02020603050405020304" pitchFamily="18" charset="0"/>
                <a:ea typeface="宋体" panose="02010600030101010101" pitchFamily="2" charset="-122"/>
              </a:rPr>
              <a:t> chute à cause des </a:t>
            </a:r>
            <a:r>
              <a:rPr lang="en-US" altLang="zh-CN" dirty="0" err="1">
                <a:solidFill>
                  <a:schemeClr val="bg1"/>
                </a:solidFill>
                <a:latin typeface="Times New Roman" panose="02020603050405020304" pitchFamily="18" charset="0"/>
                <a:ea typeface="宋体" panose="02010600030101010101" pitchFamily="2" charset="-122"/>
              </a:rPr>
              <a:t>coûts</a:t>
            </a:r>
            <a:r>
              <a:rPr lang="en-US" altLang="zh-CN" dirty="0">
                <a:solidFill>
                  <a:schemeClr val="bg1"/>
                </a:solidFill>
                <a:latin typeface="Times New Roman" panose="02020603050405020304" pitchFamily="18" charset="0"/>
                <a:ea typeface="宋体" panose="02010600030101010101" pitchFamily="2" charset="-122"/>
              </a:rPr>
              <a:t> </a:t>
            </a:r>
            <a:r>
              <a:rPr lang="en-US" altLang="zh-CN" dirty="0" err="1">
                <a:solidFill>
                  <a:schemeClr val="bg1"/>
                </a:solidFill>
                <a:latin typeface="Times New Roman" panose="02020603050405020304" pitchFamily="18" charset="0"/>
                <a:ea typeface="宋体" panose="02010600030101010101" pitchFamily="2" charset="-122"/>
              </a:rPr>
              <a:t>relatifs</a:t>
            </a:r>
            <a:r>
              <a:rPr lang="en-US" altLang="zh-CN" dirty="0">
                <a:solidFill>
                  <a:schemeClr val="bg1"/>
                </a:solidFill>
                <a:latin typeface="Times New Roman" panose="02020603050405020304" pitchFamily="18" charset="0"/>
                <a:ea typeface="宋体" panose="02010600030101010101" pitchFamily="2" charset="-122"/>
              </a:rPr>
              <a:t> à </a:t>
            </a:r>
            <a:r>
              <a:rPr lang="en-US" altLang="zh-CN" dirty="0" err="1">
                <a:solidFill>
                  <a:schemeClr val="bg1"/>
                </a:solidFill>
                <a:latin typeface="Times New Roman" panose="02020603050405020304" pitchFamily="18" charset="0"/>
                <a:ea typeface="宋体" panose="02010600030101010101" pitchFamily="2" charset="-122"/>
              </a:rPr>
              <a:t>l’accord</a:t>
            </a:r>
            <a:r>
              <a:rPr lang="en-US" altLang="zh-CN" dirty="0">
                <a:solidFill>
                  <a:schemeClr val="bg1"/>
                </a:solidFill>
                <a:latin typeface="Times New Roman" panose="02020603050405020304" pitchFamily="18" charset="0"/>
                <a:ea typeface="宋体" panose="02010600030101010101" pitchFamily="2" charset="-122"/>
              </a:rPr>
              <a:t> global avec les </a:t>
            </a:r>
            <a:r>
              <a:rPr lang="en-US" altLang="zh-CN" dirty="0" err="1">
                <a:solidFill>
                  <a:schemeClr val="bg1"/>
                </a:solidFill>
                <a:latin typeface="Times New Roman" panose="02020603050405020304" pitchFamily="18" charset="0"/>
                <a:ea typeface="宋体" panose="02010600030101010101" pitchFamily="2" charset="-122"/>
              </a:rPr>
              <a:t>autorité</a:t>
            </a:r>
            <a:r>
              <a:rPr lang="en-US" altLang="zh-CN" dirty="0">
                <a:solidFill>
                  <a:schemeClr val="bg1"/>
                </a:solidFill>
                <a:latin typeface="Times New Roman" panose="02020603050405020304" pitchFamily="18" charset="0"/>
                <a:ea typeface="宋体" panose="02010600030101010101" pitchFamily="2" charset="-122"/>
              </a:rPr>
              <a:t> des </a:t>
            </a:r>
            <a:r>
              <a:rPr lang="en-US" altLang="zh-CN" dirty="0" err="1">
                <a:solidFill>
                  <a:schemeClr val="bg1"/>
                </a:solidFill>
                <a:latin typeface="Times New Roman" panose="02020603050405020304" pitchFamily="18" charset="0"/>
                <a:ea typeface="宋体" panose="02010600030101010101" pitchFamily="2" charset="-122"/>
              </a:rPr>
              <a:t>États</a:t>
            </a:r>
            <a:r>
              <a:rPr lang="en-US" altLang="zh-CN" dirty="0">
                <a:solidFill>
                  <a:schemeClr val="bg1"/>
                </a:solidFill>
                <a:latin typeface="Times New Roman" panose="02020603050405020304" pitchFamily="18" charset="0"/>
                <a:ea typeface="宋体" panose="02010600030101010101" pitchFamily="2" charset="-122"/>
              </a:rPr>
              <a:t>-Unis.</a:t>
            </a:r>
            <a:r>
              <a:rPr lang="fr-FR" altLang="zh-CN" dirty="0">
                <a:solidFill>
                  <a:schemeClr val="bg1"/>
                </a:solidFill>
                <a:latin typeface="Times New Roman" panose="02020603050405020304" pitchFamily="18" charset="0"/>
                <a:ea typeface="宋体" panose="02010600030101010101" pitchFamily="2" charset="-122"/>
              </a:rPr>
              <a:t> Le résultat net part du Groupe s’établit donc à 157 millions d’euros(4818 millions d’euros en 2013). </a:t>
            </a:r>
            <a:endParaRPr lang="zh-CN" altLang="en-US" dirty="0">
              <a:solidFill>
                <a:schemeClr val="bg1"/>
              </a:solidFill>
            </a:endParaRPr>
          </a:p>
        </p:txBody>
      </p:sp>
    </p:spTree>
    <p:extLst>
      <p:ext uri="{BB962C8B-B14F-4D97-AF65-F5344CB8AC3E}">
        <p14:creationId xmlns:p14="http://schemas.microsoft.com/office/powerpoint/2010/main" val="4174702680"/>
      </p:ext>
    </p:extLst>
  </p:cSld>
  <p:clrMapOvr>
    <a:masterClrMapping/>
  </p:clrMapOvr>
  <p:transition spd="slow">
    <p:push dir="u"/>
  </p:transition>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1611</Words>
  <Application>Microsoft Office PowerPoint</Application>
  <PresentationFormat>全屏显示(16:9)</PresentationFormat>
  <Paragraphs>157</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Times New Roman</vt:lpstr>
      <vt:lpstr>等线</vt:lpstr>
      <vt:lpstr>Arial Unicode MS</vt:lpstr>
      <vt:lpstr>Walter Turncoat</vt:lpstr>
      <vt:lpstr>Microsoft YaHei Light</vt:lpstr>
      <vt:lpstr>Sniglet</vt:lpstr>
      <vt:lpstr>Arial</vt:lpstr>
      <vt:lpstr>宋体</vt:lpstr>
      <vt:lpstr>Ursula template</vt:lpstr>
      <vt:lpstr>Gestion des banques par Résultat Net comptable</vt:lpstr>
      <vt:lpstr>RNC</vt:lpstr>
      <vt:lpstr>Calculation et utilité</vt:lpstr>
      <vt:lpstr>Une base pour calculer d’autres</vt:lpstr>
      <vt:lpstr>RNC</vt:lpstr>
      <vt:lpstr>CAS BNP PARIBAS</vt:lpstr>
      <vt:lpstr>PowerPoint 演示文稿</vt:lpstr>
      <vt:lpstr>PowerPoint 演示文稿</vt:lpstr>
      <vt:lpstr>PowerPoint 演示文稿</vt:lpstr>
      <vt:lpstr>PowerPoint 演示文稿</vt:lpstr>
      <vt:lpstr>PowerPoint 演示文稿</vt:lpstr>
      <vt:lpstr>CAS DEUTSCHE BANK 2015</vt:lpstr>
      <vt:lpstr>CAS DEUTSCHE BANK 2015</vt:lpstr>
      <vt:lpstr>1,200,000,000 €</vt:lpstr>
      <vt:lpstr>Analyse de cas deutsche bank</vt:lpstr>
      <vt:lpstr> LA CONCLUSION </vt:lpstr>
      <vt:lpstr>Les Facteurs Internes</vt:lpstr>
      <vt:lpstr>Les Facteurs Externes</vt:lpstr>
      <vt:lpstr>Deux choses importantes</vt:lpstr>
      <vt:lpstr>PowerPoint 演示文稿</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banques sur Résultat Net comptable</dc:title>
  <cp:lastModifiedBy>SHI KEREN</cp:lastModifiedBy>
  <cp:revision>50</cp:revision>
  <dcterms:modified xsi:type="dcterms:W3CDTF">2017-10-11T21:14:11Z</dcterms:modified>
</cp:coreProperties>
</file>