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  <p:sldMasterId id="2147483696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62" d="100"/>
          <a:sy n="162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Pipeline: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Finetuning 11 models pretrained on ImageNet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 12 predictions from every model (5 crops + original) * (horizontal flip + no flip)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Geometric mean of all 11 models * 12 TTA predictions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Probability calibration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Argmax to predict one class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individual models versus geometric mean of all of them on validation set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Despite a lot of models we only got about 90% accuracy. And it has obvious some correlation with number of images per class. But also we can see high variance here.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some labels has extremely low accuracy - like label 15, 63, 4.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From confusion matrix it’s hard to distinguish labels 4, 15, 63 and a few others.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most confused classes are about chairs. We don’t know labels, but I’d guess it’s like ‘office chair’, ‘kitchen chair’, ‘fancy chair’, ‘restoran chair’ - and it’s extremely hard to label and later predict correct class.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Pag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10950" y="4575125"/>
            <a:ext cx="9154800" cy="568500"/>
          </a:xfrm>
          <a:prstGeom prst="rect">
            <a:avLst/>
          </a:prstGeom>
          <a:solidFill>
            <a:srgbClr val="55B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3300" y="4691800"/>
            <a:ext cx="1220198" cy="3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 1">
  <p:cSld name="BLANK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">
  <p:cSld name="Meet Our Team Pag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836170" y="1491268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3"/>
          </p:nvPr>
        </p:nvSpPr>
        <p:spPr>
          <a:xfrm>
            <a:off x="2480030" y="1491268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4"/>
          </p:nvPr>
        </p:nvSpPr>
        <p:spPr>
          <a:xfrm>
            <a:off x="4123890" y="1491268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5"/>
          </p:nvPr>
        </p:nvSpPr>
        <p:spPr>
          <a:xfrm>
            <a:off x="5767750" y="1491268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6"/>
          </p:nvPr>
        </p:nvSpPr>
        <p:spPr>
          <a:xfrm>
            <a:off x="7411611" y="1491268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7"/>
          </p:nvPr>
        </p:nvSpPr>
        <p:spPr>
          <a:xfrm>
            <a:off x="836170" y="2990521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8"/>
          </p:nvPr>
        </p:nvSpPr>
        <p:spPr>
          <a:xfrm>
            <a:off x="2480030" y="2990521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9"/>
          </p:nvPr>
        </p:nvSpPr>
        <p:spPr>
          <a:xfrm>
            <a:off x="4123890" y="2990521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13"/>
          </p:nvPr>
        </p:nvSpPr>
        <p:spPr>
          <a:xfrm>
            <a:off x="5767750" y="2990521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14"/>
          </p:nvPr>
        </p:nvSpPr>
        <p:spPr>
          <a:xfrm>
            <a:off x="7411611" y="2990521"/>
            <a:ext cx="895500" cy="8955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5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Meet Our Team Page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73" name="Shape 73"/>
          <p:cNvCxnSpPr>
            <a:stCxn id="74" idx="4"/>
            <a:endCxn id="75" idx="4"/>
          </p:cNvCxnSpPr>
          <p:nvPr/>
        </p:nvCxnSpPr>
        <p:spPr>
          <a:xfrm>
            <a:off x="5860244" y="2500172"/>
            <a:ext cx="0" cy="1590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/>
          <p:nvPr/>
        </p:nvSpPr>
        <p:spPr>
          <a:xfrm>
            <a:off x="5808344" y="2396372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808344" y="2714322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808325" y="3032437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808325" y="3350552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808344" y="3668667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808325" y="3986762"/>
            <a:ext cx="103800" cy="1038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F6F8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083225" y="2355125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2"/>
          </p:nvPr>
        </p:nvSpPr>
        <p:spPr>
          <a:xfrm>
            <a:off x="6083225" y="2673075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3"/>
          </p:nvPr>
        </p:nvSpPr>
        <p:spPr>
          <a:xfrm>
            <a:off x="6083225" y="3043200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4"/>
          </p:nvPr>
        </p:nvSpPr>
        <p:spPr>
          <a:xfrm>
            <a:off x="6083225" y="3361150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5"/>
          </p:nvPr>
        </p:nvSpPr>
        <p:spPr>
          <a:xfrm>
            <a:off x="6083225" y="3679100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6"/>
          </p:nvPr>
        </p:nvSpPr>
        <p:spPr>
          <a:xfrm>
            <a:off x="6083225" y="3997050"/>
            <a:ext cx="12813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87325" y="575775"/>
            <a:ext cx="26556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3">
  <p:cSld name="Title &amp;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4">
  <p:cSld name="Mini Right Pictgure in P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33312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33312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5">
  <p:cSld name="Company History Page 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2" name="Shape 10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3" name="Shape 103"/>
          <p:cNvSpPr>
            <a:spLocks noGrp="1"/>
          </p:cNvSpPr>
          <p:nvPr>
            <p:ph type="pic" idx="3"/>
          </p:nvPr>
        </p:nvSpPr>
        <p:spPr>
          <a:xfrm>
            <a:off x="1520359" y="1590770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pic" idx="4"/>
          </p:nvPr>
        </p:nvSpPr>
        <p:spPr>
          <a:xfrm>
            <a:off x="6907309" y="1590770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pic" idx="5"/>
          </p:nvPr>
        </p:nvSpPr>
        <p:spPr>
          <a:xfrm>
            <a:off x="4211734" y="3233602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6">
  <p:cSld name="1_Agenda Slide Cotton Candy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1356"/>
            <a:ext cx="3493800" cy="514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54130" y="773491"/>
            <a:ext cx="31398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0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chart" idx="2"/>
          </p:nvPr>
        </p:nvSpPr>
        <p:spPr>
          <a:xfrm>
            <a:off x="3885055" y="469000"/>
            <a:ext cx="48822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885055" y="4902079"/>
            <a:ext cx="4882200" cy="1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7">
  <p:cSld name="Customer Testimonial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6" name="Shape 116"/>
          <p:cNvSpPr>
            <a:spLocks noGrp="1"/>
          </p:cNvSpPr>
          <p:nvPr>
            <p:ph type="pic" idx="3"/>
          </p:nvPr>
        </p:nvSpPr>
        <p:spPr>
          <a:xfrm>
            <a:off x="591940" y="3128769"/>
            <a:ext cx="570300" cy="570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4"/>
          </p:nvPr>
        </p:nvSpPr>
        <p:spPr>
          <a:xfrm>
            <a:off x="3524298" y="3132337"/>
            <a:ext cx="570300" cy="570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5"/>
          </p:nvPr>
        </p:nvSpPr>
        <p:spPr>
          <a:xfrm>
            <a:off x="6426859" y="3132337"/>
            <a:ext cx="570300" cy="5703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8">
  <p:cSld name="Full Background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2">
            <a:alphaModFix/>
          </a:blip>
          <a:srcRect r="72374"/>
          <a:stretch/>
        </p:blipFill>
        <p:spPr>
          <a:xfrm>
            <a:off x="8709684" y="165100"/>
            <a:ext cx="3705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9">
  <p:cSld name="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0">
  <p:cSld name="Welcome Messag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4090271" y="1588761"/>
            <a:ext cx="963600" cy="963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1">
  <p:cSld name="Company History Pag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2" name="Shape 132"/>
          <p:cNvSpPr>
            <a:spLocks noGrp="1"/>
          </p:cNvSpPr>
          <p:nvPr>
            <p:ph type="pic" idx="3"/>
          </p:nvPr>
        </p:nvSpPr>
        <p:spPr>
          <a:xfrm>
            <a:off x="4189509" y="1590011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pic" idx="4"/>
          </p:nvPr>
        </p:nvSpPr>
        <p:spPr>
          <a:xfrm>
            <a:off x="1520359" y="3233602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5"/>
          </p:nvPr>
        </p:nvSpPr>
        <p:spPr>
          <a:xfrm>
            <a:off x="6907309" y="3233602"/>
            <a:ext cx="1035600" cy="1035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2">
  <p:cSld name="Our Creative Force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890059" y="1636182"/>
            <a:ext cx="14520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1" name="Shape 141"/>
          <p:cNvSpPr>
            <a:spLocks noGrp="1"/>
          </p:cNvSpPr>
          <p:nvPr>
            <p:ph type="pic" idx="4"/>
          </p:nvPr>
        </p:nvSpPr>
        <p:spPr>
          <a:xfrm>
            <a:off x="2853972" y="1636182"/>
            <a:ext cx="14520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5"/>
          </p:nvPr>
        </p:nvSpPr>
        <p:spPr>
          <a:xfrm>
            <a:off x="4817887" y="1636182"/>
            <a:ext cx="14520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6"/>
          </p:nvPr>
        </p:nvSpPr>
        <p:spPr>
          <a:xfrm>
            <a:off x="6792064" y="1636182"/>
            <a:ext cx="14520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3">
  <p:cSld name="Our Creative Force 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pic" idx="2"/>
          </p:nvPr>
        </p:nvSpPr>
        <p:spPr>
          <a:xfrm>
            <a:off x="593725" y="1543050"/>
            <a:ext cx="2483100" cy="1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0" name="Shape 150"/>
          <p:cNvSpPr>
            <a:spLocks noGrp="1"/>
          </p:cNvSpPr>
          <p:nvPr>
            <p:ph type="pic" idx="4"/>
          </p:nvPr>
        </p:nvSpPr>
        <p:spPr>
          <a:xfrm>
            <a:off x="3328844" y="1543050"/>
            <a:ext cx="2483100" cy="1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5"/>
          </p:nvPr>
        </p:nvSpPr>
        <p:spPr>
          <a:xfrm>
            <a:off x="6063964" y="1543050"/>
            <a:ext cx="2483100" cy="1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3">
  <p:cSld name="Right Half Pictgure in Pag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33312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33312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4">
  <p:cSld name="Small Picture at Left S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2" name="Shape 16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3" name="Shape 163"/>
          <p:cNvSpPr>
            <a:spLocks noGrp="1"/>
          </p:cNvSpPr>
          <p:nvPr>
            <p:ph type="pic" idx="3"/>
          </p:nvPr>
        </p:nvSpPr>
        <p:spPr>
          <a:xfrm>
            <a:off x="593726" y="1543049"/>
            <a:ext cx="2692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5">
  <p:cSld name="Featured Services Pag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9" name="Shape 169"/>
          <p:cNvSpPr>
            <a:spLocks noGrp="1"/>
          </p:cNvSpPr>
          <p:nvPr>
            <p:ph type="pic" idx="3"/>
          </p:nvPr>
        </p:nvSpPr>
        <p:spPr>
          <a:xfrm>
            <a:off x="593726" y="1543049"/>
            <a:ext cx="1882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pic" idx="4"/>
          </p:nvPr>
        </p:nvSpPr>
        <p:spPr>
          <a:xfrm>
            <a:off x="6664326" y="1543049"/>
            <a:ext cx="1882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5"/>
          </p:nvPr>
        </p:nvSpPr>
        <p:spPr>
          <a:xfrm>
            <a:off x="4640792" y="1543049"/>
            <a:ext cx="1882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6"/>
          </p:nvPr>
        </p:nvSpPr>
        <p:spPr>
          <a:xfrm>
            <a:off x="2617259" y="1543049"/>
            <a:ext cx="1882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6">
  <p:cSld name="Portfolio Section Brea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603250" y="2790824"/>
            <a:ext cx="3282900" cy="23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pic" idx="3"/>
          </p:nvPr>
        </p:nvSpPr>
        <p:spPr>
          <a:xfrm>
            <a:off x="5267324" y="2790824"/>
            <a:ext cx="3280500" cy="23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pic" idx="4"/>
          </p:nvPr>
        </p:nvSpPr>
        <p:spPr>
          <a:xfrm>
            <a:off x="2362200" y="1966913"/>
            <a:ext cx="4419600" cy="31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2">
            <a:alphaModFix/>
          </a:blip>
          <a:srcRect r="72374"/>
          <a:stretch/>
        </p:blipFill>
        <p:spPr>
          <a:xfrm>
            <a:off x="8709684" y="165100"/>
            <a:ext cx="3705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7">
  <p:cSld name="Portfolio Left Half Page Pictur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pic" idx="2"/>
          </p:nvPr>
        </p:nvSpPr>
        <p:spPr>
          <a:xfrm>
            <a:off x="2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156204" y="575840"/>
            <a:ext cx="3394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3"/>
          </p:nvPr>
        </p:nvSpPr>
        <p:spPr>
          <a:xfrm>
            <a:off x="5165727" y="1306764"/>
            <a:ext cx="33942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5165727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8">
  <p:cSld name="Simple Portfolio Single Show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0" name="Shape 190"/>
          <p:cNvSpPr>
            <a:spLocks noGrp="1"/>
          </p:cNvSpPr>
          <p:nvPr>
            <p:ph type="pic" idx="3"/>
          </p:nvPr>
        </p:nvSpPr>
        <p:spPr>
          <a:xfrm>
            <a:off x="593725" y="1543049"/>
            <a:ext cx="3986700" cy="2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19">
  <p:cSld name="Mini Portfolio in Brows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2"/>
          </p:nvPr>
        </p:nvSpPr>
        <p:spPr>
          <a:xfrm>
            <a:off x="3922871" y="1686719"/>
            <a:ext cx="45987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6" name="Shape 196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0">
  <p:cSld name="Laptop Portfolio Showcas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pic" idx="2"/>
          </p:nvPr>
        </p:nvSpPr>
        <p:spPr>
          <a:xfrm>
            <a:off x="4667249" y="1943100"/>
            <a:ext cx="31074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2" name="Shape 202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03" name="Shape 203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1">
  <p:cSld name="LCD Portfolio Showcas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7" name="Shape 207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8" name="Shape 208"/>
          <p:cNvSpPr>
            <a:spLocks noGrp="1"/>
          </p:cNvSpPr>
          <p:nvPr>
            <p:ph type="pic" idx="3"/>
          </p:nvPr>
        </p:nvSpPr>
        <p:spPr>
          <a:xfrm>
            <a:off x="979246" y="1911986"/>
            <a:ext cx="27069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2">
  <p:cSld name="iPhone Portfolio Showcase at Cent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3" name="Shape 213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4" name="Shape 214"/>
          <p:cNvSpPr>
            <a:spLocks noGrp="1"/>
          </p:cNvSpPr>
          <p:nvPr>
            <p:ph type="pic" idx="3"/>
          </p:nvPr>
        </p:nvSpPr>
        <p:spPr>
          <a:xfrm>
            <a:off x="3986213" y="2021681"/>
            <a:ext cx="1216800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3">
  <p:cSld name="iPad Portfolio Showcase at righ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pic" idx="2"/>
          </p:nvPr>
        </p:nvSpPr>
        <p:spPr>
          <a:xfrm>
            <a:off x="6648047" y="1804652"/>
            <a:ext cx="15738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0" name="Shape 220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1" name="Shape 221"/>
          <p:cNvSpPr>
            <a:spLocks noGrp="1"/>
          </p:cNvSpPr>
          <p:nvPr>
            <p:ph type="pic" idx="4"/>
          </p:nvPr>
        </p:nvSpPr>
        <p:spPr>
          <a:xfrm>
            <a:off x="4673016" y="2437606"/>
            <a:ext cx="21075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4">
  <p:cSld name="iPhone Portfolio Showcase at Lef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6" name="Shape 226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7" name="Shape 227"/>
          <p:cNvSpPr>
            <a:spLocks noGrp="1"/>
          </p:cNvSpPr>
          <p:nvPr>
            <p:ph type="pic" idx="3"/>
          </p:nvPr>
        </p:nvSpPr>
        <p:spPr>
          <a:xfrm>
            <a:off x="723197" y="1925601"/>
            <a:ext cx="1216800" cy="21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5">
  <p:cSld name="Full Portfolio in Brows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pic" idx="2"/>
          </p:nvPr>
        </p:nvSpPr>
        <p:spPr>
          <a:xfrm>
            <a:off x="1057275" y="1771649"/>
            <a:ext cx="70296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3" name="Shape 233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34" name="Shape 234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6">
  <p:cSld name="Various Project Show Case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584202" y="575841"/>
            <a:ext cx="79533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593725" y="959101"/>
            <a:ext cx="79533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8" name="Shape 238"/>
          <p:cNvCxnSpPr/>
          <p:nvPr/>
        </p:nvCxnSpPr>
        <p:spPr>
          <a:xfrm>
            <a:off x="593725" y="492067"/>
            <a:ext cx="9144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9" name="Shape 239"/>
          <p:cNvSpPr>
            <a:spLocks noGrp="1"/>
          </p:cNvSpPr>
          <p:nvPr>
            <p:ph type="pic" idx="3"/>
          </p:nvPr>
        </p:nvSpPr>
        <p:spPr>
          <a:xfrm>
            <a:off x="594391" y="1543050"/>
            <a:ext cx="1984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pic" idx="4"/>
          </p:nvPr>
        </p:nvSpPr>
        <p:spPr>
          <a:xfrm>
            <a:off x="4561555" y="1543050"/>
            <a:ext cx="1984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pic" idx="5"/>
          </p:nvPr>
        </p:nvSpPr>
        <p:spPr>
          <a:xfrm>
            <a:off x="2577973" y="2913398"/>
            <a:ext cx="1984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pic" idx="6"/>
          </p:nvPr>
        </p:nvSpPr>
        <p:spPr>
          <a:xfrm>
            <a:off x="6545137" y="2913398"/>
            <a:ext cx="1984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7">
  <p:cSld name="Section Break Pag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7145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51435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2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28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entered">
  <p:cSld name="TITLE_AND_BODY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1894211"/>
            <a:ext cx="8229600" cy="1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-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FFFFFF"/>
                </a:solidFill>
              </a:defRPr>
            </a:lvl1pPr>
            <a:lvl2pPr lvl="1" algn="l" rtl="0">
              <a:buNone/>
              <a:defRPr>
                <a:solidFill>
                  <a:srgbClr val="FFFFFF"/>
                </a:solidFill>
              </a:defRPr>
            </a:lvl2pPr>
            <a:lvl3pPr lvl="2" algn="l" rtl="0">
              <a:buNone/>
              <a:defRPr>
                <a:solidFill>
                  <a:srgbClr val="FFFFFF"/>
                </a:solidFill>
              </a:defRPr>
            </a:lvl3pPr>
            <a:lvl4pPr lvl="3" algn="l" rtl="0">
              <a:buNone/>
              <a:defRPr>
                <a:solidFill>
                  <a:srgbClr val="FFFFFF"/>
                </a:solidFill>
              </a:defRPr>
            </a:lvl4pPr>
            <a:lvl5pPr lvl="4" algn="l" rtl="0">
              <a:buNone/>
              <a:defRPr>
                <a:solidFill>
                  <a:srgbClr val="FFFFFF"/>
                </a:solidFill>
              </a:defRPr>
            </a:lvl5pPr>
            <a:lvl6pPr lvl="5" algn="l" rtl="0">
              <a:buNone/>
              <a:defRPr>
                <a:solidFill>
                  <a:srgbClr val="FFFFFF"/>
                </a:solidFill>
              </a:defRPr>
            </a:lvl6pPr>
            <a:lvl7pPr lvl="6" algn="l" rtl="0">
              <a:buNone/>
              <a:defRPr>
                <a:solidFill>
                  <a:srgbClr val="FFFFFF"/>
                </a:solidFill>
              </a:defRPr>
            </a:lvl7pPr>
            <a:lvl8pPr lvl="7" algn="l" rtl="0">
              <a:buNone/>
              <a:defRPr>
                <a:solidFill>
                  <a:srgbClr val="FFFFFF"/>
                </a:solidFill>
              </a:defRPr>
            </a:lvl8pPr>
            <a:lvl9pPr lvl="8" algn="l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8069836" y="4750103"/>
            <a:ext cx="1416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rainforest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153" y="4820390"/>
            <a:ext cx="267550" cy="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377434"/>
            <a:ext cx="8229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918656"/>
            <a:ext cx="82296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  <a:defRPr sz="2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-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FFFFFF"/>
                </a:solidFill>
              </a:defRPr>
            </a:lvl1pPr>
            <a:lvl2pPr lvl="1" algn="l" rtl="0">
              <a:buNone/>
              <a:defRPr>
                <a:solidFill>
                  <a:srgbClr val="FFFFFF"/>
                </a:solidFill>
              </a:defRPr>
            </a:lvl2pPr>
            <a:lvl3pPr lvl="2" algn="l" rtl="0">
              <a:buNone/>
              <a:defRPr>
                <a:solidFill>
                  <a:srgbClr val="FFFFFF"/>
                </a:solidFill>
              </a:defRPr>
            </a:lvl3pPr>
            <a:lvl4pPr lvl="3" algn="l" rtl="0">
              <a:buNone/>
              <a:defRPr>
                <a:solidFill>
                  <a:srgbClr val="FFFFFF"/>
                </a:solidFill>
              </a:defRPr>
            </a:lvl4pPr>
            <a:lvl5pPr lvl="4" algn="l" rtl="0">
              <a:buNone/>
              <a:defRPr>
                <a:solidFill>
                  <a:srgbClr val="FFFFFF"/>
                </a:solidFill>
              </a:defRPr>
            </a:lvl5pPr>
            <a:lvl6pPr lvl="5" algn="l" rtl="0">
              <a:buNone/>
              <a:defRPr>
                <a:solidFill>
                  <a:srgbClr val="FFFFFF"/>
                </a:solidFill>
              </a:defRPr>
            </a:lvl6pPr>
            <a:lvl7pPr lvl="6" algn="l" rtl="0">
              <a:buNone/>
              <a:defRPr>
                <a:solidFill>
                  <a:srgbClr val="FFFFFF"/>
                </a:solidFill>
              </a:defRPr>
            </a:lvl7pPr>
            <a:lvl8pPr lvl="7" algn="l" rtl="0">
              <a:buNone/>
              <a:defRPr>
                <a:solidFill>
                  <a:srgbClr val="FFFFFF"/>
                </a:solidFill>
              </a:defRPr>
            </a:lvl8pPr>
            <a:lvl9pPr lvl="8" algn="l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8069836" y="4750103"/>
            <a:ext cx="1416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rainforest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153" y="4820390"/>
            <a:ext cx="267550" cy="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layout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325" y="2313159"/>
            <a:ext cx="8229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Char char="●"/>
              <a:defRPr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-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FFFFFF"/>
                </a:solidFill>
              </a:defRPr>
            </a:lvl1pPr>
            <a:lvl2pPr lvl="1" algn="l" rtl="0">
              <a:buNone/>
              <a:defRPr>
                <a:solidFill>
                  <a:srgbClr val="FFFFFF"/>
                </a:solidFill>
              </a:defRPr>
            </a:lvl2pPr>
            <a:lvl3pPr lvl="2" algn="l" rtl="0">
              <a:buNone/>
              <a:defRPr>
                <a:solidFill>
                  <a:srgbClr val="FFFFFF"/>
                </a:solidFill>
              </a:defRPr>
            </a:lvl3pPr>
            <a:lvl4pPr lvl="3" algn="l" rtl="0">
              <a:buNone/>
              <a:defRPr>
                <a:solidFill>
                  <a:srgbClr val="FFFFFF"/>
                </a:solidFill>
              </a:defRPr>
            </a:lvl4pPr>
            <a:lvl5pPr lvl="4" algn="l" rtl="0">
              <a:buNone/>
              <a:defRPr>
                <a:solidFill>
                  <a:srgbClr val="FFFFFF"/>
                </a:solidFill>
              </a:defRPr>
            </a:lvl5pPr>
            <a:lvl6pPr lvl="5" algn="l" rtl="0">
              <a:buNone/>
              <a:defRPr>
                <a:solidFill>
                  <a:srgbClr val="FFFFFF"/>
                </a:solidFill>
              </a:defRPr>
            </a:lvl6pPr>
            <a:lvl7pPr lvl="6" algn="l" rtl="0">
              <a:buNone/>
              <a:defRPr>
                <a:solidFill>
                  <a:srgbClr val="FFFFFF"/>
                </a:solidFill>
              </a:defRPr>
            </a:lvl7pPr>
            <a:lvl8pPr lvl="7" algn="l" rtl="0">
              <a:buNone/>
              <a:defRPr>
                <a:solidFill>
                  <a:srgbClr val="FFFFFF"/>
                </a:solidFill>
              </a:defRPr>
            </a:lvl8pPr>
            <a:lvl9pPr lvl="8" algn="l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8069836" y="4750103"/>
            <a:ext cx="1416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rainforest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153" y="4820390"/>
            <a:ext cx="2675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4">
  <p:cSld name="TITLE_AND_BODY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377434"/>
            <a:ext cx="8229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Char char="●"/>
              <a:defRPr sz="3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457200" y="918656"/>
            <a:ext cx="82296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  <a:defRPr sz="2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8069836" y="4750103"/>
            <a:ext cx="1416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rainforest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153" y="4820390"/>
            <a:ext cx="267550" cy="2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377433"/>
            <a:ext cx="8229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918656"/>
            <a:ext cx="8229600" cy="3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Helvetica Neue"/>
              <a:buChar char="○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-8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8069835" y="4750103"/>
            <a:ext cx="1416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rainforest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2153" y="4820390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r="72546"/>
          <a:stretch/>
        </p:blipFill>
        <p:spPr>
          <a:xfrm>
            <a:off x="8588381" y="137813"/>
            <a:ext cx="423652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3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github.com/skrypka/imaterialist-furniture-2018" TargetMode="External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s://www.kaggle.com/dowakin/probability-calibration-0-005-to-lb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86"/>
          <p:cNvCxnSpPr/>
          <p:nvPr/>
        </p:nvCxnSpPr>
        <p:spPr>
          <a:xfrm>
            <a:off x="419025" y="3608825"/>
            <a:ext cx="686100" cy="0"/>
          </a:xfrm>
          <a:prstGeom prst="straightConnector1">
            <a:avLst/>
          </a:prstGeom>
          <a:noFill/>
          <a:ln w="28575" cap="flat" cmpd="sng">
            <a:solidFill>
              <a:srgbClr val="55B44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Shape 287"/>
          <p:cNvSpPr txBox="1"/>
          <p:nvPr/>
        </p:nvSpPr>
        <p:spPr>
          <a:xfrm>
            <a:off x="313950" y="624700"/>
            <a:ext cx="8192700" cy="30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place solution</a:t>
            </a: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iMaterialist Challenge (Furniture) at FGVC5</a:t>
            </a:r>
            <a:endParaRPr sz="3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2391900"/>
            <a:ext cx="8637548" cy="15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388" y="2405763"/>
            <a:ext cx="1437475" cy="72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975" y="2521975"/>
            <a:ext cx="1437475" cy="4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110525"/>
            <a:ext cx="8229600" cy="5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276375" y="1903850"/>
            <a:ext cx="15405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Dpn 92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277575" y="146602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Densenet 161 + 201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77575" y="2341663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Inception v4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77575" y="409297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 Resnet 101 + 152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77575" y="277950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Inception Resnet v2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77575" y="365515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ResneXt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77575" y="3217325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Xception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60725" y="441950"/>
            <a:ext cx="22503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Finetuning models pretrained on ImageNet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277575" y="102820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SeNet 154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77575" y="453080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NasNet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888625" y="2621975"/>
            <a:ext cx="462000" cy="241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306279" y="1996925"/>
            <a:ext cx="25317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Test Time Augmentation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2423575" y="2379725"/>
            <a:ext cx="2027700" cy="725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 crops + original</a:t>
            </a:r>
            <a:endParaRPr sz="11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endParaRPr sz="11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 Flip + Horizontal  flip</a:t>
            </a:r>
            <a:endParaRPr sz="11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4555625" y="2621975"/>
            <a:ext cx="462000" cy="241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5078175" y="2549600"/>
            <a:ext cx="15381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957354" y="2159371"/>
            <a:ext cx="25317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Mean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6676825" y="2621975"/>
            <a:ext cx="462000" cy="241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7199375" y="2404562"/>
            <a:ext cx="1771500" cy="725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98634" y="1990488"/>
            <a:ext cx="1932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calibration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4327475" y="4369975"/>
            <a:ext cx="44100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https://github.com/skrypka/imaterialist-furniture-2018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10525"/>
            <a:ext cx="8229600" cy="5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diverse models</a:t>
            </a:r>
            <a:endParaRPr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623525"/>
            <a:ext cx="7957131" cy="421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377433"/>
            <a:ext cx="822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calibration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1" y="842475"/>
            <a:ext cx="2741375" cy="21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00" y="2769100"/>
            <a:ext cx="2594800" cy="21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154550" y="971350"/>
            <a:ext cx="57264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train dataset some classes has 4,000 images and some only 500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dataset is balanced</a:t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3311825" y="1729925"/>
            <a:ext cx="54210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theory we could: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Oversample / undersample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some weights to loss function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it was hard to balance</a:t>
            </a:r>
            <a:br>
              <a:rPr lang="en"/>
            </a:br>
            <a:r>
              <a:rPr lang="en"/>
              <a:t>underfitting for overrepresentation classes and</a:t>
            </a:r>
            <a:br>
              <a:rPr lang="en"/>
            </a:br>
            <a:r>
              <a:rPr lang="en"/>
              <a:t>overfitting to underrepresentation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in training we ignored the problem. And after calibrated probability.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62" y="2109008"/>
            <a:ext cx="2169014" cy="11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457200" y="377433"/>
            <a:ext cx="822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calibration</a:t>
            </a: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46200" y="4647203"/>
            <a:ext cx="82296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524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Notebooks with details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https://www.kaggle.com/dowakin/probability-calibration-0-005-to-lb</a:t>
            </a:r>
            <a:endParaRPr sz="1000"/>
          </a:p>
        </p:txBody>
      </p:sp>
      <p:pic>
        <p:nvPicPr>
          <p:cNvPr id="347" name="Shape 3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25" y="769899"/>
            <a:ext cx="4460149" cy="14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88" y="3188076"/>
            <a:ext cx="4358565" cy="1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2310492" y="2190700"/>
            <a:ext cx="170700" cy="160200"/>
          </a:xfrm>
          <a:prstGeom prst="mathPlus">
            <a:avLst>
              <a:gd name="adj1" fmla="val 2352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351625" y="3017750"/>
            <a:ext cx="109500" cy="13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9800" y="1491325"/>
            <a:ext cx="2699500" cy="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4867225" y="894625"/>
            <a:ext cx="389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from model P(y0|X) has information about class distribution in train P(y0)).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4867225" y="2273525"/>
            <a:ext cx="3119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balanced test we need to remove the prior by dividing by class proportion in train dataset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3925" y="3149750"/>
            <a:ext cx="2271578" cy="11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377433"/>
            <a:ext cx="822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accuracy is only 90%?!?</a:t>
            </a:r>
            <a:endParaRPr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500" y="894625"/>
            <a:ext cx="5235275" cy="39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4068221" y="4160702"/>
            <a:ext cx="3117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label 63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3248522" y="3980549"/>
            <a:ext cx="3117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label 15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3761831" y="2923795"/>
            <a:ext cx="3117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label 4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377433"/>
            <a:ext cx="82296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accuracy is only 90%?!? - CHAIRS!</a:t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225"/>
            <a:ext cx="4060240" cy="10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50" y="1483513"/>
            <a:ext cx="4060251" cy="10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60573" y="1212114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63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4673042" y="1192022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15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50" y="3281875"/>
            <a:ext cx="4060251" cy="108186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61017" y="2974522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29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Shape 3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495" y="3286500"/>
            <a:ext cx="4060249" cy="107259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4706587" y="2991188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4229325" y="2682254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05-Modern Green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55B441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Helvetica Neue</vt:lpstr>
      <vt:lpstr>Lato</vt:lpstr>
      <vt:lpstr>Lato Black</vt:lpstr>
      <vt:lpstr>Roboto</vt:lpstr>
      <vt:lpstr>Verdana</vt:lpstr>
      <vt:lpstr>Simple Light</vt:lpstr>
      <vt:lpstr>Office Theme</vt:lpstr>
      <vt:lpstr>PowerPoint Presentation</vt:lpstr>
      <vt:lpstr>Solution</vt:lpstr>
      <vt:lpstr>Effectiveness of diverse models</vt:lpstr>
      <vt:lpstr>Probability calibration</vt:lpstr>
      <vt:lpstr>Probability calibration</vt:lpstr>
      <vt:lpstr>Why accuracy is only 90%?!?</vt:lpstr>
      <vt:lpstr>Why accuracy is only 90%?!? - CHAIRS!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2018-06-23T21:49:54Z</dcterms:modified>
</cp:coreProperties>
</file>