
<file path=[Content_Types].xml><?xml version="1.0" encoding="utf-8"?>
<Types xmlns="http://schemas.openxmlformats.org/package/2006/content-types">
  <Default Extension="jpeg" ContentType="image/jpeg"/>
  <Default Extension="mov" ContentType="video/quicktime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88" r:id="rId3"/>
    <p:sldId id="289" r:id="rId4"/>
    <p:sldId id="291" r:id="rId5"/>
    <p:sldId id="292" r:id="rId6"/>
    <p:sldId id="295" r:id="rId7"/>
    <p:sldId id="294" r:id="rId8"/>
    <p:sldId id="293" r:id="rId9"/>
    <p:sldId id="290" r:id="rId10"/>
    <p:sldId id="296" r:id="rId11"/>
    <p:sldId id="298" r:id="rId12"/>
    <p:sldId id="297" r:id="rId13"/>
    <p:sldId id="299" r:id="rId14"/>
    <p:sldId id="300" r:id="rId15"/>
    <p:sldId id="301" r:id="rId16"/>
    <p:sldId id="302" r:id="rId17"/>
    <p:sldId id="303" r:id="rId18"/>
    <p:sldId id="304" r:id="rId19"/>
    <p:sldId id="305" r:id="rId20"/>
    <p:sldId id="308" r:id="rId21"/>
    <p:sldId id="306" r:id="rId22"/>
    <p:sldId id="309" r:id="rId23"/>
    <p:sldId id="310" r:id="rId24"/>
    <p:sldId id="311" r:id="rId25"/>
    <p:sldId id="312" r:id="rId26"/>
    <p:sldId id="313" r:id="rId27"/>
    <p:sldId id="307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E000"/>
    <a:srgbClr val="00A0E8"/>
    <a:srgbClr val="6BC2B6"/>
    <a:srgbClr val="E039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0"/>
    <p:restoredTop sz="94452"/>
  </p:normalViewPr>
  <p:slideViewPr>
    <p:cSldViewPr snapToGrid="0" snapToObjects="1">
      <p:cViewPr varScale="1">
        <p:scale>
          <a:sx n="115" d="100"/>
          <a:sy n="115" d="100"/>
        </p:scale>
        <p:origin x="18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2E971-B89A-A749-9D29-580250C77931}" type="datetimeFigureOut">
              <a:rPr kumimoji="1" lang="ko-KR" altLang="en-US" smtClean="0"/>
              <a:t>2022. 7. 13.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9DD13-DE30-1B46-A2F8-6093D1B3FF8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08060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2E971-B89A-A749-9D29-580250C77931}" type="datetimeFigureOut">
              <a:rPr kumimoji="1" lang="ko-KR" altLang="en-US" smtClean="0"/>
              <a:t>2022. 7. 13.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9DD13-DE30-1B46-A2F8-6093D1B3FF8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0428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2E971-B89A-A749-9D29-580250C77931}" type="datetimeFigureOut">
              <a:rPr kumimoji="1" lang="ko-KR" altLang="en-US" smtClean="0"/>
              <a:t>2022. 7. 13.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9DD13-DE30-1B46-A2F8-6093D1B3FF8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37431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2E971-B89A-A749-9D29-580250C77931}" type="datetimeFigureOut">
              <a:rPr kumimoji="1" lang="ko-KR" altLang="en-US" smtClean="0"/>
              <a:t>2022. 7. 13.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9DD13-DE30-1B46-A2F8-6093D1B3FF8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47903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2E971-B89A-A749-9D29-580250C77931}" type="datetimeFigureOut">
              <a:rPr kumimoji="1" lang="ko-KR" altLang="en-US" smtClean="0"/>
              <a:t>2022. 7. 13.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9DD13-DE30-1B46-A2F8-6093D1B3FF8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37013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2E971-B89A-A749-9D29-580250C77931}" type="datetimeFigureOut">
              <a:rPr kumimoji="1" lang="ko-KR" altLang="en-US" smtClean="0"/>
              <a:t>2022. 7. 13.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9DD13-DE30-1B46-A2F8-6093D1B3FF8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49395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2E971-B89A-A749-9D29-580250C77931}" type="datetimeFigureOut">
              <a:rPr kumimoji="1" lang="ko-KR" altLang="en-US" smtClean="0"/>
              <a:t>2022. 7. 13.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9DD13-DE30-1B46-A2F8-6093D1B3FF8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189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2E971-B89A-A749-9D29-580250C77931}" type="datetimeFigureOut">
              <a:rPr kumimoji="1" lang="ko-KR" altLang="en-US" smtClean="0"/>
              <a:t>2022. 7. 13.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9DD13-DE30-1B46-A2F8-6093D1B3FF8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53341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2E971-B89A-A749-9D29-580250C77931}" type="datetimeFigureOut">
              <a:rPr kumimoji="1" lang="ko-KR" altLang="en-US" smtClean="0"/>
              <a:t>2022. 7. 13.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9DD13-DE30-1B46-A2F8-6093D1B3FF8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48167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2E971-B89A-A749-9D29-580250C77931}" type="datetimeFigureOut">
              <a:rPr kumimoji="1" lang="ko-KR" altLang="en-US" smtClean="0"/>
              <a:t>2022. 7. 13.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9DD13-DE30-1B46-A2F8-6093D1B3FF8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48990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2E971-B89A-A749-9D29-580250C77931}" type="datetimeFigureOut">
              <a:rPr kumimoji="1" lang="ko-KR" altLang="en-US" smtClean="0"/>
              <a:t>2022. 7. 13.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9DD13-DE30-1B46-A2F8-6093D1B3FF8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53823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2E971-B89A-A749-9D29-580250C77931}" type="datetimeFigureOut">
              <a:rPr kumimoji="1" lang="ko-KR" altLang="en-US" smtClean="0"/>
              <a:t>2022. 7. 13.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9DD13-DE30-1B46-A2F8-6093D1B3FF8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17690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ov"/><Relationship Id="rId1" Type="http://schemas.microsoft.com/office/2007/relationships/media" Target="../media/media1.mov"/><Relationship Id="rId6" Type="http://schemas.openxmlformats.org/officeDocument/2006/relationships/image" Target="../media/image14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E5F159-DBFF-B049-9D36-B62A0D3937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5025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Constraint </a:t>
            </a:r>
            <a:r>
              <a:rPr kumimoji="1" lang="ko-KR" altLang="en-US" sz="5025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고려를 위한 </a:t>
            </a:r>
            <a:r>
              <a:rPr kumimoji="1" lang="en-US" altLang="ko-KR" sz="5025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CBBA Score Function </a:t>
            </a:r>
            <a:r>
              <a:rPr kumimoji="1" lang="ko-KR" altLang="en-US" sz="5025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설계</a:t>
            </a:r>
            <a:br>
              <a:rPr kumimoji="1" lang="en-US" altLang="ko-KR" sz="33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</a:br>
            <a:r>
              <a:rPr kumimoji="1" lang="ko-KR" altLang="en-US" sz="33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랩 세미나 자료</a:t>
            </a:r>
            <a:endParaRPr kumimoji="1" lang="ko-KR" altLang="en-US" sz="54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39CD658-1646-3E47-BF47-A4125DF9A3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67501"/>
            <a:ext cx="6858000" cy="1241822"/>
          </a:xfrm>
        </p:spPr>
        <p:txBody>
          <a:bodyPr/>
          <a:lstStyle/>
          <a:p>
            <a:r>
              <a:rPr kumimoji="1"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발표자 </a:t>
            </a:r>
            <a:r>
              <a:rPr kumimoji="1"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:</a:t>
            </a:r>
            <a:r>
              <a:rPr kumimoji="1"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정병민</a:t>
            </a:r>
            <a:endParaRPr kumimoji="1" lang="ko-KR" altLang="en-US" sz="24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9" name="Picture 2" descr="과학,연구 이미지 아이콘 일러스트 파일입니다~ &gt; 디자인 자료실 - KMUG 케이머그">
            <a:extLst>
              <a:ext uri="{FF2B5EF4-FFF2-40B4-BE49-F238E27FC236}">
                <a16:creationId xmlns:a16="http://schemas.microsoft.com/office/drawing/2014/main" id="{C504CD3D-52F0-144A-B7B7-792C18F45E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252" b="4878"/>
          <a:stretch/>
        </p:blipFill>
        <p:spPr bwMode="auto">
          <a:xfrm>
            <a:off x="8229347" y="5061231"/>
            <a:ext cx="836595" cy="857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A04C7A7-D768-BA61-4159-7602CC6D97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1900" y="5489972"/>
            <a:ext cx="1600200" cy="361950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E5AE4EB4-CFAB-582C-9870-788B479282FB}"/>
              </a:ext>
            </a:extLst>
          </p:cNvPr>
          <p:cNvGrpSpPr/>
          <p:nvPr/>
        </p:nvGrpSpPr>
        <p:grpSpPr>
          <a:xfrm>
            <a:off x="156631" y="996438"/>
            <a:ext cx="1139699" cy="789151"/>
            <a:chOff x="666041" y="203475"/>
            <a:chExt cx="629359" cy="630121"/>
          </a:xfrm>
        </p:grpSpPr>
        <p:sp>
          <p:nvSpPr>
            <p:cNvPr id="12" name="삼각형 11">
              <a:extLst>
                <a:ext uri="{FF2B5EF4-FFF2-40B4-BE49-F238E27FC236}">
                  <a16:creationId xmlns:a16="http://schemas.microsoft.com/office/drawing/2014/main" id="{C9673B66-D543-C995-BC0C-9F53073FB0EC}"/>
                </a:ext>
              </a:extLst>
            </p:cNvPr>
            <p:cNvSpPr/>
            <p:nvPr/>
          </p:nvSpPr>
          <p:spPr>
            <a:xfrm flipV="1">
              <a:off x="666041" y="230187"/>
              <a:ext cx="172159" cy="603409"/>
            </a:xfrm>
            <a:prstGeom prst="triangle">
              <a:avLst>
                <a:gd name="adj" fmla="val 0"/>
              </a:avLst>
            </a:prstGeom>
            <a:solidFill>
              <a:srgbClr val="00A0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350"/>
            </a:p>
          </p:txBody>
        </p:sp>
        <p:sp>
          <p:nvSpPr>
            <p:cNvPr id="13" name="삼각형 12">
              <a:extLst>
                <a:ext uri="{FF2B5EF4-FFF2-40B4-BE49-F238E27FC236}">
                  <a16:creationId xmlns:a16="http://schemas.microsoft.com/office/drawing/2014/main" id="{DB6044B1-DEC6-2208-51ED-F1FE48B7CE24}"/>
                </a:ext>
              </a:extLst>
            </p:cNvPr>
            <p:cNvSpPr/>
            <p:nvPr/>
          </p:nvSpPr>
          <p:spPr>
            <a:xfrm flipV="1">
              <a:off x="818441" y="230187"/>
              <a:ext cx="172159" cy="603409"/>
            </a:xfrm>
            <a:prstGeom prst="triangle">
              <a:avLst>
                <a:gd name="adj" fmla="val 0"/>
              </a:avLst>
            </a:prstGeom>
            <a:solidFill>
              <a:srgbClr val="DAE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350"/>
            </a:p>
          </p:txBody>
        </p:sp>
        <p:sp>
          <p:nvSpPr>
            <p:cNvPr id="14" name="삼각형 13">
              <a:extLst>
                <a:ext uri="{FF2B5EF4-FFF2-40B4-BE49-F238E27FC236}">
                  <a16:creationId xmlns:a16="http://schemas.microsoft.com/office/drawing/2014/main" id="{34B3BA3F-B58E-6AB9-DD3D-CFC5A99C217F}"/>
                </a:ext>
              </a:extLst>
            </p:cNvPr>
            <p:cNvSpPr/>
            <p:nvPr/>
          </p:nvSpPr>
          <p:spPr>
            <a:xfrm flipV="1">
              <a:off x="970841" y="230187"/>
              <a:ext cx="172159" cy="603409"/>
            </a:xfrm>
            <a:prstGeom prst="triangle">
              <a:avLst>
                <a:gd name="adj" fmla="val 0"/>
              </a:avLst>
            </a:prstGeom>
            <a:solidFill>
              <a:srgbClr val="00A0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350"/>
            </a:p>
          </p:txBody>
        </p:sp>
        <p:sp>
          <p:nvSpPr>
            <p:cNvPr id="15" name="삼각형 14">
              <a:extLst>
                <a:ext uri="{FF2B5EF4-FFF2-40B4-BE49-F238E27FC236}">
                  <a16:creationId xmlns:a16="http://schemas.microsoft.com/office/drawing/2014/main" id="{44270D74-A954-D47A-D567-CD6353C0C4B2}"/>
                </a:ext>
              </a:extLst>
            </p:cNvPr>
            <p:cNvSpPr/>
            <p:nvPr/>
          </p:nvSpPr>
          <p:spPr>
            <a:xfrm flipV="1">
              <a:off x="1123241" y="203475"/>
              <a:ext cx="172159" cy="603409"/>
            </a:xfrm>
            <a:prstGeom prst="triangle">
              <a:avLst>
                <a:gd name="adj" fmla="val 0"/>
              </a:avLst>
            </a:prstGeom>
            <a:solidFill>
              <a:srgbClr val="00A0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262063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743575-9EDD-514D-A2C6-81FCEC3A4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1" y="1131094"/>
            <a:ext cx="7886699" cy="994172"/>
          </a:xfrm>
        </p:spPr>
        <p:txBody>
          <a:bodyPr/>
          <a:lstStyle/>
          <a:p>
            <a:r>
              <a:rPr kumimoji="1" lang="en-US" altLang="ko-KR" dirty="0">
                <a:latin typeface="Tmoney RoundWind Regular" panose="02050503000000000000" pitchFamily="18" charset="-127"/>
                <a:ea typeface="Tmoney RoundWind Regular" panose="02050503000000000000" pitchFamily="18" charset="-127"/>
              </a:rPr>
              <a:t>SGA </a:t>
            </a:r>
            <a:r>
              <a:rPr kumimoji="1" lang="ko-KR" altLang="en-US" dirty="0">
                <a:latin typeface="Tmoney RoundWind Regular" panose="02050503000000000000" pitchFamily="18" charset="-127"/>
                <a:ea typeface="Tmoney RoundWind Regular" panose="02050503000000000000" pitchFamily="18" charset="-127"/>
              </a:rPr>
              <a:t>알고리즘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2600550-4400-2A75-E595-C2C8655D35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3660" y="2226469"/>
            <a:ext cx="3408548" cy="3263504"/>
          </a:xfrm>
          <a:prstGeom prst="rect">
            <a:avLst/>
          </a:prstGeom>
        </p:spPr>
      </p:pic>
      <p:pic>
        <p:nvPicPr>
          <p:cNvPr id="2050" name="Picture 2" descr="과학,연구 이미지 아이콘 일러스트 파일입니다~ &gt; 디자인 자료실 - KMUG 케이머그">
            <a:extLst>
              <a:ext uri="{FF2B5EF4-FFF2-40B4-BE49-F238E27FC236}">
                <a16:creationId xmlns:a16="http://schemas.microsoft.com/office/drawing/2014/main" id="{FCD0EE8A-DBC4-A149-8DE1-A790767529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252" b="4878"/>
          <a:stretch/>
        </p:blipFill>
        <p:spPr bwMode="auto">
          <a:xfrm>
            <a:off x="8229347" y="5061231"/>
            <a:ext cx="836595" cy="857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9729114-C0D9-FF18-EA1E-893060A8CA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5521" y="5688298"/>
            <a:ext cx="1092958" cy="247217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0EDEBA55-97C2-BC6B-A324-A024270A1932}"/>
              </a:ext>
            </a:extLst>
          </p:cNvPr>
          <p:cNvGrpSpPr/>
          <p:nvPr/>
        </p:nvGrpSpPr>
        <p:grpSpPr>
          <a:xfrm>
            <a:off x="156631" y="1029891"/>
            <a:ext cx="472019" cy="546613"/>
            <a:chOff x="666041" y="230187"/>
            <a:chExt cx="629359" cy="603409"/>
          </a:xfrm>
        </p:grpSpPr>
        <p:sp>
          <p:nvSpPr>
            <p:cNvPr id="14" name="삼각형 13">
              <a:extLst>
                <a:ext uri="{FF2B5EF4-FFF2-40B4-BE49-F238E27FC236}">
                  <a16:creationId xmlns:a16="http://schemas.microsoft.com/office/drawing/2014/main" id="{1E18F7C9-1031-1A1F-3D50-55D14C90EB05}"/>
                </a:ext>
              </a:extLst>
            </p:cNvPr>
            <p:cNvSpPr/>
            <p:nvPr/>
          </p:nvSpPr>
          <p:spPr>
            <a:xfrm flipV="1">
              <a:off x="666041" y="230187"/>
              <a:ext cx="172159" cy="603409"/>
            </a:xfrm>
            <a:prstGeom prst="triangle">
              <a:avLst>
                <a:gd name="adj" fmla="val 0"/>
              </a:avLst>
            </a:prstGeom>
            <a:solidFill>
              <a:srgbClr val="00A0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350"/>
            </a:p>
          </p:txBody>
        </p:sp>
        <p:sp>
          <p:nvSpPr>
            <p:cNvPr id="15" name="삼각형 14">
              <a:extLst>
                <a:ext uri="{FF2B5EF4-FFF2-40B4-BE49-F238E27FC236}">
                  <a16:creationId xmlns:a16="http://schemas.microsoft.com/office/drawing/2014/main" id="{BFFE954B-B239-8E00-69CE-99FE0DC0AACF}"/>
                </a:ext>
              </a:extLst>
            </p:cNvPr>
            <p:cNvSpPr/>
            <p:nvPr/>
          </p:nvSpPr>
          <p:spPr>
            <a:xfrm flipV="1">
              <a:off x="818441" y="230187"/>
              <a:ext cx="172159" cy="603409"/>
            </a:xfrm>
            <a:prstGeom prst="triangle">
              <a:avLst>
                <a:gd name="adj" fmla="val 0"/>
              </a:avLst>
            </a:prstGeom>
            <a:solidFill>
              <a:srgbClr val="DAE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350"/>
            </a:p>
          </p:txBody>
        </p:sp>
        <p:sp>
          <p:nvSpPr>
            <p:cNvPr id="16" name="삼각형 15">
              <a:extLst>
                <a:ext uri="{FF2B5EF4-FFF2-40B4-BE49-F238E27FC236}">
                  <a16:creationId xmlns:a16="http://schemas.microsoft.com/office/drawing/2014/main" id="{A0EBF46F-51EB-19CC-74CB-487AB4AA24AC}"/>
                </a:ext>
              </a:extLst>
            </p:cNvPr>
            <p:cNvSpPr/>
            <p:nvPr/>
          </p:nvSpPr>
          <p:spPr>
            <a:xfrm flipV="1">
              <a:off x="970841" y="230187"/>
              <a:ext cx="172159" cy="603409"/>
            </a:xfrm>
            <a:prstGeom prst="triangle">
              <a:avLst>
                <a:gd name="adj" fmla="val 0"/>
              </a:avLst>
            </a:prstGeom>
            <a:solidFill>
              <a:srgbClr val="00A0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350"/>
            </a:p>
          </p:txBody>
        </p:sp>
        <p:sp>
          <p:nvSpPr>
            <p:cNvPr id="17" name="삼각형 16">
              <a:extLst>
                <a:ext uri="{FF2B5EF4-FFF2-40B4-BE49-F238E27FC236}">
                  <a16:creationId xmlns:a16="http://schemas.microsoft.com/office/drawing/2014/main" id="{D4B7A1B6-03C2-F646-1834-9C5830F8FBEC}"/>
                </a:ext>
              </a:extLst>
            </p:cNvPr>
            <p:cNvSpPr/>
            <p:nvPr/>
          </p:nvSpPr>
          <p:spPr>
            <a:xfrm flipV="1">
              <a:off x="1123241" y="230187"/>
              <a:ext cx="172159" cy="603409"/>
            </a:xfrm>
            <a:prstGeom prst="triangle">
              <a:avLst>
                <a:gd name="adj" fmla="val 0"/>
              </a:avLst>
            </a:prstGeom>
            <a:solidFill>
              <a:srgbClr val="00A0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35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B0D5600-1967-2FBD-7CDC-8FEF8E46E9DD}"/>
              </a:ext>
            </a:extLst>
          </p:cNvPr>
          <p:cNvSpPr txBox="1"/>
          <p:nvPr/>
        </p:nvSpPr>
        <p:spPr>
          <a:xfrm>
            <a:off x="3061252" y="3014041"/>
            <a:ext cx="482207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350" dirty="0"/>
              <a:t>제일</a:t>
            </a:r>
            <a:r>
              <a:rPr kumimoji="1" lang="ko-KR" altLang="en-US" sz="1350" dirty="0"/>
              <a:t> 가치가 높은 </a:t>
            </a:r>
            <a:r>
              <a:rPr kumimoji="1" lang="en-US" altLang="ko-KR" sz="1350" dirty="0"/>
              <a:t>task</a:t>
            </a:r>
            <a:r>
              <a:rPr kumimoji="1" lang="ko-KR" altLang="en-US" sz="1350" dirty="0" err="1"/>
              <a:t>를</a:t>
            </a:r>
            <a:r>
              <a:rPr kumimoji="1" lang="ko-KR" altLang="en-US" sz="1350" dirty="0"/>
              <a:t> 제일 적합한 </a:t>
            </a:r>
            <a:r>
              <a:rPr kumimoji="1" lang="en-US" altLang="ko-KR" sz="1350" dirty="0"/>
              <a:t>Agent </a:t>
            </a:r>
            <a:r>
              <a:rPr kumimoji="1" lang="ko-KR" altLang="en-US" sz="1350" dirty="0"/>
              <a:t>에 배정</a:t>
            </a:r>
            <a:endParaRPr kumimoji="1" lang="ko-Kore-KR" altLang="en-US" sz="135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6591E4-2E4D-A325-D3E9-7AF7DEAA5810}"/>
              </a:ext>
            </a:extLst>
          </p:cNvPr>
          <p:cNvSpPr txBox="1"/>
          <p:nvPr/>
        </p:nvSpPr>
        <p:spPr>
          <a:xfrm>
            <a:off x="3061252" y="3211948"/>
            <a:ext cx="482207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350" dirty="0"/>
              <a:t>해당 </a:t>
            </a:r>
            <a:r>
              <a:rPr kumimoji="1" lang="en-US" altLang="ko-KR" sz="1350" dirty="0"/>
              <a:t>agent</a:t>
            </a:r>
            <a:r>
              <a:rPr kumimoji="1" lang="ko-KR" altLang="en-US" sz="1350" dirty="0"/>
              <a:t>가 맡은 </a:t>
            </a:r>
            <a:r>
              <a:rPr kumimoji="1" lang="en-US" altLang="ko-KR" sz="1350" dirty="0"/>
              <a:t>task </a:t>
            </a:r>
            <a:r>
              <a:rPr kumimoji="1" lang="ko-KR" altLang="en-US" sz="1350" dirty="0"/>
              <a:t>수가 하나 증가</a:t>
            </a:r>
            <a:endParaRPr kumimoji="1" lang="ko-Kore-KR" altLang="en-US" sz="135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E7DCB69-1C25-8E47-11A6-C9029507555C}"/>
              </a:ext>
            </a:extLst>
          </p:cNvPr>
          <p:cNvSpPr txBox="1"/>
          <p:nvPr/>
        </p:nvSpPr>
        <p:spPr>
          <a:xfrm>
            <a:off x="3061252" y="3390203"/>
            <a:ext cx="482207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350" dirty="0"/>
              <a:t>Task </a:t>
            </a:r>
            <a:r>
              <a:rPr kumimoji="1" lang="ko-Kore-KR" altLang="en-US" sz="1350" dirty="0"/>
              <a:t>그룹에서</a:t>
            </a:r>
            <a:r>
              <a:rPr kumimoji="1" lang="ko-KR" altLang="en-US" sz="1350" dirty="0"/>
              <a:t> 해당 </a:t>
            </a:r>
            <a:r>
              <a:rPr kumimoji="1" lang="en-US" altLang="ko-KR" sz="1350" dirty="0"/>
              <a:t>task </a:t>
            </a:r>
            <a:r>
              <a:rPr kumimoji="1" lang="ko-KR" altLang="en-US" sz="1350" dirty="0"/>
              <a:t>제외</a:t>
            </a:r>
            <a:endParaRPr kumimoji="1" lang="ko-Kore-KR" altLang="en-US" sz="135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333FA87-969E-0BE9-C5D9-AB6417C97447}"/>
              </a:ext>
            </a:extLst>
          </p:cNvPr>
          <p:cNvSpPr txBox="1"/>
          <p:nvPr/>
        </p:nvSpPr>
        <p:spPr>
          <a:xfrm>
            <a:off x="3061251" y="3605815"/>
            <a:ext cx="503914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350" dirty="0"/>
              <a:t>해당 </a:t>
            </a:r>
            <a:r>
              <a:rPr kumimoji="1" lang="en-US" altLang="ko-KR" sz="1350" dirty="0"/>
              <a:t>agent </a:t>
            </a:r>
            <a:r>
              <a:rPr kumimoji="1" lang="ko-KR" altLang="en-US" sz="1350" dirty="0"/>
              <a:t>만 </a:t>
            </a:r>
            <a:r>
              <a:rPr kumimoji="1" lang="en-US" altLang="ko-KR" sz="1350" dirty="0"/>
              <a:t>bundle </a:t>
            </a:r>
            <a:r>
              <a:rPr kumimoji="1" lang="ko-KR" altLang="en-US" sz="1350" dirty="0"/>
              <a:t>이 증가하고</a:t>
            </a:r>
            <a:r>
              <a:rPr kumimoji="1" lang="en-US" altLang="ko-KR" sz="1350" dirty="0"/>
              <a:t>,</a:t>
            </a:r>
            <a:r>
              <a:rPr kumimoji="1" lang="ko-KR" altLang="en-US" sz="1350" dirty="0"/>
              <a:t> 나머지는 </a:t>
            </a:r>
            <a:r>
              <a:rPr kumimoji="1" lang="en-US" altLang="ko-KR" sz="1350" dirty="0"/>
              <a:t>bundle </a:t>
            </a:r>
            <a:r>
              <a:rPr kumimoji="1" lang="ko-KR" altLang="en-US" sz="1350" dirty="0"/>
              <a:t>변화 없음</a:t>
            </a:r>
            <a:endParaRPr kumimoji="1" lang="ko-Kore-KR" altLang="en-US" sz="135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440A13-EC79-03FB-DC7E-0FCB55384919}"/>
              </a:ext>
            </a:extLst>
          </p:cNvPr>
          <p:cNvSpPr txBox="1"/>
          <p:nvPr/>
        </p:nvSpPr>
        <p:spPr>
          <a:xfrm>
            <a:off x="3061251" y="4154027"/>
            <a:ext cx="5039141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350" dirty="0"/>
              <a:t>Task </a:t>
            </a:r>
            <a:r>
              <a:rPr kumimoji="1" lang="ko-KR" altLang="en-US" sz="1350" dirty="0"/>
              <a:t>양이 꽉 차면</a:t>
            </a:r>
            <a:r>
              <a:rPr kumimoji="1" lang="en-US" altLang="ko-KR" sz="1350" dirty="0"/>
              <a:t>,</a:t>
            </a:r>
            <a:r>
              <a:rPr kumimoji="1" lang="ko-KR" altLang="en-US" sz="1350" dirty="0"/>
              <a:t> 이제 </a:t>
            </a:r>
            <a:r>
              <a:rPr kumimoji="1" lang="en-US" altLang="ko-KR" sz="1350" dirty="0"/>
              <a:t>Agent </a:t>
            </a:r>
            <a:r>
              <a:rPr kumimoji="1" lang="ko-KR" altLang="en-US" sz="1350" dirty="0"/>
              <a:t>그룹에서 해당 </a:t>
            </a:r>
            <a:r>
              <a:rPr kumimoji="1" lang="en-US" altLang="ko-KR" sz="1350" dirty="0"/>
              <a:t>agent </a:t>
            </a:r>
            <a:r>
              <a:rPr kumimoji="1" lang="ko-KR" altLang="en-US" sz="1350" dirty="0"/>
              <a:t>제외한다</a:t>
            </a:r>
            <a:endParaRPr kumimoji="1" lang="en-US" altLang="ko-KR" sz="1350" dirty="0"/>
          </a:p>
          <a:p>
            <a:r>
              <a:rPr kumimoji="1" lang="en-US" altLang="ko-KR" sz="1350" dirty="0"/>
              <a:t>score </a:t>
            </a:r>
            <a:r>
              <a:rPr kumimoji="1" lang="ko-KR" altLang="en-US" sz="1350" dirty="0"/>
              <a:t>도 다 </a:t>
            </a:r>
            <a:r>
              <a:rPr kumimoji="1" lang="en-US" altLang="ko-KR" sz="1350" dirty="0"/>
              <a:t>0</a:t>
            </a:r>
            <a:r>
              <a:rPr kumimoji="1" lang="ko-KR" altLang="en-US" sz="1350" dirty="0" err="1"/>
              <a:t>으로</a:t>
            </a:r>
            <a:r>
              <a:rPr kumimoji="1" lang="ko-KR" altLang="en-US" sz="1350" dirty="0"/>
              <a:t> 바꿔준다</a:t>
            </a:r>
            <a:r>
              <a:rPr kumimoji="1" lang="en-US" altLang="ko-KR" sz="1350" dirty="0"/>
              <a:t>.</a:t>
            </a:r>
          </a:p>
          <a:p>
            <a:endParaRPr kumimoji="1" lang="en-US" altLang="ko-KR" sz="1350" dirty="0"/>
          </a:p>
          <a:p>
            <a:r>
              <a:rPr kumimoji="1" lang="en-US" altLang="ko-KR" sz="1350" dirty="0"/>
              <a:t>Task </a:t>
            </a:r>
            <a:r>
              <a:rPr kumimoji="1" lang="ko-KR" altLang="en-US" sz="1350" dirty="0"/>
              <a:t>가 할당이 되면 점수가 </a:t>
            </a:r>
            <a:r>
              <a:rPr kumimoji="1" lang="en-US" altLang="ko-KR" sz="1350" dirty="0"/>
              <a:t>0</a:t>
            </a:r>
            <a:r>
              <a:rPr kumimoji="1" lang="ko-KR" altLang="en-US" sz="1350" dirty="0"/>
              <a:t>이 되어야 한다</a:t>
            </a:r>
            <a:r>
              <a:rPr kumimoji="1" lang="en-US" altLang="ko-KR" sz="1350" dirty="0"/>
              <a:t>.</a:t>
            </a:r>
          </a:p>
          <a:p>
            <a:r>
              <a:rPr kumimoji="1" lang="ko-KR" altLang="en-US" sz="1350" dirty="0"/>
              <a:t>         나머지는 적절한 방법으로 </a:t>
            </a:r>
            <a:r>
              <a:rPr kumimoji="1" lang="en-US" altLang="ko-KR" sz="1350" dirty="0"/>
              <a:t>score </a:t>
            </a:r>
            <a:r>
              <a:rPr kumimoji="1" lang="ko-KR" altLang="en-US" sz="1350" dirty="0" err="1"/>
              <a:t>를</a:t>
            </a:r>
            <a:r>
              <a:rPr kumimoji="1" lang="ko-KR" altLang="en-US" sz="1350" dirty="0"/>
              <a:t> 계산해준다</a:t>
            </a:r>
            <a:endParaRPr kumimoji="1" lang="en-US" altLang="ko-KR" sz="1350" dirty="0"/>
          </a:p>
          <a:p>
            <a:r>
              <a:rPr kumimoji="1" lang="ko-KR" altLang="en-US" sz="1350" dirty="0"/>
              <a:t>          </a:t>
            </a:r>
            <a:r>
              <a:rPr kumimoji="1" lang="en-US" altLang="ko-KR" sz="1350" dirty="0"/>
              <a:t>=</a:t>
            </a:r>
            <a:r>
              <a:rPr kumimoji="1" lang="ko-KR" altLang="en-US" sz="1350" dirty="0"/>
              <a:t> </a:t>
            </a:r>
            <a:endParaRPr kumimoji="1" lang="en-US" altLang="ko-KR" sz="1350" dirty="0"/>
          </a:p>
          <a:p>
            <a:endParaRPr kumimoji="1" lang="ko-Kore-KR" altLang="en-US" sz="135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9207735-DD7B-9AE0-4BB5-E069777647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0713" y="5208908"/>
            <a:ext cx="2743200" cy="20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060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743575-9EDD-514D-A2C6-81FCEC3A4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1" y="1131094"/>
            <a:ext cx="7886699" cy="994172"/>
          </a:xfrm>
        </p:spPr>
        <p:txBody>
          <a:bodyPr/>
          <a:lstStyle/>
          <a:p>
            <a:r>
              <a:rPr kumimoji="1" lang="ko-KR" altLang="en-US" dirty="0">
                <a:latin typeface="Tmoney RoundWind Regular" panose="02050503000000000000" pitchFamily="18" charset="-127"/>
                <a:ea typeface="Tmoney RoundWind Regular" panose="02050503000000000000" pitchFamily="18" charset="-127"/>
              </a:rPr>
              <a:t>예시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F5669E62-146A-3259-9BD9-CB4923364A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8527" y="2226469"/>
            <a:ext cx="7706946" cy="3263504"/>
          </a:xfrm>
          <a:prstGeom prst="rect">
            <a:avLst/>
          </a:prstGeom>
        </p:spPr>
      </p:pic>
      <p:pic>
        <p:nvPicPr>
          <p:cNvPr id="2050" name="Picture 2" descr="과학,연구 이미지 아이콘 일러스트 파일입니다~ &gt; 디자인 자료실 - KMUG 케이머그">
            <a:extLst>
              <a:ext uri="{FF2B5EF4-FFF2-40B4-BE49-F238E27FC236}">
                <a16:creationId xmlns:a16="http://schemas.microsoft.com/office/drawing/2014/main" id="{FCD0EE8A-DBC4-A149-8DE1-A790767529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252" b="4878"/>
          <a:stretch/>
        </p:blipFill>
        <p:spPr bwMode="auto">
          <a:xfrm>
            <a:off x="8229347" y="5061231"/>
            <a:ext cx="836595" cy="857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9729114-C0D9-FF18-EA1E-893060A8CA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5521" y="5688298"/>
            <a:ext cx="1092958" cy="247217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0EDEBA55-97C2-BC6B-A324-A024270A1932}"/>
              </a:ext>
            </a:extLst>
          </p:cNvPr>
          <p:cNvGrpSpPr/>
          <p:nvPr/>
        </p:nvGrpSpPr>
        <p:grpSpPr>
          <a:xfrm>
            <a:off x="156631" y="1029891"/>
            <a:ext cx="472019" cy="546613"/>
            <a:chOff x="666041" y="230187"/>
            <a:chExt cx="629359" cy="603409"/>
          </a:xfrm>
        </p:grpSpPr>
        <p:sp>
          <p:nvSpPr>
            <p:cNvPr id="14" name="삼각형 13">
              <a:extLst>
                <a:ext uri="{FF2B5EF4-FFF2-40B4-BE49-F238E27FC236}">
                  <a16:creationId xmlns:a16="http://schemas.microsoft.com/office/drawing/2014/main" id="{1E18F7C9-1031-1A1F-3D50-55D14C90EB05}"/>
                </a:ext>
              </a:extLst>
            </p:cNvPr>
            <p:cNvSpPr/>
            <p:nvPr/>
          </p:nvSpPr>
          <p:spPr>
            <a:xfrm flipV="1">
              <a:off x="666041" y="230187"/>
              <a:ext cx="172159" cy="603409"/>
            </a:xfrm>
            <a:prstGeom prst="triangle">
              <a:avLst>
                <a:gd name="adj" fmla="val 0"/>
              </a:avLst>
            </a:prstGeom>
            <a:solidFill>
              <a:srgbClr val="00A0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350"/>
            </a:p>
          </p:txBody>
        </p:sp>
        <p:sp>
          <p:nvSpPr>
            <p:cNvPr id="15" name="삼각형 14">
              <a:extLst>
                <a:ext uri="{FF2B5EF4-FFF2-40B4-BE49-F238E27FC236}">
                  <a16:creationId xmlns:a16="http://schemas.microsoft.com/office/drawing/2014/main" id="{BFFE954B-B239-8E00-69CE-99FE0DC0AACF}"/>
                </a:ext>
              </a:extLst>
            </p:cNvPr>
            <p:cNvSpPr/>
            <p:nvPr/>
          </p:nvSpPr>
          <p:spPr>
            <a:xfrm flipV="1">
              <a:off x="818441" y="230187"/>
              <a:ext cx="172159" cy="603409"/>
            </a:xfrm>
            <a:prstGeom prst="triangle">
              <a:avLst>
                <a:gd name="adj" fmla="val 0"/>
              </a:avLst>
            </a:prstGeom>
            <a:solidFill>
              <a:srgbClr val="DAE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350"/>
            </a:p>
          </p:txBody>
        </p:sp>
        <p:sp>
          <p:nvSpPr>
            <p:cNvPr id="16" name="삼각형 15">
              <a:extLst>
                <a:ext uri="{FF2B5EF4-FFF2-40B4-BE49-F238E27FC236}">
                  <a16:creationId xmlns:a16="http://schemas.microsoft.com/office/drawing/2014/main" id="{A0EBF46F-51EB-19CC-74CB-487AB4AA24AC}"/>
                </a:ext>
              </a:extLst>
            </p:cNvPr>
            <p:cNvSpPr/>
            <p:nvPr/>
          </p:nvSpPr>
          <p:spPr>
            <a:xfrm flipV="1">
              <a:off x="970841" y="230187"/>
              <a:ext cx="172159" cy="603409"/>
            </a:xfrm>
            <a:prstGeom prst="triangle">
              <a:avLst>
                <a:gd name="adj" fmla="val 0"/>
              </a:avLst>
            </a:prstGeom>
            <a:solidFill>
              <a:srgbClr val="00A0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350"/>
            </a:p>
          </p:txBody>
        </p:sp>
        <p:sp>
          <p:nvSpPr>
            <p:cNvPr id="17" name="삼각형 16">
              <a:extLst>
                <a:ext uri="{FF2B5EF4-FFF2-40B4-BE49-F238E27FC236}">
                  <a16:creationId xmlns:a16="http://schemas.microsoft.com/office/drawing/2014/main" id="{D4B7A1B6-03C2-F646-1834-9C5830F8FBEC}"/>
                </a:ext>
              </a:extLst>
            </p:cNvPr>
            <p:cNvSpPr/>
            <p:nvPr/>
          </p:nvSpPr>
          <p:spPr>
            <a:xfrm flipV="1">
              <a:off x="1123241" y="230187"/>
              <a:ext cx="172159" cy="603409"/>
            </a:xfrm>
            <a:prstGeom prst="triangle">
              <a:avLst>
                <a:gd name="adj" fmla="val 0"/>
              </a:avLst>
            </a:prstGeom>
            <a:solidFill>
              <a:srgbClr val="00A0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1133591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743575-9EDD-514D-A2C6-81FCEC3A4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1" y="1131094"/>
            <a:ext cx="7886699" cy="994172"/>
          </a:xfrm>
        </p:spPr>
        <p:txBody>
          <a:bodyPr/>
          <a:lstStyle/>
          <a:p>
            <a:r>
              <a:rPr kumimoji="1" lang="en-US" altLang="ko-KR" dirty="0">
                <a:latin typeface="Tmoney RoundWind Regular" panose="02050503000000000000" pitchFamily="18" charset="-127"/>
                <a:ea typeface="Tmoney RoundWind Regular" panose="02050503000000000000" pitchFamily="18" charset="-127"/>
              </a:rPr>
              <a:t>Depot </a:t>
            </a:r>
            <a:r>
              <a:rPr kumimoji="1" lang="ko-KR" altLang="en-US" dirty="0">
                <a:latin typeface="Tmoney RoundWind Regular" panose="02050503000000000000" pitchFamily="18" charset="-127"/>
                <a:ea typeface="Tmoney RoundWind Regular" panose="02050503000000000000" pitchFamily="18" charset="-127"/>
              </a:rPr>
              <a:t>복귀 고려 방안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A90630F-349B-33D3-E023-AD3EC00F2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ore-KR" dirty="0"/>
              <a:t>Score = Reward – </a:t>
            </a:r>
            <a:r>
              <a:rPr lang="en-US" altLang="ko-Kore-KR" dirty="0" err="1"/>
              <a:t>Dist</a:t>
            </a:r>
            <a:r>
              <a:rPr lang="en-US" altLang="ko-Kore-KR" dirty="0"/>
              <a:t> </a:t>
            </a:r>
          </a:p>
          <a:p>
            <a:pPr marL="0" indent="0">
              <a:buNone/>
            </a:pPr>
            <a:r>
              <a:rPr lang="ko-KR" altLang="en-US" dirty="0"/>
              <a:t>마지막 임무 후 </a:t>
            </a:r>
            <a:r>
              <a:rPr lang="en-US" altLang="ko-KR" dirty="0"/>
              <a:t>Depot </a:t>
            </a:r>
            <a:r>
              <a:rPr lang="ko-KR" altLang="en-US" dirty="0" err="1"/>
              <a:t>으로</a:t>
            </a:r>
            <a:r>
              <a:rPr lang="ko-KR" altLang="en-US" dirty="0"/>
              <a:t> 돌아오는 거리를 </a:t>
            </a:r>
            <a:r>
              <a:rPr lang="en-US" altLang="ko-KR" dirty="0"/>
              <a:t>Penalty </a:t>
            </a:r>
            <a:r>
              <a:rPr lang="ko-KR" altLang="en-US" dirty="0"/>
              <a:t>로 주면 됨</a:t>
            </a:r>
            <a:endParaRPr lang="ko-Kore-KR" altLang="en-US" dirty="0"/>
          </a:p>
        </p:txBody>
      </p:sp>
      <p:pic>
        <p:nvPicPr>
          <p:cNvPr id="2050" name="Picture 2" descr="과학,연구 이미지 아이콘 일러스트 파일입니다~ &gt; 디자인 자료실 - KMUG 케이머그">
            <a:extLst>
              <a:ext uri="{FF2B5EF4-FFF2-40B4-BE49-F238E27FC236}">
                <a16:creationId xmlns:a16="http://schemas.microsoft.com/office/drawing/2014/main" id="{FCD0EE8A-DBC4-A149-8DE1-A790767529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252" b="4878"/>
          <a:stretch/>
        </p:blipFill>
        <p:spPr bwMode="auto">
          <a:xfrm>
            <a:off x="8229347" y="5061231"/>
            <a:ext cx="836595" cy="857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9729114-C0D9-FF18-EA1E-893060A8C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5521" y="5688298"/>
            <a:ext cx="1092958" cy="247217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0EDEBA55-97C2-BC6B-A324-A024270A1932}"/>
              </a:ext>
            </a:extLst>
          </p:cNvPr>
          <p:cNvGrpSpPr/>
          <p:nvPr/>
        </p:nvGrpSpPr>
        <p:grpSpPr>
          <a:xfrm>
            <a:off x="156631" y="1029891"/>
            <a:ext cx="472019" cy="546613"/>
            <a:chOff x="666041" y="230187"/>
            <a:chExt cx="629359" cy="603409"/>
          </a:xfrm>
        </p:grpSpPr>
        <p:sp>
          <p:nvSpPr>
            <p:cNvPr id="14" name="삼각형 13">
              <a:extLst>
                <a:ext uri="{FF2B5EF4-FFF2-40B4-BE49-F238E27FC236}">
                  <a16:creationId xmlns:a16="http://schemas.microsoft.com/office/drawing/2014/main" id="{1E18F7C9-1031-1A1F-3D50-55D14C90EB05}"/>
                </a:ext>
              </a:extLst>
            </p:cNvPr>
            <p:cNvSpPr/>
            <p:nvPr/>
          </p:nvSpPr>
          <p:spPr>
            <a:xfrm flipV="1">
              <a:off x="666041" y="230187"/>
              <a:ext cx="172159" cy="603409"/>
            </a:xfrm>
            <a:prstGeom prst="triangle">
              <a:avLst>
                <a:gd name="adj" fmla="val 0"/>
              </a:avLst>
            </a:prstGeom>
            <a:solidFill>
              <a:srgbClr val="00A0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350"/>
            </a:p>
          </p:txBody>
        </p:sp>
        <p:sp>
          <p:nvSpPr>
            <p:cNvPr id="15" name="삼각형 14">
              <a:extLst>
                <a:ext uri="{FF2B5EF4-FFF2-40B4-BE49-F238E27FC236}">
                  <a16:creationId xmlns:a16="http://schemas.microsoft.com/office/drawing/2014/main" id="{BFFE954B-B239-8E00-69CE-99FE0DC0AACF}"/>
                </a:ext>
              </a:extLst>
            </p:cNvPr>
            <p:cNvSpPr/>
            <p:nvPr/>
          </p:nvSpPr>
          <p:spPr>
            <a:xfrm flipV="1">
              <a:off x="818441" y="230187"/>
              <a:ext cx="172159" cy="603409"/>
            </a:xfrm>
            <a:prstGeom prst="triangle">
              <a:avLst>
                <a:gd name="adj" fmla="val 0"/>
              </a:avLst>
            </a:prstGeom>
            <a:solidFill>
              <a:srgbClr val="DAE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350"/>
            </a:p>
          </p:txBody>
        </p:sp>
        <p:sp>
          <p:nvSpPr>
            <p:cNvPr id="16" name="삼각형 15">
              <a:extLst>
                <a:ext uri="{FF2B5EF4-FFF2-40B4-BE49-F238E27FC236}">
                  <a16:creationId xmlns:a16="http://schemas.microsoft.com/office/drawing/2014/main" id="{A0EBF46F-51EB-19CC-74CB-487AB4AA24AC}"/>
                </a:ext>
              </a:extLst>
            </p:cNvPr>
            <p:cNvSpPr/>
            <p:nvPr/>
          </p:nvSpPr>
          <p:spPr>
            <a:xfrm flipV="1">
              <a:off x="970841" y="230187"/>
              <a:ext cx="172159" cy="603409"/>
            </a:xfrm>
            <a:prstGeom prst="triangle">
              <a:avLst>
                <a:gd name="adj" fmla="val 0"/>
              </a:avLst>
            </a:prstGeom>
            <a:solidFill>
              <a:srgbClr val="00A0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350"/>
            </a:p>
          </p:txBody>
        </p:sp>
        <p:sp>
          <p:nvSpPr>
            <p:cNvPr id="17" name="삼각형 16">
              <a:extLst>
                <a:ext uri="{FF2B5EF4-FFF2-40B4-BE49-F238E27FC236}">
                  <a16:creationId xmlns:a16="http://schemas.microsoft.com/office/drawing/2014/main" id="{D4B7A1B6-03C2-F646-1834-9C5830F8FBEC}"/>
                </a:ext>
              </a:extLst>
            </p:cNvPr>
            <p:cNvSpPr/>
            <p:nvPr/>
          </p:nvSpPr>
          <p:spPr>
            <a:xfrm flipV="1">
              <a:off x="1123241" y="230187"/>
              <a:ext cx="172159" cy="603409"/>
            </a:xfrm>
            <a:prstGeom prst="triangle">
              <a:avLst>
                <a:gd name="adj" fmla="val 0"/>
              </a:avLst>
            </a:prstGeom>
            <a:solidFill>
              <a:srgbClr val="00A0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4153858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743575-9EDD-514D-A2C6-81FCEC3A4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1" y="1131094"/>
            <a:ext cx="7886699" cy="994172"/>
          </a:xfrm>
        </p:spPr>
        <p:txBody>
          <a:bodyPr/>
          <a:lstStyle/>
          <a:p>
            <a:r>
              <a:rPr kumimoji="1" lang="ko-KR" altLang="en-US" dirty="0">
                <a:latin typeface="Tmoney RoundWind Regular" panose="02050503000000000000" pitchFamily="18" charset="-127"/>
                <a:ea typeface="Tmoney RoundWind Regular" panose="02050503000000000000" pitchFamily="18" charset="-127"/>
              </a:rPr>
              <a:t>예시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6A84221-FFDD-4189-BE87-D03ABCC559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8001" y="2226469"/>
            <a:ext cx="7407999" cy="3263504"/>
          </a:xfrm>
          <a:prstGeom prst="rect">
            <a:avLst/>
          </a:prstGeom>
        </p:spPr>
      </p:pic>
      <p:pic>
        <p:nvPicPr>
          <p:cNvPr id="2050" name="Picture 2" descr="과학,연구 이미지 아이콘 일러스트 파일입니다~ &gt; 디자인 자료실 - KMUG 케이머그">
            <a:extLst>
              <a:ext uri="{FF2B5EF4-FFF2-40B4-BE49-F238E27FC236}">
                <a16:creationId xmlns:a16="http://schemas.microsoft.com/office/drawing/2014/main" id="{FCD0EE8A-DBC4-A149-8DE1-A790767529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252" b="4878"/>
          <a:stretch/>
        </p:blipFill>
        <p:spPr bwMode="auto">
          <a:xfrm>
            <a:off x="8229347" y="5061231"/>
            <a:ext cx="836595" cy="857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9729114-C0D9-FF18-EA1E-893060A8CA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5521" y="5688298"/>
            <a:ext cx="1092958" cy="247217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0EDEBA55-97C2-BC6B-A324-A024270A1932}"/>
              </a:ext>
            </a:extLst>
          </p:cNvPr>
          <p:cNvGrpSpPr/>
          <p:nvPr/>
        </p:nvGrpSpPr>
        <p:grpSpPr>
          <a:xfrm>
            <a:off x="156631" y="1029891"/>
            <a:ext cx="472019" cy="546613"/>
            <a:chOff x="666041" y="230187"/>
            <a:chExt cx="629359" cy="603409"/>
          </a:xfrm>
        </p:grpSpPr>
        <p:sp>
          <p:nvSpPr>
            <p:cNvPr id="14" name="삼각형 13">
              <a:extLst>
                <a:ext uri="{FF2B5EF4-FFF2-40B4-BE49-F238E27FC236}">
                  <a16:creationId xmlns:a16="http://schemas.microsoft.com/office/drawing/2014/main" id="{1E18F7C9-1031-1A1F-3D50-55D14C90EB05}"/>
                </a:ext>
              </a:extLst>
            </p:cNvPr>
            <p:cNvSpPr/>
            <p:nvPr/>
          </p:nvSpPr>
          <p:spPr>
            <a:xfrm flipV="1">
              <a:off x="666041" y="230187"/>
              <a:ext cx="172159" cy="603409"/>
            </a:xfrm>
            <a:prstGeom prst="triangle">
              <a:avLst>
                <a:gd name="adj" fmla="val 0"/>
              </a:avLst>
            </a:prstGeom>
            <a:solidFill>
              <a:srgbClr val="00A0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350"/>
            </a:p>
          </p:txBody>
        </p:sp>
        <p:sp>
          <p:nvSpPr>
            <p:cNvPr id="15" name="삼각형 14">
              <a:extLst>
                <a:ext uri="{FF2B5EF4-FFF2-40B4-BE49-F238E27FC236}">
                  <a16:creationId xmlns:a16="http://schemas.microsoft.com/office/drawing/2014/main" id="{BFFE954B-B239-8E00-69CE-99FE0DC0AACF}"/>
                </a:ext>
              </a:extLst>
            </p:cNvPr>
            <p:cNvSpPr/>
            <p:nvPr/>
          </p:nvSpPr>
          <p:spPr>
            <a:xfrm flipV="1">
              <a:off x="818441" y="230187"/>
              <a:ext cx="172159" cy="603409"/>
            </a:xfrm>
            <a:prstGeom prst="triangle">
              <a:avLst>
                <a:gd name="adj" fmla="val 0"/>
              </a:avLst>
            </a:prstGeom>
            <a:solidFill>
              <a:srgbClr val="DAE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350"/>
            </a:p>
          </p:txBody>
        </p:sp>
        <p:sp>
          <p:nvSpPr>
            <p:cNvPr id="16" name="삼각형 15">
              <a:extLst>
                <a:ext uri="{FF2B5EF4-FFF2-40B4-BE49-F238E27FC236}">
                  <a16:creationId xmlns:a16="http://schemas.microsoft.com/office/drawing/2014/main" id="{A0EBF46F-51EB-19CC-74CB-487AB4AA24AC}"/>
                </a:ext>
              </a:extLst>
            </p:cNvPr>
            <p:cNvSpPr/>
            <p:nvPr/>
          </p:nvSpPr>
          <p:spPr>
            <a:xfrm flipV="1">
              <a:off x="970841" y="230187"/>
              <a:ext cx="172159" cy="603409"/>
            </a:xfrm>
            <a:prstGeom prst="triangle">
              <a:avLst>
                <a:gd name="adj" fmla="val 0"/>
              </a:avLst>
            </a:prstGeom>
            <a:solidFill>
              <a:srgbClr val="00A0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350"/>
            </a:p>
          </p:txBody>
        </p:sp>
        <p:sp>
          <p:nvSpPr>
            <p:cNvPr id="17" name="삼각형 16">
              <a:extLst>
                <a:ext uri="{FF2B5EF4-FFF2-40B4-BE49-F238E27FC236}">
                  <a16:creationId xmlns:a16="http://schemas.microsoft.com/office/drawing/2014/main" id="{D4B7A1B6-03C2-F646-1834-9C5830F8FBEC}"/>
                </a:ext>
              </a:extLst>
            </p:cNvPr>
            <p:cNvSpPr/>
            <p:nvPr/>
          </p:nvSpPr>
          <p:spPr>
            <a:xfrm flipV="1">
              <a:off x="1123241" y="230187"/>
              <a:ext cx="172159" cy="603409"/>
            </a:xfrm>
            <a:prstGeom prst="triangle">
              <a:avLst>
                <a:gd name="adj" fmla="val 0"/>
              </a:avLst>
            </a:prstGeom>
            <a:solidFill>
              <a:srgbClr val="00A0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31468616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743575-9EDD-514D-A2C6-81FCEC3A4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1" y="1131094"/>
            <a:ext cx="7886699" cy="994172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>
                <a:latin typeface="Tmoney RoundWind Regular" panose="02050503000000000000" pitchFamily="18" charset="-127"/>
                <a:ea typeface="Tmoney RoundWind Regular" panose="02050503000000000000" pitchFamily="18" charset="-127"/>
              </a:rPr>
              <a:t>Before/After Constraint </a:t>
            </a:r>
            <a:r>
              <a:rPr kumimoji="1" lang="ko-KR" altLang="en-US" dirty="0">
                <a:latin typeface="Tmoney RoundWind Regular" panose="02050503000000000000" pitchFamily="18" charset="-127"/>
                <a:ea typeface="Tmoney RoundWind Regular" panose="02050503000000000000" pitchFamily="18" charset="-127"/>
              </a:rPr>
              <a:t>고려 방안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A90630F-349B-33D3-E023-AD3EC00F2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Before/After </a:t>
            </a:r>
            <a:r>
              <a:rPr lang="en-US" altLang="ko-KR" dirty="0">
                <a:sym typeface="Wingdings" pitchFamily="2" charset="2"/>
              </a:rPr>
              <a:t> A before B </a:t>
            </a:r>
            <a:r>
              <a:rPr lang="ko-KR" altLang="en-US" dirty="0">
                <a:sym typeface="Wingdings" pitchFamily="2" charset="2"/>
              </a:rPr>
              <a:t>형태로 전체 치환</a:t>
            </a:r>
            <a:endParaRPr lang="en-US" altLang="ko-KR" dirty="0"/>
          </a:p>
          <a:p>
            <a:r>
              <a:rPr lang="ko-KR" altLang="en-US" dirty="0"/>
              <a:t>규칙 </a:t>
            </a:r>
            <a:r>
              <a:rPr lang="en-US" altLang="ko-KR" dirty="0"/>
              <a:t>1)</a:t>
            </a:r>
            <a:r>
              <a:rPr lang="ko-KR" altLang="en-US" dirty="0"/>
              <a:t> </a:t>
            </a:r>
            <a:r>
              <a:rPr lang="en-US" altLang="ko-KR" dirty="0"/>
              <a:t>A </a:t>
            </a:r>
            <a:r>
              <a:rPr lang="ko-KR" altLang="en-US" dirty="0"/>
              <a:t>할당 전에는 </a:t>
            </a:r>
            <a:r>
              <a:rPr lang="en-US" altLang="ko-KR" dirty="0"/>
              <a:t>B </a:t>
            </a:r>
            <a:r>
              <a:rPr lang="ko-KR" altLang="en-US" dirty="0"/>
              <a:t>의 </a:t>
            </a:r>
            <a:r>
              <a:rPr lang="en-US" altLang="ko-KR" dirty="0"/>
              <a:t>Reward 10 (</a:t>
            </a:r>
            <a:r>
              <a:rPr lang="ko-KR" altLang="en-US" dirty="0"/>
              <a:t>원래 </a:t>
            </a:r>
            <a:r>
              <a:rPr lang="en-US" altLang="ko-KR" dirty="0"/>
              <a:t>1000)</a:t>
            </a:r>
          </a:p>
          <a:p>
            <a:r>
              <a:rPr lang="ko-KR" altLang="en-US" dirty="0"/>
              <a:t>규칙 </a:t>
            </a:r>
            <a:r>
              <a:rPr lang="en-US" altLang="ko-KR" dirty="0"/>
              <a:t>2)</a:t>
            </a:r>
            <a:r>
              <a:rPr lang="ko-KR" altLang="en-US" dirty="0"/>
              <a:t> </a:t>
            </a:r>
            <a:r>
              <a:rPr lang="en-US" altLang="ko-KR" dirty="0"/>
              <a:t>A</a:t>
            </a:r>
            <a:r>
              <a:rPr lang="ko-KR" altLang="en-US" dirty="0"/>
              <a:t> 할당 후에는 시간 분석하여 </a:t>
            </a:r>
            <a:r>
              <a:rPr lang="en-US" altLang="ko-KR" dirty="0"/>
              <a:t>B</a:t>
            </a:r>
            <a:r>
              <a:rPr lang="ko-KR" altLang="en-US" dirty="0"/>
              <a:t>가 </a:t>
            </a:r>
            <a:r>
              <a:rPr lang="en-US" altLang="ko-KR" dirty="0"/>
              <a:t>A </a:t>
            </a:r>
            <a:r>
              <a:rPr lang="ko-KR" altLang="en-US" dirty="0"/>
              <a:t>이전에 배정되면 </a:t>
            </a:r>
            <a:r>
              <a:rPr lang="en-US" altLang="ko-KR" dirty="0"/>
              <a:t>Reward 10 </a:t>
            </a:r>
          </a:p>
          <a:p>
            <a:endParaRPr lang="en-US" altLang="ko-Kore-KR" dirty="0"/>
          </a:p>
          <a:p>
            <a:r>
              <a:rPr lang="ko-KR" altLang="en-US" dirty="0"/>
              <a:t>위 </a:t>
            </a:r>
            <a:r>
              <a:rPr lang="en-US" altLang="ko-KR" dirty="0"/>
              <a:t>2</a:t>
            </a:r>
            <a:r>
              <a:rPr lang="ko-KR" altLang="en-US" dirty="0"/>
              <a:t> 규칙 적용한 결과 </a:t>
            </a:r>
            <a:r>
              <a:rPr lang="en-US" altLang="ko-KR" dirty="0"/>
              <a:t>Constraint </a:t>
            </a:r>
            <a:r>
              <a:rPr lang="ko-KR" altLang="en-US" dirty="0"/>
              <a:t>만족</a:t>
            </a:r>
            <a:endParaRPr lang="en-US" altLang="ko-KR" dirty="0"/>
          </a:p>
          <a:p>
            <a:endParaRPr lang="en-US" altLang="ko-Kore-KR" dirty="0"/>
          </a:p>
          <a:p>
            <a:r>
              <a:rPr lang="ko-KR" altLang="en-US" dirty="0"/>
              <a:t>다만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Constraint check</a:t>
            </a:r>
            <a:r>
              <a:rPr lang="ko-KR" altLang="en-US" dirty="0"/>
              <a:t>에 시간이 많이 지연됨</a:t>
            </a:r>
            <a:r>
              <a:rPr lang="en-US" altLang="ko-KR" dirty="0"/>
              <a:t>..</a:t>
            </a:r>
            <a:endParaRPr lang="ko-Kore-KR" altLang="en-US" dirty="0"/>
          </a:p>
        </p:txBody>
      </p:sp>
      <p:pic>
        <p:nvPicPr>
          <p:cNvPr id="2050" name="Picture 2" descr="과학,연구 이미지 아이콘 일러스트 파일입니다~ &gt; 디자인 자료실 - KMUG 케이머그">
            <a:extLst>
              <a:ext uri="{FF2B5EF4-FFF2-40B4-BE49-F238E27FC236}">
                <a16:creationId xmlns:a16="http://schemas.microsoft.com/office/drawing/2014/main" id="{FCD0EE8A-DBC4-A149-8DE1-A790767529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252" b="4878"/>
          <a:stretch/>
        </p:blipFill>
        <p:spPr bwMode="auto">
          <a:xfrm>
            <a:off x="8229347" y="5061231"/>
            <a:ext cx="836595" cy="857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9729114-C0D9-FF18-EA1E-893060A8C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5521" y="5688298"/>
            <a:ext cx="1092958" cy="247217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0EDEBA55-97C2-BC6B-A324-A024270A1932}"/>
              </a:ext>
            </a:extLst>
          </p:cNvPr>
          <p:cNvGrpSpPr/>
          <p:nvPr/>
        </p:nvGrpSpPr>
        <p:grpSpPr>
          <a:xfrm>
            <a:off x="156631" y="1029891"/>
            <a:ext cx="472019" cy="546613"/>
            <a:chOff x="666041" y="230187"/>
            <a:chExt cx="629359" cy="603409"/>
          </a:xfrm>
        </p:grpSpPr>
        <p:sp>
          <p:nvSpPr>
            <p:cNvPr id="14" name="삼각형 13">
              <a:extLst>
                <a:ext uri="{FF2B5EF4-FFF2-40B4-BE49-F238E27FC236}">
                  <a16:creationId xmlns:a16="http://schemas.microsoft.com/office/drawing/2014/main" id="{1E18F7C9-1031-1A1F-3D50-55D14C90EB05}"/>
                </a:ext>
              </a:extLst>
            </p:cNvPr>
            <p:cNvSpPr/>
            <p:nvPr/>
          </p:nvSpPr>
          <p:spPr>
            <a:xfrm flipV="1">
              <a:off x="666041" y="230187"/>
              <a:ext cx="172159" cy="603409"/>
            </a:xfrm>
            <a:prstGeom prst="triangle">
              <a:avLst>
                <a:gd name="adj" fmla="val 0"/>
              </a:avLst>
            </a:prstGeom>
            <a:solidFill>
              <a:srgbClr val="00A0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350"/>
            </a:p>
          </p:txBody>
        </p:sp>
        <p:sp>
          <p:nvSpPr>
            <p:cNvPr id="15" name="삼각형 14">
              <a:extLst>
                <a:ext uri="{FF2B5EF4-FFF2-40B4-BE49-F238E27FC236}">
                  <a16:creationId xmlns:a16="http://schemas.microsoft.com/office/drawing/2014/main" id="{BFFE954B-B239-8E00-69CE-99FE0DC0AACF}"/>
                </a:ext>
              </a:extLst>
            </p:cNvPr>
            <p:cNvSpPr/>
            <p:nvPr/>
          </p:nvSpPr>
          <p:spPr>
            <a:xfrm flipV="1">
              <a:off x="818441" y="230187"/>
              <a:ext cx="172159" cy="603409"/>
            </a:xfrm>
            <a:prstGeom prst="triangle">
              <a:avLst>
                <a:gd name="adj" fmla="val 0"/>
              </a:avLst>
            </a:prstGeom>
            <a:solidFill>
              <a:srgbClr val="DAE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350"/>
            </a:p>
          </p:txBody>
        </p:sp>
        <p:sp>
          <p:nvSpPr>
            <p:cNvPr id="16" name="삼각형 15">
              <a:extLst>
                <a:ext uri="{FF2B5EF4-FFF2-40B4-BE49-F238E27FC236}">
                  <a16:creationId xmlns:a16="http://schemas.microsoft.com/office/drawing/2014/main" id="{A0EBF46F-51EB-19CC-74CB-487AB4AA24AC}"/>
                </a:ext>
              </a:extLst>
            </p:cNvPr>
            <p:cNvSpPr/>
            <p:nvPr/>
          </p:nvSpPr>
          <p:spPr>
            <a:xfrm flipV="1">
              <a:off x="970841" y="230187"/>
              <a:ext cx="172159" cy="603409"/>
            </a:xfrm>
            <a:prstGeom prst="triangle">
              <a:avLst>
                <a:gd name="adj" fmla="val 0"/>
              </a:avLst>
            </a:prstGeom>
            <a:solidFill>
              <a:srgbClr val="00A0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350"/>
            </a:p>
          </p:txBody>
        </p:sp>
        <p:sp>
          <p:nvSpPr>
            <p:cNvPr id="17" name="삼각형 16">
              <a:extLst>
                <a:ext uri="{FF2B5EF4-FFF2-40B4-BE49-F238E27FC236}">
                  <a16:creationId xmlns:a16="http://schemas.microsoft.com/office/drawing/2014/main" id="{D4B7A1B6-03C2-F646-1834-9C5830F8FBEC}"/>
                </a:ext>
              </a:extLst>
            </p:cNvPr>
            <p:cNvSpPr/>
            <p:nvPr/>
          </p:nvSpPr>
          <p:spPr>
            <a:xfrm flipV="1">
              <a:off x="1123241" y="230187"/>
              <a:ext cx="172159" cy="603409"/>
            </a:xfrm>
            <a:prstGeom prst="triangle">
              <a:avLst>
                <a:gd name="adj" fmla="val 0"/>
              </a:avLst>
            </a:prstGeom>
            <a:solidFill>
              <a:srgbClr val="00A0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39349003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743575-9EDD-514D-A2C6-81FCEC3A4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1" y="1131094"/>
            <a:ext cx="7886699" cy="994172"/>
          </a:xfrm>
        </p:spPr>
        <p:txBody>
          <a:bodyPr/>
          <a:lstStyle/>
          <a:p>
            <a:r>
              <a:rPr kumimoji="1" lang="ko-KR" altLang="en-US" dirty="0">
                <a:latin typeface="Tmoney RoundWind Regular" panose="02050503000000000000" pitchFamily="18" charset="-127"/>
                <a:ea typeface="Tmoney RoundWind Regular" panose="02050503000000000000" pitchFamily="18" charset="-127"/>
              </a:rPr>
              <a:t>예시</a:t>
            </a:r>
          </a:p>
        </p:txBody>
      </p: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9893432B-C1CD-9471-EBF3-409707C3D5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5322" y="2226469"/>
            <a:ext cx="7113357" cy="3263504"/>
          </a:xfrm>
          <a:prstGeom prst="rect">
            <a:avLst/>
          </a:prstGeom>
        </p:spPr>
      </p:pic>
      <p:pic>
        <p:nvPicPr>
          <p:cNvPr id="2050" name="Picture 2" descr="과학,연구 이미지 아이콘 일러스트 파일입니다~ &gt; 디자인 자료실 - KMUG 케이머그">
            <a:extLst>
              <a:ext uri="{FF2B5EF4-FFF2-40B4-BE49-F238E27FC236}">
                <a16:creationId xmlns:a16="http://schemas.microsoft.com/office/drawing/2014/main" id="{FCD0EE8A-DBC4-A149-8DE1-A790767529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252" b="4878"/>
          <a:stretch/>
        </p:blipFill>
        <p:spPr bwMode="auto">
          <a:xfrm>
            <a:off x="8229347" y="5061231"/>
            <a:ext cx="836595" cy="857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9729114-C0D9-FF18-EA1E-893060A8CA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5521" y="5688298"/>
            <a:ext cx="1092958" cy="247217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0EDEBA55-97C2-BC6B-A324-A024270A1932}"/>
              </a:ext>
            </a:extLst>
          </p:cNvPr>
          <p:cNvGrpSpPr/>
          <p:nvPr/>
        </p:nvGrpSpPr>
        <p:grpSpPr>
          <a:xfrm>
            <a:off x="156631" y="1029891"/>
            <a:ext cx="472019" cy="546613"/>
            <a:chOff x="666041" y="230187"/>
            <a:chExt cx="629359" cy="603409"/>
          </a:xfrm>
        </p:grpSpPr>
        <p:sp>
          <p:nvSpPr>
            <p:cNvPr id="14" name="삼각형 13">
              <a:extLst>
                <a:ext uri="{FF2B5EF4-FFF2-40B4-BE49-F238E27FC236}">
                  <a16:creationId xmlns:a16="http://schemas.microsoft.com/office/drawing/2014/main" id="{1E18F7C9-1031-1A1F-3D50-55D14C90EB05}"/>
                </a:ext>
              </a:extLst>
            </p:cNvPr>
            <p:cNvSpPr/>
            <p:nvPr/>
          </p:nvSpPr>
          <p:spPr>
            <a:xfrm flipV="1">
              <a:off x="666041" y="230187"/>
              <a:ext cx="172159" cy="603409"/>
            </a:xfrm>
            <a:prstGeom prst="triangle">
              <a:avLst>
                <a:gd name="adj" fmla="val 0"/>
              </a:avLst>
            </a:prstGeom>
            <a:solidFill>
              <a:srgbClr val="00A0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350"/>
            </a:p>
          </p:txBody>
        </p:sp>
        <p:sp>
          <p:nvSpPr>
            <p:cNvPr id="15" name="삼각형 14">
              <a:extLst>
                <a:ext uri="{FF2B5EF4-FFF2-40B4-BE49-F238E27FC236}">
                  <a16:creationId xmlns:a16="http://schemas.microsoft.com/office/drawing/2014/main" id="{BFFE954B-B239-8E00-69CE-99FE0DC0AACF}"/>
                </a:ext>
              </a:extLst>
            </p:cNvPr>
            <p:cNvSpPr/>
            <p:nvPr/>
          </p:nvSpPr>
          <p:spPr>
            <a:xfrm flipV="1">
              <a:off x="818441" y="230187"/>
              <a:ext cx="172159" cy="603409"/>
            </a:xfrm>
            <a:prstGeom prst="triangle">
              <a:avLst>
                <a:gd name="adj" fmla="val 0"/>
              </a:avLst>
            </a:prstGeom>
            <a:solidFill>
              <a:srgbClr val="DAE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350"/>
            </a:p>
          </p:txBody>
        </p:sp>
        <p:sp>
          <p:nvSpPr>
            <p:cNvPr id="16" name="삼각형 15">
              <a:extLst>
                <a:ext uri="{FF2B5EF4-FFF2-40B4-BE49-F238E27FC236}">
                  <a16:creationId xmlns:a16="http://schemas.microsoft.com/office/drawing/2014/main" id="{A0EBF46F-51EB-19CC-74CB-487AB4AA24AC}"/>
                </a:ext>
              </a:extLst>
            </p:cNvPr>
            <p:cNvSpPr/>
            <p:nvPr/>
          </p:nvSpPr>
          <p:spPr>
            <a:xfrm flipV="1">
              <a:off x="970841" y="230187"/>
              <a:ext cx="172159" cy="603409"/>
            </a:xfrm>
            <a:prstGeom prst="triangle">
              <a:avLst>
                <a:gd name="adj" fmla="val 0"/>
              </a:avLst>
            </a:prstGeom>
            <a:solidFill>
              <a:srgbClr val="00A0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350"/>
            </a:p>
          </p:txBody>
        </p:sp>
        <p:sp>
          <p:nvSpPr>
            <p:cNvPr id="17" name="삼각형 16">
              <a:extLst>
                <a:ext uri="{FF2B5EF4-FFF2-40B4-BE49-F238E27FC236}">
                  <a16:creationId xmlns:a16="http://schemas.microsoft.com/office/drawing/2014/main" id="{D4B7A1B6-03C2-F646-1834-9C5830F8FBEC}"/>
                </a:ext>
              </a:extLst>
            </p:cNvPr>
            <p:cNvSpPr/>
            <p:nvPr/>
          </p:nvSpPr>
          <p:spPr>
            <a:xfrm flipV="1">
              <a:off x="1123241" y="230187"/>
              <a:ext cx="172159" cy="603409"/>
            </a:xfrm>
            <a:prstGeom prst="triangle">
              <a:avLst>
                <a:gd name="adj" fmla="val 0"/>
              </a:avLst>
            </a:prstGeom>
            <a:solidFill>
              <a:srgbClr val="00A0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35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8123B4A-FAAD-73EB-FC83-6DC7702962A8}"/>
              </a:ext>
            </a:extLst>
          </p:cNvPr>
          <p:cNvSpPr txBox="1"/>
          <p:nvPr/>
        </p:nvSpPr>
        <p:spPr>
          <a:xfrm>
            <a:off x="3260035" y="2028143"/>
            <a:ext cx="411454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350" dirty="0"/>
              <a:t>Constraint : 9 before 1, 2 before 3</a:t>
            </a:r>
            <a:endParaRPr kumimoji="1" lang="ko-Kore-KR" altLang="en-US" sz="1350" dirty="0"/>
          </a:p>
        </p:txBody>
      </p:sp>
    </p:spTree>
    <p:extLst>
      <p:ext uri="{BB962C8B-B14F-4D97-AF65-F5344CB8AC3E}">
        <p14:creationId xmlns:p14="http://schemas.microsoft.com/office/powerpoint/2010/main" val="2560613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743575-9EDD-514D-A2C6-81FCEC3A4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1" y="1131094"/>
            <a:ext cx="7886699" cy="994172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>
                <a:latin typeface="Tmoney RoundWind Regular" panose="02050503000000000000" pitchFamily="18" charset="-127"/>
                <a:ea typeface="Tmoney RoundWind Regular" panose="02050503000000000000" pitchFamily="18" charset="-127"/>
              </a:rPr>
              <a:t>Simultaneous Constraint </a:t>
            </a:r>
            <a:r>
              <a:rPr kumimoji="1" lang="ko-KR" altLang="en-US" dirty="0">
                <a:latin typeface="Tmoney RoundWind Regular" panose="02050503000000000000" pitchFamily="18" charset="-127"/>
                <a:ea typeface="Tmoney RoundWind Regular" panose="02050503000000000000" pitchFamily="18" charset="-127"/>
              </a:rPr>
              <a:t>고려 방안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A90630F-349B-33D3-E023-AD3EC00F2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>
                <a:sym typeface="Wingdings" pitchFamily="2" charset="2"/>
              </a:rPr>
              <a:t>A Simultaneous B </a:t>
            </a:r>
            <a:r>
              <a:rPr lang="ko-KR" altLang="en-US" dirty="0">
                <a:sym typeface="Wingdings" pitchFamily="2" charset="2"/>
              </a:rPr>
              <a:t>형태</a:t>
            </a:r>
            <a:endParaRPr lang="en-US" altLang="ko-KR" dirty="0">
              <a:sym typeface="Wingdings" pitchFamily="2" charset="2"/>
            </a:endParaRPr>
          </a:p>
          <a:p>
            <a:r>
              <a:rPr lang="ko-KR" altLang="en-US" dirty="0"/>
              <a:t>규칙 </a:t>
            </a:r>
            <a:r>
              <a:rPr lang="en-US" altLang="ko-KR" dirty="0"/>
              <a:t>1)</a:t>
            </a:r>
            <a:r>
              <a:rPr lang="ko-KR" altLang="en-US" dirty="0"/>
              <a:t> 둘 다</a:t>
            </a:r>
            <a:r>
              <a:rPr lang="en-US" altLang="ko-KR" dirty="0"/>
              <a:t> </a:t>
            </a:r>
            <a:r>
              <a:rPr lang="ko-KR" altLang="en-US" dirty="0"/>
              <a:t>할당 전에는 아무나 배정</a:t>
            </a:r>
            <a:endParaRPr lang="en-US" altLang="ko-KR" dirty="0"/>
          </a:p>
          <a:p>
            <a:r>
              <a:rPr lang="ko-KR" altLang="en-US" dirty="0"/>
              <a:t>규칙 </a:t>
            </a:r>
            <a:r>
              <a:rPr lang="en-US" altLang="ko-KR" dirty="0"/>
              <a:t>2)</a:t>
            </a:r>
            <a:r>
              <a:rPr lang="ko-KR" altLang="en-US" dirty="0"/>
              <a:t> 하나 할당 후에는 시간 분석하여 </a:t>
            </a:r>
            <a:r>
              <a:rPr lang="en-US" altLang="ko-KR" dirty="0"/>
              <a:t>B</a:t>
            </a:r>
            <a:r>
              <a:rPr lang="ko-KR" altLang="en-US" dirty="0"/>
              <a:t>가 </a:t>
            </a:r>
            <a:r>
              <a:rPr lang="en-US" altLang="ko-KR" dirty="0"/>
              <a:t>A </a:t>
            </a:r>
            <a:r>
              <a:rPr lang="ko-KR" altLang="en-US" dirty="0"/>
              <a:t>이후에 배정되면 </a:t>
            </a:r>
            <a:r>
              <a:rPr lang="en-US" altLang="ko-KR" dirty="0"/>
              <a:t>Reward 10 (</a:t>
            </a:r>
            <a:r>
              <a:rPr lang="ko-KR" altLang="en-US" dirty="0"/>
              <a:t>같은 </a:t>
            </a:r>
            <a:r>
              <a:rPr lang="en-US" altLang="ko-KR" dirty="0"/>
              <a:t>Agent </a:t>
            </a:r>
            <a:r>
              <a:rPr lang="ko-KR" altLang="en-US" dirty="0"/>
              <a:t>로 배정될 수는 없음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A</a:t>
            </a:r>
            <a:r>
              <a:rPr lang="ko-KR" altLang="en-US" dirty="0"/>
              <a:t>가 </a:t>
            </a:r>
            <a:r>
              <a:rPr lang="en-US" altLang="ko-KR" dirty="0"/>
              <a:t>B </a:t>
            </a:r>
            <a:r>
              <a:rPr lang="ko-KR" altLang="en-US" dirty="0"/>
              <a:t>이전으로 배정되면 </a:t>
            </a:r>
            <a:r>
              <a:rPr lang="en-US" altLang="ko-KR" dirty="0"/>
              <a:t>Waiting </a:t>
            </a:r>
            <a:r>
              <a:rPr lang="ko-KR" altLang="en-US" dirty="0"/>
              <a:t>을 준다</a:t>
            </a:r>
            <a:r>
              <a:rPr lang="en-US" altLang="ko-KR" dirty="0"/>
              <a:t>.</a:t>
            </a:r>
          </a:p>
          <a:p>
            <a:endParaRPr lang="en-US" altLang="ko-Kore-KR" dirty="0"/>
          </a:p>
          <a:p>
            <a:r>
              <a:rPr lang="ko-KR" altLang="en-US" dirty="0"/>
              <a:t>위 </a:t>
            </a:r>
            <a:r>
              <a:rPr lang="en-US" altLang="ko-KR" dirty="0"/>
              <a:t>2</a:t>
            </a:r>
            <a:r>
              <a:rPr lang="ko-KR" altLang="en-US" dirty="0"/>
              <a:t> 규칙 적용하여 </a:t>
            </a:r>
            <a:r>
              <a:rPr lang="ko-KR" altLang="en-US"/>
              <a:t>코딩 중</a:t>
            </a:r>
            <a:endParaRPr lang="ko-Kore-KR" altLang="en-US" dirty="0"/>
          </a:p>
        </p:txBody>
      </p:sp>
      <p:pic>
        <p:nvPicPr>
          <p:cNvPr id="2050" name="Picture 2" descr="과학,연구 이미지 아이콘 일러스트 파일입니다~ &gt; 디자인 자료실 - KMUG 케이머그">
            <a:extLst>
              <a:ext uri="{FF2B5EF4-FFF2-40B4-BE49-F238E27FC236}">
                <a16:creationId xmlns:a16="http://schemas.microsoft.com/office/drawing/2014/main" id="{FCD0EE8A-DBC4-A149-8DE1-A790767529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252" b="4878"/>
          <a:stretch/>
        </p:blipFill>
        <p:spPr bwMode="auto">
          <a:xfrm>
            <a:off x="8229347" y="5061231"/>
            <a:ext cx="836595" cy="857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9729114-C0D9-FF18-EA1E-893060A8C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5521" y="5688298"/>
            <a:ext cx="1092958" cy="247217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0EDEBA55-97C2-BC6B-A324-A024270A1932}"/>
              </a:ext>
            </a:extLst>
          </p:cNvPr>
          <p:cNvGrpSpPr/>
          <p:nvPr/>
        </p:nvGrpSpPr>
        <p:grpSpPr>
          <a:xfrm>
            <a:off x="156631" y="1029891"/>
            <a:ext cx="472019" cy="546613"/>
            <a:chOff x="666041" y="230187"/>
            <a:chExt cx="629359" cy="603409"/>
          </a:xfrm>
        </p:grpSpPr>
        <p:sp>
          <p:nvSpPr>
            <p:cNvPr id="14" name="삼각형 13">
              <a:extLst>
                <a:ext uri="{FF2B5EF4-FFF2-40B4-BE49-F238E27FC236}">
                  <a16:creationId xmlns:a16="http://schemas.microsoft.com/office/drawing/2014/main" id="{1E18F7C9-1031-1A1F-3D50-55D14C90EB05}"/>
                </a:ext>
              </a:extLst>
            </p:cNvPr>
            <p:cNvSpPr/>
            <p:nvPr/>
          </p:nvSpPr>
          <p:spPr>
            <a:xfrm flipV="1">
              <a:off x="666041" y="230187"/>
              <a:ext cx="172159" cy="603409"/>
            </a:xfrm>
            <a:prstGeom prst="triangle">
              <a:avLst>
                <a:gd name="adj" fmla="val 0"/>
              </a:avLst>
            </a:prstGeom>
            <a:solidFill>
              <a:srgbClr val="00A0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350"/>
            </a:p>
          </p:txBody>
        </p:sp>
        <p:sp>
          <p:nvSpPr>
            <p:cNvPr id="15" name="삼각형 14">
              <a:extLst>
                <a:ext uri="{FF2B5EF4-FFF2-40B4-BE49-F238E27FC236}">
                  <a16:creationId xmlns:a16="http://schemas.microsoft.com/office/drawing/2014/main" id="{BFFE954B-B239-8E00-69CE-99FE0DC0AACF}"/>
                </a:ext>
              </a:extLst>
            </p:cNvPr>
            <p:cNvSpPr/>
            <p:nvPr/>
          </p:nvSpPr>
          <p:spPr>
            <a:xfrm flipV="1">
              <a:off x="818441" y="230187"/>
              <a:ext cx="172159" cy="603409"/>
            </a:xfrm>
            <a:prstGeom prst="triangle">
              <a:avLst>
                <a:gd name="adj" fmla="val 0"/>
              </a:avLst>
            </a:prstGeom>
            <a:solidFill>
              <a:srgbClr val="DAE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350"/>
            </a:p>
          </p:txBody>
        </p:sp>
        <p:sp>
          <p:nvSpPr>
            <p:cNvPr id="16" name="삼각형 15">
              <a:extLst>
                <a:ext uri="{FF2B5EF4-FFF2-40B4-BE49-F238E27FC236}">
                  <a16:creationId xmlns:a16="http://schemas.microsoft.com/office/drawing/2014/main" id="{A0EBF46F-51EB-19CC-74CB-487AB4AA24AC}"/>
                </a:ext>
              </a:extLst>
            </p:cNvPr>
            <p:cNvSpPr/>
            <p:nvPr/>
          </p:nvSpPr>
          <p:spPr>
            <a:xfrm flipV="1">
              <a:off x="970841" y="230187"/>
              <a:ext cx="172159" cy="603409"/>
            </a:xfrm>
            <a:prstGeom prst="triangle">
              <a:avLst>
                <a:gd name="adj" fmla="val 0"/>
              </a:avLst>
            </a:prstGeom>
            <a:solidFill>
              <a:srgbClr val="00A0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350"/>
            </a:p>
          </p:txBody>
        </p:sp>
        <p:sp>
          <p:nvSpPr>
            <p:cNvPr id="17" name="삼각형 16">
              <a:extLst>
                <a:ext uri="{FF2B5EF4-FFF2-40B4-BE49-F238E27FC236}">
                  <a16:creationId xmlns:a16="http://schemas.microsoft.com/office/drawing/2014/main" id="{D4B7A1B6-03C2-F646-1834-9C5830F8FBEC}"/>
                </a:ext>
              </a:extLst>
            </p:cNvPr>
            <p:cNvSpPr/>
            <p:nvPr/>
          </p:nvSpPr>
          <p:spPr>
            <a:xfrm flipV="1">
              <a:off x="1123241" y="230187"/>
              <a:ext cx="172159" cy="603409"/>
            </a:xfrm>
            <a:prstGeom prst="triangle">
              <a:avLst>
                <a:gd name="adj" fmla="val 0"/>
              </a:avLst>
            </a:prstGeom>
            <a:solidFill>
              <a:srgbClr val="00A0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14341120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E5F159-DBFF-B049-9D36-B62A0D3937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ko-KR" altLang="en-US" sz="3675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재급유를 고려한 영역 커버리지 경로 생성을 위한 </a:t>
            </a:r>
            <a:r>
              <a:rPr kumimoji="1" lang="en-US" altLang="ko-KR" sz="3675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MDP </a:t>
            </a:r>
            <a:r>
              <a:rPr kumimoji="1" lang="ko-KR" altLang="en-US" sz="3675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기반 프레임워크</a:t>
            </a:r>
            <a:r>
              <a:rPr kumimoji="1" lang="en-US" altLang="ko-KR" sz="3675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kumimoji="1" lang="ko-KR" altLang="en-US" sz="3675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설계</a:t>
            </a:r>
            <a:br>
              <a:rPr kumimoji="1" lang="en-US" altLang="ko-KR" sz="33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</a:br>
            <a:r>
              <a:rPr kumimoji="1" lang="ko-KR" altLang="en-US" sz="2325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랩 세미나 자료</a:t>
            </a:r>
            <a:endParaRPr kumimoji="1" lang="ko-KR" altLang="en-US" sz="54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39CD658-1646-3E47-BF47-A4125DF9A3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67501"/>
            <a:ext cx="6858000" cy="1241822"/>
          </a:xfrm>
        </p:spPr>
        <p:txBody>
          <a:bodyPr/>
          <a:lstStyle/>
          <a:p>
            <a:r>
              <a:rPr kumimoji="1"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발표자 </a:t>
            </a:r>
            <a:r>
              <a:rPr kumimoji="1"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:</a:t>
            </a:r>
            <a:r>
              <a:rPr kumimoji="1"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정병민</a:t>
            </a:r>
            <a:endParaRPr kumimoji="1" lang="ko-KR" altLang="en-US" sz="24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9" name="Picture 2" descr="과학,연구 이미지 아이콘 일러스트 파일입니다~ &gt; 디자인 자료실 - KMUG 케이머그">
            <a:extLst>
              <a:ext uri="{FF2B5EF4-FFF2-40B4-BE49-F238E27FC236}">
                <a16:creationId xmlns:a16="http://schemas.microsoft.com/office/drawing/2014/main" id="{C504CD3D-52F0-144A-B7B7-792C18F45E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252" b="4878"/>
          <a:stretch/>
        </p:blipFill>
        <p:spPr bwMode="auto">
          <a:xfrm>
            <a:off x="8229347" y="5061231"/>
            <a:ext cx="836595" cy="857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A04C7A7-D768-BA61-4159-7602CC6D97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1900" y="5489972"/>
            <a:ext cx="1600200" cy="361950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E5AE4EB4-CFAB-582C-9870-788B479282FB}"/>
              </a:ext>
            </a:extLst>
          </p:cNvPr>
          <p:cNvGrpSpPr/>
          <p:nvPr/>
        </p:nvGrpSpPr>
        <p:grpSpPr>
          <a:xfrm>
            <a:off x="156631" y="1029891"/>
            <a:ext cx="1139699" cy="755698"/>
            <a:chOff x="666041" y="230187"/>
            <a:chExt cx="629359" cy="603409"/>
          </a:xfrm>
        </p:grpSpPr>
        <p:sp>
          <p:nvSpPr>
            <p:cNvPr id="12" name="삼각형 11">
              <a:extLst>
                <a:ext uri="{FF2B5EF4-FFF2-40B4-BE49-F238E27FC236}">
                  <a16:creationId xmlns:a16="http://schemas.microsoft.com/office/drawing/2014/main" id="{C9673B66-D543-C995-BC0C-9F53073FB0EC}"/>
                </a:ext>
              </a:extLst>
            </p:cNvPr>
            <p:cNvSpPr/>
            <p:nvPr/>
          </p:nvSpPr>
          <p:spPr>
            <a:xfrm flipV="1">
              <a:off x="666041" y="230187"/>
              <a:ext cx="172159" cy="603409"/>
            </a:xfrm>
            <a:prstGeom prst="triangle">
              <a:avLst>
                <a:gd name="adj" fmla="val 0"/>
              </a:avLst>
            </a:prstGeom>
            <a:solidFill>
              <a:srgbClr val="00A0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350"/>
            </a:p>
          </p:txBody>
        </p:sp>
        <p:sp>
          <p:nvSpPr>
            <p:cNvPr id="13" name="삼각형 12">
              <a:extLst>
                <a:ext uri="{FF2B5EF4-FFF2-40B4-BE49-F238E27FC236}">
                  <a16:creationId xmlns:a16="http://schemas.microsoft.com/office/drawing/2014/main" id="{DB6044B1-DEC6-2208-51ED-F1FE48B7CE24}"/>
                </a:ext>
              </a:extLst>
            </p:cNvPr>
            <p:cNvSpPr/>
            <p:nvPr/>
          </p:nvSpPr>
          <p:spPr>
            <a:xfrm flipV="1">
              <a:off x="818441" y="230187"/>
              <a:ext cx="172159" cy="603409"/>
            </a:xfrm>
            <a:prstGeom prst="triangle">
              <a:avLst>
                <a:gd name="adj" fmla="val 0"/>
              </a:avLst>
            </a:prstGeom>
            <a:solidFill>
              <a:srgbClr val="DAE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350"/>
            </a:p>
          </p:txBody>
        </p:sp>
        <p:sp>
          <p:nvSpPr>
            <p:cNvPr id="14" name="삼각형 13">
              <a:extLst>
                <a:ext uri="{FF2B5EF4-FFF2-40B4-BE49-F238E27FC236}">
                  <a16:creationId xmlns:a16="http://schemas.microsoft.com/office/drawing/2014/main" id="{34B3BA3F-B58E-6AB9-DD3D-CFC5A99C217F}"/>
                </a:ext>
              </a:extLst>
            </p:cNvPr>
            <p:cNvSpPr/>
            <p:nvPr/>
          </p:nvSpPr>
          <p:spPr>
            <a:xfrm flipV="1">
              <a:off x="970841" y="230187"/>
              <a:ext cx="172159" cy="603409"/>
            </a:xfrm>
            <a:prstGeom prst="triangle">
              <a:avLst>
                <a:gd name="adj" fmla="val 0"/>
              </a:avLst>
            </a:prstGeom>
            <a:solidFill>
              <a:srgbClr val="00A0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350"/>
            </a:p>
          </p:txBody>
        </p:sp>
        <p:sp>
          <p:nvSpPr>
            <p:cNvPr id="15" name="삼각형 14">
              <a:extLst>
                <a:ext uri="{FF2B5EF4-FFF2-40B4-BE49-F238E27FC236}">
                  <a16:creationId xmlns:a16="http://schemas.microsoft.com/office/drawing/2014/main" id="{44270D74-A954-D47A-D567-CD6353C0C4B2}"/>
                </a:ext>
              </a:extLst>
            </p:cNvPr>
            <p:cNvSpPr/>
            <p:nvPr/>
          </p:nvSpPr>
          <p:spPr>
            <a:xfrm flipV="1">
              <a:off x="1123241" y="230187"/>
              <a:ext cx="172159" cy="603409"/>
            </a:xfrm>
            <a:prstGeom prst="triangle">
              <a:avLst>
                <a:gd name="adj" fmla="val 0"/>
              </a:avLst>
            </a:prstGeom>
            <a:solidFill>
              <a:srgbClr val="00A0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24218534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743575-9EDD-514D-A2C6-81FCEC3A4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1" y="1131094"/>
            <a:ext cx="7886699" cy="994172"/>
          </a:xfrm>
        </p:spPr>
        <p:txBody>
          <a:bodyPr/>
          <a:lstStyle/>
          <a:p>
            <a:r>
              <a:rPr kumimoji="1" lang="ko-KR" altLang="en-US" dirty="0">
                <a:latin typeface="Tmoney RoundWind Regular" panose="02050503000000000000" pitchFamily="18" charset="-127"/>
                <a:ea typeface="Tmoney RoundWind Regular" panose="02050503000000000000" pitchFamily="18" charset="-127"/>
              </a:rPr>
              <a:t>목차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DC8F90AC-1D67-884A-90E0-CA4BAB2BF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263504"/>
          </a:xfrm>
        </p:spPr>
        <p:txBody>
          <a:bodyPr>
            <a:normAutofit/>
          </a:bodyPr>
          <a:lstStyle/>
          <a:p>
            <a:pPr marL="385763" indent="-385763">
              <a:buAutoNum type="arabicParenR"/>
            </a:pPr>
            <a:r>
              <a:rPr kumimoji="1" lang="en-US" altLang="ko-KR" sz="2400" dirty="0">
                <a:latin typeface="Tmoney RoundWind Regular" panose="02050503000000000000" pitchFamily="18" charset="-127"/>
                <a:ea typeface="Tmoney RoundWind Regular" panose="02050503000000000000" pitchFamily="18" charset="-127"/>
                <a:cs typeface="Baloo Bhaina 2" panose="03080502040302020200" pitchFamily="66" charset="0"/>
              </a:rPr>
              <a:t>MDP </a:t>
            </a:r>
            <a:r>
              <a:rPr kumimoji="1" lang="ko-KR" altLang="en-US" sz="2400" dirty="0">
                <a:latin typeface="Tmoney RoundWind Regular" panose="02050503000000000000" pitchFamily="18" charset="-127"/>
                <a:ea typeface="Tmoney RoundWind Regular" panose="02050503000000000000" pitchFamily="18" charset="-127"/>
                <a:cs typeface="Baloo Bhaina 2" panose="03080502040302020200" pitchFamily="66" charset="0"/>
              </a:rPr>
              <a:t>소개</a:t>
            </a:r>
            <a:endParaRPr kumimoji="1" lang="en-US" altLang="ko-KR" sz="2400" dirty="0">
              <a:latin typeface="Tmoney RoundWind Regular" panose="02050503000000000000" pitchFamily="18" charset="-127"/>
              <a:ea typeface="Tmoney RoundWind Regular" panose="02050503000000000000" pitchFamily="18" charset="-127"/>
              <a:cs typeface="Baloo Bhaina 2" panose="03080502040302020200" pitchFamily="66" charset="0"/>
            </a:endParaRPr>
          </a:p>
          <a:p>
            <a:pPr marL="385763" indent="-385763">
              <a:buAutoNum type="arabicParenR"/>
            </a:pPr>
            <a:endParaRPr kumimoji="1" lang="en-US" altLang="ko-KR" sz="2400" dirty="0">
              <a:latin typeface="Tmoney RoundWind Regular" panose="02050503000000000000" pitchFamily="18" charset="-127"/>
              <a:ea typeface="Tmoney RoundWind Regular" panose="02050503000000000000" pitchFamily="18" charset="-127"/>
              <a:cs typeface="Baloo Bhaina 2" panose="03080502040302020200" pitchFamily="66" charset="0"/>
            </a:endParaRPr>
          </a:p>
          <a:p>
            <a:pPr marL="385763" indent="-385763">
              <a:buAutoNum type="arabicParenR"/>
            </a:pPr>
            <a:r>
              <a:rPr kumimoji="1" lang="en-US" altLang="ko-KR" sz="2400" dirty="0">
                <a:latin typeface="Tmoney RoundWind Regular" panose="02050503000000000000" pitchFamily="18" charset="-127"/>
                <a:ea typeface="Tmoney RoundWind Regular" panose="02050503000000000000" pitchFamily="18" charset="-127"/>
                <a:cs typeface="Baloo Bhaina 2" panose="03080502040302020200" pitchFamily="66" charset="0"/>
              </a:rPr>
              <a:t>MDP </a:t>
            </a:r>
            <a:r>
              <a:rPr kumimoji="1" lang="ko-KR" altLang="en-US" sz="2400" dirty="0" err="1">
                <a:latin typeface="Tmoney RoundWind Regular" panose="02050503000000000000" pitchFamily="18" charset="-127"/>
                <a:ea typeface="Tmoney RoundWind Regular" panose="02050503000000000000" pitchFamily="18" charset="-127"/>
                <a:cs typeface="Baloo Bhaina 2" panose="03080502040302020200" pitchFamily="66" charset="0"/>
              </a:rPr>
              <a:t>를</a:t>
            </a:r>
            <a:r>
              <a:rPr kumimoji="1" lang="ko-KR" altLang="en-US" sz="2400" dirty="0">
                <a:latin typeface="Tmoney RoundWind Regular" panose="02050503000000000000" pitchFamily="18" charset="-127"/>
                <a:ea typeface="Tmoney RoundWind Regular" panose="02050503000000000000" pitchFamily="18" charset="-127"/>
                <a:cs typeface="Baloo Bhaina 2" panose="03080502040302020200" pitchFamily="66" charset="0"/>
              </a:rPr>
              <a:t> 활용한 영역 커버리지 경로 계획 기법</a:t>
            </a:r>
            <a:endParaRPr kumimoji="1" lang="en-US" altLang="ko-KR" sz="2400" dirty="0">
              <a:latin typeface="Tmoney RoundWind Regular" panose="02050503000000000000" pitchFamily="18" charset="-127"/>
              <a:ea typeface="Tmoney RoundWind Regular" panose="02050503000000000000" pitchFamily="18" charset="-127"/>
              <a:cs typeface="Baloo Bhaina 2" panose="03080502040302020200" pitchFamily="66" charset="0"/>
            </a:endParaRPr>
          </a:p>
          <a:p>
            <a:pPr marL="385763" indent="-385763">
              <a:buAutoNum type="arabicParenR"/>
            </a:pPr>
            <a:endParaRPr kumimoji="1" lang="en-US" altLang="ko-KR" sz="2400" dirty="0">
              <a:latin typeface="Tmoney RoundWind Regular" panose="02050503000000000000" pitchFamily="18" charset="-127"/>
              <a:ea typeface="Tmoney RoundWind Regular" panose="02050503000000000000" pitchFamily="18" charset="-127"/>
              <a:cs typeface="Baloo Bhaina 2" panose="03080502040302020200" pitchFamily="66" charset="0"/>
            </a:endParaRPr>
          </a:p>
          <a:p>
            <a:pPr marL="385763" indent="-385763">
              <a:buAutoNum type="arabicParenR"/>
            </a:pPr>
            <a:r>
              <a:rPr kumimoji="1" lang="ko-KR" altLang="en-US" sz="2400" dirty="0">
                <a:latin typeface="Tmoney RoundWind Regular" panose="02050503000000000000" pitchFamily="18" charset="-127"/>
                <a:ea typeface="Tmoney RoundWind Regular" panose="02050503000000000000" pitchFamily="18" charset="-127"/>
                <a:cs typeface="Baloo Bhaina 2" panose="03080502040302020200" pitchFamily="66" charset="0"/>
              </a:rPr>
              <a:t>재급유를 고려한 </a:t>
            </a:r>
            <a:r>
              <a:rPr kumimoji="1" lang="ko-KR" altLang="en-US" sz="2400" dirty="0" err="1">
                <a:latin typeface="Tmoney RoundWind Regular" panose="02050503000000000000" pitchFamily="18" charset="-127"/>
                <a:ea typeface="Tmoney RoundWind Regular" panose="02050503000000000000" pitchFamily="18" charset="-127"/>
                <a:cs typeface="Baloo Bhaina 2" panose="03080502040302020200" pitchFamily="66" charset="0"/>
              </a:rPr>
              <a:t>다수무인기</a:t>
            </a:r>
            <a:r>
              <a:rPr kumimoji="1" lang="ko-KR" altLang="en-US" sz="2400" dirty="0">
                <a:latin typeface="Tmoney RoundWind Regular" panose="02050503000000000000" pitchFamily="18" charset="-127"/>
                <a:ea typeface="Tmoney RoundWind Regular" panose="02050503000000000000" pitchFamily="18" charset="-127"/>
                <a:cs typeface="Baloo Bhaina 2" panose="03080502040302020200" pitchFamily="66" charset="0"/>
              </a:rPr>
              <a:t> 영역 커버리지 기법</a:t>
            </a:r>
            <a:endParaRPr kumimoji="1" lang="en-US" altLang="ko-KR" sz="2400" dirty="0">
              <a:latin typeface="Tmoney RoundWind Regular" panose="02050503000000000000" pitchFamily="18" charset="-127"/>
              <a:ea typeface="Tmoney RoundWind Regular" panose="02050503000000000000" pitchFamily="18" charset="-127"/>
              <a:cs typeface="Baloo Bhaina 2" panose="03080502040302020200" pitchFamily="66" charset="0"/>
            </a:endParaRPr>
          </a:p>
          <a:p>
            <a:pPr marL="0" indent="0">
              <a:buNone/>
            </a:pPr>
            <a:endParaRPr kumimoji="1" lang="en-US" altLang="ko-KR" sz="2400" dirty="0">
              <a:latin typeface="Tmoney RoundWind Regular" panose="02050503000000000000" pitchFamily="18" charset="-127"/>
              <a:ea typeface="Tmoney RoundWind Regular" panose="02050503000000000000" pitchFamily="18" charset="-127"/>
              <a:cs typeface="Baloo Bhaina 2" panose="03080502040302020200" pitchFamily="66" charset="0"/>
            </a:endParaRPr>
          </a:p>
          <a:p>
            <a:pPr marL="0" indent="0">
              <a:buNone/>
            </a:pPr>
            <a:endParaRPr kumimoji="1" lang="en-US" altLang="ko-KR" sz="2400" dirty="0">
              <a:latin typeface="Tmoney RoundWind Regular" panose="02050503000000000000" pitchFamily="18" charset="-127"/>
              <a:ea typeface="Tmoney RoundWind Regular" panose="02050503000000000000" pitchFamily="18" charset="-127"/>
              <a:cs typeface="Baloo Bhaina 2" panose="03080502040302020200" pitchFamily="66" charset="0"/>
            </a:endParaRPr>
          </a:p>
        </p:txBody>
      </p:sp>
      <p:pic>
        <p:nvPicPr>
          <p:cNvPr id="2050" name="Picture 2" descr="과학,연구 이미지 아이콘 일러스트 파일입니다~ &gt; 디자인 자료실 - KMUG 케이머그">
            <a:extLst>
              <a:ext uri="{FF2B5EF4-FFF2-40B4-BE49-F238E27FC236}">
                <a16:creationId xmlns:a16="http://schemas.microsoft.com/office/drawing/2014/main" id="{FCD0EE8A-DBC4-A149-8DE1-A790767529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252" b="4878"/>
          <a:stretch/>
        </p:blipFill>
        <p:spPr bwMode="auto">
          <a:xfrm>
            <a:off x="8229347" y="5061231"/>
            <a:ext cx="836595" cy="857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9729114-C0D9-FF18-EA1E-893060A8C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5521" y="5688298"/>
            <a:ext cx="1092958" cy="247217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0EDEBA55-97C2-BC6B-A324-A024270A1932}"/>
              </a:ext>
            </a:extLst>
          </p:cNvPr>
          <p:cNvGrpSpPr/>
          <p:nvPr/>
        </p:nvGrpSpPr>
        <p:grpSpPr>
          <a:xfrm>
            <a:off x="156631" y="1029891"/>
            <a:ext cx="472019" cy="546613"/>
            <a:chOff x="666041" y="230187"/>
            <a:chExt cx="629359" cy="603409"/>
          </a:xfrm>
        </p:grpSpPr>
        <p:sp>
          <p:nvSpPr>
            <p:cNvPr id="14" name="삼각형 13">
              <a:extLst>
                <a:ext uri="{FF2B5EF4-FFF2-40B4-BE49-F238E27FC236}">
                  <a16:creationId xmlns:a16="http://schemas.microsoft.com/office/drawing/2014/main" id="{1E18F7C9-1031-1A1F-3D50-55D14C90EB05}"/>
                </a:ext>
              </a:extLst>
            </p:cNvPr>
            <p:cNvSpPr/>
            <p:nvPr/>
          </p:nvSpPr>
          <p:spPr>
            <a:xfrm flipV="1">
              <a:off x="666041" y="230187"/>
              <a:ext cx="172159" cy="603409"/>
            </a:xfrm>
            <a:prstGeom prst="triangle">
              <a:avLst>
                <a:gd name="adj" fmla="val 0"/>
              </a:avLst>
            </a:prstGeom>
            <a:solidFill>
              <a:srgbClr val="00A0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350"/>
            </a:p>
          </p:txBody>
        </p:sp>
        <p:sp>
          <p:nvSpPr>
            <p:cNvPr id="15" name="삼각형 14">
              <a:extLst>
                <a:ext uri="{FF2B5EF4-FFF2-40B4-BE49-F238E27FC236}">
                  <a16:creationId xmlns:a16="http://schemas.microsoft.com/office/drawing/2014/main" id="{BFFE954B-B239-8E00-69CE-99FE0DC0AACF}"/>
                </a:ext>
              </a:extLst>
            </p:cNvPr>
            <p:cNvSpPr/>
            <p:nvPr/>
          </p:nvSpPr>
          <p:spPr>
            <a:xfrm flipV="1">
              <a:off x="818441" y="230187"/>
              <a:ext cx="172159" cy="603409"/>
            </a:xfrm>
            <a:prstGeom prst="triangle">
              <a:avLst>
                <a:gd name="adj" fmla="val 0"/>
              </a:avLst>
            </a:prstGeom>
            <a:solidFill>
              <a:srgbClr val="DAE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350"/>
            </a:p>
          </p:txBody>
        </p:sp>
        <p:sp>
          <p:nvSpPr>
            <p:cNvPr id="16" name="삼각형 15">
              <a:extLst>
                <a:ext uri="{FF2B5EF4-FFF2-40B4-BE49-F238E27FC236}">
                  <a16:creationId xmlns:a16="http://schemas.microsoft.com/office/drawing/2014/main" id="{A0EBF46F-51EB-19CC-74CB-487AB4AA24AC}"/>
                </a:ext>
              </a:extLst>
            </p:cNvPr>
            <p:cNvSpPr/>
            <p:nvPr/>
          </p:nvSpPr>
          <p:spPr>
            <a:xfrm flipV="1">
              <a:off x="970841" y="230187"/>
              <a:ext cx="172159" cy="603409"/>
            </a:xfrm>
            <a:prstGeom prst="triangle">
              <a:avLst>
                <a:gd name="adj" fmla="val 0"/>
              </a:avLst>
            </a:prstGeom>
            <a:solidFill>
              <a:srgbClr val="00A0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350"/>
            </a:p>
          </p:txBody>
        </p:sp>
        <p:sp>
          <p:nvSpPr>
            <p:cNvPr id="17" name="삼각형 16">
              <a:extLst>
                <a:ext uri="{FF2B5EF4-FFF2-40B4-BE49-F238E27FC236}">
                  <a16:creationId xmlns:a16="http://schemas.microsoft.com/office/drawing/2014/main" id="{D4B7A1B6-03C2-F646-1834-9C5830F8FBEC}"/>
                </a:ext>
              </a:extLst>
            </p:cNvPr>
            <p:cNvSpPr/>
            <p:nvPr/>
          </p:nvSpPr>
          <p:spPr>
            <a:xfrm flipV="1">
              <a:off x="1123241" y="230187"/>
              <a:ext cx="172159" cy="603409"/>
            </a:xfrm>
            <a:prstGeom prst="triangle">
              <a:avLst>
                <a:gd name="adj" fmla="val 0"/>
              </a:avLst>
            </a:prstGeom>
            <a:solidFill>
              <a:srgbClr val="00A0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35110359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743575-9EDD-514D-A2C6-81FCEC3A4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1" y="1131094"/>
            <a:ext cx="7886699" cy="994172"/>
          </a:xfrm>
        </p:spPr>
        <p:txBody>
          <a:bodyPr/>
          <a:lstStyle/>
          <a:p>
            <a:r>
              <a:rPr kumimoji="1" lang="en-US" altLang="ko-KR" dirty="0">
                <a:latin typeface="Tmoney RoundWind Regular" panose="02050503000000000000" pitchFamily="18" charset="-127"/>
                <a:ea typeface="Tmoney RoundWind Regular" panose="02050503000000000000" pitchFamily="18" charset="-127"/>
              </a:rPr>
              <a:t>MDP </a:t>
            </a:r>
            <a:r>
              <a:rPr kumimoji="1" lang="ko-KR" altLang="en-US" dirty="0">
                <a:latin typeface="Tmoney RoundWind Regular" panose="02050503000000000000" pitchFamily="18" charset="-127"/>
                <a:ea typeface="Tmoney RoundWind Regular" panose="02050503000000000000" pitchFamily="18" charset="-127"/>
              </a:rPr>
              <a:t>란</a:t>
            </a:r>
            <a:r>
              <a:rPr kumimoji="1" lang="en-US" altLang="ko-KR" dirty="0">
                <a:latin typeface="Tmoney RoundWind Regular" panose="02050503000000000000" pitchFamily="18" charset="-127"/>
                <a:ea typeface="Tmoney RoundWind Regular" panose="02050503000000000000" pitchFamily="18" charset="-127"/>
              </a:rPr>
              <a:t>?</a:t>
            </a:r>
            <a:endParaRPr kumimoji="1" lang="ko-KR" altLang="en-US" dirty="0">
              <a:latin typeface="Tmoney RoundWind Regular" panose="02050503000000000000" pitchFamily="18" charset="-127"/>
              <a:ea typeface="Tmoney RoundWind Regular" panose="02050503000000000000" pitchFamily="18" charset="-127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DC8F90AC-1D67-884A-90E0-CA4BAB2BF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263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ko-KR" altLang="en-US" sz="2400" dirty="0">
                <a:latin typeface="Tmoney RoundWind Regular" panose="02050503000000000000" pitchFamily="18" charset="-127"/>
                <a:ea typeface="Tmoney RoundWind Regular" panose="02050503000000000000" pitchFamily="18" charset="-127"/>
                <a:cs typeface="Baloo Bhaina 2" panose="03080502040302020200" pitchFamily="66" charset="0"/>
              </a:rPr>
              <a:t>구성 </a:t>
            </a:r>
            <a:r>
              <a:rPr kumimoji="1" lang="en-US" altLang="ko-KR" sz="2400" dirty="0">
                <a:latin typeface="Tmoney RoundWind Regular" panose="02050503000000000000" pitchFamily="18" charset="-127"/>
                <a:ea typeface="Tmoney RoundWind Regular" panose="02050503000000000000" pitchFamily="18" charset="-127"/>
                <a:cs typeface="Baloo Bhaina 2" panose="03080502040302020200" pitchFamily="66" charset="0"/>
              </a:rPr>
              <a:t>:</a:t>
            </a:r>
            <a:r>
              <a:rPr kumimoji="1" lang="ko-KR" altLang="en-US" sz="2400" dirty="0">
                <a:latin typeface="Tmoney RoundWind Regular" panose="02050503000000000000" pitchFamily="18" charset="-127"/>
                <a:ea typeface="Tmoney RoundWind Regular" panose="02050503000000000000" pitchFamily="18" charset="-127"/>
                <a:cs typeface="Baloo Bhaina 2" panose="03080502040302020200" pitchFamily="66" charset="0"/>
              </a:rPr>
              <a:t> </a:t>
            </a:r>
            <a:r>
              <a:rPr kumimoji="1" lang="en-US" altLang="ko-KR" sz="2400" dirty="0">
                <a:latin typeface="Tmoney RoundWind Regular" panose="02050503000000000000" pitchFamily="18" charset="-127"/>
                <a:ea typeface="Tmoney RoundWind Regular" panose="02050503000000000000" pitchFamily="18" charset="-127"/>
                <a:cs typeface="Baloo Bhaina 2" panose="03080502040302020200" pitchFamily="66" charset="0"/>
              </a:rPr>
              <a:t>State, Action, Transition, Probability</a:t>
            </a:r>
          </a:p>
          <a:p>
            <a:pPr marL="0" indent="0">
              <a:buNone/>
            </a:pPr>
            <a:r>
              <a:rPr kumimoji="1" lang="ko-KR" altLang="en-US" sz="2400" dirty="0">
                <a:latin typeface="Tmoney RoundWind Regular" panose="02050503000000000000" pitchFamily="18" charset="-127"/>
                <a:ea typeface="Tmoney RoundWind Regular" panose="02050503000000000000" pitchFamily="18" charset="-127"/>
                <a:cs typeface="Baloo Bhaina 2" panose="03080502040302020200" pitchFamily="66" charset="0"/>
              </a:rPr>
              <a:t>목적 </a:t>
            </a:r>
            <a:r>
              <a:rPr kumimoji="1" lang="en-US" altLang="ko-KR" sz="2400" dirty="0">
                <a:latin typeface="Tmoney RoundWind Regular" panose="02050503000000000000" pitchFamily="18" charset="-127"/>
                <a:ea typeface="Tmoney RoundWind Regular" panose="02050503000000000000" pitchFamily="18" charset="-127"/>
                <a:cs typeface="Baloo Bhaina 2" panose="03080502040302020200" pitchFamily="66" charset="0"/>
              </a:rPr>
              <a:t>:</a:t>
            </a:r>
            <a:r>
              <a:rPr kumimoji="1" lang="ko-KR" altLang="en-US" sz="2400" dirty="0">
                <a:latin typeface="Tmoney RoundWind Regular" panose="02050503000000000000" pitchFamily="18" charset="-127"/>
                <a:ea typeface="Tmoney RoundWind Regular" panose="02050503000000000000" pitchFamily="18" charset="-127"/>
                <a:cs typeface="Baloo Bhaina 2" panose="03080502040302020200" pitchFamily="66" charset="0"/>
              </a:rPr>
              <a:t> </a:t>
            </a:r>
            <a:r>
              <a:rPr lang="en" altLang="ko-Kore-KR" dirty="0"/>
              <a:t>MDP</a:t>
            </a:r>
            <a:r>
              <a:rPr lang="ko-KR" altLang="en-US" dirty="0"/>
              <a:t>로 정의된 문제에 대해 각 </a:t>
            </a:r>
            <a:r>
              <a:rPr lang="en" altLang="ko-Kore-KR" dirty="0"/>
              <a:t>state</a:t>
            </a:r>
            <a:r>
              <a:rPr lang="ko-KR" altLang="en-US" dirty="0"/>
              <a:t>마다 전체적인 </a:t>
            </a:r>
            <a:r>
              <a:rPr lang="en" altLang="ko-Kore-KR" dirty="0"/>
              <a:t>reward</a:t>
            </a:r>
            <a:r>
              <a:rPr lang="ko-KR" altLang="en-US" dirty="0" err="1"/>
              <a:t>를</a:t>
            </a:r>
            <a:r>
              <a:rPr lang="ko-KR" altLang="en-US" dirty="0"/>
              <a:t> 최대화하는 </a:t>
            </a:r>
            <a:r>
              <a:rPr lang="en" altLang="ko-Kore-KR" dirty="0"/>
              <a:t>action</a:t>
            </a:r>
            <a:r>
              <a:rPr lang="ko-KR" altLang="en-US" dirty="0"/>
              <a:t>이 무엇인지를 결정하는 것</a:t>
            </a:r>
            <a:endParaRPr kumimoji="1" lang="en-US" altLang="ko-KR" sz="2400" dirty="0">
              <a:latin typeface="Tmoney RoundWind Regular" panose="02050503000000000000" pitchFamily="18" charset="-127"/>
              <a:ea typeface="Tmoney RoundWind Regular" panose="02050503000000000000" pitchFamily="18" charset="-127"/>
              <a:cs typeface="Baloo Bhaina 2" panose="03080502040302020200" pitchFamily="66" charset="0"/>
            </a:endParaRPr>
          </a:p>
        </p:txBody>
      </p:sp>
      <p:pic>
        <p:nvPicPr>
          <p:cNvPr id="2050" name="Picture 2" descr="과학,연구 이미지 아이콘 일러스트 파일입니다~ &gt; 디자인 자료실 - KMUG 케이머그">
            <a:extLst>
              <a:ext uri="{FF2B5EF4-FFF2-40B4-BE49-F238E27FC236}">
                <a16:creationId xmlns:a16="http://schemas.microsoft.com/office/drawing/2014/main" id="{FCD0EE8A-DBC4-A149-8DE1-A790767529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252" b="4878"/>
          <a:stretch/>
        </p:blipFill>
        <p:spPr bwMode="auto">
          <a:xfrm>
            <a:off x="8229347" y="5061231"/>
            <a:ext cx="836595" cy="857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9729114-C0D9-FF18-EA1E-893060A8C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5521" y="5688298"/>
            <a:ext cx="1092958" cy="247217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0EDEBA55-97C2-BC6B-A324-A024270A1932}"/>
              </a:ext>
            </a:extLst>
          </p:cNvPr>
          <p:cNvGrpSpPr/>
          <p:nvPr/>
        </p:nvGrpSpPr>
        <p:grpSpPr>
          <a:xfrm>
            <a:off x="156631" y="1029891"/>
            <a:ext cx="472019" cy="546613"/>
            <a:chOff x="666041" y="230187"/>
            <a:chExt cx="629359" cy="603409"/>
          </a:xfrm>
        </p:grpSpPr>
        <p:sp>
          <p:nvSpPr>
            <p:cNvPr id="14" name="삼각형 13">
              <a:extLst>
                <a:ext uri="{FF2B5EF4-FFF2-40B4-BE49-F238E27FC236}">
                  <a16:creationId xmlns:a16="http://schemas.microsoft.com/office/drawing/2014/main" id="{1E18F7C9-1031-1A1F-3D50-55D14C90EB05}"/>
                </a:ext>
              </a:extLst>
            </p:cNvPr>
            <p:cNvSpPr/>
            <p:nvPr/>
          </p:nvSpPr>
          <p:spPr>
            <a:xfrm flipV="1">
              <a:off x="666041" y="230187"/>
              <a:ext cx="172159" cy="603409"/>
            </a:xfrm>
            <a:prstGeom prst="triangle">
              <a:avLst>
                <a:gd name="adj" fmla="val 0"/>
              </a:avLst>
            </a:prstGeom>
            <a:solidFill>
              <a:srgbClr val="00A0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350"/>
            </a:p>
          </p:txBody>
        </p:sp>
        <p:sp>
          <p:nvSpPr>
            <p:cNvPr id="15" name="삼각형 14">
              <a:extLst>
                <a:ext uri="{FF2B5EF4-FFF2-40B4-BE49-F238E27FC236}">
                  <a16:creationId xmlns:a16="http://schemas.microsoft.com/office/drawing/2014/main" id="{BFFE954B-B239-8E00-69CE-99FE0DC0AACF}"/>
                </a:ext>
              </a:extLst>
            </p:cNvPr>
            <p:cNvSpPr/>
            <p:nvPr/>
          </p:nvSpPr>
          <p:spPr>
            <a:xfrm flipV="1">
              <a:off x="818441" y="230187"/>
              <a:ext cx="172159" cy="603409"/>
            </a:xfrm>
            <a:prstGeom prst="triangle">
              <a:avLst>
                <a:gd name="adj" fmla="val 0"/>
              </a:avLst>
            </a:prstGeom>
            <a:solidFill>
              <a:srgbClr val="DAE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350"/>
            </a:p>
          </p:txBody>
        </p:sp>
        <p:sp>
          <p:nvSpPr>
            <p:cNvPr id="16" name="삼각형 15">
              <a:extLst>
                <a:ext uri="{FF2B5EF4-FFF2-40B4-BE49-F238E27FC236}">
                  <a16:creationId xmlns:a16="http://schemas.microsoft.com/office/drawing/2014/main" id="{A0EBF46F-51EB-19CC-74CB-487AB4AA24AC}"/>
                </a:ext>
              </a:extLst>
            </p:cNvPr>
            <p:cNvSpPr/>
            <p:nvPr/>
          </p:nvSpPr>
          <p:spPr>
            <a:xfrm flipV="1">
              <a:off x="970841" y="230187"/>
              <a:ext cx="172159" cy="603409"/>
            </a:xfrm>
            <a:prstGeom prst="triangle">
              <a:avLst>
                <a:gd name="adj" fmla="val 0"/>
              </a:avLst>
            </a:prstGeom>
            <a:solidFill>
              <a:srgbClr val="00A0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350"/>
            </a:p>
          </p:txBody>
        </p:sp>
        <p:sp>
          <p:nvSpPr>
            <p:cNvPr id="17" name="삼각형 16">
              <a:extLst>
                <a:ext uri="{FF2B5EF4-FFF2-40B4-BE49-F238E27FC236}">
                  <a16:creationId xmlns:a16="http://schemas.microsoft.com/office/drawing/2014/main" id="{D4B7A1B6-03C2-F646-1834-9C5830F8FBEC}"/>
                </a:ext>
              </a:extLst>
            </p:cNvPr>
            <p:cNvSpPr/>
            <p:nvPr/>
          </p:nvSpPr>
          <p:spPr>
            <a:xfrm flipV="1">
              <a:off x="1123241" y="230187"/>
              <a:ext cx="172159" cy="603409"/>
            </a:xfrm>
            <a:prstGeom prst="triangle">
              <a:avLst>
                <a:gd name="adj" fmla="val 0"/>
              </a:avLst>
            </a:prstGeom>
            <a:solidFill>
              <a:srgbClr val="00A0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350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6FB6EF9B-ACA8-53F4-F086-BE1C7917C1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1247" y="3604022"/>
            <a:ext cx="4419600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181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743575-9EDD-514D-A2C6-81FCEC3A4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1" y="1131094"/>
            <a:ext cx="7886699" cy="994172"/>
          </a:xfrm>
        </p:spPr>
        <p:txBody>
          <a:bodyPr/>
          <a:lstStyle/>
          <a:p>
            <a:r>
              <a:rPr kumimoji="1" lang="ko-KR" altLang="en-US" dirty="0">
                <a:latin typeface="Tmoney RoundWind Regular" panose="02050503000000000000" pitchFamily="18" charset="-127"/>
                <a:ea typeface="Tmoney RoundWind Regular" panose="02050503000000000000" pitchFamily="18" charset="-127"/>
              </a:rPr>
              <a:t>목차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DC8F90AC-1D67-884A-90E0-CA4BAB2BF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263504"/>
          </a:xfrm>
        </p:spPr>
        <p:txBody>
          <a:bodyPr>
            <a:normAutofit/>
          </a:bodyPr>
          <a:lstStyle/>
          <a:p>
            <a:pPr marL="385763" indent="-385763">
              <a:buAutoNum type="arabicParenR"/>
            </a:pPr>
            <a:r>
              <a:rPr kumimoji="1" lang="en-US" altLang="ko-KR" sz="2400" dirty="0">
                <a:latin typeface="Tmoney RoundWind Regular" panose="02050503000000000000" pitchFamily="18" charset="-127"/>
                <a:ea typeface="Tmoney RoundWind Regular" panose="02050503000000000000" pitchFamily="18" charset="-127"/>
                <a:cs typeface="Baloo Bhaina 2" panose="03080502040302020200" pitchFamily="66" charset="0"/>
              </a:rPr>
              <a:t>CBBA </a:t>
            </a:r>
            <a:r>
              <a:rPr kumimoji="1" lang="ko-KR" altLang="en-US" sz="2400" dirty="0">
                <a:latin typeface="Tmoney RoundWind Regular" panose="02050503000000000000" pitchFamily="18" charset="-127"/>
                <a:ea typeface="Tmoney RoundWind Regular" panose="02050503000000000000" pitchFamily="18" charset="-127"/>
                <a:cs typeface="Baloo Bhaina 2" panose="03080502040302020200" pitchFamily="66" charset="0"/>
              </a:rPr>
              <a:t>및 </a:t>
            </a:r>
            <a:r>
              <a:rPr kumimoji="1" lang="en-US" altLang="ko-KR" sz="2400" dirty="0">
                <a:latin typeface="Tmoney RoundWind Regular" panose="02050503000000000000" pitchFamily="18" charset="-127"/>
                <a:ea typeface="Tmoney RoundWind Regular" panose="02050503000000000000" pitchFamily="18" charset="-127"/>
                <a:cs typeface="Baloo Bhaina 2" panose="03080502040302020200" pitchFamily="66" charset="0"/>
              </a:rPr>
              <a:t>SGA </a:t>
            </a:r>
            <a:r>
              <a:rPr kumimoji="1" lang="ko-KR" altLang="en-US" sz="2400" dirty="0">
                <a:latin typeface="Tmoney RoundWind Regular" panose="02050503000000000000" pitchFamily="18" charset="-127"/>
                <a:ea typeface="Tmoney RoundWind Regular" panose="02050503000000000000" pitchFamily="18" charset="-127"/>
                <a:cs typeface="Baloo Bhaina 2" panose="03080502040302020200" pitchFamily="66" charset="0"/>
              </a:rPr>
              <a:t>소개</a:t>
            </a:r>
            <a:endParaRPr kumimoji="1" lang="en-US" altLang="ko-KR" sz="2400" dirty="0">
              <a:latin typeface="Tmoney RoundWind Regular" panose="02050503000000000000" pitchFamily="18" charset="-127"/>
              <a:ea typeface="Tmoney RoundWind Regular" panose="02050503000000000000" pitchFamily="18" charset="-127"/>
              <a:cs typeface="Baloo Bhaina 2" panose="03080502040302020200" pitchFamily="66" charset="0"/>
            </a:endParaRPr>
          </a:p>
          <a:p>
            <a:pPr marL="385763" indent="-385763">
              <a:buAutoNum type="arabicParenR"/>
            </a:pPr>
            <a:endParaRPr kumimoji="1" lang="en-US" altLang="ko-KR" sz="2400" dirty="0">
              <a:latin typeface="Tmoney RoundWind Regular" panose="02050503000000000000" pitchFamily="18" charset="-127"/>
              <a:ea typeface="Tmoney RoundWind Regular" panose="02050503000000000000" pitchFamily="18" charset="-127"/>
              <a:cs typeface="Baloo Bhaina 2" panose="03080502040302020200" pitchFamily="66" charset="0"/>
            </a:endParaRPr>
          </a:p>
          <a:p>
            <a:pPr marL="385763" indent="-385763">
              <a:buAutoNum type="arabicParenR"/>
            </a:pPr>
            <a:r>
              <a:rPr kumimoji="1" lang="en-US" altLang="ko-KR" sz="2400" dirty="0">
                <a:latin typeface="Tmoney RoundWind Regular" panose="02050503000000000000" pitchFamily="18" charset="-127"/>
                <a:ea typeface="Tmoney RoundWind Regular" panose="02050503000000000000" pitchFamily="18" charset="-127"/>
                <a:cs typeface="Baloo Bhaina 2" panose="03080502040302020200" pitchFamily="66" charset="0"/>
              </a:rPr>
              <a:t>Depot </a:t>
            </a:r>
            <a:r>
              <a:rPr kumimoji="1" lang="ko-KR" altLang="en-US" sz="2400" dirty="0">
                <a:latin typeface="Tmoney RoundWind Regular" panose="02050503000000000000" pitchFamily="18" charset="-127"/>
                <a:ea typeface="Tmoney RoundWind Regular" panose="02050503000000000000" pitchFamily="18" charset="-127"/>
                <a:cs typeface="Baloo Bhaina 2" panose="03080502040302020200" pitchFamily="66" charset="0"/>
              </a:rPr>
              <a:t>복귀 고려 방안</a:t>
            </a:r>
            <a:endParaRPr kumimoji="1" lang="en-US" altLang="ko-KR" sz="2400" dirty="0">
              <a:latin typeface="Tmoney RoundWind Regular" panose="02050503000000000000" pitchFamily="18" charset="-127"/>
              <a:ea typeface="Tmoney RoundWind Regular" panose="02050503000000000000" pitchFamily="18" charset="-127"/>
              <a:cs typeface="Baloo Bhaina 2" panose="03080502040302020200" pitchFamily="66" charset="0"/>
            </a:endParaRPr>
          </a:p>
          <a:p>
            <a:pPr marL="385763" indent="-385763">
              <a:buAutoNum type="arabicParenR"/>
            </a:pPr>
            <a:endParaRPr kumimoji="1" lang="en-US" altLang="ko-KR" sz="2400" dirty="0">
              <a:latin typeface="Tmoney RoundWind Regular" panose="02050503000000000000" pitchFamily="18" charset="-127"/>
              <a:ea typeface="Tmoney RoundWind Regular" panose="02050503000000000000" pitchFamily="18" charset="-127"/>
              <a:cs typeface="Baloo Bhaina 2" panose="03080502040302020200" pitchFamily="66" charset="0"/>
            </a:endParaRPr>
          </a:p>
          <a:p>
            <a:pPr marL="385763" indent="-385763">
              <a:buAutoNum type="arabicParenR"/>
            </a:pPr>
            <a:r>
              <a:rPr kumimoji="1" lang="en-US" altLang="ko-KR" sz="2400" dirty="0">
                <a:latin typeface="Tmoney RoundWind Regular" panose="02050503000000000000" pitchFamily="18" charset="-127"/>
                <a:ea typeface="Tmoney RoundWind Regular" panose="02050503000000000000" pitchFamily="18" charset="-127"/>
                <a:cs typeface="Baloo Bhaina 2" panose="03080502040302020200" pitchFamily="66" charset="0"/>
              </a:rPr>
              <a:t>Before / After Constraint </a:t>
            </a:r>
            <a:r>
              <a:rPr kumimoji="1" lang="ko-KR" altLang="en-US" sz="2400" dirty="0">
                <a:latin typeface="Tmoney RoundWind Regular" panose="02050503000000000000" pitchFamily="18" charset="-127"/>
                <a:ea typeface="Tmoney RoundWind Regular" panose="02050503000000000000" pitchFamily="18" charset="-127"/>
                <a:cs typeface="Baloo Bhaina 2" panose="03080502040302020200" pitchFamily="66" charset="0"/>
              </a:rPr>
              <a:t>고려 방안</a:t>
            </a:r>
            <a:endParaRPr kumimoji="1" lang="en-US" altLang="ko-KR" sz="2400" dirty="0">
              <a:latin typeface="Tmoney RoundWind Regular" panose="02050503000000000000" pitchFamily="18" charset="-127"/>
              <a:ea typeface="Tmoney RoundWind Regular" panose="02050503000000000000" pitchFamily="18" charset="-127"/>
              <a:cs typeface="Baloo Bhaina 2" panose="03080502040302020200" pitchFamily="66" charset="0"/>
            </a:endParaRPr>
          </a:p>
          <a:p>
            <a:pPr marL="385763" indent="-385763">
              <a:buAutoNum type="arabicParenR"/>
            </a:pPr>
            <a:endParaRPr kumimoji="1" lang="en-US" altLang="ko-KR" sz="2400" dirty="0">
              <a:latin typeface="Tmoney RoundWind Regular" panose="02050503000000000000" pitchFamily="18" charset="-127"/>
              <a:ea typeface="Tmoney RoundWind Regular" panose="02050503000000000000" pitchFamily="18" charset="-127"/>
              <a:cs typeface="Baloo Bhaina 2" panose="03080502040302020200" pitchFamily="66" charset="0"/>
            </a:endParaRPr>
          </a:p>
          <a:p>
            <a:pPr marL="385763" indent="-385763">
              <a:buAutoNum type="arabicParenR"/>
            </a:pPr>
            <a:r>
              <a:rPr kumimoji="1" lang="en-US" altLang="ko-KR" sz="2400" dirty="0">
                <a:latin typeface="Tmoney RoundWind Regular" panose="02050503000000000000" pitchFamily="18" charset="-127"/>
                <a:ea typeface="Tmoney RoundWind Regular" panose="02050503000000000000" pitchFamily="18" charset="-127"/>
                <a:cs typeface="Baloo Bhaina 2" panose="03080502040302020200" pitchFamily="66" charset="0"/>
              </a:rPr>
              <a:t>Simultaneous Constraint </a:t>
            </a:r>
            <a:r>
              <a:rPr kumimoji="1" lang="ko-KR" altLang="en-US" sz="2400" dirty="0">
                <a:latin typeface="Tmoney RoundWind Regular" panose="02050503000000000000" pitchFamily="18" charset="-127"/>
                <a:ea typeface="Tmoney RoundWind Regular" panose="02050503000000000000" pitchFamily="18" charset="-127"/>
                <a:cs typeface="Baloo Bhaina 2" panose="03080502040302020200" pitchFamily="66" charset="0"/>
              </a:rPr>
              <a:t>고려 방안 </a:t>
            </a:r>
            <a:r>
              <a:rPr kumimoji="1" lang="en-US" altLang="ko-KR" sz="2400" dirty="0">
                <a:latin typeface="Tmoney RoundWind Regular" panose="02050503000000000000" pitchFamily="18" charset="-127"/>
                <a:ea typeface="Tmoney RoundWind Regular" panose="02050503000000000000" pitchFamily="18" charset="-127"/>
                <a:cs typeface="Baloo Bhaina 2" panose="03080502040302020200" pitchFamily="66" charset="0"/>
              </a:rPr>
              <a:t>+</a:t>
            </a:r>
            <a:r>
              <a:rPr kumimoji="1" lang="ko-KR" altLang="en-US" sz="2400" dirty="0">
                <a:latin typeface="Tmoney RoundWind Regular" panose="02050503000000000000" pitchFamily="18" charset="-127"/>
                <a:ea typeface="Tmoney RoundWind Regular" panose="02050503000000000000" pitchFamily="18" charset="-127"/>
                <a:cs typeface="Baloo Bhaina 2" panose="03080502040302020200" pitchFamily="66" charset="0"/>
              </a:rPr>
              <a:t> </a:t>
            </a:r>
            <a:r>
              <a:rPr kumimoji="1" lang="en-US" altLang="ko-KR" sz="2400" dirty="0">
                <a:latin typeface="Tmoney RoundWind Regular" panose="02050503000000000000" pitchFamily="18" charset="-127"/>
                <a:ea typeface="Tmoney RoundWind Regular" panose="02050503000000000000" pitchFamily="18" charset="-127"/>
                <a:cs typeface="Baloo Bhaina 2" panose="03080502040302020200" pitchFamily="66" charset="0"/>
              </a:rPr>
              <a:t>Cooperation</a:t>
            </a:r>
          </a:p>
        </p:txBody>
      </p:sp>
      <p:pic>
        <p:nvPicPr>
          <p:cNvPr id="2050" name="Picture 2" descr="과학,연구 이미지 아이콘 일러스트 파일입니다~ &gt; 디자인 자료실 - KMUG 케이머그">
            <a:extLst>
              <a:ext uri="{FF2B5EF4-FFF2-40B4-BE49-F238E27FC236}">
                <a16:creationId xmlns:a16="http://schemas.microsoft.com/office/drawing/2014/main" id="{FCD0EE8A-DBC4-A149-8DE1-A790767529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252" b="4878"/>
          <a:stretch/>
        </p:blipFill>
        <p:spPr bwMode="auto">
          <a:xfrm>
            <a:off x="8229347" y="5061231"/>
            <a:ext cx="836595" cy="857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9729114-C0D9-FF18-EA1E-893060A8C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5521" y="5688298"/>
            <a:ext cx="1092958" cy="247217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0EDEBA55-97C2-BC6B-A324-A024270A1932}"/>
              </a:ext>
            </a:extLst>
          </p:cNvPr>
          <p:cNvGrpSpPr/>
          <p:nvPr/>
        </p:nvGrpSpPr>
        <p:grpSpPr>
          <a:xfrm>
            <a:off x="156631" y="1029891"/>
            <a:ext cx="472019" cy="546613"/>
            <a:chOff x="666041" y="230187"/>
            <a:chExt cx="629359" cy="603409"/>
          </a:xfrm>
        </p:grpSpPr>
        <p:sp>
          <p:nvSpPr>
            <p:cNvPr id="14" name="삼각형 13">
              <a:extLst>
                <a:ext uri="{FF2B5EF4-FFF2-40B4-BE49-F238E27FC236}">
                  <a16:creationId xmlns:a16="http://schemas.microsoft.com/office/drawing/2014/main" id="{1E18F7C9-1031-1A1F-3D50-55D14C90EB05}"/>
                </a:ext>
              </a:extLst>
            </p:cNvPr>
            <p:cNvSpPr/>
            <p:nvPr/>
          </p:nvSpPr>
          <p:spPr>
            <a:xfrm flipV="1">
              <a:off x="666041" y="230187"/>
              <a:ext cx="172159" cy="603409"/>
            </a:xfrm>
            <a:prstGeom prst="triangle">
              <a:avLst>
                <a:gd name="adj" fmla="val 0"/>
              </a:avLst>
            </a:prstGeom>
            <a:solidFill>
              <a:srgbClr val="00A0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350"/>
            </a:p>
          </p:txBody>
        </p:sp>
        <p:sp>
          <p:nvSpPr>
            <p:cNvPr id="15" name="삼각형 14">
              <a:extLst>
                <a:ext uri="{FF2B5EF4-FFF2-40B4-BE49-F238E27FC236}">
                  <a16:creationId xmlns:a16="http://schemas.microsoft.com/office/drawing/2014/main" id="{BFFE954B-B239-8E00-69CE-99FE0DC0AACF}"/>
                </a:ext>
              </a:extLst>
            </p:cNvPr>
            <p:cNvSpPr/>
            <p:nvPr/>
          </p:nvSpPr>
          <p:spPr>
            <a:xfrm flipV="1">
              <a:off x="818441" y="230187"/>
              <a:ext cx="172159" cy="603409"/>
            </a:xfrm>
            <a:prstGeom prst="triangle">
              <a:avLst>
                <a:gd name="adj" fmla="val 0"/>
              </a:avLst>
            </a:prstGeom>
            <a:solidFill>
              <a:srgbClr val="DAE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350"/>
            </a:p>
          </p:txBody>
        </p:sp>
        <p:sp>
          <p:nvSpPr>
            <p:cNvPr id="16" name="삼각형 15">
              <a:extLst>
                <a:ext uri="{FF2B5EF4-FFF2-40B4-BE49-F238E27FC236}">
                  <a16:creationId xmlns:a16="http://schemas.microsoft.com/office/drawing/2014/main" id="{A0EBF46F-51EB-19CC-74CB-487AB4AA24AC}"/>
                </a:ext>
              </a:extLst>
            </p:cNvPr>
            <p:cNvSpPr/>
            <p:nvPr/>
          </p:nvSpPr>
          <p:spPr>
            <a:xfrm flipV="1">
              <a:off x="970841" y="230187"/>
              <a:ext cx="172159" cy="603409"/>
            </a:xfrm>
            <a:prstGeom prst="triangle">
              <a:avLst>
                <a:gd name="adj" fmla="val 0"/>
              </a:avLst>
            </a:prstGeom>
            <a:solidFill>
              <a:srgbClr val="00A0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350"/>
            </a:p>
          </p:txBody>
        </p:sp>
        <p:sp>
          <p:nvSpPr>
            <p:cNvPr id="17" name="삼각형 16">
              <a:extLst>
                <a:ext uri="{FF2B5EF4-FFF2-40B4-BE49-F238E27FC236}">
                  <a16:creationId xmlns:a16="http://schemas.microsoft.com/office/drawing/2014/main" id="{D4B7A1B6-03C2-F646-1834-9C5830F8FBEC}"/>
                </a:ext>
              </a:extLst>
            </p:cNvPr>
            <p:cNvSpPr/>
            <p:nvPr/>
          </p:nvSpPr>
          <p:spPr>
            <a:xfrm flipV="1">
              <a:off x="1123241" y="230187"/>
              <a:ext cx="172159" cy="603409"/>
            </a:xfrm>
            <a:prstGeom prst="triangle">
              <a:avLst>
                <a:gd name="adj" fmla="val 0"/>
              </a:avLst>
            </a:prstGeom>
            <a:solidFill>
              <a:srgbClr val="00A0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37207720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743575-9EDD-514D-A2C6-81FCEC3A4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1" y="1131094"/>
            <a:ext cx="7886699" cy="994172"/>
          </a:xfrm>
        </p:spPr>
        <p:txBody>
          <a:bodyPr/>
          <a:lstStyle/>
          <a:p>
            <a:r>
              <a:rPr kumimoji="1" lang="en-US" altLang="ko-KR" dirty="0">
                <a:latin typeface="Tmoney RoundWind Regular" panose="02050503000000000000" pitchFamily="18" charset="-127"/>
                <a:ea typeface="Tmoney RoundWind Regular" panose="02050503000000000000" pitchFamily="18" charset="-127"/>
              </a:rPr>
              <a:t>MDP </a:t>
            </a:r>
            <a:r>
              <a:rPr kumimoji="1" lang="ko-KR" altLang="en-US" dirty="0">
                <a:latin typeface="Tmoney RoundWind Regular" panose="02050503000000000000" pitchFamily="18" charset="-127"/>
                <a:ea typeface="Tmoney RoundWind Regular" panose="02050503000000000000" pitchFamily="18" charset="-127"/>
              </a:rPr>
              <a:t>란</a:t>
            </a:r>
            <a:r>
              <a:rPr kumimoji="1" lang="en-US" altLang="ko-KR" dirty="0">
                <a:latin typeface="Tmoney RoundWind Regular" panose="02050503000000000000" pitchFamily="18" charset="-127"/>
                <a:ea typeface="Tmoney RoundWind Regular" panose="02050503000000000000" pitchFamily="18" charset="-127"/>
              </a:rPr>
              <a:t>?</a:t>
            </a:r>
            <a:endParaRPr kumimoji="1" lang="ko-KR" altLang="en-US" dirty="0">
              <a:latin typeface="Tmoney RoundWind Regular" panose="02050503000000000000" pitchFamily="18" charset="-127"/>
              <a:ea typeface="Tmoney RoundWind Regular" panose="02050503000000000000" pitchFamily="18" charset="-127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DC8F90AC-1D67-884A-90E0-CA4BAB2BF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263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ko-KR" altLang="en-US" sz="2400" dirty="0">
                <a:latin typeface="Tmoney RoundWind Regular" panose="02050503000000000000" pitchFamily="18" charset="-127"/>
                <a:ea typeface="Tmoney RoundWind Regular" panose="02050503000000000000" pitchFamily="18" charset="-127"/>
                <a:cs typeface="Baloo Bhaina 2" panose="03080502040302020200" pitchFamily="66" charset="0"/>
              </a:rPr>
              <a:t>예시 </a:t>
            </a:r>
            <a:r>
              <a:rPr kumimoji="1" lang="en-US" altLang="ko-KR" sz="2400" dirty="0">
                <a:latin typeface="Tmoney RoundWind Regular" panose="02050503000000000000" pitchFamily="18" charset="-127"/>
                <a:ea typeface="Tmoney RoundWind Regular" panose="02050503000000000000" pitchFamily="18" charset="-127"/>
                <a:cs typeface="Baloo Bhaina 2" panose="03080502040302020200" pitchFamily="66" charset="0"/>
              </a:rPr>
              <a:t>:</a:t>
            </a:r>
            <a:r>
              <a:rPr kumimoji="1" lang="ko-KR" altLang="en-US" sz="2400" dirty="0">
                <a:latin typeface="Tmoney RoundWind Regular" panose="02050503000000000000" pitchFamily="18" charset="-127"/>
                <a:ea typeface="Tmoney RoundWind Regular" panose="02050503000000000000" pitchFamily="18" charset="-127"/>
                <a:cs typeface="Baloo Bhaina 2" panose="03080502040302020200" pitchFamily="66" charset="0"/>
              </a:rPr>
              <a:t> </a:t>
            </a:r>
            <a:endParaRPr kumimoji="1" lang="en-US" altLang="ko-KR" sz="2400" dirty="0">
              <a:latin typeface="Tmoney RoundWind Regular" panose="02050503000000000000" pitchFamily="18" charset="-127"/>
              <a:ea typeface="Tmoney RoundWind Regular" panose="02050503000000000000" pitchFamily="18" charset="-127"/>
              <a:cs typeface="Baloo Bhaina 2" panose="03080502040302020200" pitchFamily="66" charset="0"/>
            </a:endParaRPr>
          </a:p>
        </p:txBody>
      </p:sp>
      <p:pic>
        <p:nvPicPr>
          <p:cNvPr id="2050" name="Picture 2" descr="과학,연구 이미지 아이콘 일러스트 파일입니다~ &gt; 디자인 자료실 - KMUG 케이머그">
            <a:extLst>
              <a:ext uri="{FF2B5EF4-FFF2-40B4-BE49-F238E27FC236}">
                <a16:creationId xmlns:a16="http://schemas.microsoft.com/office/drawing/2014/main" id="{FCD0EE8A-DBC4-A149-8DE1-A790767529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252" b="4878"/>
          <a:stretch/>
        </p:blipFill>
        <p:spPr bwMode="auto">
          <a:xfrm>
            <a:off x="8229347" y="5061231"/>
            <a:ext cx="836595" cy="857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9729114-C0D9-FF18-EA1E-893060A8C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5521" y="5688298"/>
            <a:ext cx="1092958" cy="247217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0EDEBA55-97C2-BC6B-A324-A024270A1932}"/>
              </a:ext>
            </a:extLst>
          </p:cNvPr>
          <p:cNvGrpSpPr/>
          <p:nvPr/>
        </p:nvGrpSpPr>
        <p:grpSpPr>
          <a:xfrm>
            <a:off x="156631" y="1029891"/>
            <a:ext cx="472019" cy="546613"/>
            <a:chOff x="666041" y="230187"/>
            <a:chExt cx="629359" cy="603409"/>
          </a:xfrm>
        </p:grpSpPr>
        <p:sp>
          <p:nvSpPr>
            <p:cNvPr id="14" name="삼각형 13">
              <a:extLst>
                <a:ext uri="{FF2B5EF4-FFF2-40B4-BE49-F238E27FC236}">
                  <a16:creationId xmlns:a16="http://schemas.microsoft.com/office/drawing/2014/main" id="{1E18F7C9-1031-1A1F-3D50-55D14C90EB05}"/>
                </a:ext>
              </a:extLst>
            </p:cNvPr>
            <p:cNvSpPr/>
            <p:nvPr/>
          </p:nvSpPr>
          <p:spPr>
            <a:xfrm flipV="1">
              <a:off x="666041" y="230187"/>
              <a:ext cx="172159" cy="603409"/>
            </a:xfrm>
            <a:prstGeom prst="triangle">
              <a:avLst>
                <a:gd name="adj" fmla="val 0"/>
              </a:avLst>
            </a:prstGeom>
            <a:solidFill>
              <a:srgbClr val="00A0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350"/>
            </a:p>
          </p:txBody>
        </p:sp>
        <p:sp>
          <p:nvSpPr>
            <p:cNvPr id="15" name="삼각형 14">
              <a:extLst>
                <a:ext uri="{FF2B5EF4-FFF2-40B4-BE49-F238E27FC236}">
                  <a16:creationId xmlns:a16="http://schemas.microsoft.com/office/drawing/2014/main" id="{BFFE954B-B239-8E00-69CE-99FE0DC0AACF}"/>
                </a:ext>
              </a:extLst>
            </p:cNvPr>
            <p:cNvSpPr/>
            <p:nvPr/>
          </p:nvSpPr>
          <p:spPr>
            <a:xfrm flipV="1">
              <a:off x="818441" y="230187"/>
              <a:ext cx="172159" cy="603409"/>
            </a:xfrm>
            <a:prstGeom prst="triangle">
              <a:avLst>
                <a:gd name="adj" fmla="val 0"/>
              </a:avLst>
            </a:prstGeom>
            <a:solidFill>
              <a:srgbClr val="DAE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350"/>
            </a:p>
          </p:txBody>
        </p:sp>
        <p:sp>
          <p:nvSpPr>
            <p:cNvPr id="16" name="삼각형 15">
              <a:extLst>
                <a:ext uri="{FF2B5EF4-FFF2-40B4-BE49-F238E27FC236}">
                  <a16:creationId xmlns:a16="http://schemas.microsoft.com/office/drawing/2014/main" id="{A0EBF46F-51EB-19CC-74CB-487AB4AA24AC}"/>
                </a:ext>
              </a:extLst>
            </p:cNvPr>
            <p:cNvSpPr/>
            <p:nvPr/>
          </p:nvSpPr>
          <p:spPr>
            <a:xfrm flipV="1">
              <a:off x="970841" y="230187"/>
              <a:ext cx="172159" cy="603409"/>
            </a:xfrm>
            <a:prstGeom prst="triangle">
              <a:avLst>
                <a:gd name="adj" fmla="val 0"/>
              </a:avLst>
            </a:prstGeom>
            <a:solidFill>
              <a:srgbClr val="00A0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350"/>
            </a:p>
          </p:txBody>
        </p:sp>
        <p:sp>
          <p:nvSpPr>
            <p:cNvPr id="17" name="삼각형 16">
              <a:extLst>
                <a:ext uri="{FF2B5EF4-FFF2-40B4-BE49-F238E27FC236}">
                  <a16:creationId xmlns:a16="http://schemas.microsoft.com/office/drawing/2014/main" id="{D4B7A1B6-03C2-F646-1834-9C5830F8FBEC}"/>
                </a:ext>
              </a:extLst>
            </p:cNvPr>
            <p:cNvSpPr/>
            <p:nvPr/>
          </p:nvSpPr>
          <p:spPr>
            <a:xfrm flipV="1">
              <a:off x="1123241" y="230187"/>
              <a:ext cx="172159" cy="603409"/>
            </a:xfrm>
            <a:prstGeom prst="triangle">
              <a:avLst>
                <a:gd name="adj" fmla="val 0"/>
              </a:avLst>
            </a:prstGeom>
            <a:solidFill>
              <a:srgbClr val="00A0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350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5BD8CF3E-22AB-3742-FB22-05DFD74D14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2358" y="2303010"/>
            <a:ext cx="4886325" cy="21907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308F8E6-EF06-C821-E3CD-99058D78BE92}"/>
              </a:ext>
            </a:extLst>
          </p:cNvPr>
          <p:cNvSpPr txBox="1"/>
          <p:nvPr/>
        </p:nvSpPr>
        <p:spPr>
          <a:xfrm>
            <a:off x="1582359" y="4493760"/>
            <a:ext cx="6096397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350" dirty="0"/>
              <a:t>State : </a:t>
            </a:r>
            <a:r>
              <a:rPr kumimoji="1" lang="ko-KR" altLang="en-US" sz="1350" dirty="0"/>
              <a:t>위 그림</a:t>
            </a:r>
            <a:endParaRPr kumimoji="1" lang="en-US" altLang="ko-KR" sz="1350" dirty="0"/>
          </a:p>
          <a:p>
            <a:r>
              <a:rPr kumimoji="1" lang="en-US" altLang="ko-KR" sz="1350" dirty="0"/>
              <a:t>Action : </a:t>
            </a:r>
            <a:r>
              <a:rPr kumimoji="1" lang="ko-KR" altLang="en-US" sz="1350" dirty="0"/>
              <a:t>전후 좌우 움직임</a:t>
            </a:r>
            <a:endParaRPr kumimoji="1" lang="en-US" altLang="ko-KR" sz="1350" dirty="0"/>
          </a:p>
          <a:p>
            <a:r>
              <a:rPr kumimoji="1" lang="en-US" altLang="ko-KR" sz="1350" dirty="0"/>
              <a:t>Transition</a:t>
            </a:r>
            <a:r>
              <a:rPr kumimoji="1" lang="ko-KR" altLang="en-US" sz="1350" dirty="0"/>
              <a:t> </a:t>
            </a:r>
            <a:r>
              <a:rPr kumimoji="1" lang="en-US" altLang="ko-KR" sz="1350" dirty="0"/>
              <a:t>:</a:t>
            </a:r>
            <a:r>
              <a:rPr kumimoji="1" lang="ko-KR" altLang="en-US" sz="1350" dirty="0"/>
              <a:t> </a:t>
            </a:r>
            <a:r>
              <a:rPr kumimoji="1" lang="en-US" altLang="ko-KR" sz="1350" dirty="0"/>
              <a:t>Action</a:t>
            </a:r>
            <a:r>
              <a:rPr kumimoji="1" lang="ko-KR" altLang="en-US" sz="1350" dirty="0"/>
              <a:t> 이 일어나고</a:t>
            </a:r>
            <a:r>
              <a:rPr kumimoji="1" lang="en-US" altLang="ko-KR" sz="1350" dirty="0"/>
              <a:t>,</a:t>
            </a:r>
            <a:r>
              <a:rPr kumimoji="1" lang="ko-KR" altLang="en-US" sz="1350" dirty="0"/>
              <a:t> 갈 수 있는 지역이라면 움직이고</a:t>
            </a:r>
            <a:r>
              <a:rPr kumimoji="1" lang="en-US" altLang="ko-KR" sz="1350" dirty="0"/>
              <a:t>,</a:t>
            </a:r>
            <a:r>
              <a:rPr kumimoji="1" lang="ko-KR" altLang="en-US" sz="1350" dirty="0"/>
              <a:t> 벽이거나 장애물이라면 못 감</a:t>
            </a:r>
            <a:endParaRPr kumimoji="1" lang="en-US" altLang="ko-KR" sz="1350" dirty="0"/>
          </a:p>
          <a:p>
            <a:r>
              <a:rPr kumimoji="1" lang="en-US" altLang="ko-KR" sz="1350" dirty="0"/>
              <a:t>Probability : Action </a:t>
            </a:r>
            <a:r>
              <a:rPr kumimoji="1" lang="ko-KR" altLang="en-US" sz="1350" dirty="0"/>
              <a:t>을 취했을 때 어떤 방향으로 </a:t>
            </a:r>
            <a:r>
              <a:rPr kumimoji="1" lang="en-US" altLang="ko-KR" sz="1350" dirty="0"/>
              <a:t>Transition </a:t>
            </a:r>
            <a:r>
              <a:rPr kumimoji="1" lang="ko-KR" altLang="en-US" sz="1350" dirty="0"/>
              <a:t>될지에 대한 확률</a:t>
            </a:r>
            <a:endParaRPr kumimoji="1" lang="en-US" altLang="ko-KR" sz="1350" dirty="0"/>
          </a:p>
          <a:p>
            <a:endParaRPr kumimoji="1" lang="en-US" altLang="ko-KR" sz="1350" dirty="0"/>
          </a:p>
          <a:p>
            <a:endParaRPr kumimoji="1" lang="ko-Kore-KR" altLang="en-US" sz="1350" dirty="0"/>
          </a:p>
        </p:txBody>
      </p:sp>
    </p:spTree>
    <p:extLst>
      <p:ext uri="{BB962C8B-B14F-4D97-AF65-F5344CB8AC3E}">
        <p14:creationId xmlns:p14="http://schemas.microsoft.com/office/powerpoint/2010/main" val="499066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743575-9EDD-514D-A2C6-81FCEC3A4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1" y="1131094"/>
            <a:ext cx="7886699" cy="994172"/>
          </a:xfrm>
        </p:spPr>
        <p:txBody>
          <a:bodyPr>
            <a:normAutofit/>
          </a:bodyPr>
          <a:lstStyle/>
          <a:p>
            <a:r>
              <a:rPr kumimoji="1" lang="en-US" altLang="ko-KR" sz="3000" dirty="0">
                <a:latin typeface="Tmoney RoundWind Regular" panose="02050503000000000000" pitchFamily="18" charset="-127"/>
                <a:ea typeface="Tmoney RoundWind Regular" panose="02050503000000000000" pitchFamily="18" charset="-127"/>
                <a:cs typeface="Baloo Bhaina 2" panose="03080502040302020200" pitchFamily="66" charset="0"/>
              </a:rPr>
              <a:t>MDP </a:t>
            </a:r>
            <a:r>
              <a:rPr kumimoji="1" lang="ko-KR" altLang="en-US" sz="3000" dirty="0" err="1">
                <a:latin typeface="Tmoney RoundWind Regular" panose="02050503000000000000" pitchFamily="18" charset="-127"/>
                <a:ea typeface="Tmoney RoundWind Regular" panose="02050503000000000000" pitchFamily="18" charset="-127"/>
                <a:cs typeface="Baloo Bhaina 2" panose="03080502040302020200" pitchFamily="66" charset="0"/>
              </a:rPr>
              <a:t>를</a:t>
            </a:r>
            <a:r>
              <a:rPr kumimoji="1" lang="ko-KR" altLang="en-US" sz="3000" dirty="0">
                <a:latin typeface="Tmoney RoundWind Regular" panose="02050503000000000000" pitchFamily="18" charset="-127"/>
                <a:ea typeface="Tmoney RoundWind Regular" panose="02050503000000000000" pitchFamily="18" charset="-127"/>
                <a:cs typeface="Baloo Bhaina 2" panose="03080502040302020200" pitchFamily="66" charset="0"/>
              </a:rPr>
              <a:t> 활용한 영역 커버리지 경로 계획 기법</a:t>
            </a:r>
            <a:endParaRPr kumimoji="1" lang="en-US" altLang="ko-KR" sz="3000" dirty="0">
              <a:latin typeface="Tmoney RoundWind Regular" panose="02050503000000000000" pitchFamily="18" charset="-127"/>
              <a:ea typeface="Tmoney RoundWind Regular" panose="02050503000000000000" pitchFamily="18" charset="-127"/>
              <a:cs typeface="Baloo Bhaina 2" panose="03080502040302020200" pitchFamily="66" charset="0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DC8F90AC-1D67-884A-90E0-CA4BAB2BF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263504"/>
          </a:xfrm>
        </p:spPr>
        <p:txBody>
          <a:bodyPr>
            <a:normAutofit/>
          </a:bodyPr>
          <a:lstStyle/>
          <a:p>
            <a:pPr marL="385763" indent="-385763">
              <a:buAutoNum type="arabicParenR"/>
            </a:pPr>
            <a:r>
              <a:rPr kumimoji="1" lang="en-US" altLang="ko-KR" sz="2400" dirty="0">
                <a:latin typeface="Tmoney RoundWind Regular" panose="02050503000000000000" pitchFamily="18" charset="-127"/>
                <a:ea typeface="Tmoney RoundWind Regular" panose="02050503000000000000" pitchFamily="18" charset="-127"/>
                <a:cs typeface="Baloo Bhaina 2" panose="03080502040302020200" pitchFamily="66" charset="0"/>
              </a:rPr>
              <a:t>State : Agent location, Region’s Uncertainty </a:t>
            </a:r>
            <a:r>
              <a:rPr kumimoji="1" lang="ko-KR" altLang="en-US" sz="2400" dirty="0">
                <a:latin typeface="Tmoney RoundWind Regular" panose="02050503000000000000" pitchFamily="18" charset="-127"/>
                <a:ea typeface="Tmoney RoundWind Regular" panose="02050503000000000000" pitchFamily="18" charset="-127"/>
                <a:cs typeface="Baloo Bhaina 2" panose="03080502040302020200" pitchFamily="66" charset="0"/>
              </a:rPr>
              <a:t>  </a:t>
            </a:r>
            <a:endParaRPr kumimoji="1" lang="en-US" altLang="ko-KR" sz="2400" dirty="0">
              <a:latin typeface="Tmoney RoundWind Regular" panose="02050503000000000000" pitchFamily="18" charset="-127"/>
              <a:ea typeface="Tmoney RoundWind Regular" panose="02050503000000000000" pitchFamily="18" charset="-127"/>
              <a:cs typeface="Baloo Bhaina 2" panose="03080502040302020200" pitchFamily="66" charset="0"/>
            </a:endParaRPr>
          </a:p>
        </p:txBody>
      </p:sp>
      <p:pic>
        <p:nvPicPr>
          <p:cNvPr id="2050" name="Picture 2" descr="과학,연구 이미지 아이콘 일러스트 파일입니다~ &gt; 디자인 자료실 - KMUG 케이머그">
            <a:extLst>
              <a:ext uri="{FF2B5EF4-FFF2-40B4-BE49-F238E27FC236}">
                <a16:creationId xmlns:a16="http://schemas.microsoft.com/office/drawing/2014/main" id="{FCD0EE8A-DBC4-A149-8DE1-A790767529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252" b="4878"/>
          <a:stretch/>
        </p:blipFill>
        <p:spPr bwMode="auto">
          <a:xfrm>
            <a:off x="8229347" y="5061231"/>
            <a:ext cx="836595" cy="857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9729114-C0D9-FF18-EA1E-893060A8C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5521" y="5688298"/>
            <a:ext cx="1092958" cy="247217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0EDEBA55-97C2-BC6B-A324-A024270A1932}"/>
              </a:ext>
            </a:extLst>
          </p:cNvPr>
          <p:cNvGrpSpPr/>
          <p:nvPr/>
        </p:nvGrpSpPr>
        <p:grpSpPr>
          <a:xfrm>
            <a:off x="156631" y="1029891"/>
            <a:ext cx="472019" cy="546613"/>
            <a:chOff x="666041" y="230187"/>
            <a:chExt cx="629359" cy="603409"/>
          </a:xfrm>
        </p:grpSpPr>
        <p:sp>
          <p:nvSpPr>
            <p:cNvPr id="14" name="삼각형 13">
              <a:extLst>
                <a:ext uri="{FF2B5EF4-FFF2-40B4-BE49-F238E27FC236}">
                  <a16:creationId xmlns:a16="http://schemas.microsoft.com/office/drawing/2014/main" id="{1E18F7C9-1031-1A1F-3D50-55D14C90EB05}"/>
                </a:ext>
              </a:extLst>
            </p:cNvPr>
            <p:cNvSpPr/>
            <p:nvPr/>
          </p:nvSpPr>
          <p:spPr>
            <a:xfrm flipV="1">
              <a:off x="666041" y="230187"/>
              <a:ext cx="172159" cy="603409"/>
            </a:xfrm>
            <a:prstGeom prst="triangle">
              <a:avLst>
                <a:gd name="adj" fmla="val 0"/>
              </a:avLst>
            </a:prstGeom>
            <a:solidFill>
              <a:srgbClr val="00A0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350"/>
            </a:p>
          </p:txBody>
        </p:sp>
        <p:sp>
          <p:nvSpPr>
            <p:cNvPr id="15" name="삼각형 14">
              <a:extLst>
                <a:ext uri="{FF2B5EF4-FFF2-40B4-BE49-F238E27FC236}">
                  <a16:creationId xmlns:a16="http://schemas.microsoft.com/office/drawing/2014/main" id="{BFFE954B-B239-8E00-69CE-99FE0DC0AACF}"/>
                </a:ext>
              </a:extLst>
            </p:cNvPr>
            <p:cNvSpPr/>
            <p:nvPr/>
          </p:nvSpPr>
          <p:spPr>
            <a:xfrm flipV="1">
              <a:off x="818441" y="230187"/>
              <a:ext cx="172159" cy="603409"/>
            </a:xfrm>
            <a:prstGeom prst="triangle">
              <a:avLst>
                <a:gd name="adj" fmla="val 0"/>
              </a:avLst>
            </a:prstGeom>
            <a:solidFill>
              <a:srgbClr val="DAE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350"/>
            </a:p>
          </p:txBody>
        </p:sp>
        <p:sp>
          <p:nvSpPr>
            <p:cNvPr id="16" name="삼각형 15">
              <a:extLst>
                <a:ext uri="{FF2B5EF4-FFF2-40B4-BE49-F238E27FC236}">
                  <a16:creationId xmlns:a16="http://schemas.microsoft.com/office/drawing/2014/main" id="{A0EBF46F-51EB-19CC-74CB-487AB4AA24AC}"/>
                </a:ext>
              </a:extLst>
            </p:cNvPr>
            <p:cNvSpPr/>
            <p:nvPr/>
          </p:nvSpPr>
          <p:spPr>
            <a:xfrm flipV="1">
              <a:off x="970841" y="230187"/>
              <a:ext cx="172159" cy="603409"/>
            </a:xfrm>
            <a:prstGeom prst="triangle">
              <a:avLst>
                <a:gd name="adj" fmla="val 0"/>
              </a:avLst>
            </a:prstGeom>
            <a:solidFill>
              <a:srgbClr val="00A0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350"/>
            </a:p>
          </p:txBody>
        </p:sp>
        <p:sp>
          <p:nvSpPr>
            <p:cNvPr id="17" name="삼각형 16">
              <a:extLst>
                <a:ext uri="{FF2B5EF4-FFF2-40B4-BE49-F238E27FC236}">
                  <a16:creationId xmlns:a16="http://schemas.microsoft.com/office/drawing/2014/main" id="{D4B7A1B6-03C2-F646-1834-9C5830F8FBEC}"/>
                </a:ext>
              </a:extLst>
            </p:cNvPr>
            <p:cNvSpPr/>
            <p:nvPr/>
          </p:nvSpPr>
          <p:spPr>
            <a:xfrm flipV="1">
              <a:off x="1123241" y="230187"/>
              <a:ext cx="172159" cy="603409"/>
            </a:xfrm>
            <a:prstGeom prst="triangle">
              <a:avLst>
                <a:gd name="adj" fmla="val 0"/>
              </a:avLst>
            </a:prstGeom>
            <a:solidFill>
              <a:srgbClr val="00A0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350"/>
            </a:p>
          </p:txBody>
        </p:sp>
      </p:grpSp>
      <p:sp>
        <p:nvSpPr>
          <p:cNvPr id="3" name="타원 2">
            <a:extLst>
              <a:ext uri="{FF2B5EF4-FFF2-40B4-BE49-F238E27FC236}">
                <a16:creationId xmlns:a16="http://schemas.microsoft.com/office/drawing/2014/main" id="{8E9AC2E8-7B04-334F-2763-DD468E3BB4E2}"/>
              </a:ext>
            </a:extLst>
          </p:cNvPr>
          <p:cNvSpPr/>
          <p:nvPr/>
        </p:nvSpPr>
        <p:spPr>
          <a:xfrm>
            <a:off x="1697762" y="3429000"/>
            <a:ext cx="139148" cy="1391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0768002-0C43-9E34-2FF3-406AC1A530DF}"/>
              </a:ext>
            </a:extLst>
          </p:cNvPr>
          <p:cNvSpPr/>
          <p:nvPr/>
        </p:nvSpPr>
        <p:spPr>
          <a:xfrm>
            <a:off x="2582529" y="3801026"/>
            <a:ext cx="139148" cy="1391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C54BD252-7CDC-BDC1-37A5-AFCEEA51BD98}"/>
              </a:ext>
            </a:extLst>
          </p:cNvPr>
          <p:cNvSpPr/>
          <p:nvPr/>
        </p:nvSpPr>
        <p:spPr>
          <a:xfrm>
            <a:off x="1439529" y="4085167"/>
            <a:ext cx="139148" cy="1391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FF87C0DB-BFFB-E494-54CB-67C9B05DC61E}"/>
              </a:ext>
            </a:extLst>
          </p:cNvPr>
          <p:cNvSpPr/>
          <p:nvPr/>
        </p:nvSpPr>
        <p:spPr>
          <a:xfrm>
            <a:off x="3506040" y="3289179"/>
            <a:ext cx="139148" cy="1391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8EDC1845-92C7-2828-C4E5-8830D2122E6F}"/>
              </a:ext>
            </a:extLst>
          </p:cNvPr>
          <p:cNvSpPr/>
          <p:nvPr/>
        </p:nvSpPr>
        <p:spPr>
          <a:xfrm>
            <a:off x="3722031" y="4398433"/>
            <a:ext cx="139148" cy="1391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BFE70D6-A3DB-52FF-BCDF-1D46A8957B30}"/>
              </a:ext>
            </a:extLst>
          </p:cNvPr>
          <p:cNvGrpSpPr/>
          <p:nvPr/>
        </p:nvGrpSpPr>
        <p:grpSpPr>
          <a:xfrm>
            <a:off x="1250371" y="3940174"/>
            <a:ext cx="168855" cy="164639"/>
            <a:chOff x="2768885" y="4147785"/>
            <a:chExt cx="231757" cy="219519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E8BC1100-ED95-8328-CE13-5042B3C8F608}"/>
                </a:ext>
              </a:extLst>
            </p:cNvPr>
            <p:cNvSpPr/>
            <p:nvPr/>
          </p:nvSpPr>
          <p:spPr>
            <a:xfrm>
              <a:off x="2768885" y="4147785"/>
              <a:ext cx="84582" cy="845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350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089B77A2-196D-83CC-92B9-0310C1E50445}"/>
                </a:ext>
              </a:extLst>
            </p:cNvPr>
            <p:cNvSpPr/>
            <p:nvPr/>
          </p:nvSpPr>
          <p:spPr>
            <a:xfrm>
              <a:off x="2916060" y="4147785"/>
              <a:ext cx="84582" cy="845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350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8EB57D1B-E40C-AA40-64D7-E2A4B0032653}"/>
                </a:ext>
              </a:extLst>
            </p:cNvPr>
            <p:cNvSpPr/>
            <p:nvPr/>
          </p:nvSpPr>
          <p:spPr>
            <a:xfrm>
              <a:off x="2768885" y="4282722"/>
              <a:ext cx="84582" cy="845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350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6D88458C-39BF-2849-E179-0D987FBCEF73}"/>
                </a:ext>
              </a:extLst>
            </p:cNvPr>
            <p:cNvSpPr/>
            <p:nvPr/>
          </p:nvSpPr>
          <p:spPr>
            <a:xfrm>
              <a:off x="2916060" y="4282722"/>
              <a:ext cx="84582" cy="845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350"/>
            </a:p>
          </p:txBody>
        </p:sp>
        <p:cxnSp>
          <p:nvCxnSpPr>
            <p:cNvPr id="5" name="직선 연결선[R] 4">
              <a:extLst>
                <a:ext uri="{FF2B5EF4-FFF2-40B4-BE49-F238E27FC236}">
                  <a16:creationId xmlns:a16="http://schemas.microsoft.com/office/drawing/2014/main" id="{4B5CAFC6-499B-470D-D694-70ACC32A07C0}"/>
                </a:ext>
              </a:extLst>
            </p:cNvPr>
            <p:cNvCxnSpPr>
              <a:stCxn id="21" idx="5"/>
              <a:endCxn id="24" idx="1"/>
            </p:cNvCxnSpPr>
            <p:nvPr/>
          </p:nvCxnSpPr>
          <p:spPr>
            <a:xfrm>
              <a:off x="2841080" y="4219980"/>
              <a:ext cx="79200" cy="75129"/>
            </a:xfrm>
            <a:prstGeom prst="lin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" name="직선 연결선[R] 24">
              <a:extLst>
                <a:ext uri="{FF2B5EF4-FFF2-40B4-BE49-F238E27FC236}">
                  <a16:creationId xmlns:a16="http://schemas.microsoft.com/office/drawing/2014/main" id="{E791F9EE-1099-5ECF-3C65-87D7BCCA2158}"/>
                </a:ext>
              </a:extLst>
            </p:cNvPr>
            <p:cNvCxnSpPr>
              <a:cxnSpLocks/>
              <a:stCxn id="22" idx="3"/>
              <a:endCxn id="23" idx="7"/>
            </p:cNvCxnSpPr>
            <p:nvPr/>
          </p:nvCxnSpPr>
          <p:spPr>
            <a:xfrm flipH="1">
              <a:off x="2841080" y="4219980"/>
              <a:ext cx="87367" cy="75129"/>
            </a:xfrm>
            <a:prstGeom prst="lin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A207FE1A-51BB-2FA6-109E-E09F9A15BB31}"/>
              </a:ext>
            </a:extLst>
          </p:cNvPr>
          <p:cNvGrpSpPr/>
          <p:nvPr/>
        </p:nvGrpSpPr>
        <p:grpSpPr>
          <a:xfrm>
            <a:off x="2483248" y="3568148"/>
            <a:ext cx="168855" cy="164639"/>
            <a:chOff x="2768885" y="4147785"/>
            <a:chExt cx="231757" cy="219519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1F9464B3-419D-42CC-6354-721C33E7AE7B}"/>
                </a:ext>
              </a:extLst>
            </p:cNvPr>
            <p:cNvSpPr/>
            <p:nvPr/>
          </p:nvSpPr>
          <p:spPr>
            <a:xfrm>
              <a:off x="2768885" y="4147785"/>
              <a:ext cx="84582" cy="845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350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8E00B16F-8BA8-7045-6D8D-AB27685EE098}"/>
                </a:ext>
              </a:extLst>
            </p:cNvPr>
            <p:cNvSpPr/>
            <p:nvPr/>
          </p:nvSpPr>
          <p:spPr>
            <a:xfrm>
              <a:off x="2916060" y="4147785"/>
              <a:ext cx="84582" cy="845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350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7A6ABFC8-699C-07BA-D2F0-8ACEFECDE844}"/>
                </a:ext>
              </a:extLst>
            </p:cNvPr>
            <p:cNvSpPr/>
            <p:nvPr/>
          </p:nvSpPr>
          <p:spPr>
            <a:xfrm>
              <a:off x="2768885" y="4282722"/>
              <a:ext cx="84582" cy="845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350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39F65D6E-0604-FD08-F988-0EBC82AD79D3}"/>
                </a:ext>
              </a:extLst>
            </p:cNvPr>
            <p:cNvSpPr/>
            <p:nvPr/>
          </p:nvSpPr>
          <p:spPr>
            <a:xfrm>
              <a:off x="2916060" y="4282722"/>
              <a:ext cx="84582" cy="845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350"/>
            </a:p>
          </p:txBody>
        </p:sp>
        <p:cxnSp>
          <p:nvCxnSpPr>
            <p:cNvPr id="32" name="직선 연결선[R] 31">
              <a:extLst>
                <a:ext uri="{FF2B5EF4-FFF2-40B4-BE49-F238E27FC236}">
                  <a16:creationId xmlns:a16="http://schemas.microsoft.com/office/drawing/2014/main" id="{26750E29-BD7A-BF70-A120-A41C5EF43EAF}"/>
                </a:ext>
              </a:extLst>
            </p:cNvPr>
            <p:cNvCxnSpPr>
              <a:stCxn id="28" idx="5"/>
              <a:endCxn id="31" idx="1"/>
            </p:cNvCxnSpPr>
            <p:nvPr/>
          </p:nvCxnSpPr>
          <p:spPr>
            <a:xfrm>
              <a:off x="2841080" y="4219980"/>
              <a:ext cx="79200" cy="75129"/>
            </a:xfrm>
            <a:prstGeom prst="lin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3" name="직선 연결선[R] 32">
              <a:extLst>
                <a:ext uri="{FF2B5EF4-FFF2-40B4-BE49-F238E27FC236}">
                  <a16:creationId xmlns:a16="http://schemas.microsoft.com/office/drawing/2014/main" id="{C8B9E29F-A579-5BFE-8054-620510E2F38C}"/>
                </a:ext>
              </a:extLst>
            </p:cNvPr>
            <p:cNvCxnSpPr>
              <a:cxnSpLocks/>
              <a:stCxn id="29" idx="3"/>
              <a:endCxn id="30" idx="7"/>
            </p:cNvCxnSpPr>
            <p:nvPr/>
          </p:nvCxnSpPr>
          <p:spPr>
            <a:xfrm flipH="1">
              <a:off x="2841080" y="4219980"/>
              <a:ext cx="87367" cy="75129"/>
            </a:xfrm>
            <a:prstGeom prst="lin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34" name="타원 33">
            <a:extLst>
              <a:ext uri="{FF2B5EF4-FFF2-40B4-BE49-F238E27FC236}">
                <a16:creationId xmlns:a16="http://schemas.microsoft.com/office/drawing/2014/main" id="{2BE51F62-3354-20B5-FF26-5DE10B5C4C1A}"/>
              </a:ext>
            </a:extLst>
          </p:cNvPr>
          <p:cNvSpPr/>
          <p:nvPr/>
        </p:nvSpPr>
        <p:spPr>
          <a:xfrm>
            <a:off x="5498663" y="3434250"/>
            <a:ext cx="139148" cy="1391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2B0D7EC5-5DC3-36C3-CD7A-3025C22DF424}"/>
              </a:ext>
            </a:extLst>
          </p:cNvPr>
          <p:cNvSpPr/>
          <p:nvPr/>
        </p:nvSpPr>
        <p:spPr>
          <a:xfrm>
            <a:off x="6383430" y="3806276"/>
            <a:ext cx="139148" cy="1391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1F601C23-0BA8-B75C-E920-66293A16DBE3}"/>
              </a:ext>
            </a:extLst>
          </p:cNvPr>
          <p:cNvSpPr/>
          <p:nvPr/>
        </p:nvSpPr>
        <p:spPr>
          <a:xfrm>
            <a:off x="5240430" y="4090417"/>
            <a:ext cx="139148" cy="1391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1EC0032C-F5C9-9102-1E70-7B247D0E53FD}"/>
              </a:ext>
            </a:extLst>
          </p:cNvPr>
          <p:cNvSpPr/>
          <p:nvPr/>
        </p:nvSpPr>
        <p:spPr>
          <a:xfrm>
            <a:off x="7306941" y="3294429"/>
            <a:ext cx="139148" cy="1391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7FBA1C45-F002-E2EB-4909-C0A4EC081980}"/>
              </a:ext>
            </a:extLst>
          </p:cNvPr>
          <p:cNvSpPr/>
          <p:nvPr/>
        </p:nvSpPr>
        <p:spPr>
          <a:xfrm>
            <a:off x="7522932" y="4403683"/>
            <a:ext cx="139148" cy="1391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E02D9A28-BAE2-912E-DBF0-A2F5AF2A954C}"/>
              </a:ext>
            </a:extLst>
          </p:cNvPr>
          <p:cNvSpPr/>
          <p:nvPr/>
        </p:nvSpPr>
        <p:spPr>
          <a:xfrm>
            <a:off x="6328020" y="3467362"/>
            <a:ext cx="258233" cy="25823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350" dirty="0">
                <a:solidFill>
                  <a:sysClr val="windowText" lastClr="000000"/>
                </a:solidFill>
              </a:rPr>
              <a:t>0</a:t>
            </a:r>
            <a:endParaRPr kumimoji="1" lang="ko-Kore-KR" altLang="en-US" sz="1350" dirty="0">
              <a:solidFill>
                <a:sysClr val="windowText" lastClr="000000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079A9E81-4CF0-E887-DD82-3A8C853F56B0}"/>
              </a:ext>
            </a:extLst>
          </p:cNvPr>
          <p:cNvSpPr/>
          <p:nvPr/>
        </p:nvSpPr>
        <p:spPr>
          <a:xfrm>
            <a:off x="5439121" y="3125416"/>
            <a:ext cx="258233" cy="2582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350" dirty="0">
                <a:solidFill>
                  <a:schemeClr val="bg1"/>
                </a:solidFill>
              </a:rPr>
              <a:t>1</a:t>
            </a:r>
            <a:endParaRPr kumimoji="1" lang="ko-Kore-KR" altLang="en-US" sz="1350" dirty="0">
              <a:solidFill>
                <a:schemeClr val="bg1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B4C04874-2AB1-CE87-B8AF-B948AD6EBBB2}"/>
              </a:ext>
            </a:extLst>
          </p:cNvPr>
          <p:cNvSpPr/>
          <p:nvPr/>
        </p:nvSpPr>
        <p:spPr>
          <a:xfrm>
            <a:off x="5022430" y="3842776"/>
            <a:ext cx="258233" cy="25823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350" dirty="0">
                <a:solidFill>
                  <a:sysClr val="windowText" lastClr="000000"/>
                </a:solidFill>
              </a:rPr>
              <a:t>0</a:t>
            </a:r>
            <a:endParaRPr kumimoji="1" lang="ko-Kore-KR" altLang="en-US" sz="1350" dirty="0">
              <a:solidFill>
                <a:sysClr val="windowText" lastClr="000000"/>
              </a:solidFill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F997DFCC-0BD2-5817-6C20-FB16A533DA33}"/>
              </a:ext>
            </a:extLst>
          </p:cNvPr>
          <p:cNvSpPr/>
          <p:nvPr/>
        </p:nvSpPr>
        <p:spPr>
          <a:xfrm>
            <a:off x="7416082" y="3005666"/>
            <a:ext cx="258233" cy="2582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350" dirty="0">
                <a:solidFill>
                  <a:schemeClr val="bg1"/>
                </a:solidFill>
              </a:rPr>
              <a:t>1</a:t>
            </a:r>
            <a:endParaRPr kumimoji="1" lang="ko-Kore-KR" altLang="en-US" sz="1350" dirty="0">
              <a:solidFill>
                <a:schemeClr val="bg1"/>
              </a:solidFill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5387FF44-F39E-3833-16C7-A97B777616D4}"/>
              </a:ext>
            </a:extLst>
          </p:cNvPr>
          <p:cNvSpPr/>
          <p:nvPr/>
        </p:nvSpPr>
        <p:spPr>
          <a:xfrm>
            <a:off x="7616833" y="4159991"/>
            <a:ext cx="258233" cy="2582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350" dirty="0">
                <a:solidFill>
                  <a:schemeClr val="bg1"/>
                </a:solidFill>
              </a:rPr>
              <a:t>1</a:t>
            </a:r>
            <a:endParaRPr kumimoji="1" lang="ko-Kore-KR" altLang="en-US" sz="1350" dirty="0">
              <a:solidFill>
                <a:schemeClr val="bg1"/>
              </a:solidFill>
            </a:endParaRPr>
          </a:p>
        </p:txBody>
      </p:sp>
      <p:cxnSp>
        <p:nvCxnSpPr>
          <p:cNvPr id="45" name="직선 연결선[R] 44">
            <a:extLst>
              <a:ext uri="{FF2B5EF4-FFF2-40B4-BE49-F238E27FC236}">
                <a16:creationId xmlns:a16="http://schemas.microsoft.com/office/drawing/2014/main" id="{E8F2256E-903F-E08B-17E8-499BF0F8FCEC}"/>
              </a:ext>
            </a:extLst>
          </p:cNvPr>
          <p:cNvCxnSpPr/>
          <p:nvPr/>
        </p:nvCxnSpPr>
        <p:spPr>
          <a:xfrm>
            <a:off x="4465320" y="2785110"/>
            <a:ext cx="0" cy="2179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1838686-9BFB-63E9-B307-EFF533C29886}"/>
              </a:ext>
            </a:extLst>
          </p:cNvPr>
          <p:cNvSpPr txBox="1"/>
          <p:nvPr/>
        </p:nvSpPr>
        <p:spPr>
          <a:xfrm>
            <a:off x="1767336" y="5046646"/>
            <a:ext cx="467156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350" dirty="0"/>
              <a:t>State </a:t>
            </a:r>
            <a:r>
              <a:rPr kumimoji="1" lang="ko-KR" altLang="en-US" sz="1350" dirty="0"/>
              <a:t>개수 </a:t>
            </a:r>
            <a:r>
              <a:rPr kumimoji="1" lang="en-US" altLang="ko-KR" sz="1350" dirty="0"/>
              <a:t>:</a:t>
            </a:r>
            <a:r>
              <a:rPr kumimoji="1" lang="ko-KR" altLang="en-US" sz="1350" dirty="0"/>
              <a:t> </a:t>
            </a:r>
            <a:r>
              <a:rPr kumimoji="1" lang="en-US" altLang="ko-KR" sz="1350" dirty="0"/>
              <a:t>(</a:t>
            </a:r>
            <a:r>
              <a:rPr kumimoji="1" lang="en-US" altLang="ko-KR" sz="1350" dirty="0" err="1"/>
              <a:t>N_region</a:t>
            </a:r>
            <a:r>
              <a:rPr kumimoji="1" lang="en-US" altLang="ko-KR" sz="1350" dirty="0"/>
              <a:t> ^ </a:t>
            </a:r>
            <a:r>
              <a:rPr kumimoji="1" lang="en-US" altLang="ko-KR" sz="1350" dirty="0" err="1"/>
              <a:t>N_agent</a:t>
            </a:r>
            <a:r>
              <a:rPr kumimoji="1" lang="en-US" altLang="ko-KR" sz="1350" dirty="0"/>
              <a:t>) * (2 ^ </a:t>
            </a:r>
            <a:r>
              <a:rPr kumimoji="1" lang="en-US" altLang="ko-KR" sz="1350" dirty="0" err="1"/>
              <a:t>N_region</a:t>
            </a:r>
            <a:r>
              <a:rPr kumimoji="1" lang="en-US" altLang="ko-KR" sz="1350" dirty="0"/>
              <a:t>) </a:t>
            </a:r>
            <a:endParaRPr kumimoji="1" lang="ko-Kore-KR" altLang="en-US" sz="135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7E40D72-52FD-5124-E21F-1C074C0FD9E2}"/>
              </a:ext>
            </a:extLst>
          </p:cNvPr>
          <p:cNvSpPr txBox="1"/>
          <p:nvPr/>
        </p:nvSpPr>
        <p:spPr>
          <a:xfrm>
            <a:off x="5279023" y="3817072"/>
            <a:ext cx="1079322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350" dirty="0"/>
              <a:t>Seen</a:t>
            </a:r>
            <a:endParaRPr lang="ko-Kore-KR" altLang="en-US" sz="135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DF6EF14-ABBA-AF02-5E7A-0E8EDED62535}"/>
              </a:ext>
            </a:extLst>
          </p:cNvPr>
          <p:cNvSpPr txBox="1"/>
          <p:nvPr/>
        </p:nvSpPr>
        <p:spPr>
          <a:xfrm>
            <a:off x="5698019" y="3077841"/>
            <a:ext cx="1079322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350" dirty="0"/>
              <a:t>Unseen</a:t>
            </a:r>
            <a:endParaRPr lang="ko-Kore-KR" altLang="en-US" sz="1350" dirty="0"/>
          </a:p>
        </p:txBody>
      </p:sp>
    </p:spTree>
    <p:extLst>
      <p:ext uri="{BB962C8B-B14F-4D97-AF65-F5344CB8AC3E}">
        <p14:creationId xmlns:p14="http://schemas.microsoft.com/office/powerpoint/2010/main" val="38506620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743575-9EDD-514D-A2C6-81FCEC3A4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1" y="1131094"/>
            <a:ext cx="7886699" cy="994172"/>
          </a:xfrm>
        </p:spPr>
        <p:txBody>
          <a:bodyPr>
            <a:normAutofit/>
          </a:bodyPr>
          <a:lstStyle/>
          <a:p>
            <a:r>
              <a:rPr kumimoji="1" lang="en-US" altLang="ko-KR" sz="3000" dirty="0">
                <a:latin typeface="Tmoney RoundWind Regular" panose="02050503000000000000" pitchFamily="18" charset="-127"/>
                <a:ea typeface="Tmoney RoundWind Regular" panose="02050503000000000000" pitchFamily="18" charset="-127"/>
                <a:cs typeface="Baloo Bhaina 2" panose="03080502040302020200" pitchFamily="66" charset="0"/>
              </a:rPr>
              <a:t>MDP </a:t>
            </a:r>
            <a:r>
              <a:rPr kumimoji="1" lang="ko-KR" altLang="en-US" sz="3000" dirty="0" err="1">
                <a:latin typeface="Tmoney RoundWind Regular" panose="02050503000000000000" pitchFamily="18" charset="-127"/>
                <a:ea typeface="Tmoney RoundWind Regular" panose="02050503000000000000" pitchFamily="18" charset="-127"/>
                <a:cs typeface="Baloo Bhaina 2" panose="03080502040302020200" pitchFamily="66" charset="0"/>
              </a:rPr>
              <a:t>를</a:t>
            </a:r>
            <a:r>
              <a:rPr kumimoji="1" lang="ko-KR" altLang="en-US" sz="3000" dirty="0">
                <a:latin typeface="Tmoney RoundWind Regular" panose="02050503000000000000" pitchFamily="18" charset="-127"/>
                <a:ea typeface="Tmoney RoundWind Regular" panose="02050503000000000000" pitchFamily="18" charset="-127"/>
                <a:cs typeface="Baloo Bhaina 2" panose="03080502040302020200" pitchFamily="66" charset="0"/>
              </a:rPr>
              <a:t> 활용한 영역 커버리지 경로 계획 기법</a:t>
            </a:r>
            <a:endParaRPr kumimoji="1" lang="en-US" altLang="ko-KR" sz="3000" dirty="0">
              <a:latin typeface="Tmoney RoundWind Regular" panose="02050503000000000000" pitchFamily="18" charset="-127"/>
              <a:ea typeface="Tmoney RoundWind Regular" panose="02050503000000000000" pitchFamily="18" charset="-127"/>
              <a:cs typeface="Baloo Bhaina 2" panose="03080502040302020200" pitchFamily="66" charset="0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DC8F90AC-1D67-884A-90E0-CA4BAB2BF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263504"/>
          </a:xfrm>
        </p:spPr>
        <p:txBody>
          <a:bodyPr>
            <a:normAutofit/>
          </a:bodyPr>
          <a:lstStyle/>
          <a:p>
            <a:pPr marL="385763" indent="-385763">
              <a:buFont typeface="+mj-lt"/>
              <a:buAutoNum type="arabicParenR" startAt="2"/>
            </a:pPr>
            <a:r>
              <a:rPr kumimoji="1" lang="en-US" altLang="ko-KR" sz="2400" dirty="0">
                <a:latin typeface="Tmoney RoundWind Regular" panose="02050503000000000000" pitchFamily="18" charset="-127"/>
                <a:ea typeface="Tmoney RoundWind Regular" panose="02050503000000000000" pitchFamily="18" charset="-127"/>
                <a:cs typeface="Baloo Bhaina 2" panose="03080502040302020200" pitchFamily="66" charset="0"/>
              </a:rPr>
              <a:t>Action : Next Location</a:t>
            </a:r>
          </a:p>
        </p:txBody>
      </p:sp>
      <p:pic>
        <p:nvPicPr>
          <p:cNvPr id="2050" name="Picture 2" descr="과학,연구 이미지 아이콘 일러스트 파일입니다~ &gt; 디자인 자료실 - KMUG 케이머그">
            <a:extLst>
              <a:ext uri="{FF2B5EF4-FFF2-40B4-BE49-F238E27FC236}">
                <a16:creationId xmlns:a16="http://schemas.microsoft.com/office/drawing/2014/main" id="{FCD0EE8A-DBC4-A149-8DE1-A790767529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252" b="4878"/>
          <a:stretch/>
        </p:blipFill>
        <p:spPr bwMode="auto">
          <a:xfrm>
            <a:off x="8229347" y="5061231"/>
            <a:ext cx="836595" cy="857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9729114-C0D9-FF18-EA1E-893060A8C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5521" y="5688298"/>
            <a:ext cx="1092958" cy="247217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0EDEBA55-97C2-BC6B-A324-A024270A1932}"/>
              </a:ext>
            </a:extLst>
          </p:cNvPr>
          <p:cNvGrpSpPr/>
          <p:nvPr/>
        </p:nvGrpSpPr>
        <p:grpSpPr>
          <a:xfrm>
            <a:off x="156631" y="1029891"/>
            <a:ext cx="472019" cy="546613"/>
            <a:chOff x="666041" y="230187"/>
            <a:chExt cx="629359" cy="603409"/>
          </a:xfrm>
        </p:grpSpPr>
        <p:sp>
          <p:nvSpPr>
            <p:cNvPr id="14" name="삼각형 13">
              <a:extLst>
                <a:ext uri="{FF2B5EF4-FFF2-40B4-BE49-F238E27FC236}">
                  <a16:creationId xmlns:a16="http://schemas.microsoft.com/office/drawing/2014/main" id="{1E18F7C9-1031-1A1F-3D50-55D14C90EB05}"/>
                </a:ext>
              </a:extLst>
            </p:cNvPr>
            <p:cNvSpPr/>
            <p:nvPr/>
          </p:nvSpPr>
          <p:spPr>
            <a:xfrm flipV="1">
              <a:off x="666041" y="230187"/>
              <a:ext cx="172159" cy="603409"/>
            </a:xfrm>
            <a:prstGeom prst="triangle">
              <a:avLst>
                <a:gd name="adj" fmla="val 0"/>
              </a:avLst>
            </a:prstGeom>
            <a:solidFill>
              <a:srgbClr val="00A0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350"/>
            </a:p>
          </p:txBody>
        </p:sp>
        <p:sp>
          <p:nvSpPr>
            <p:cNvPr id="15" name="삼각형 14">
              <a:extLst>
                <a:ext uri="{FF2B5EF4-FFF2-40B4-BE49-F238E27FC236}">
                  <a16:creationId xmlns:a16="http://schemas.microsoft.com/office/drawing/2014/main" id="{BFFE954B-B239-8E00-69CE-99FE0DC0AACF}"/>
                </a:ext>
              </a:extLst>
            </p:cNvPr>
            <p:cNvSpPr/>
            <p:nvPr/>
          </p:nvSpPr>
          <p:spPr>
            <a:xfrm flipV="1">
              <a:off x="818441" y="230187"/>
              <a:ext cx="172159" cy="603409"/>
            </a:xfrm>
            <a:prstGeom prst="triangle">
              <a:avLst>
                <a:gd name="adj" fmla="val 0"/>
              </a:avLst>
            </a:prstGeom>
            <a:solidFill>
              <a:srgbClr val="DAE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350"/>
            </a:p>
          </p:txBody>
        </p:sp>
        <p:sp>
          <p:nvSpPr>
            <p:cNvPr id="16" name="삼각형 15">
              <a:extLst>
                <a:ext uri="{FF2B5EF4-FFF2-40B4-BE49-F238E27FC236}">
                  <a16:creationId xmlns:a16="http://schemas.microsoft.com/office/drawing/2014/main" id="{A0EBF46F-51EB-19CC-74CB-487AB4AA24AC}"/>
                </a:ext>
              </a:extLst>
            </p:cNvPr>
            <p:cNvSpPr/>
            <p:nvPr/>
          </p:nvSpPr>
          <p:spPr>
            <a:xfrm flipV="1">
              <a:off x="970841" y="230187"/>
              <a:ext cx="172159" cy="603409"/>
            </a:xfrm>
            <a:prstGeom prst="triangle">
              <a:avLst>
                <a:gd name="adj" fmla="val 0"/>
              </a:avLst>
            </a:prstGeom>
            <a:solidFill>
              <a:srgbClr val="00A0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350"/>
            </a:p>
          </p:txBody>
        </p:sp>
        <p:sp>
          <p:nvSpPr>
            <p:cNvPr id="17" name="삼각형 16">
              <a:extLst>
                <a:ext uri="{FF2B5EF4-FFF2-40B4-BE49-F238E27FC236}">
                  <a16:creationId xmlns:a16="http://schemas.microsoft.com/office/drawing/2014/main" id="{D4B7A1B6-03C2-F646-1834-9C5830F8FBEC}"/>
                </a:ext>
              </a:extLst>
            </p:cNvPr>
            <p:cNvSpPr/>
            <p:nvPr/>
          </p:nvSpPr>
          <p:spPr>
            <a:xfrm flipV="1">
              <a:off x="1123241" y="230187"/>
              <a:ext cx="172159" cy="603409"/>
            </a:xfrm>
            <a:prstGeom prst="triangle">
              <a:avLst>
                <a:gd name="adj" fmla="val 0"/>
              </a:avLst>
            </a:prstGeom>
            <a:solidFill>
              <a:srgbClr val="00A0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350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F1838686-9BFB-63E9-B307-EFF533C29886}"/>
              </a:ext>
            </a:extLst>
          </p:cNvPr>
          <p:cNvSpPr txBox="1"/>
          <p:nvPr/>
        </p:nvSpPr>
        <p:spPr>
          <a:xfrm>
            <a:off x="2643636" y="4812453"/>
            <a:ext cx="467156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350" dirty="0"/>
              <a:t>Action </a:t>
            </a:r>
            <a:r>
              <a:rPr kumimoji="1" lang="ko-KR" altLang="en-US" sz="1350" dirty="0"/>
              <a:t>개수 </a:t>
            </a:r>
            <a:r>
              <a:rPr kumimoji="1" lang="en-US" altLang="ko-KR" sz="1350" dirty="0"/>
              <a:t>:</a:t>
            </a:r>
            <a:r>
              <a:rPr kumimoji="1" lang="ko-KR" altLang="en-US" sz="1350" dirty="0"/>
              <a:t> </a:t>
            </a:r>
            <a:r>
              <a:rPr kumimoji="1" lang="en-US" altLang="ko-KR" sz="1350" dirty="0"/>
              <a:t>(</a:t>
            </a:r>
            <a:r>
              <a:rPr kumimoji="1" lang="en-US" altLang="ko-KR" sz="1350" dirty="0" err="1"/>
              <a:t>N_region</a:t>
            </a:r>
            <a:r>
              <a:rPr kumimoji="1" lang="en-US" altLang="ko-KR" sz="1350" dirty="0"/>
              <a:t> ^ </a:t>
            </a:r>
            <a:r>
              <a:rPr kumimoji="1" lang="en-US" altLang="ko-KR" sz="1350" dirty="0" err="1"/>
              <a:t>N_agent</a:t>
            </a:r>
            <a:r>
              <a:rPr kumimoji="1" lang="en-US" altLang="ko-KR" sz="1350" dirty="0"/>
              <a:t>)</a:t>
            </a:r>
            <a:endParaRPr kumimoji="1" lang="ko-Kore-KR" altLang="en-US" sz="1350" dirty="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0BA93715-949C-A9DE-B937-D89898328344}"/>
              </a:ext>
            </a:extLst>
          </p:cNvPr>
          <p:cNvSpPr/>
          <p:nvPr/>
        </p:nvSpPr>
        <p:spPr>
          <a:xfrm>
            <a:off x="2307362" y="3303352"/>
            <a:ext cx="139148" cy="1391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D315F8D2-36ED-4CA3-A8ED-7A8DBEE09254}"/>
              </a:ext>
            </a:extLst>
          </p:cNvPr>
          <p:cNvSpPr/>
          <p:nvPr/>
        </p:nvSpPr>
        <p:spPr>
          <a:xfrm>
            <a:off x="3192129" y="3675379"/>
            <a:ext cx="139148" cy="1391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E1E1B4B5-E509-39E3-117C-231500C444AA}"/>
              </a:ext>
            </a:extLst>
          </p:cNvPr>
          <p:cNvSpPr/>
          <p:nvPr/>
        </p:nvSpPr>
        <p:spPr>
          <a:xfrm>
            <a:off x="2049129" y="3959519"/>
            <a:ext cx="139148" cy="1391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F7BFAA7C-F0AF-9EA1-74DE-C9B09C7DF640}"/>
              </a:ext>
            </a:extLst>
          </p:cNvPr>
          <p:cNvSpPr/>
          <p:nvPr/>
        </p:nvSpPr>
        <p:spPr>
          <a:xfrm>
            <a:off x="4115640" y="3163531"/>
            <a:ext cx="139148" cy="1391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BA459BE6-211D-052A-2A7A-FCA7494370AA}"/>
              </a:ext>
            </a:extLst>
          </p:cNvPr>
          <p:cNvSpPr/>
          <p:nvPr/>
        </p:nvSpPr>
        <p:spPr>
          <a:xfrm>
            <a:off x="4331631" y="4272785"/>
            <a:ext cx="139148" cy="1391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/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C6D1DCF3-CA86-C83E-4ECA-BBF56592B205}"/>
              </a:ext>
            </a:extLst>
          </p:cNvPr>
          <p:cNvGrpSpPr/>
          <p:nvPr/>
        </p:nvGrpSpPr>
        <p:grpSpPr>
          <a:xfrm>
            <a:off x="1859971" y="3814527"/>
            <a:ext cx="168855" cy="164639"/>
            <a:chOff x="2768885" y="4147785"/>
            <a:chExt cx="231757" cy="219519"/>
          </a:xfrm>
        </p:grpSpPr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660C1B15-2658-DD0C-304F-44D896E028E8}"/>
                </a:ext>
              </a:extLst>
            </p:cNvPr>
            <p:cNvSpPr/>
            <p:nvPr/>
          </p:nvSpPr>
          <p:spPr>
            <a:xfrm>
              <a:off x="2768885" y="4147785"/>
              <a:ext cx="84582" cy="845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350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99A0FCC7-FC90-A99D-61B0-47657E23DB50}"/>
                </a:ext>
              </a:extLst>
            </p:cNvPr>
            <p:cNvSpPr/>
            <p:nvPr/>
          </p:nvSpPr>
          <p:spPr>
            <a:xfrm>
              <a:off x="2916060" y="4147785"/>
              <a:ext cx="84582" cy="845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350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92007B11-0069-0FFA-EE7D-DC4E1B482E16}"/>
                </a:ext>
              </a:extLst>
            </p:cNvPr>
            <p:cNvSpPr/>
            <p:nvPr/>
          </p:nvSpPr>
          <p:spPr>
            <a:xfrm>
              <a:off x="2768885" y="4282722"/>
              <a:ext cx="84582" cy="845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350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D5210884-BBA1-A1D0-194B-F557CE2F1ED1}"/>
                </a:ext>
              </a:extLst>
            </p:cNvPr>
            <p:cNvSpPr/>
            <p:nvPr/>
          </p:nvSpPr>
          <p:spPr>
            <a:xfrm>
              <a:off x="2916060" y="4282722"/>
              <a:ext cx="84582" cy="845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350"/>
            </a:p>
          </p:txBody>
        </p:sp>
        <p:cxnSp>
          <p:nvCxnSpPr>
            <p:cNvPr id="57" name="직선 연결선[R] 56">
              <a:extLst>
                <a:ext uri="{FF2B5EF4-FFF2-40B4-BE49-F238E27FC236}">
                  <a16:creationId xmlns:a16="http://schemas.microsoft.com/office/drawing/2014/main" id="{1EC670E5-68C1-E68D-E257-C7CAE1B9742B}"/>
                </a:ext>
              </a:extLst>
            </p:cNvPr>
            <p:cNvCxnSpPr>
              <a:stCxn id="53" idx="5"/>
              <a:endCxn id="56" idx="1"/>
            </p:cNvCxnSpPr>
            <p:nvPr/>
          </p:nvCxnSpPr>
          <p:spPr>
            <a:xfrm>
              <a:off x="2841080" y="4219980"/>
              <a:ext cx="79200" cy="75129"/>
            </a:xfrm>
            <a:prstGeom prst="lin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8" name="직선 연결선[R] 57">
              <a:extLst>
                <a:ext uri="{FF2B5EF4-FFF2-40B4-BE49-F238E27FC236}">
                  <a16:creationId xmlns:a16="http://schemas.microsoft.com/office/drawing/2014/main" id="{274E8282-9DFD-A7CE-5042-CAAD8D5B16A1}"/>
                </a:ext>
              </a:extLst>
            </p:cNvPr>
            <p:cNvCxnSpPr>
              <a:cxnSpLocks/>
              <a:stCxn id="54" idx="3"/>
              <a:endCxn id="55" idx="7"/>
            </p:cNvCxnSpPr>
            <p:nvPr/>
          </p:nvCxnSpPr>
          <p:spPr>
            <a:xfrm flipH="1">
              <a:off x="2841080" y="4219980"/>
              <a:ext cx="87367" cy="75129"/>
            </a:xfrm>
            <a:prstGeom prst="lin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5E447C4A-94F0-F403-F7EC-40807EDFDF11}"/>
              </a:ext>
            </a:extLst>
          </p:cNvPr>
          <p:cNvGrpSpPr/>
          <p:nvPr/>
        </p:nvGrpSpPr>
        <p:grpSpPr>
          <a:xfrm>
            <a:off x="3092848" y="3442501"/>
            <a:ext cx="168855" cy="164639"/>
            <a:chOff x="2768885" y="4147785"/>
            <a:chExt cx="231757" cy="219519"/>
          </a:xfrm>
        </p:grpSpPr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289B130A-649F-28EC-DCD5-78C8E306AB7A}"/>
                </a:ext>
              </a:extLst>
            </p:cNvPr>
            <p:cNvSpPr/>
            <p:nvPr/>
          </p:nvSpPr>
          <p:spPr>
            <a:xfrm>
              <a:off x="2768885" y="4147785"/>
              <a:ext cx="84582" cy="845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350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F5710465-A225-1A99-A113-C8C94DE66DC1}"/>
                </a:ext>
              </a:extLst>
            </p:cNvPr>
            <p:cNvSpPr/>
            <p:nvPr/>
          </p:nvSpPr>
          <p:spPr>
            <a:xfrm>
              <a:off x="2916060" y="4147785"/>
              <a:ext cx="84582" cy="845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350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DFD82B40-10CD-CAFE-B07F-CD187A2C7D37}"/>
                </a:ext>
              </a:extLst>
            </p:cNvPr>
            <p:cNvSpPr/>
            <p:nvPr/>
          </p:nvSpPr>
          <p:spPr>
            <a:xfrm>
              <a:off x="2768885" y="4282722"/>
              <a:ext cx="84582" cy="845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350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222E7EC4-1963-892C-CA72-7A4B8A54AC05}"/>
                </a:ext>
              </a:extLst>
            </p:cNvPr>
            <p:cNvSpPr/>
            <p:nvPr/>
          </p:nvSpPr>
          <p:spPr>
            <a:xfrm>
              <a:off x="2916060" y="4282722"/>
              <a:ext cx="84582" cy="845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350"/>
            </a:p>
          </p:txBody>
        </p:sp>
        <p:cxnSp>
          <p:nvCxnSpPr>
            <p:cNvPr id="64" name="직선 연결선[R] 63">
              <a:extLst>
                <a:ext uri="{FF2B5EF4-FFF2-40B4-BE49-F238E27FC236}">
                  <a16:creationId xmlns:a16="http://schemas.microsoft.com/office/drawing/2014/main" id="{E624F17A-1ADC-0578-367D-60FF0ED92AA6}"/>
                </a:ext>
              </a:extLst>
            </p:cNvPr>
            <p:cNvCxnSpPr>
              <a:stCxn id="60" idx="5"/>
              <a:endCxn id="63" idx="1"/>
            </p:cNvCxnSpPr>
            <p:nvPr/>
          </p:nvCxnSpPr>
          <p:spPr>
            <a:xfrm>
              <a:off x="2841080" y="4219980"/>
              <a:ext cx="79200" cy="75129"/>
            </a:xfrm>
            <a:prstGeom prst="lin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5" name="직선 연결선[R] 64">
              <a:extLst>
                <a:ext uri="{FF2B5EF4-FFF2-40B4-BE49-F238E27FC236}">
                  <a16:creationId xmlns:a16="http://schemas.microsoft.com/office/drawing/2014/main" id="{0450B677-978A-3C09-7ADE-5734B77844D4}"/>
                </a:ext>
              </a:extLst>
            </p:cNvPr>
            <p:cNvCxnSpPr>
              <a:cxnSpLocks/>
              <a:stCxn id="61" idx="3"/>
              <a:endCxn id="62" idx="7"/>
            </p:cNvCxnSpPr>
            <p:nvPr/>
          </p:nvCxnSpPr>
          <p:spPr>
            <a:xfrm flipH="1">
              <a:off x="2841080" y="4219980"/>
              <a:ext cx="87367" cy="75129"/>
            </a:xfrm>
            <a:prstGeom prst="lin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69A15590-E580-851D-B154-8698A8507DB0}"/>
              </a:ext>
            </a:extLst>
          </p:cNvPr>
          <p:cNvCxnSpPr/>
          <p:nvPr/>
        </p:nvCxnSpPr>
        <p:spPr>
          <a:xfrm flipV="1">
            <a:off x="2049130" y="3442501"/>
            <a:ext cx="258233" cy="372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E893A2CE-F050-93AD-5DCB-4B2E18436F54}"/>
              </a:ext>
            </a:extLst>
          </p:cNvPr>
          <p:cNvCxnSpPr>
            <a:cxnSpLocks/>
          </p:cNvCxnSpPr>
          <p:nvPr/>
        </p:nvCxnSpPr>
        <p:spPr>
          <a:xfrm flipV="1">
            <a:off x="3278766" y="3274859"/>
            <a:ext cx="768424" cy="249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77048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743575-9EDD-514D-A2C6-81FCEC3A4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1" y="1131094"/>
            <a:ext cx="7886699" cy="994172"/>
          </a:xfrm>
        </p:spPr>
        <p:txBody>
          <a:bodyPr>
            <a:normAutofit/>
          </a:bodyPr>
          <a:lstStyle/>
          <a:p>
            <a:r>
              <a:rPr kumimoji="1" lang="en-US" altLang="ko-KR" sz="3000" dirty="0">
                <a:latin typeface="Tmoney RoundWind Regular" panose="02050503000000000000" pitchFamily="18" charset="-127"/>
                <a:ea typeface="Tmoney RoundWind Regular" panose="02050503000000000000" pitchFamily="18" charset="-127"/>
                <a:cs typeface="Baloo Bhaina 2" panose="03080502040302020200" pitchFamily="66" charset="0"/>
              </a:rPr>
              <a:t>MDP </a:t>
            </a:r>
            <a:r>
              <a:rPr kumimoji="1" lang="ko-KR" altLang="en-US" sz="3000" dirty="0" err="1">
                <a:latin typeface="Tmoney RoundWind Regular" panose="02050503000000000000" pitchFamily="18" charset="-127"/>
                <a:ea typeface="Tmoney RoundWind Regular" panose="02050503000000000000" pitchFamily="18" charset="-127"/>
                <a:cs typeface="Baloo Bhaina 2" panose="03080502040302020200" pitchFamily="66" charset="0"/>
              </a:rPr>
              <a:t>를</a:t>
            </a:r>
            <a:r>
              <a:rPr kumimoji="1" lang="ko-KR" altLang="en-US" sz="3000" dirty="0">
                <a:latin typeface="Tmoney RoundWind Regular" panose="02050503000000000000" pitchFamily="18" charset="-127"/>
                <a:ea typeface="Tmoney RoundWind Regular" panose="02050503000000000000" pitchFamily="18" charset="-127"/>
                <a:cs typeface="Baloo Bhaina 2" panose="03080502040302020200" pitchFamily="66" charset="0"/>
              </a:rPr>
              <a:t> 활용한 영역 커버리지 경로 계획 기법</a:t>
            </a:r>
            <a:endParaRPr kumimoji="1" lang="en-US" altLang="ko-KR" sz="3000" dirty="0">
              <a:latin typeface="Tmoney RoundWind Regular" panose="02050503000000000000" pitchFamily="18" charset="-127"/>
              <a:ea typeface="Tmoney RoundWind Regular" panose="02050503000000000000" pitchFamily="18" charset="-127"/>
              <a:cs typeface="Baloo Bhaina 2" panose="03080502040302020200" pitchFamily="66" charset="0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DC8F90AC-1D67-884A-90E0-CA4BAB2BF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263504"/>
          </a:xfrm>
        </p:spPr>
        <p:txBody>
          <a:bodyPr>
            <a:normAutofit/>
          </a:bodyPr>
          <a:lstStyle/>
          <a:p>
            <a:pPr marL="385763" indent="-385763">
              <a:buFont typeface="+mj-lt"/>
              <a:buAutoNum type="arabicParenR" startAt="3"/>
            </a:pPr>
            <a:r>
              <a:rPr kumimoji="1" lang="en-US" altLang="ko-KR" sz="2400" dirty="0">
                <a:latin typeface="Tmoney RoundWind Regular" panose="02050503000000000000" pitchFamily="18" charset="-127"/>
                <a:ea typeface="Tmoney RoundWind Regular" panose="02050503000000000000" pitchFamily="18" charset="-127"/>
                <a:cs typeface="Baloo Bhaina 2" panose="03080502040302020200" pitchFamily="66" charset="0"/>
              </a:rPr>
              <a:t>Transition = Action </a:t>
            </a:r>
          </a:p>
        </p:txBody>
      </p:sp>
      <p:pic>
        <p:nvPicPr>
          <p:cNvPr id="2050" name="Picture 2" descr="과학,연구 이미지 아이콘 일러스트 파일입니다~ &gt; 디자인 자료실 - KMUG 케이머그">
            <a:extLst>
              <a:ext uri="{FF2B5EF4-FFF2-40B4-BE49-F238E27FC236}">
                <a16:creationId xmlns:a16="http://schemas.microsoft.com/office/drawing/2014/main" id="{FCD0EE8A-DBC4-A149-8DE1-A790767529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252" b="4878"/>
          <a:stretch/>
        </p:blipFill>
        <p:spPr bwMode="auto">
          <a:xfrm>
            <a:off x="8229347" y="5061231"/>
            <a:ext cx="836595" cy="857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9729114-C0D9-FF18-EA1E-893060A8C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5521" y="5688298"/>
            <a:ext cx="1092958" cy="247217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0EDEBA55-97C2-BC6B-A324-A024270A1932}"/>
              </a:ext>
            </a:extLst>
          </p:cNvPr>
          <p:cNvGrpSpPr/>
          <p:nvPr/>
        </p:nvGrpSpPr>
        <p:grpSpPr>
          <a:xfrm>
            <a:off x="156631" y="1029891"/>
            <a:ext cx="472019" cy="546613"/>
            <a:chOff x="666041" y="230187"/>
            <a:chExt cx="629359" cy="603409"/>
          </a:xfrm>
        </p:grpSpPr>
        <p:sp>
          <p:nvSpPr>
            <p:cNvPr id="14" name="삼각형 13">
              <a:extLst>
                <a:ext uri="{FF2B5EF4-FFF2-40B4-BE49-F238E27FC236}">
                  <a16:creationId xmlns:a16="http://schemas.microsoft.com/office/drawing/2014/main" id="{1E18F7C9-1031-1A1F-3D50-55D14C90EB05}"/>
                </a:ext>
              </a:extLst>
            </p:cNvPr>
            <p:cNvSpPr/>
            <p:nvPr/>
          </p:nvSpPr>
          <p:spPr>
            <a:xfrm flipV="1">
              <a:off x="666041" y="230187"/>
              <a:ext cx="172159" cy="603409"/>
            </a:xfrm>
            <a:prstGeom prst="triangle">
              <a:avLst>
                <a:gd name="adj" fmla="val 0"/>
              </a:avLst>
            </a:prstGeom>
            <a:solidFill>
              <a:srgbClr val="00A0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350"/>
            </a:p>
          </p:txBody>
        </p:sp>
        <p:sp>
          <p:nvSpPr>
            <p:cNvPr id="15" name="삼각형 14">
              <a:extLst>
                <a:ext uri="{FF2B5EF4-FFF2-40B4-BE49-F238E27FC236}">
                  <a16:creationId xmlns:a16="http://schemas.microsoft.com/office/drawing/2014/main" id="{BFFE954B-B239-8E00-69CE-99FE0DC0AACF}"/>
                </a:ext>
              </a:extLst>
            </p:cNvPr>
            <p:cNvSpPr/>
            <p:nvPr/>
          </p:nvSpPr>
          <p:spPr>
            <a:xfrm flipV="1">
              <a:off x="818441" y="230187"/>
              <a:ext cx="172159" cy="603409"/>
            </a:xfrm>
            <a:prstGeom prst="triangle">
              <a:avLst>
                <a:gd name="adj" fmla="val 0"/>
              </a:avLst>
            </a:prstGeom>
            <a:solidFill>
              <a:srgbClr val="DAE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350"/>
            </a:p>
          </p:txBody>
        </p:sp>
        <p:sp>
          <p:nvSpPr>
            <p:cNvPr id="16" name="삼각형 15">
              <a:extLst>
                <a:ext uri="{FF2B5EF4-FFF2-40B4-BE49-F238E27FC236}">
                  <a16:creationId xmlns:a16="http://schemas.microsoft.com/office/drawing/2014/main" id="{A0EBF46F-51EB-19CC-74CB-487AB4AA24AC}"/>
                </a:ext>
              </a:extLst>
            </p:cNvPr>
            <p:cNvSpPr/>
            <p:nvPr/>
          </p:nvSpPr>
          <p:spPr>
            <a:xfrm flipV="1">
              <a:off x="970841" y="230187"/>
              <a:ext cx="172159" cy="603409"/>
            </a:xfrm>
            <a:prstGeom prst="triangle">
              <a:avLst>
                <a:gd name="adj" fmla="val 0"/>
              </a:avLst>
            </a:prstGeom>
            <a:solidFill>
              <a:srgbClr val="00A0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350"/>
            </a:p>
          </p:txBody>
        </p:sp>
        <p:sp>
          <p:nvSpPr>
            <p:cNvPr id="17" name="삼각형 16">
              <a:extLst>
                <a:ext uri="{FF2B5EF4-FFF2-40B4-BE49-F238E27FC236}">
                  <a16:creationId xmlns:a16="http://schemas.microsoft.com/office/drawing/2014/main" id="{D4B7A1B6-03C2-F646-1834-9C5830F8FBEC}"/>
                </a:ext>
              </a:extLst>
            </p:cNvPr>
            <p:cNvSpPr/>
            <p:nvPr/>
          </p:nvSpPr>
          <p:spPr>
            <a:xfrm flipV="1">
              <a:off x="1123241" y="230187"/>
              <a:ext cx="172159" cy="603409"/>
            </a:xfrm>
            <a:prstGeom prst="triangle">
              <a:avLst>
                <a:gd name="adj" fmla="val 0"/>
              </a:avLst>
            </a:prstGeom>
            <a:solidFill>
              <a:srgbClr val="00A0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350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F1838686-9BFB-63E9-B307-EFF533C29886}"/>
              </a:ext>
            </a:extLst>
          </p:cNvPr>
          <p:cNvSpPr txBox="1"/>
          <p:nvPr/>
        </p:nvSpPr>
        <p:spPr>
          <a:xfrm>
            <a:off x="2643636" y="4812453"/>
            <a:ext cx="467156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350" dirty="0"/>
              <a:t>Action </a:t>
            </a:r>
            <a:r>
              <a:rPr kumimoji="1" lang="ko-KR" altLang="en-US" sz="1350" dirty="0"/>
              <a:t>개수 </a:t>
            </a:r>
            <a:r>
              <a:rPr kumimoji="1" lang="en-US" altLang="ko-KR" sz="1350" dirty="0"/>
              <a:t>:</a:t>
            </a:r>
            <a:r>
              <a:rPr kumimoji="1" lang="ko-KR" altLang="en-US" sz="1350" dirty="0"/>
              <a:t> </a:t>
            </a:r>
            <a:r>
              <a:rPr kumimoji="1" lang="en-US" altLang="ko-KR" sz="1350" dirty="0"/>
              <a:t>(</a:t>
            </a:r>
            <a:r>
              <a:rPr kumimoji="1" lang="en-US" altLang="ko-KR" sz="1350" dirty="0" err="1"/>
              <a:t>N_region</a:t>
            </a:r>
            <a:r>
              <a:rPr kumimoji="1" lang="en-US" altLang="ko-KR" sz="1350" dirty="0"/>
              <a:t> ^ </a:t>
            </a:r>
            <a:r>
              <a:rPr kumimoji="1" lang="en-US" altLang="ko-KR" sz="1350" dirty="0" err="1"/>
              <a:t>N_agent</a:t>
            </a:r>
            <a:r>
              <a:rPr kumimoji="1" lang="en-US" altLang="ko-KR" sz="1350" dirty="0"/>
              <a:t>)</a:t>
            </a:r>
            <a:endParaRPr kumimoji="1" lang="ko-Kore-KR" altLang="en-US" sz="1350" dirty="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0BA93715-949C-A9DE-B937-D89898328344}"/>
              </a:ext>
            </a:extLst>
          </p:cNvPr>
          <p:cNvSpPr/>
          <p:nvPr/>
        </p:nvSpPr>
        <p:spPr>
          <a:xfrm>
            <a:off x="2307362" y="3303352"/>
            <a:ext cx="139148" cy="1391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D315F8D2-36ED-4CA3-A8ED-7A8DBEE09254}"/>
              </a:ext>
            </a:extLst>
          </p:cNvPr>
          <p:cNvSpPr/>
          <p:nvPr/>
        </p:nvSpPr>
        <p:spPr>
          <a:xfrm>
            <a:off x="3192129" y="3675379"/>
            <a:ext cx="139148" cy="1391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E1E1B4B5-E509-39E3-117C-231500C444AA}"/>
              </a:ext>
            </a:extLst>
          </p:cNvPr>
          <p:cNvSpPr/>
          <p:nvPr/>
        </p:nvSpPr>
        <p:spPr>
          <a:xfrm>
            <a:off x="2049129" y="3959519"/>
            <a:ext cx="139148" cy="1391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F7BFAA7C-F0AF-9EA1-74DE-C9B09C7DF640}"/>
              </a:ext>
            </a:extLst>
          </p:cNvPr>
          <p:cNvSpPr/>
          <p:nvPr/>
        </p:nvSpPr>
        <p:spPr>
          <a:xfrm>
            <a:off x="4115640" y="3163531"/>
            <a:ext cx="139148" cy="1391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BA459BE6-211D-052A-2A7A-FCA7494370AA}"/>
              </a:ext>
            </a:extLst>
          </p:cNvPr>
          <p:cNvSpPr/>
          <p:nvPr/>
        </p:nvSpPr>
        <p:spPr>
          <a:xfrm>
            <a:off x="4331631" y="4272785"/>
            <a:ext cx="139148" cy="1391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/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C6D1DCF3-CA86-C83E-4ECA-BBF56592B205}"/>
              </a:ext>
            </a:extLst>
          </p:cNvPr>
          <p:cNvGrpSpPr/>
          <p:nvPr/>
        </p:nvGrpSpPr>
        <p:grpSpPr>
          <a:xfrm>
            <a:off x="1859971" y="3814527"/>
            <a:ext cx="168855" cy="164639"/>
            <a:chOff x="2768885" y="4147785"/>
            <a:chExt cx="231757" cy="219519"/>
          </a:xfrm>
        </p:grpSpPr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660C1B15-2658-DD0C-304F-44D896E028E8}"/>
                </a:ext>
              </a:extLst>
            </p:cNvPr>
            <p:cNvSpPr/>
            <p:nvPr/>
          </p:nvSpPr>
          <p:spPr>
            <a:xfrm>
              <a:off x="2768885" y="4147785"/>
              <a:ext cx="84582" cy="845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350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99A0FCC7-FC90-A99D-61B0-47657E23DB50}"/>
                </a:ext>
              </a:extLst>
            </p:cNvPr>
            <p:cNvSpPr/>
            <p:nvPr/>
          </p:nvSpPr>
          <p:spPr>
            <a:xfrm>
              <a:off x="2916060" y="4147785"/>
              <a:ext cx="84582" cy="845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350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92007B11-0069-0FFA-EE7D-DC4E1B482E16}"/>
                </a:ext>
              </a:extLst>
            </p:cNvPr>
            <p:cNvSpPr/>
            <p:nvPr/>
          </p:nvSpPr>
          <p:spPr>
            <a:xfrm>
              <a:off x="2768885" y="4282722"/>
              <a:ext cx="84582" cy="845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350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D5210884-BBA1-A1D0-194B-F557CE2F1ED1}"/>
                </a:ext>
              </a:extLst>
            </p:cNvPr>
            <p:cNvSpPr/>
            <p:nvPr/>
          </p:nvSpPr>
          <p:spPr>
            <a:xfrm>
              <a:off x="2916060" y="4282722"/>
              <a:ext cx="84582" cy="845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350"/>
            </a:p>
          </p:txBody>
        </p:sp>
        <p:cxnSp>
          <p:nvCxnSpPr>
            <p:cNvPr id="57" name="직선 연결선[R] 56">
              <a:extLst>
                <a:ext uri="{FF2B5EF4-FFF2-40B4-BE49-F238E27FC236}">
                  <a16:creationId xmlns:a16="http://schemas.microsoft.com/office/drawing/2014/main" id="{1EC670E5-68C1-E68D-E257-C7CAE1B9742B}"/>
                </a:ext>
              </a:extLst>
            </p:cNvPr>
            <p:cNvCxnSpPr>
              <a:stCxn id="53" idx="5"/>
              <a:endCxn id="56" idx="1"/>
            </p:cNvCxnSpPr>
            <p:nvPr/>
          </p:nvCxnSpPr>
          <p:spPr>
            <a:xfrm>
              <a:off x="2841080" y="4219980"/>
              <a:ext cx="79200" cy="75129"/>
            </a:xfrm>
            <a:prstGeom prst="lin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8" name="직선 연결선[R] 57">
              <a:extLst>
                <a:ext uri="{FF2B5EF4-FFF2-40B4-BE49-F238E27FC236}">
                  <a16:creationId xmlns:a16="http://schemas.microsoft.com/office/drawing/2014/main" id="{274E8282-9DFD-A7CE-5042-CAAD8D5B16A1}"/>
                </a:ext>
              </a:extLst>
            </p:cNvPr>
            <p:cNvCxnSpPr>
              <a:cxnSpLocks/>
              <a:stCxn id="54" idx="3"/>
              <a:endCxn id="55" idx="7"/>
            </p:cNvCxnSpPr>
            <p:nvPr/>
          </p:nvCxnSpPr>
          <p:spPr>
            <a:xfrm flipH="1">
              <a:off x="2841080" y="4219980"/>
              <a:ext cx="87367" cy="75129"/>
            </a:xfrm>
            <a:prstGeom prst="lin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5E447C4A-94F0-F403-F7EC-40807EDFDF11}"/>
              </a:ext>
            </a:extLst>
          </p:cNvPr>
          <p:cNvGrpSpPr/>
          <p:nvPr/>
        </p:nvGrpSpPr>
        <p:grpSpPr>
          <a:xfrm>
            <a:off x="3092848" y="3442501"/>
            <a:ext cx="168855" cy="164639"/>
            <a:chOff x="2768885" y="4147785"/>
            <a:chExt cx="231757" cy="219519"/>
          </a:xfrm>
        </p:grpSpPr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289B130A-649F-28EC-DCD5-78C8E306AB7A}"/>
                </a:ext>
              </a:extLst>
            </p:cNvPr>
            <p:cNvSpPr/>
            <p:nvPr/>
          </p:nvSpPr>
          <p:spPr>
            <a:xfrm>
              <a:off x="2768885" y="4147785"/>
              <a:ext cx="84582" cy="845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350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F5710465-A225-1A99-A113-C8C94DE66DC1}"/>
                </a:ext>
              </a:extLst>
            </p:cNvPr>
            <p:cNvSpPr/>
            <p:nvPr/>
          </p:nvSpPr>
          <p:spPr>
            <a:xfrm>
              <a:off x="2916060" y="4147785"/>
              <a:ext cx="84582" cy="845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350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DFD82B40-10CD-CAFE-B07F-CD187A2C7D37}"/>
                </a:ext>
              </a:extLst>
            </p:cNvPr>
            <p:cNvSpPr/>
            <p:nvPr/>
          </p:nvSpPr>
          <p:spPr>
            <a:xfrm>
              <a:off x="2768885" y="4282722"/>
              <a:ext cx="84582" cy="845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350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222E7EC4-1963-892C-CA72-7A4B8A54AC05}"/>
                </a:ext>
              </a:extLst>
            </p:cNvPr>
            <p:cNvSpPr/>
            <p:nvPr/>
          </p:nvSpPr>
          <p:spPr>
            <a:xfrm>
              <a:off x="2916060" y="4282722"/>
              <a:ext cx="84582" cy="845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350"/>
            </a:p>
          </p:txBody>
        </p:sp>
        <p:cxnSp>
          <p:nvCxnSpPr>
            <p:cNvPr id="64" name="직선 연결선[R] 63">
              <a:extLst>
                <a:ext uri="{FF2B5EF4-FFF2-40B4-BE49-F238E27FC236}">
                  <a16:creationId xmlns:a16="http://schemas.microsoft.com/office/drawing/2014/main" id="{E624F17A-1ADC-0578-367D-60FF0ED92AA6}"/>
                </a:ext>
              </a:extLst>
            </p:cNvPr>
            <p:cNvCxnSpPr>
              <a:stCxn id="60" idx="5"/>
              <a:endCxn id="63" idx="1"/>
            </p:cNvCxnSpPr>
            <p:nvPr/>
          </p:nvCxnSpPr>
          <p:spPr>
            <a:xfrm>
              <a:off x="2841080" y="4219980"/>
              <a:ext cx="79200" cy="75129"/>
            </a:xfrm>
            <a:prstGeom prst="lin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5" name="직선 연결선[R] 64">
              <a:extLst>
                <a:ext uri="{FF2B5EF4-FFF2-40B4-BE49-F238E27FC236}">
                  <a16:creationId xmlns:a16="http://schemas.microsoft.com/office/drawing/2014/main" id="{0450B677-978A-3C09-7ADE-5734B77844D4}"/>
                </a:ext>
              </a:extLst>
            </p:cNvPr>
            <p:cNvCxnSpPr>
              <a:cxnSpLocks/>
              <a:stCxn id="61" idx="3"/>
              <a:endCxn id="62" idx="7"/>
            </p:cNvCxnSpPr>
            <p:nvPr/>
          </p:nvCxnSpPr>
          <p:spPr>
            <a:xfrm flipH="1">
              <a:off x="2841080" y="4219980"/>
              <a:ext cx="87367" cy="75129"/>
            </a:xfrm>
            <a:prstGeom prst="lin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69A15590-E580-851D-B154-8698A8507DB0}"/>
              </a:ext>
            </a:extLst>
          </p:cNvPr>
          <p:cNvCxnSpPr/>
          <p:nvPr/>
        </p:nvCxnSpPr>
        <p:spPr>
          <a:xfrm flipV="1">
            <a:off x="2049130" y="3442501"/>
            <a:ext cx="258233" cy="372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E893A2CE-F050-93AD-5DCB-4B2E18436F54}"/>
              </a:ext>
            </a:extLst>
          </p:cNvPr>
          <p:cNvCxnSpPr>
            <a:cxnSpLocks/>
          </p:cNvCxnSpPr>
          <p:nvPr/>
        </p:nvCxnSpPr>
        <p:spPr>
          <a:xfrm flipV="1">
            <a:off x="3278766" y="3274859"/>
            <a:ext cx="768424" cy="249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03849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743575-9EDD-514D-A2C6-81FCEC3A4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1" y="1131094"/>
            <a:ext cx="7886699" cy="994172"/>
          </a:xfrm>
        </p:spPr>
        <p:txBody>
          <a:bodyPr>
            <a:normAutofit/>
          </a:bodyPr>
          <a:lstStyle/>
          <a:p>
            <a:r>
              <a:rPr kumimoji="1" lang="en-US" altLang="ko-KR" sz="3000" dirty="0">
                <a:latin typeface="Tmoney RoundWind Regular" panose="02050503000000000000" pitchFamily="18" charset="-127"/>
                <a:ea typeface="Tmoney RoundWind Regular" panose="02050503000000000000" pitchFamily="18" charset="-127"/>
                <a:cs typeface="Baloo Bhaina 2" panose="03080502040302020200" pitchFamily="66" charset="0"/>
              </a:rPr>
              <a:t>MDP </a:t>
            </a:r>
            <a:r>
              <a:rPr kumimoji="1" lang="ko-KR" altLang="en-US" sz="3000" dirty="0" err="1">
                <a:latin typeface="Tmoney RoundWind Regular" panose="02050503000000000000" pitchFamily="18" charset="-127"/>
                <a:ea typeface="Tmoney RoundWind Regular" panose="02050503000000000000" pitchFamily="18" charset="-127"/>
                <a:cs typeface="Baloo Bhaina 2" panose="03080502040302020200" pitchFamily="66" charset="0"/>
              </a:rPr>
              <a:t>를</a:t>
            </a:r>
            <a:r>
              <a:rPr kumimoji="1" lang="ko-KR" altLang="en-US" sz="3000" dirty="0">
                <a:latin typeface="Tmoney RoundWind Regular" panose="02050503000000000000" pitchFamily="18" charset="-127"/>
                <a:ea typeface="Tmoney RoundWind Regular" panose="02050503000000000000" pitchFamily="18" charset="-127"/>
                <a:cs typeface="Baloo Bhaina 2" panose="03080502040302020200" pitchFamily="66" charset="0"/>
              </a:rPr>
              <a:t> 활용한 영역 커버리지 경로 계획 기법</a:t>
            </a:r>
            <a:endParaRPr kumimoji="1" lang="en-US" altLang="ko-KR" sz="3000" dirty="0">
              <a:latin typeface="Tmoney RoundWind Regular" panose="02050503000000000000" pitchFamily="18" charset="-127"/>
              <a:ea typeface="Tmoney RoundWind Regular" panose="02050503000000000000" pitchFamily="18" charset="-127"/>
              <a:cs typeface="Baloo Bhaina 2" panose="03080502040302020200" pitchFamily="66" charset="0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DC8F90AC-1D67-884A-90E0-CA4BAB2BF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263504"/>
          </a:xfrm>
        </p:spPr>
        <p:txBody>
          <a:bodyPr>
            <a:normAutofit/>
          </a:bodyPr>
          <a:lstStyle/>
          <a:p>
            <a:pPr marL="385763" indent="-385763">
              <a:buFont typeface="+mj-lt"/>
              <a:buAutoNum type="arabicParenR" startAt="4"/>
            </a:pPr>
            <a:r>
              <a:rPr kumimoji="1" lang="en-US" altLang="ko-KR" sz="2400" dirty="0">
                <a:latin typeface="Tmoney RoundWind Regular" panose="02050503000000000000" pitchFamily="18" charset="-127"/>
                <a:ea typeface="Tmoney RoundWind Regular" panose="02050503000000000000" pitchFamily="18" charset="-127"/>
                <a:cs typeface="Baloo Bhaina 2" panose="03080502040302020200" pitchFamily="66" charset="0"/>
              </a:rPr>
              <a:t>Probability = 1 : Deterministic</a:t>
            </a:r>
          </a:p>
        </p:txBody>
      </p:sp>
      <p:pic>
        <p:nvPicPr>
          <p:cNvPr id="2050" name="Picture 2" descr="과학,연구 이미지 아이콘 일러스트 파일입니다~ &gt; 디자인 자료실 - KMUG 케이머그">
            <a:extLst>
              <a:ext uri="{FF2B5EF4-FFF2-40B4-BE49-F238E27FC236}">
                <a16:creationId xmlns:a16="http://schemas.microsoft.com/office/drawing/2014/main" id="{FCD0EE8A-DBC4-A149-8DE1-A790767529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252" b="4878"/>
          <a:stretch/>
        </p:blipFill>
        <p:spPr bwMode="auto">
          <a:xfrm>
            <a:off x="8229347" y="5061231"/>
            <a:ext cx="836595" cy="857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9729114-C0D9-FF18-EA1E-893060A8C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5521" y="5688298"/>
            <a:ext cx="1092958" cy="247217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0EDEBA55-97C2-BC6B-A324-A024270A1932}"/>
              </a:ext>
            </a:extLst>
          </p:cNvPr>
          <p:cNvGrpSpPr/>
          <p:nvPr/>
        </p:nvGrpSpPr>
        <p:grpSpPr>
          <a:xfrm>
            <a:off x="156631" y="1029891"/>
            <a:ext cx="472019" cy="546613"/>
            <a:chOff x="666041" y="230187"/>
            <a:chExt cx="629359" cy="603409"/>
          </a:xfrm>
        </p:grpSpPr>
        <p:sp>
          <p:nvSpPr>
            <p:cNvPr id="14" name="삼각형 13">
              <a:extLst>
                <a:ext uri="{FF2B5EF4-FFF2-40B4-BE49-F238E27FC236}">
                  <a16:creationId xmlns:a16="http://schemas.microsoft.com/office/drawing/2014/main" id="{1E18F7C9-1031-1A1F-3D50-55D14C90EB05}"/>
                </a:ext>
              </a:extLst>
            </p:cNvPr>
            <p:cNvSpPr/>
            <p:nvPr/>
          </p:nvSpPr>
          <p:spPr>
            <a:xfrm flipV="1">
              <a:off x="666041" y="230187"/>
              <a:ext cx="172159" cy="603409"/>
            </a:xfrm>
            <a:prstGeom prst="triangle">
              <a:avLst>
                <a:gd name="adj" fmla="val 0"/>
              </a:avLst>
            </a:prstGeom>
            <a:solidFill>
              <a:srgbClr val="00A0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350"/>
            </a:p>
          </p:txBody>
        </p:sp>
        <p:sp>
          <p:nvSpPr>
            <p:cNvPr id="15" name="삼각형 14">
              <a:extLst>
                <a:ext uri="{FF2B5EF4-FFF2-40B4-BE49-F238E27FC236}">
                  <a16:creationId xmlns:a16="http://schemas.microsoft.com/office/drawing/2014/main" id="{BFFE954B-B239-8E00-69CE-99FE0DC0AACF}"/>
                </a:ext>
              </a:extLst>
            </p:cNvPr>
            <p:cNvSpPr/>
            <p:nvPr/>
          </p:nvSpPr>
          <p:spPr>
            <a:xfrm flipV="1">
              <a:off x="818441" y="230187"/>
              <a:ext cx="172159" cy="603409"/>
            </a:xfrm>
            <a:prstGeom prst="triangle">
              <a:avLst>
                <a:gd name="adj" fmla="val 0"/>
              </a:avLst>
            </a:prstGeom>
            <a:solidFill>
              <a:srgbClr val="DAE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350"/>
            </a:p>
          </p:txBody>
        </p:sp>
        <p:sp>
          <p:nvSpPr>
            <p:cNvPr id="16" name="삼각형 15">
              <a:extLst>
                <a:ext uri="{FF2B5EF4-FFF2-40B4-BE49-F238E27FC236}">
                  <a16:creationId xmlns:a16="http://schemas.microsoft.com/office/drawing/2014/main" id="{A0EBF46F-51EB-19CC-74CB-487AB4AA24AC}"/>
                </a:ext>
              </a:extLst>
            </p:cNvPr>
            <p:cNvSpPr/>
            <p:nvPr/>
          </p:nvSpPr>
          <p:spPr>
            <a:xfrm flipV="1">
              <a:off x="970841" y="230187"/>
              <a:ext cx="172159" cy="603409"/>
            </a:xfrm>
            <a:prstGeom prst="triangle">
              <a:avLst>
                <a:gd name="adj" fmla="val 0"/>
              </a:avLst>
            </a:prstGeom>
            <a:solidFill>
              <a:srgbClr val="00A0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350"/>
            </a:p>
          </p:txBody>
        </p:sp>
        <p:sp>
          <p:nvSpPr>
            <p:cNvPr id="17" name="삼각형 16">
              <a:extLst>
                <a:ext uri="{FF2B5EF4-FFF2-40B4-BE49-F238E27FC236}">
                  <a16:creationId xmlns:a16="http://schemas.microsoft.com/office/drawing/2014/main" id="{D4B7A1B6-03C2-F646-1834-9C5830F8FBEC}"/>
                </a:ext>
              </a:extLst>
            </p:cNvPr>
            <p:cNvSpPr/>
            <p:nvPr/>
          </p:nvSpPr>
          <p:spPr>
            <a:xfrm flipV="1">
              <a:off x="1123241" y="230187"/>
              <a:ext cx="172159" cy="603409"/>
            </a:xfrm>
            <a:prstGeom prst="triangle">
              <a:avLst>
                <a:gd name="adj" fmla="val 0"/>
              </a:avLst>
            </a:prstGeom>
            <a:solidFill>
              <a:srgbClr val="00A0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350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F1838686-9BFB-63E9-B307-EFF533C29886}"/>
              </a:ext>
            </a:extLst>
          </p:cNvPr>
          <p:cNvSpPr txBox="1"/>
          <p:nvPr/>
        </p:nvSpPr>
        <p:spPr>
          <a:xfrm>
            <a:off x="4879445" y="3532033"/>
            <a:ext cx="347497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350" dirty="0"/>
              <a:t>의도된 </a:t>
            </a:r>
            <a:r>
              <a:rPr kumimoji="1" lang="en-US" altLang="ko-KR" sz="1350" dirty="0"/>
              <a:t>action </a:t>
            </a:r>
            <a:r>
              <a:rPr kumimoji="1" lang="ko-KR" altLang="en-US" sz="1350" dirty="0"/>
              <a:t>과 다른 결과가 나오지 않음</a:t>
            </a:r>
            <a:endParaRPr kumimoji="1" lang="ko-Kore-KR" altLang="en-US" sz="1350" dirty="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0BA93715-949C-A9DE-B937-D89898328344}"/>
              </a:ext>
            </a:extLst>
          </p:cNvPr>
          <p:cNvSpPr/>
          <p:nvPr/>
        </p:nvSpPr>
        <p:spPr>
          <a:xfrm>
            <a:off x="2307362" y="3303352"/>
            <a:ext cx="139148" cy="1391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D315F8D2-36ED-4CA3-A8ED-7A8DBEE09254}"/>
              </a:ext>
            </a:extLst>
          </p:cNvPr>
          <p:cNvSpPr/>
          <p:nvPr/>
        </p:nvSpPr>
        <p:spPr>
          <a:xfrm>
            <a:off x="3192129" y="3675379"/>
            <a:ext cx="139148" cy="1391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E1E1B4B5-E509-39E3-117C-231500C444AA}"/>
              </a:ext>
            </a:extLst>
          </p:cNvPr>
          <p:cNvSpPr/>
          <p:nvPr/>
        </p:nvSpPr>
        <p:spPr>
          <a:xfrm>
            <a:off x="2049129" y="3959519"/>
            <a:ext cx="139148" cy="1391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F7BFAA7C-F0AF-9EA1-74DE-C9B09C7DF640}"/>
              </a:ext>
            </a:extLst>
          </p:cNvPr>
          <p:cNvSpPr/>
          <p:nvPr/>
        </p:nvSpPr>
        <p:spPr>
          <a:xfrm>
            <a:off x="4115640" y="3163531"/>
            <a:ext cx="139148" cy="1391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BA459BE6-211D-052A-2A7A-FCA7494370AA}"/>
              </a:ext>
            </a:extLst>
          </p:cNvPr>
          <p:cNvSpPr/>
          <p:nvPr/>
        </p:nvSpPr>
        <p:spPr>
          <a:xfrm>
            <a:off x="4331631" y="4272785"/>
            <a:ext cx="139148" cy="1391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/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C6D1DCF3-CA86-C83E-4ECA-BBF56592B205}"/>
              </a:ext>
            </a:extLst>
          </p:cNvPr>
          <p:cNvGrpSpPr/>
          <p:nvPr/>
        </p:nvGrpSpPr>
        <p:grpSpPr>
          <a:xfrm>
            <a:off x="1859971" y="3814527"/>
            <a:ext cx="168855" cy="164639"/>
            <a:chOff x="2768885" y="4147785"/>
            <a:chExt cx="231757" cy="219519"/>
          </a:xfrm>
        </p:grpSpPr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660C1B15-2658-DD0C-304F-44D896E028E8}"/>
                </a:ext>
              </a:extLst>
            </p:cNvPr>
            <p:cNvSpPr/>
            <p:nvPr/>
          </p:nvSpPr>
          <p:spPr>
            <a:xfrm>
              <a:off x="2768885" y="4147785"/>
              <a:ext cx="84582" cy="845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350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99A0FCC7-FC90-A99D-61B0-47657E23DB50}"/>
                </a:ext>
              </a:extLst>
            </p:cNvPr>
            <p:cNvSpPr/>
            <p:nvPr/>
          </p:nvSpPr>
          <p:spPr>
            <a:xfrm>
              <a:off x="2916060" y="4147785"/>
              <a:ext cx="84582" cy="845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350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92007B11-0069-0FFA-EE7D-DC4E1B482E16}"/>
                </a:ext>
              </a:extLst>
            </p:cNvPr>
            <p:cNvSpPr/>
            <p:nvPr/>
          </p:nvSpPr>
          <p:spPr>
            <a:xfrm>
              <a:off x="2768885" y="4282722"/>
              <a:ext cx="84582" cy="845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350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D5210884-BBA1-A1D0-194B-F557CE2F1ED1}"/>
                </a:ext>
              </a:extLst>
            </p:cNvPr>
            <p:cNvSpPr/>
            <p:nvPr/>
          </p:nvSpPr>
          <p:spPr>
            <a:xfrm>
              <a:off x="2916060" y="4282722"/>
              <a:ext cx="84582" cy="845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350"/>
            </a:p>
          </p:txBody>
        </p:sp>
        <p:cxnSp>
          <p:nvCxnSpPr>
            <p:cNvPr id="57" name="직선 연결선[R] 56">
              <a:extLst>
                <a:ext uri="{FF2B5EF4-FFF2-40B4-BE49-F238E27FC236}">
                  <a16:creationId xmlns:a16="http://schemas.microsoft.com/office/drawing/2014/main" id="{1EC670E5-68C1-E68D-E257-C7CAE1B9742B}"/>
                </a:ext>
              </a:extLst>
            </p:cNvPr>
            <p:cNvCxnSpPr>
              <a:stCxn id="53" idx="5"/>
              <a:endCxn id="56" idx="1"/>
            </p:cNvCxnSpPr>
            <p:nvPr/>
          </p:nvCxnSpPr>
          <p:spPr>
            <a:xfrm>
              <a:off x="2841080" y="4219980"/>
              <a:ext cx="79200" cy="75129"/>
            </a:xfrm>
            <a:prstGeom prst="lin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8" name="직선 연결선[R] 57">
              <a:extLst>
                <a:ext uri="{FF2B5EF4-FFF2-40B4-BE49-F238E27FC236}">
                  <a16:creationId xmlns:a16="http://schemas.microsoft.com/office/drawing/2014/main" id="{274E8282-9DFD-A7CE-5042-CAAD8D5B16A1}"/>
                </a:ext>
              </a:extLst>
            </p:cNvPr>
            <p:cNvCxnSpPr>
              <a:cxnSpLocks/>
              <a:stCxn id="54" idx="3"/>
              <a:endCxn id="55" idx="7"/>
            </p:cNvCxnSpPr>
            <p:nvPr/>
          </p:nvCxnSpPr>
          <p:spPr>
            <a:xfrm flipH="1">
              <a:off x="2841080" y="4219980"/>
              <a:ext cx="87367" cy="75129"/>
            </a:xfrm>
            <a:prstGeom prst="lin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5E447C4A-94F0-F403-F7EC-40807EDFDF11}"/>
              </a:ext>
            </a:extLst>
          </p:cNvPr>
          <p:cNvGrpSpPr/>
          <p:nvPr/>
        </p:nvGrpSpPr>
        <p:grpSpPr>
          <a:xfrm>
            <a:off x="3092848" y="3442501"/>
            <a:ext cx="168855" cy="164639"/>
            <a:chOff x="2768885" y="4147785"/>
            <a:chExt cx="231757" cy="219519"/>
          </a:xfrm>
        </p:grpSpPr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289B130A-649F-28EC-DCD5-78C8E306AB7A}"/>
                </a:ext>
              </a:extLst>
            </p:cNvPr>
            <p:cNvSpPr/>
            <p:nvPr/>
          </p:nvSpPr>
          <p:spPr>
            <a:xfrm>
              <a:off x="2768885" y="4147785"/>
              <a:ext cx="84582" cy="845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350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F5710465-A225-1A99-A113-C8C94DE66DC1}"/>
                </a:ext>
              </a:extLst>
            </p:cNvPr>
            <p:cNvSpPr/>
            <p:nvPr/>
          </p:nvSpPr>
          <p:spPr>
            <a:xfrm>
              <a:off x="2916060" y="4147785"/>
              <a:ext cx="84582" cy="845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350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DFD82B40-10CD-CAFE-B07F-CD187A2C7D37}"/>
                </a:ext>
              </a:extLst>
            </p:cNvPr>
            <p:cNvSpPr/>
            <p:nvPr/>
          </p:nvSpPr>
          <p:spPr>
            <a:xfrm>
              <a:off x="2768885" y="4282722"/>
              <a:ext cx="84582" cy="845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350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222E7EC4-1963-892C-CA72-7A4B8A54AC05}"/>
                </a:ext>
              </a:extLst>
            </p:cNvPr>
            <p:cNvSpPr/>
            <p:nvPr/>
          </p:nvSpPr>
          <p:spPr>
            <a:xfrm>
              <a:off x="2916060" y="4282722"/>
              <a:ext cx="84582" cy="845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350"/>
            </a:p>
          </p:txBody>
        </p:sp>
        <p:cxnSp>
          <p:nvCxnSpPr>
            <p:cNvPr id="64" name="직선 연결선[R] 63">
              <a:extLst>
                <a:ext uri="{FF2B5EF4-FFF2-40B4-BE49-F238E27FC236}">
                  <a16:creationId xmlns:a16="http://schemas.microsoft.com/office/drawing/2014/main" id="{E624F17A-1ADC-0578-367D-60FF0ED92AA6}"/>
                </a:ext>
              </a:extLst>
            </p:cNvPr>
            <p:cNvCxnSpPr>
              <a:stCxn id="60" idx="5"/>
              <a:endCxn id="63" idx="1"/>
            </p:cNvCxnSpPr>
            <p:nvPr/>
          </p:nvCxnSpPr>
          <p:spPr>
            <a:xfrm>
              <a:off x="2841080" y="4219980"/>
              <a:ext cx="79200" cy="75129"/>
            </a:xfrm>
            <a:prstGeom prst="lin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5" name="직선 연결선[R] 64">
              <a:extLst>
                <a:ext uri="{FF2B5EF4-FFF2-40B4-BE49-F238E27FC236}">
                  <a16:creationId xmlns:a16="http://schemas.microsoft.com/office/drawing/2014/main" id="{0450B677-978A-3C09-7ADE-5734B77844D4}"/>
                </a:ext>
              </a:extLst>
            </p:cNvPr>
            <p:cNvCxnSpPr>
              <a:cxnSpLocks/>
              <a:stCxn id="61" idx="3"/>
              <a:endCxn id="62" idx="7"/>
            </p:cNvCxnSpPr>
            <p:nvPr/>
          </p:nvCxnSpPr>
          <p:spPr>
            <a:xfrm flipH="1">
              <a:off x="2841080" y="4219980"/>
              <a:ext cx="87367" cy="75129"/>
            </a:xfrm>
            <a:prstGeom prst="lin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69A15590-E580-851D-B154-8698A8507DB0}"/>
              </a:ext>
            </a:extLst>
          </p:cNvPr>
          <p:cNvCxnSpPr/>
          <p:nvPr/>
        </p:nvCxnSpPr>
        <p:spPr>
          <a:xfrm flipV="1">
            <a:off x="2049130" y="3442501"/>
            <a:ext cx="258233" cy="372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E893A2CE-F050-93AD-5DCB-4B2E18436F54}"/>
              </a:ext>
            </a:extLst>
          </p:cNvPr>
          <p:cNvCxnSpPr>
            <a:cxnSpLocks/>
          </p:cNvCxnSpPr>
          <p:nvPr/>
        </p:nvCxnSpPr>
        <p:spPr>
          <a:xfrm flipV="1">
            <a:off x="3278766" y="3274859"/>
            <a:ext cx="768424" cy="249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56847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743575-9EDD-514D-A2C6-81FCEC3A4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1" y="1131094"/>
            <a:ext cx="7886699" cy="994172"/>
          </a:xfrm>
        </p:spPr>
        <p:txBody>
          <a:bodyPr>
            <a:normAutofit/>
          </a:bodyPr>
          <a:lstStyle/>
          <a:p>
            <a:r>
              <a:rPr kumimoji="1" lang="en-US" altLang="ko-KR" sz="3000" dirty="0">
                <a:latin typeface="Tmoney RoundWind Regular" panose="02050503000000000000" pitchFamily="18" charset="-127"/>
                <a:ea typeface="Tmoney RoundWind Regular" panose="02050503000000000000" pitchFamily="18" charset="-127"/>
                <a:cs typeface="Baloo Bhaina 2" panose="03080502040302020200" pitchFamily="66" charset="0"/>
              </a:rPr>
              <a:t>MDP </a:t>
            </a:r>
            <a:r>
              <a:rPr kumimoji="1" lang="ko-KR" altLang="en-US" sz="3000" dirty="0" err="1">
                <a:latin typeface="Tmoney RoundWind Regular" panose="02050503000000000000" pitchFamily="18" charset="-127"/>
                <a:ea typeface="Tmoney RoundWind Regular" panose="02050503000000000000" pitchFamily="18" charset="-127"/>
                <a:cs typeface="Baloo Bhaina 2" panose="03080502040302020200" pitchFamily="66" charset="0"/>
              </a:rPr>
              <a:t>를</a:t>
            </a:r>
            <a:r>
              <a:rPr kumimoji="1" lang="ko-KR" altLang="en-US" sz="3000" dirty="0">
                <a:latin typeface="Tmoney RoundWind Regular" panose="02050503000000000000" pitchFamily="18" charset="-127"/>
                <a:ea typeface="Tmoney RoundWind Regular" panose="02050503000000000000" pitchFamily="18" charset="-127"/>
                <a:cs typeface="Baloo Bhaina 2" panose="03080502040302020200" pitchFamily="66" charset="0"/>
              </a:rPr>
              <a:t> 활용한 영역 커버리지 경로 계획 기법</a:t>
            </a:r>
            <a:endParaRPr kumimoji="1" lang="en-US" altLang="ko-KR" sz="3000" dirty="0">
              <a:latin typeface="Tmoney RoundWind Regular" panose="02050503000000000000" pitchFamily="18" charset="-127"/>
              <a:ea typeface="Tmoney RoundWind Regular" panose="02050503000000000000" pitchFamily="18" charset="-127"/>
              <a:cs typeface="Baloo Bhaina 2" panose="03080502040302020200" pitchFamily="66" charset="0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DC8F90AC-1D67-884A-90E0-CA4BAB2BF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263504"/>
          </a:xfrm>
        </p:spPr>
        <p:txBody>
          <a:bodyPr>
            <a:normAutofit/>
          </a:bodyPr>
          <a:lstStyle/>
          <a:p>
            <a:pPr marL="385763" indent="-385763">
              <a:buFont typeface="+mj-lt"/>
              <a:buAutoNum type="arabicParenR" startAt="5"/>
            </a:pPr>
            <a:r>
              <a:rPr kumimoji="1" lang="en-US" altLang="ko-KR" sz="2400" dirty="0">
                <a:latin typeface="Tmoney RoundWind Regular" panose="02050503000000000000" pitchFamily="18" charset="-127"/>
                <a:ea typeface="Tmoney RoundWind Regular" panose="02050503000000000000" pitchFamily="18" charset="-127"/>
                <a:cs typeface="Baloo Bhaina 2" panose="03080502040302020200" pitchFamily="66" charset="0"/>
              </a:rPr>
              <a:t>Score : Reward - Penalty</a:t>
            </a:r>
          </a:p>
        </p:txBody>
      </p:sp>
      <p:pic>
        <p:nvPicPr>
          <p:cNvPr id="2050" name="Picture 2" descr="과학,연구 이미지 아이콘 일러스트 파일입니다~ &gt; 디자인 자료실 - KMUG 케이머그">
            <a:extLst>
              <a:ext uri="{FF2B5EF4-FFF2-40B4-BE49-F238E27FC236}">
                <a16:creationId xmlns:a16="http://schemas.microsoft.com/office/drawing/2014/main" id="{FCD0EE8A-DBC4-A149-8DE1-A790767529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252" b="4878"/>
          <a:stretch/>
        </p:blipFill>
        <p:spPr bwMode="auto">
          <a:xfrm>
            <a:off x="8229347" y="5061231"/>
            <a:ext cx="836595" cy="857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9729114-C0D9-FF18-EA1E-893060A8C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5521" y="5688298"/>
            <a:ext cx="1092958" cy="247217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0EDEBA55-97C2-BC6B-A324-A024270A1932}"/>
              </a:ext>
            </a:extLst>
          </p:cNvPr>
          <p:cNvGrpSpPr/>
          <p:nvPr/>
        </p:nvGrpSpPr>
        <p:grpSpPr>
          <a:xfrm>
            <a:off x="156631" y="1029891"/>
            <a:ext cx="472019" cy="546613"/>
            <a:chOff x="666041" y="230187"/>
            <a:chExt cx="629359" cy="603409"/>
          </a:xfrm>
        </p:grpSpPr>
        <p:sp>
          <p:nvSpPr>
            <p:cNvPr id="14" name="삼각형 13">
              <a:extLst>
                <a:ext uri="{FF2B5EF4-FFF2-40B4-BE49-F238E27FC236}">
                  <a16:creationId xmlns:a16="http://schemas.microsoft.com/office/drawing/2014/main" id="{1E18F7C9-1031-1A1F-3D50-55D14C90EB05}"/>
                </a:ext>
              </a:extLst>
            </p:cNvPr>
            <p:cNvSpPr/>
            <p:nvPr/>
          </p:nvSpPr>
          <p:spPr>
            <a:xfrm flipV="1">
              <a:off x="666041" y="230187"/>
              <a:ext cx="172159" cy="603409"/>
            </a:xfrm>
            <a:prstGeom prst="triangle">
              <a:avLst>
                <a:gd name="adj" fmla="val 0"/>
              </a:avLst>
            </a:prstGeom>
            <a:solidFill>
              <a:srgbClr val="00A0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350"/>
            </a:p>
          </p:txBody>
        </p:sp>
        <p:sp>
          <p:nvSpPr>
            <p:cNvPr id="15" name="삼각형 14">
              <a:extLst>
                <a:ext uri="{FF2B5EF4-FFF2-40B4-BE49-F238E27FC236}">
                  <a16:creationId xmlns:a16="http://schemas.microsoft.com/office/drawing/2014/main" id="{BFFE954B-B239-8E00-69CE-99FE0DC0AACF}"/>
                </a:ext>
              </a:extLst>
            </p:cNvPr>
            <p:cNvSpPr/>
            <p:nvPr/>
          </p:nvSpPr>
          <p:spPr>
            <a:xfrm flipV="1">
              <a:off x="818441" y="230187"/>
              <a:ext cx="172159" cy="603409"/>
            </a:xfrm>
            <a:prstGeom prst="triangle">
              <a:avLst>
                <a:gd name="adj" fmla="val 0"/>
              </a:avLst>
            </a:prstGeom>
            <a:solidFill>
              <a:srgbClr val="DAE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350"/>
            </a:p>
          </p:txBody>
        </p:sp>
        <p:sp>
          <p:nvSpPr>
            <p:cNvPr id="16" name="삼각형 15">
              <a:extLst>
                <a:ext uri="{FF2B5EF4-FFF2-40B4-BE49-F238E27FC236}">
                  <a16:creationId xmlns:a16="http://schemas.microsoft.com/office/drawing/2014/main" id="{A0EBF46F-51EB-19CC-74CB-487AB4AA24AC}"/>
                </a:ext>
              </a:extLst>
            </p:cNvPr>
            <p:cNvSpPr/>
            <p:nvPr/>
          </p:nvSpPr>
          <p:spPr>
            <a:xfrm flipV="1">
              <a:off x="970841" y="230187"/>
              <a:ext cx="172159" cy="603409"/>
            </a:xfrm>
            <a:prstGeom prst="triangle">
              <a:avLst>
                <a:gd name="adj" fmla="val 0"/>
              </a:avLst>
            </a:prstGeom>
            <a:solidFill>
              <a:srgbClr val="00A0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350"/>
            </a:p>
          </p:txBody>
        </p:sp>
        <p:sp>
          <p:nvSpPr>
            <p:cNvPr id="17" name="삼각형 16">
              <a:extLst>
                <a:ext uri="{FF2B5EF4-FFF2-40B4-BE49-F238E27FC236}">
                  <a16:creationId xmlns:a16="http://schemas.microsoft.com/office/drawing/2014/main" id="{D4B7A1B6-03C2-F646-1834-9C5830F8FBEC}"/>
                </a:ext>
              </a:extLst>
            </p:cNvPr>
            <p:cNvSpPr/>
            <p:nvPr/>
          </p:nvSpPr>
          <p:spPr>
            <a:xfrm flipV="1">
              <a:off x="1123241" y="230187"/>
              <a:ext cx="172159" cy="603409"/>
            </a:xfrm>
            <a:prstGeom prst="triangle">
              <a:avLst>
                <a:gd name="adj" fmla="val 0"/>
              </a:avLst>
            </a:prstGeom>
            <a:solidFill>
              <a:srgbClr val="00A0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350"/>
            </a:p>
          </p:txBody>
        </p:sp>
      </p:grpSp>
      <p:sp>
        <p:nvSpPr>
          <p:cNvPr id="47" name="타원 46">
            <a:extLst>
              <a:ext uri="{FF2B5EF4-FFF2-40B4-BE49-F238E27FC236}">
                <a16:creationId xmlns:a16="http://schemas.microsoft.com/office/drawing/2014/main" id="{0BA93715-949C-A9DE-B937-D89898328344}"/>
              </a:ext>
            </a:extLst>
          </p:cNvPr>
          <p:cNvSpPr/>
          <p:nvPr/>
        </p:nvSpPr>
        <p:spPr>
          <a:xfrm>
            <a:off x="2307362" y="3303352"/>
            <a:ext cx="139148" cy="1391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D315F8D2-36ED-4CA3-A8ED-7A8DBEE09254}"/>
              </a:ext>
            </a:extLst>
          </p:cNvPr>
          <p:cNvSpPr/>
          <p:nvPr/>
        </p:nvSpPr>
        <p:spPr>
          <a:xfrm>
            <a:off x="3192129" y="3675379"/>
            <a:ext cx="139148" cy="1391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E1E1B4B5-E509-39E3-117C-231500C444AA}"/>
              </a:ext>
            </a:extLst>
          </p:cNvPr>
          <p:cNvSpPr/>
          <p:nvPr/>
        </p:nvSpPr>
        <p:spPr>
          <a:xfrm>
            <a:off x="2049129" y="3959519"/>
            <a:ext cx="139148" cy="1391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F7BFAA7C-F0AF-9EA1-74DE-C9B09C7DF640}"/>
              </a:ext>
            </a:extLst>
          </p:cNvPr>
          <p:cNvSpPr/>
          <p:nvPr/>
        </p:nvSpPr>
        <p:spPr>
          <a:xfrm>
            <a:off x="4115640" y="3163531"/>
            <a:ext cx="139148" cy="1391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BA459BE6-211D-052A-2A7A-FCA7494370AA}"/>
              </a:ext>
            </a:extLst>
          </p:cNvPr>
          <p:cNvSpPr/>
          <p:nvPr/>
        </p:nvSpPr>
        <p:spPr>
          <a:xfrm>
            <a:off x="4331631" y="4272785"/>
            <a:ext cx="139148" cy="1391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/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C6D1DCF3-CA86-C83E-4ECA-BBF56592B205}"/>
              </a:ext>
            </a:extLst>
          </p:cNvPr>
          <p:cNvGrpSpPr/>
          <p:nvPr/>
        </p:nvGrpSpPr>
        <p:grpSpPr>
          <a:xfrm>
            <a:off x="1859971" y="3814527"/>
            <a:ext cx="168855" cy="164639"/>
            <a:chOff x="2768885" y="4147785"/>
            <a:chExt cx="231757" cy="219519"/>
          </a:xfrm>
        </p:grpSpPr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660C1B15-2658-DD0C-304F-44D896E028E8}"/>
                </a:ext>
              </a:extLst>
            </p:cNvPr>
            <p:cNvSpPr/>
            <p:nvPr/>
          </p:nvSpPr>
          <p:spPr>
            <a:xfrm>
              <a:off x="2768885" y="4147785"/>
              <a:ext cx="84582" cy="845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350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99A0FCC7-FC90-A99D-61B0-47657E23DB50}"/>
                </a:ext>
              </a:extLst>
            </p:cNvPr>
            <p:cNvSpPr/>
            <p:nvPr/>
          </p:nvSpPr>
          <p:spPr>
            <a:xfrm>
              <a:off x="2916060" y="4147785"/>
              <a:ext cx="84582" cy="845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350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92007B11-0069-0FFA-EE7D-DC4E1B482E16}"/>
                </a:ext>
              </a:extLst>
            </p:cNvPr>
            <p:cNvSpPr/>
            <p:nvPr/>
          </p:nvSpPr>
          <p:spPr>
            <a:xfrm>
              <a:off x="2768885" y="4282722"/>
              <a:ext cx="84582" cy="845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350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D5210884-BBA1-A1D0-194B-F557CE2F1ED1}"/>
                </a:ext>
              </a:extLst>
            </p:cNvPr>
            <p:cNvSpPr/>
            <p:nvPr/>
          </p:nvSpPr>
          <p:spPr>
            <a:xfrm>
              <a:off x="2916060" y="4282722"/>
              <a:ext cx="84582" cy="845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350"/>
            </a:p>
          </p:txBody>
        </p:sp>
        <p:cxnSp>
          <p:nvCxnSpPr>
            <p:cNvPr id="57" name="직선 연결선[R] 56">
              <a:extLst>
                <a:ext uri="{FF2B5EF4-FFF2-40B4-BE49-F238E27FC236}">
                  <a16:creationId xmlns:a16="http://schemas.microsoft.com/office/drawing/2014/main" id="{1EC670E5-68C1-E68D-E257-C7CAE1B9742B}"/>
                </a:ext>
              </a:extLst>
            </p:cNvPr>
            <p:cNvCxnSpPr>
              <a:stCxn id="53" idx="5"/>
              <a:endCxn id="56" idx="1"/>
            </p:cNvCxnSpPr>
            <p:nvPr/>
          </p:nvCxnSpPr>
          <p:spPr>
            <a:xfrm>
              <a:off x="2841080" y="4219980"/>
              <a:ext cx="79200" cy="75129"/>
            </a:xfrm>
            <a:prstGeom prst="lin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8" name="직선 연결선[R] 57">
              <a:extLst>
                <a:ext uri="{FF2B5EF4-FFF2-40B4-BE49-F238E27FC236}">
                  <a16:creationId xmlns:a16="http://schemas.microsoft.com/office/drawing/2014/main" id="{274E8282-9DFD-A7CE-5042-CAAD8D5B16A1}"/>
                </a:ext>
              </a:extLst>
            </p:cNvPr>
            <p:cNvCxnSpPr>
              <a:cxnSpLocks/>
              <a:stCxn id="54" idx="3"/>
              <a:endCxn id="55" idx="7"/>
            </p:cNvCxnSpPr>
            <p:nvPr/>
          </p:nvCxnSpPr>
          <p:spPr>
            <a:xfrm flipH="1">
              <a:off x="2841080" y="4219980"/>
              <a:ext cx="87367" cy="75129"/>
            </a:xfrm>
            <a:prstGeom prst="lin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5E447C4A-94F0-F403-F7EC-40807EDFDF11}"/>
              </a:ext>
            </a:extLst>
          </p:cNvPr>
          <p:cNvGrpSpPr/>
          <p:nvPr/>
        </p:nvGrpSpPr>
        <p:grpSpPr>
          <a:xfrm>
            <a:off x="3092848" y="3442501"/>
            <a:ext cx="168855" cy="164639"/>
            <a:chOff x="2768885" y="4147785"/>
            <a:chExt cx="231757" cy="219519"/>
          </a:xfrm>
        </p:grpSpPr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289B130A-649F-28EC-DCD5-78C8E306AB7A}"/>
                </a:ext>
              </a:extLst>
            </p:cNvPr>
            <p:cNvSpPr/>
            <p:nvPr/>
          </p:nvSpPr>
          <p:spPr>
            <a:xfrm>
              <a:off x="2768885" y="4147785"/>
              <a:ext cx="84582" cy="845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350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F5710465-A225-1A99-A113-C8C94DE66DC1}"/>
                </a:ext>
              </a:extLst>
            </p:cNvPr>
            <p:cNvSpPr/>
            <p:nvPr/>
          </p:nvSpPr>
          <p:spPr>
            <a:xfrm>
              <a:off x="2916060" y="4147785"/>
              <a:ext cx="84582" cy="845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350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DFD82B40-10CD-CAFE-B07F-CD187A2C7D37}"/>
                </a:ext>
              </a:extLst>
            </p:cNvPr>
            <p:cNvSpPr/>
            <p:nvPr/>
          </p:nvSpPr>
          <p:spPr>
            <a:xfrm>
              <a:off x="2768885" y="4282722"/>
              <a:ext cx="84582" cy="845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350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222E7EC4-1963-892C-CA72-7A4B8A54AC05}"/>
                </a:ext>
              </a:extLst>
            </p:cNvPr>
            <p:cNvSpPr/>
            <p:nvPr/>
          </p:nvSpPr>
          <p:spPr>
            <a:xfrm>
              <a:off x="2916060" y="4282722"/>
              <a:ext cx="84582" cy="845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350"/>
            </a:p>
          </p:txBody>
        </p:sp>
        <p:cxnSp>
          <p:nvCxnSpPr>
            <p:cNvPr id="64" name="직선 연결선[R] 63">
              <a:extLst>
                <a:ext uri="{FF2B5EF4-FFF2-40B4-BE49-F238E27FC236}">
                  <a16:creationId xmlns:a16="http://schemas.microsoft.com/office/drawing/2014/main" id="{E624F17A-1ADC-0578-367D-60FF0ED92AA6}"/>
                </a:ext>
              </a:extLst>
            </p:cNvPr>
            <p:cNvCxnSpPr>
              <a:stCxn id="60" idx="5"/>
              <a:endCxn id="63" idx="1"/>
            </p:cNvCxnSpPr>
            <p:nvPr/>
          </p:nvCxnSpPr>
          <p:spPr>
            <a:xfrm>
              <a:off x="2841080" y="4219980"/>
              <a:ext cx="79200" cy="75129"/>
            </a:xfrm>
            <a:prstGeom prst="lin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5" name="직선 연결선[R] 64">
              <a:extLst>
                <a:ext uri="{FF2B5EF4-FFF2-40B4-BE49-F238E27FC236}">
                  <a16:creationId xmlns:a16="http://schemas.microsoft.com/office/drawing/2014/main" id="{0450B677-978A-3C09-7ADE-5734B77844D4}"/>
                </a:ext>
              </a:extLst>
            </p:cNvPr>
            <p:cNvCxnSpPr>
              <a:cxnSpLocks/>
              <a:stCxn id="61" idx="3"/>
              <a:endCxn id="62" idx="7"/>
            </p:cNvCxnSpPr>
            <p:nvPr/>
          </p:nvCxnSpPr>
          <p:spPr>
            <a:xfrm flipH="1">
              <a:off x="2841080" y="4219980"/>
              <a:ext cx="87367" cy="75129"/>
            </a:xfrm>
            <a:prstGeom prst="lin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69A15590-E580-851D-B154-8698A8507DB0}"/>
              </a:ext>
            </a:extLst>
          </p:cNvPr>
          <p:cNvCxnSpPr/>
          <p:nvPr/>
        </p:nvCxnSpPr>
        <p:spPr>
          <a:xfrm flipV="1">
            <a:off x="2049130" y="3442501"/>
            <a:ext cx="258233" cy="372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E893A2CE-F050-93AD-5DCB-4B2E18436F54}"/>
              </a:ext>
            </a:extLst>
          </p:cNvPr>
          <p:cNvCxnSpPr>
            <a:cxnSpLocks/>
          </p:cNvCxnSpPr>
          <p:nvPr/>
        </p:nvCxnSpPr>
        <p:spPr>
          <a:xfrm flipV="1">
            <a:off x="3278766" y="3274859"/>
            <a:ext cx="768424" cy="249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6A7B5BD9-2CAA-5088-DC3A-71AB57496989}"/>
              </a:ext>
            </a:extLst>
          </p:cNvPr>
          <p:cNvSpPr/>
          <p:nvPr/>
        </p:nvSpPr>
        <p:spPr>
          <a:xfrm>
            <a:off x="4341662" y="2862278"/>
            <a:ext cx="258233" cy="2582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350" dirty="0">
                <a:solidFill>
                  <a:schemeClr val="bg1"/>
                </a:solidFill>
              </a:rPr>
              <a:t>1</a:t>
            </a:r>
            <a:endParaRPr kumimoji="1" lang="ko-Kore-KR" altLang="en-US" sz="1350" dirty="0">
              <a:solidFill>
                <a:schemeClr val="bg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8FDED44F-19F7-E87C-3A76-7DCE3E7E0233}"/>
              </a:ext>
            </a:extLst>
          </p:cNvPr>
          <p:cNvSpPr/>
          <p:nvPr/>
        </p:nvSpPr>
        <p:spPr>
          <a:xfrm>
            <a:off x="4341662" y="3173563"/>
            <a:ext cx="258233" cy="25823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350" dirty="0">
                <a:solidFill>
                  <a:sysClr val="windowText" lastClr="000000"/>
                </a:solidFill>
              </a:rPr>
              <a:t>0</a:t>
            </a:r>
            <a:endParaRPr kumimoji="1" lang="ko-Kore-KR" altLang="en-US" sz="1350" dirty="0">
              <a:solidFill>
                <a:sysClr val="windowText" lastClr="0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8B7A9F-1A30-163B-03B5-13AE566045E7}"/>
              </a:ext>
            </a:extLst>
          </p:cNvPr>
          <p:cNvSpPr txBox="1"/>
          <p:nvPr/>
        </p:nvSpPr>
        <p:spPr>
          <a:xfrm>
            <a:off x="4716780" y="2862277"/>
            <a:ext cx="33933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350" dirty="0"/>
              <a:t>관찰하지 않았던 영역이면 </a:t>
            </a:r>
            <a:r>
              <a:rPr kumimoji="1" lang="en-US" altLang="ko-KR" sz="1350" dirty="0"/>
              <a:t>Reward 10</a:t>
            </a:r>
          </a:p>
          <a:p>
            <a:r>
              <a:rPr kumimoji="1" lang="ko-KR" altLang="en-US" sz="1350" dirty="0"/>
              <a:t>이미 관찰했던 영역이면 </a:t>
            </a:r>
            <a:r>
              <a:rPr kumimoji="1" lang="en-US" altLang="ko-KR" sz="1350" dirty="0"/>
              <a:t>Reward 0</a:t>
            </a:r>
          </a:p>
          <a:p>
            <a:endParaRPr kumimoji="1" lang="en-US" altLang="ko-Kore-KR" sz="1350" dirty="0"/>
          </a:p>
          <a:p>
            <a:r>
              <a:rPr kumimoji="1" lang="en-US" altLang="ko-Kore-KR" sz="1350" dirty="0"/>
              <a:t>Penalty = </a:t>
            </a:r>
            <a:r>
              <a:rPr kumimoji="1" lang="ko-KR" altLang="en-US" sz="1350" dirty="0"/>
              <a:t>이동 거리</a:t>
            </a:r>
            <a:endParaRPr kumimoji="1" lang="en-US" altLang="ko-KR" sz="1350" dirty="0"/>
          </a:p>
          <a:p>
            <a:endParaRPr kumimoji="1" lang="en-US" altLang="ko-KR" sz="1350" dirty="0"/>
          </a:p>
          <a:p>
            <a:r>
              <a:rPr kumimoji="1" lang="ko-KR" altLang="en-US" sz="1350" dirty="0"/>
              <a:t>이번 </a:t>
            </a:r>
            <a:r>
              <a:rPr kumimoji="1" lang="en-US" altLang="ko-KR" sz="1350" dirty="0"/>
              <a:t>Action </a:t>
            </a:r>
            <a:r>
              <a:rPr kumimoji="1" lang="ko-KR" altLang="en-US" sz="1350" dirty="0"/>
              <a:t>을 통해 전 영역의 </a:t>
            </a:r>
            <a:r>
              <a:rPr kumimoji="1" lang="en-US" altLang="ko-KR" sz="1350" dirty="0"/>
              <a:t>Uncertainty </a:t>
            </a:r>
            <a:r>
              <a:rPr kumimoji="1" lang="ko-KR" altLang="en-US" sz="1350" dirty="0"/>
              <a:t>가 </a:t>
            </a:r>
            <a:r>
              <a:rPr kumimoji="1" lang="en-US" altLang="ko-KR" sz="1350" dirty="0"/>
              <a:t>0</a:t>
            </a:r>
            <a:r>
              <a:rPr kumimoji="1" lang="ko-KR" altLang="en-US" sz="1350" dirty="0"/>
              <a:t>이 된다면</a:t>
            </a:r>
            <a:endParaRPr kumimoji="1" lang="en-US" altLang="ko-KR" sz="1350" dirty="0"/>
          </a:p>
          <a:p>
            <a:r>
              <a:rPr kumimoji="1" lang="en-US" altLang="ko-KR" sz="1350" dirty="0"/>
              <a:t>Reward 100 </a:t>
            </a:r>
            <a:r>
              <a:rPr kumimoji="1" lang="ko-KR" altLang="en-US" sz="1350" dirty="0"/>
              <a:t>을 추가로 부여 </a:t>
            </a:r>
            <a:endParaRPr kumimoji="1" lang="ko-Kore-KR" altLang="en-US" sz="1350" dirty="0"/>
          </a:p>
        </p:txBody>
      </p:sp>
    </p:spTree>
    <p:extLst>
      <p:ext uri="{BB962C8B-B14F-4D97-AF65-F5344CB8AC3E}">
        <p14:creationId xmlns:p14="http://schemas.microsoft.com/office/powerpoint/2010/main" val="708203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743575-9EDD-514D-A2C6-81FCEC3A4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1" y="1131094"/>
            <a:ext cx="7886699" cy="994172"/>
          </a:xfrm>
        </p:spPr>
        <p:txBody>
          <a:bodyPr>
            <a:normAutofit/>
          </a:bodyPr>
          <a:lstStyle/>
          <a:p>
            <a:r>
              <a:rPr kumimoji="1" lang="en-US" altLang="ko-KR" sz="3000" dirty="0">
                <a:latin typeface="Tmoney RoundWind Regular" panose="02050503000000000000" pitchFamily="18" charset="-127"/>
                <a:ea typeface="Tmoney RoundWind Regular" panose="02050503000000000000" pitchFamily="18" charset="-127"/>
                <a:cs typeface="Baloo Bhaina 2" panose="03080502040302020200" pitchFamily="66" charset="0"/>
              </a:rPr>
              <a:t>MDP </a:t>
            </a:r>
            <a:r>
              <a:rPr kumimoji="1" lang="ko-KR" altLang="en-US" sz="3000" dirty="0" err="1">
                <a:latin typeface="Tmoney RoundWind Regular" panose="02050503000000000000" pitchFamily="18" charset="-127"/>
                <a:ea typeface="Tmoney RoundWind Regular" panose="02050503000000000000" pitchFamily="18" charset="-127"/>
                <a:cs typeface="Baloo Bhaina 2" panose="03080502040302020200" pitchFamily="66" charset="0"/>
              </a:rPr>
              <a:t>를</a:t>
            </a:r>
            <a:r>
              <a:rPr kumimoji="1" lang="ko-KR" altLang="en-US" sz="3000" dirty="0">
                <a:latin typeface="Tmoney RoundWind Regular" panose="02050503000000000000" pitchFamily="18" charset="-127"/>
                <a:ea typeface="Tmoney RoundWind Regular" panose="02050503000000000000" pitchFamily="18" charset="-127"/>
                <a:cs typeface="Baloo Bhaina 2" panose="03080502040302020200" pitchFamily="66" charset="0"/>
              </a:rPr>
              <a:t> 활용한 영역 커버리지 경로 계획 기법</a:t>
            </a:r>
            <a:endParaRPr kumimoji="1" lang="en-US" altLang="ko-KR" sz="3000" dirty="0">
              <a:latin typeface="Tmoney RoundWind Regular" panose="02050503000000000000" pitchFamily="18" charset="-127"/>
              <a:ea typeface="Tmoney RoundWind Regular" panose="02050503000000000000" pitchFamily="18" charset="-127"/>
              <a:cs typeface="Baloo Bhaina 2" panose="03080502040302020200" pitchFamily="66" charset="0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DC8F90AC-1D67-884A-90E0-CA4BAB2BF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263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ko-KR" altLang="en-US" sz="2400" dirty="0">
                <a:latin typeface="Tmoney RoundWind Regular" panose="02050503000000000000" pitchFamily="18" charset="-127"/>
                <a:ea typeface="Tmoney RoundWind Regular" panose="02050503000000000000" pitchFamily="18" charset="-127"/>
                <a:cs typeface="Baloo Bhaina 2" panose="03080502040302020200" pitchFamily="66" charset="0"/>
              </a:rPr>
              <a:t>시뮬레이션</a:t>
            </a:r>
            <a:endParaRPr kumimoji="1" lang="en-US" altLang="ko-KR" sz="2400" dirty="0">
              <a:latin typeface="Tmoney RoundWind Regular" panose="02050503000000000000" pitchFamily="18" charset="-127"/>
              <a:ea typeface="Tmoney RoundWind Regular" panose="02050503000000000000" pitchFamily="18" charset="-127"/>
              <a:cs typeface="Baloo Bhaina 2" panose="03080502040302020200" pitchFamily="66" charset="0"/>
            </a:endParaRPr>
          </a:p>
        </p:txBody>
      </p:sp>
      <p:pic>
        <p:nvPicPr>
          <p:cNvPr id="2050" name="Picture 2" descr="과학,연구 이미지 아이콘 일러스트 파일입니다~ &gt; 디자인 자료실 - KMUG 케이머그">
            <a:extLst>
              <a:ext uri="{FF2B5EF4-FFF2-40B4-BE49-F238E27FC236}">
                <a16:creationId xmlns:a16="http://schemas.microsoft.com/office/drawing/2014/main" id="{FCD0EE8A-DBC4-A149-8DE1-A790767529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252" b="4878"/>
          <a:stretch/>
        </p:blipFill>
        <p:spPr bwMode="auto">
          <a:xfrm>
            <a:off x="8229347" y="5061231"/>
            <a:ext cx="836595" cy="857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9729114-C0D9-FF18-EA1E-893060A8CA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5521" y="5688298"/>
            <a:ext cx="1092958" cy="247217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0EDEBA55-97C2-BC6B-A324-A024270A1932}"/>
              </a:ext>
            </a:extLst>
          </p:cNvPr>
          <p:cNvGrpSpPr/>
          <p:nvPr/>
        </p:nvGrpSpPr>
        <p:grpSpPr>
          <a:xfrm>
            <a:off x="156631" y="1029891"/>
            <a:ext cx="472019" cy="546613"/>
            <a:chOff x="666041" y="230187"/>
            <a:chExt cx="629359" cy="603409"/>
          </a:xfrm>
        </p:grpSpPr>
        <p:sp>
          <p:nvSpPr>
            <p:cNvPr id="14" name="삼각형 13">
              <a:extLst>
                <a:ext uri="{FF2B5EF4-FFF2-40B4-BE49-F238E27FC236}">
                  <a16:creationId xmlns:a16="http://schemas.microsoft.com/office/drawing/2014/main" id="{1E18F7C9-1031-1A1F-3D50-55D14C90EB05}"/>
                </a:ext>
              </a:extLst>
            </p:cNvPr>
            <p:cNvSpPr/>
            <p:nvPr/>
          </p:nvSpPr>
          <p:spPr>
            <a:xfrm flipV="1">
              <a:off x="666041" y="230187"/>
              <a:ext cx="172159" cy="603409"/>
            </a:xfrm>
            <a:prstGeom prst="triangle">
              <a:avLst>
                <a:gd name="adj" fmla="val 0"/>
              </a:avLst>
            </a:prstGeom>
            <a:solidFill>
              <a:srgbClr val="00A0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350"/>
            </a:p>
          </p:txBody>
        </p:sp>
        <p:sp>
          <p:nvSpPr>
            <p:cNvPr id="15" name="삼각형 14">
              <a:extLst>
                <a:ext uri="{FF2B5EF4-FFF2-40B4-BE49-F238E27FC236}">
                  <a16:creationId xmlns:a16="http://schemas.microsoft.com/office/drawing/2014/main" id="{BFFE954B-B239-8E00-69CE-99FE0DC0AACF}"/>
                </a:ext>
              </a:extLst>
            </p:cNvPr>
            <p:cNvSpPr/>
            <p:nvPr/>
          </p:nvSpPr>
          <p:spPr>
            <a:xfrm flipV="1">
              <a:off x="818441" y="230187"/>
              <a:ext cx="172159" cy="603409"/>
            </a:xfrm>
            <a:prstGeom prst="triangle">
              <a:avLst>
                <a:gd name="adj" fmla="val 0"/>
              </a:avLst>
            </a:prstGeom>
            <a:solidFill>
              <a:srgbClr val="DAE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350"/>
            </a:p>
          </p:txBody>
        </p:sp>
        <p:sp>
          <p:nvSpPr>
            <p:cNvPr id="16" name="삼각형 15">
              <a:extLst>
                <a:ext uri="{FF2B5EF4-FFF2-40B4-BE49-F238E27FC236}">
                  <a16:creationId xmlns:a16="http://schemas.microsoft.com/office/drawing/2014/main" id="{A0EBF46F-51EB-19CC-74CB-487AB4AA24AC}"/>
                </a:ext>
              </a:extLst>
            </p:cNvPr>
            <p:cNvSpPr/>
            <p:nvPr/>
          </p:nvSpPr>
          <p:spPr>
            <a:xfrm flipV="1">
              <a:off x="970841" y="230187"/>
              <a:ext cx="172159" cy="603409"/>
            </a:xfrm>
            <a:prstGeom prst="triangle">
              <a:avLst>
                <a:gd name="adj" fmla="val 0"/>
              </a:avLst>
            </a:prstGeom>
            <a:solidFill>
              <a:srgbClr val="00A0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350"/>
            </a:p>
          </p:txBody>
        </p:sp>
        <p:sp>
          <p:nvSpPr>
            <p:cNvPr id="17" name="삼각형 16">
              <a:extLst>
                <a:ext uri="{FF2B5EF4-FFF2-40B4-BE49-F238E27FC236}">
                  <a16:creationId xmlns:a16="http://schemas.microsoft.com/office/drawing/2014/main" id="{D4B7A1B6-03C2-F646-1834-9C5830F8FBEC}"/>
                </a:ext>
              </a:extLst>
            </p:cNvPr>
            <p:cNvSpPr/>
            <p:nvPr/>
          </p:nvSpPr>
          <p:spPr>
            <a:xfrm flipV="1">
              <a:off x="1123241" y="230187"/>
              <a:ext cx="172159" cy="603409"/>
            </a:xfrm>
            <a:prstGeom prst="triangle">
              <a:avLst>
                <a:gd name="adj" fmla="val 0"/>
              </a:avLst>
            </a:prstGeom>
            <a:solidFill>
              <a:srgbClr val="00A0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350"/>
            </a:p>
          </p:txBody>
        </p:sp>
      </p:grpSp>
      <p:pic>
        <p:nvPicPr>
          <p:cNvPr id="3" name="영상" descr="영상">
            <a:hlinkClick r:id="" action="ppaction://media"/>
            <a:extLst>
              <a:ext uri="{FF2B5EF4-FFF2-40B4-BE49-F238E27FC236}">
                <a16:creationId xmlns:a16="http://schemas.microsoft.com/office/drawing/2014/main" id="{7977879E-7F09-3E61-FA1C-5324A301959B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2763078" y="2323592"/>
            <a:ext cx="3349488" cy="2649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763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928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743575-9EDD-514D-A2C6-81FCEC3A4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1" y="1131094"/>
            <a:ext cx="7886699" cy="994172"/>
          </a:xfrm>
        </p:spPr>
        <p:txBody>
          <a:bodyPr>
            <a:normAutofit/>
          </a:bodyPr>
          <a:lstStyle/>
          <a:p>
            <a:r>
              <a:rPr kumimoji="1" lang="ko-KR" altLang="en-US" sz="3000" dirty="0">
                <a:latin typeface="Tmoney RoundWind Regular" panose="02050503000000000000" pitchFamily="18" charset="-127"/>
                <a:ea typeface="Tmoney RoundWind Regular" panose="02050503000000000000" pitchFamily="18" charset="-127"/>
                <a:cs typeface="Baloo Bhaina 2" panose="03080502040302020200" pitchFamily="66" charset="0"/>
              </a:rPr>
              <a:t>재급유 고려 방법</a:t>
            </a:r>
            <a:r>
              <a:rPr kumimoji="1" lang="en-US" altLang="ko-KR" sz="3000" dirty="0">
                <a:latin typeface="Tmoney RoundWind Regular" panose="02050503000000000000" pitchFamily="18" charset="-127"/>
                <a:ea typeface="Tmoney RoundWind Regular" panose="02050503000000000000" pitchFamily="18" charset="-127"/>
                <a:cs typeface="Baloo Bhaina 2" panose="03080502040302020200" pitchFamily="66" charset="0"/>
              </a:rPr>
              <a:t>?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DC8F90AC-1D67-884A-90E0-CA4BAB2BF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263504"/>
          </a:xfrm>
        </p:spPr>
        <p:txBody>
          <a:bodyPr>
            <a:normAutofit/>
          </a:bodyPr>
          <a:lstStyle/>
          <a:p>
            <a:pPr marL="385763" indent="-385763">
              <a:buAutoNum type="arabicParenR"/>
            </a:pPr>
            <a:r>
              <a:rPr kumimoji="1" lang="en-US" altLang="ko-KR" sz="2400" dirty="0">
                <a:latin typeface="Tmoney RoundWind Regular" panose="02050503000000000000" pitchFamily="18" charset="-127"/>
                <a:ea typeface="Tmoney RoundWind Regular" panose="02050503000000000000" pitchFamily="18" charset="-127"/>
                <a:cs typeface="Baloo Bhaina 2" panose="03080502040302020200" pitchFamily="66" charset="0"/>
              </a:rPr>
              <a:t>Agent </a:t>
            </a:r>
            <a:r>
              <a:rPr kumimoji="1" lang="ko-KR" altLang="en-US" sz="2400" dirty="0" err="1">
                <a:latin typeface="Tmoney RoundWind Regular" panose="02050503000000000000" pitchFamily="18" charset="-127"/>
                <a:ea typeface="Tmoney RoundWind Regular" panose="02050503000000000000" pitchFamily="18" charset="-127"/>
                <a:cs typeface="Baloo Bhaina 2" panose="03080502040302020200" pitchFamily="66" charset="0"/>
              </a:rPr>
              <a:t>를</a:t>
            </a:r>
            <a:r>
              <a:rPr kumimoji="1" lang="ko-KR" altLang="en-US" sz="2400" dirty="0">
                <a:latin typeface="Tmoney RoundWind Regular" panose="02050503000000000000" pitchFamily="18" charset="-127"/>
                <a:ea typeface="Tmoney RoundWind Regular" panose="02050503000000000000" pitchFamily="18" charset="-127"/>
                <a:cs typeface="Baloo Bhaina 2" panose="03080502040302020200" pitchFamily="66" charset="0"/>
              </a:rPr>
              <a:t> 하나씩 줄여가면서 문제를 푼 다음에 </a:t>
            </a:r>
            <a:r>
              <a:rPr kumimoji="1" lang="en-US" altLang="ko-KR" sz="2400" dirty="0">
                <a:latin typeface="Tmoney RoundWind Regular" panose="02050503000000000000" pitchFamily="18" charset="-127"/>
                <a:ea typeface="Tmoney RoundWind Regular" panose="02050503000000000000" pitchFamily="18" charset="-127"/>
                <a:cs typeface="Baloo Bhaina 2" panose="03080502040302020200" pitchFamily="66" charset="0"/>
              </a:rPr>
              <a:t>Policy</a:t>
            </a:r>
            <a:r>
              <a:rPr kumimoji="1" lang="ko-KR" altLang="en-US" sz="2400" dirty="0">
                <a:latin typeface="Tmoney RoundWind Regular" panose="02050503000000000000" pitchFamily="18" charset="-127"/>
                <a:ea typeface="Tmoney RoundWind Regular" panose="02050503000000000000" pitchFamily="18" charset="-127"/>
                <a:cs typeface="Baloo Bhaina 2" panose="03080502040302020200" pitchFamily="66" charset="0"/>
              </a:rPr>
              <a:t> </a:t>
            </a:r>
            <a:r>
              <a:rPr kumimoji="1" lang="ko-KR" altLang="en-US" sz="2400" dirty="0" err="1">
                <a:latin typeface="Tmoney RoundWind Regular" panose="02050503000000000000" pitchFamily="18" charset="-127"/>
                <a:ea typeface="Tmoney RoundWind Regular" panose="02050503000000000000" pitchFamily="18" charset="-127"/>
                <a:cs typeface="Baloo Bhaina 2" panose="03080502040302020200" pitchFamily="66" charset="0"/>
              </a:rPr>
              <a:t>를</a:t>
            </a:r>
            <a:r>
              <a:rPr kumimoji="1" lang="ko-KR" altLang="en-US" sz="2400" dirty="0">
                <a:latin typeface="Tmoney RoundWind Regular" panose="02050503000000000000" pitchFamily="18" charset="-127"/>
                <a:ea typeface="Tmoney RoundWind Regular" panose="02050503000000000000" pitchFamily="18" charset="-127"/>
                <a:cs typeface="Baloo Bhaina 2" panose="03080502040302020200" pitchFamily="66" charset="0"/>
              </a:rPr>
              <a:t> 찾을 때 </a:t>
            </a:r>
            <a:r>
              <a:rPr kumimoji="1" lang="en-US" altLang="ko-KR" sz="2400" dirty="0">
                <a:latin typeface="Tmoney RoundWind Regular" panose="02050503000000000000" pitchFamily="18" charset="-127"/>
                <a:ea typeface="Tmoney RoundWind Regular" panose="02050503000000000000" pitchFamily="18" charset="-127"/>
                <a:cs typeface="Baloo Bhaina 2" panose="03080502040302020200" pitchFamily="66" charset="0"/>
              </a:rPr>
              <a:t>Agent </a:t>
            </a:r>
            <a:r>
              <a:rPr kumimoji="1" lang="ko-KR" altLang="en-US" sz="2400" dirty="0">
                <a:latin typeface="Tmoney RoundWind Regular" panose="02050503000000000000" pitchFamily="18" charset="-127"/>
                <a:ea typeface="Tmoney RoundWind Regular" panose="02050503000000000000" pitchFamily="18" charset="-127"/>
                <a:cs typeface="Baloo Bhaina 2" panose="03080502040302020200" pitchFamily="66" charset="0"/>
              </a:rPr>
              <a:t>수에 맞는 </a:t>
            </a:r>
            <a:r>
              <a:rPr kumimoji="1" lang="en-US" altLang="ko-KR" sz="2400" dirty="0">
                <a:latin typeface="Tmoney RoundWind Regular" panose="02050503000000000000" pitchFamily="18" charset="-127"/>
                <a:ea typeface="Tmoney RoundWind Regular" panose="02050503000000000000" pitchFamily="18" charset="-127"/>
                <a:cs typeface="Baloo Bhaina 2" panose="03080502040302020200" pitchFamily="66" charset="0"/>
              </a:rPr>
              <a:t>Value Function</a:t>
            </a:r>
            <a:r>
              <a:rPr kumimoji="1" lang="ko-KR" altLang="en-US" sz="2400" dirty="0">
                <a:latin typeface="Tmoney RoundWind Regular" panose="02050503000000000000" pitchFamily="18" charset="-127"/>
                <a:ea typeface="Tmoney RoundWind Regular" panose="02050503000000000000" pitchFamily="18" charset="-127"/>
                <a:cs typeface="Baloo Bhaina 2" panose="03080502040302020200" pitchFamily="66" charset="0"/>
              </a:rPr>
              <a:t>을 쓰면 됨</a:t>
            </a:r>
            <a:endParaRPr kumimoji="1" lang="en-US" altLang="ko-KR" sz="2400" dirty="0">
              <a:latin typeface="Tmoney RoundWind Regular" panose="02050503000000000000" pitchFamily="18" charset="-127"/>
              <a:ea typeface="Tmoney RoundWind Regular" panose="02050503000000000000" pitchFamily="18" charset="-127"/>
              <a:cs typeface="Baloo Bhaina 2" panose="03080502040302020200" pitchFamily="66" charset="0"/>
            </a:endParaRPr>
          </a:p>
        </p:txBody>
      </p:sp>
      <p:pic>
        <p:nvPicPr>
          <p:cNvPr id="2050" name="Picture 2" descr="과학,연구 이미지 아이콘 일러스트 파일입니다~ &gt; 디자인 자료실 - KMUG 케이머그">
            <a:extLst>
              <a:ext uri="{FF2B5EF4-FFF2-40B4-BE49-F238E27FC236}">
                <a16:creationId xmlns:a16="http://schemas.microsoft.com/office/drawing/2014/main" id="{FCD0EE8A-DBC4-A149-8DE1-A790767529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252" b="4878"/>
          <a:stretch/>
        </p:blipFill>
        <p:spPr bwMode="auto">
          <a:xfrm>
            <a:off x="8229347" y="5061231"/>
            <a:ext cx="836595" cy="857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9729114-C0D9-FF18-EA1E-893060A8C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5521" y="5688298"/>
            <a:ext cx="1092958" cy="247217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0EDEBA55-97C2-BC6B-A324-A024270A1932}"/>
              </a:ext>
            </a:extLst>
          </p:cNvPr>
          <p:cNvGrpSpPr/>
          <p:nvPr/>
        </p:nvGrpSpPr>
        <p:grpSpPr>
          <a:xfrm>
            <a:off x="156631" y="1029891"/>
            <a:ext cx="472019" cy="546613"/>
            <a:chOff x="666041" y="230187"/>
            <a:chExt cx="629359" cy="603409"/>
          </a:xfrm>
        </p:grpSpPr>
        <p:sp>
          <p:nvSpPr>
            <p:cNvPr id="14" name="삼각형 13">
              <a:extLst>
                <a:ext uri="{FF2B5EF4-FFF2-40B4-BE49-F238E27FC236}">
                  <a16:creationId xmlns:a16="http://schemas.microsoft.com/office/drawing/2014/main" id="{1E18F7C9-1031-1A1F-3D50-55D14C90EB05}"/>
                </a:ext>
              </a:extLst>
            </p:cNvPr>
            <p:cNvSpPr/>
            <p:nvPr/>
          </p:nvSpPr>
          <p:spPr>
            <a:xfrm flipV="1">
              <a:off x="666041" y="230187"/>
              <a:ext cx="172159" cy="603409"/>
            </a:xfrm>
            <a:prstGeom prst="triangle">
              <a:avLst>
                <a:gd name="adj" fmla="val 0"/>
              </a:avLst>
            </a:prstGeom>
            <a:solidFill>
              <a:srgbClr val="00A0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350"/>
            </a:p>
          </p:txBody>
        </p:sp>
        <p:sp>
          <p:nvSpPr>
            <p:cNvPr id="15" name="삼각형 14">
              <a:extLst>
                <a:ext uri="{FF2B5EF4-FFF2-40B4-BE49-F238E27FC236}">
                  <a16:creationId xmlns:a16="http://schemas.microsoft.com/office/drawing/2014/main" id="{BFFE954B-B239-8E00-69CE-99FE0DC0AACF}"/>
                </a:ext>
              </a:extLst>
            </p:cNvPr>
            <p:cNvSpPr/>
            <p:nvPr/>
          </p:nvSpPr>
          <p:spPr>
            <a:xfrm flipV="1">
              <a:off x="818441" y="230187"/>
              <a:ext cx="172159" cy="603409"/>
            </a:xfrm>
            <a:prstGeom prst="triangle">
              <a:avLst>
                <a:gd name="adj" fmla="val 0"/>
              </a:avLst>
            </a:prstGeom>
            <a:solidFill>
              <a:srgbClr val="DAE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350"/>
            </a:p>
          </p:txBody>
        </p:sp>
        <p:sp>
          <p:nvSpPr>
            <p:cNvPr id="16" name="삼각형 15">
              <a:extLst>
                <a:ext uri="{FF2B5EF4-FFF2-40B4-BE49-F238E27FC236}">
                  <a16:creationId xmlns:a16="http://schemas.microsoft.com/office/drawing/2014/main" id="{A0EBF46F-51EB-19CC-74CB-487AB4AA24AC}"/>
                </a:ext>
              </a:extLst>
            </p:cNvPr>
            <p:cNvSpPr/>
            <p:nvPr/>
          </p:nvSpPr>
          <p:spPr>
            <a:xfrm flipV="1">
              <a:off x="970841" y="230187"/>
              <a:ext cx="172159" cy="603409"/>
            </a:xfrm>
            <a:prstGeom prst="triangle">
              <a:avLst>
                <a:gd name="adj" fmla="val 0"/>
              </a:avLst>
            </a:prstGeom>
            <a:solidFill>
              <a:srgbClr val="00A0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350"/>
            </a:p>
          </p:txBody>
        </p:sp>
        <p:sp>
          <p:nvSpPr>
            <p:cNvPr id="17" name="삼각형 16">
              <a:extLst>
                <a:ext uri="{FF2B5EF4-FFF2-40B4-BE49-F238E27FC236}">
                  <a16:creationId xmlns:a16="http://schemas.microsoft.com/office/drawing/2014/main" id="{D4B7A1B6-03C2-F646-1834-9C5830F8FBEC}"/>
                </a:ext>
              </a:extLst>
            </p:cNvPr>
            <p:cNvSpPr/>
            <p:nvPr/>
          </p:nvSpPr>
          <p:spPr>
            <a:xfrm flipV="1">
              <a:off x="1123241" y="230187"/>
              <a:ext cx="172159" cy="603409"/>
            </a:xfrm>
            <a:prstGeom prst="triangle">
              <a:avLst>
                <a:gd name="adj" fmla="val 0"/>
              </a:avLst>
            </a:prstGeom>
            <a:solidFill>
              <a:srgbClr val="00A0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4064917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743575-9EDD-514D-A2C6-81FCEC3A4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1" y="1131094"/>
            <a:ext cx="7886699" cy="994172"/>
          </a:xfrm>
        </p:spPr>
        <p:txBody>
          <a:bodyPr/>
          <a:lstStyle/>
          <a:p>
            <a:r>
              <a:rPr kumimoji="1" lang="en-US" altLang="ko-KR" dirty="0">
                <a:latin typeface="Tmoney RoundWind Regular" panose="02050503000000000000" pitchFamily="18" charset="-127"/>
                <a:ea typeface="Tmoney RoundWind Regular" panose="02050503000000000000" pitchFamily="18" charset="-127"/>
              </a:rPr>
              <a:t>CBBA </a:t>
            </a:r>
            <a:r>
              <a:rPr kumimoji="1" lang="ko-KR" altLang="en-US" dirty="0">
                <a:latin typeface="Tmoney RoundWind Regular" panose="02050503000000000000" pitchFamily="18" charset="-127"/>
                <a:ea typeface="Tmoney RoundWind Regular" panose="02050503000000000000" pitchFamily="18" charset="-127"/>
              </a:rPr>
              <a:t>란</a:t>
            </a:r>
            <a:r>
              <a:rPr kumimoji="1" lang="en-US" altLang="ko-KR" dirty="0">
                <a:latin typeface="Tmoney RoundWind Regular" panose="02050503000000000000" pitchFamily="18" charset="-127"/>
                <a:ea typeface="Tmoney RoundWind Regular" panose="02050503000000000000" pitchFamily="18" charset="-127"/>
              </a:rPr>
              <a:t>?</a:t>
            </a:r>
            <a:endParaRPr kumimoji="1" lang="ko-KR" altLang="en-US" dirty="0">
              <a:latin typeface="Tmoney RoundWind Regular" panose="02050503000000000000" pitchFamily="18" charset="-127"/>
              <a:ea typeface="Tmoney RoundWind Regular" panose="02050503000000000000" pitchFamily="18" charset="-127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DC8F90AC-1D67-884A-90E0-CA4BAB2BF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263504"/>
          </a:xfrm>
        </p:spPr>
        <p:txBody>
          <a:bodyPr>
            <a:normAutofit fontScale="92500" lnSpcReduction="20000"/>
          </a:bodyPr>
          <a:lstStyle/>
          <a:p>
            <a:pPr marL="385763" indent="-385763">
              <a:buAutoNum type="arabicParenR"/>
            </a:pPr>
            <a:r>
              <a:rPr kumimoji="1" lang="ko-KR" altLang="en-US" sz="2400" dirty="0" err="1">
                <a:latin typeface="Tmoney RoundWind Regular" panose="02050503000000000000" pitchFamily="18" charset="-127"/>
                <a:ea typeface="Tmoney RoundWind Regular" panose="02050503000000000000" pitchFamily="18" charset="-127"/>
                <a:cs typeface="Baloo Bhaina 2" panose="03080502040302020200" pitchFamily="66" charset="0"/>
              </a:rPr>
              <a:t>분산화된</a:t>
            </a:r>
            <a:r>
              <a:rPr kumimoji="1" lang="ko-KR" altLang="en-US" sz="2400" dirty="0">
                <a:latin typeface="Tmoney RoundWind Regular" panose="02050503000000000000" pitchFamily="18" charset="-127"/>
                <a:ea typeface="Tmoney RoundWind Regular" panose="02050503000000000000" pitchFamily="18" charset="-127"/>
                <a:cs typeface="Baloo Bhaina 2" panose="03080502040302020200" pitchFamily="66" charset="0"/>
              </a:rPr>
              <a:t> </a:t>
            </a:r>
            <a:r>
              <a:rPr kumimoji="1" lang="en-US" altLang="ko-KR" sz="2400" dirty="0">
                <a:latin typeface="Tmoney RoundWind Regular" panose="02050503000000000000" pitchFamily="18" charset="-127"/>
                <a:ea typeface="Tmoney RoundWind Regular" panose="02050503000000000000" pitchFamily="18" charset="-127"/>
                <a:cs typeface="Baloo Bhaina 2" panose="03080502040302020200" pitchFamily="66" charset="0"/>
              </a:rPr>
              <a:t>Agent </a:t>
            </a:r>
            <a:r>
              <a:rPr kumimoji="1" lang="ko-KR" altLang="en-US" sz="2400" dirty="0">
                <a:latin typeface="Tmoney RoundWind Regular" panose="02050503000000000000" pitchFamily="18" charset="-127"/>
                <a:ea typeface="Tmoney RoundWind Regular" panose="02050503000000000000" pitchFamily="18" charset="-127"/>
                <a:cs typeface="Baloo Bhaina 2" panose="03080502040302020200" pitchFamily="66" charset="0"/>
              </a:rPr>
              <a:t>간 통신을 통한 임무 계획 기법</a:t>
            </a:r>
            <a:endParaRPr kumimoji="1" lang="en-US" altLang="ko-KR" sz="2400" dirty="0">
              <a:latin typeface="Tmoney RoundWind Regular" panose="02050503000000000000" pitchFamily="18" charset="-127"/>
              <a:ea typeface="Tmoney RoundWind Regular" panose="02050503000000000000" pitchFamily="18" charset="-127"/>
              <a:cs typeface="Baloo Bhaina 2" panose="03080502040302020200" pitchFamily="66" charset="0"/>
            </a:endParaRPr>
          </a:p>
          <a:p>
            <a:pPr marL="385763" indent="-385763">
              <a:buAutoNum type="arabicParenR"/>
            </a:pPr>
            <a:endParaRPr kumimoji="1" lang="en-US" altLang="ko-KR" sz="2400" dirty="0">
              <a:latin typeface="Tmoney RoundWind Regular" panose="02050503000000000000" pitchFamily="18" charset="-127"/>
              <a:ea typeface="Tmoney RoundWind Regular" panose="02050503000000000000" pitchFamily="18" charset="-127"/>
              <a:cs typeface="Baloo Bhaina 2" panose="03080502040302020200" pitchFamily="66" charset="0"/>
            </a:endParaRPr>
          </a:p>
          <a:p>
            <a:pPr marL="385763" indent="-385763">
              <a:buAutoNum type="arabicParenR"/>
            </a:pPr>
            <a:endParaRPr kumimoji="1" lang="en-US" altLang="ko-KR" sz="2400" dirty="0">
              <a:latin typeface="Tmoney RoundWind Regular" panose="02050503000000000000" pitchFamily="18" charset="-127"/>
              <a:ea typeface="Tmoney RoundWind Regular" panose="02050503000000000000" pitchFamily="18" charset="-127"/>
              <a:cs typeface="Baloo Bhaina 2" panose="03080502040302020200" pitchFamily="66" charset="0"/>
            </a:endParaRPr>
          </a:p>
          <a:p>
            <a:pPr marL="385763" indent="-385763">
              <a:buAutoNum type="arabicParenR"/>
            </a:pPr>
            <a:endParaRPr kumimoji="1" lang="en-US" altLang="ko-KR" sz="2400" dirty="0">
              <a:latin typeface="Tmoney RoundWind Regular" panose="02050503000000000000" pitchFamily="18" charset="-127"/>
              <a:ea typeface="Tmoney RoundWind Regular" panose="02050503000000000000" pitchFamily="18" charset="-127"/>
              <a:cs typeface="Baloo Bhaina 2" panose="03080502040302020200" pitchFamily="66" charset="0"/>
            </a:endParaRPr>
          </a:p>
          <a:p>
            <a:pPr marL="385763" indent="-385763">
              <a:buAutoNum type="arabicParenR"/>
            </a:pPr>
            <a:endParaRPr kumimoji="1" lang="en-US" altLang="ko-KR" sz="2400" dirty="0">
              <a:latin typeface="Tmoney RoundWind Regular" panose="02050503000000000000" pitchFamily="18" charset="-127"/>
              <a:ea typeface="Tmoney RoundWind Regular" panose="02050503000000000000" pitchFamily="18" charset="-127"/>
              <a:cs typeface="Baloo Bhaina 2" panose="03080502040302020200" pitchFamily="66" charset="0"/>
            </a:endParaRPr>
          </a:p>
          <a:p>
            <a:pPr marL="0" indent="0">
              <a:buNone/>
            </a:pPr>
            <a:r>
              <a:rPr kumimoji="1" lang="ko-KR" altLang="en-US" sz="2400" dirty="0">
                <a:latin typeface="Tmoney RoundWind Regular" panose="02050503000000000000" pitchFamily="18" charset="-127"/>
                <a:ea typeface="Tmoney RoundWind Regular" panose="02050503000000000000" pitchFamily="18" charset="-127"/>
                <a:cs typeface="Baloo Bhaina 2" panose="03080502040302020200" pitchFamily="66" charset="0"/>
              </a:rPr>
              <a:t>장점 </a:t>
            </a:r>
            <a:r>
              <a:rPr kumimoji="1" lang="en-US" altLang="ko-KR" sz="2400" dirty="0">
                <a:latin typeface="Tmoney RoundWind Regular" panose="02050503000000000000" pitchFamily="18" charset="-127"/>
                <a:ea typeface="Tmoney RoundWind Regular" panose="02050503000000000000" pitchFamily="18" charset="-127"/>
                <a:cs typeface="Baloo Bhaina 2" panose="03080502040302020200" pitchFamily="66" charset="0"/>
              </a:rPr>
              <a:t>:</a:t>
            </a:r>
            <a:r>
              <a:rPr kumimoji="1" lang="ko-KR" altLang="en-US" sz="2400" dirty="0">
                <a:latin typeface="Tmoney RoundWind Regular" panose="02050503000000000000" pitchFamily="18" charset="-127"/>
                <a:ea typeface="Tmoney RoundWind Regular" panose="02050503000000000000" pitchFamily="18" charset="-127"/>
                <a:cs typeface="Baloo Bhaina 2" panose="03080502040302020200" pitchFamily="66" charset="0"/>
              </a:rPr>
              <a:t> </a:t>
            </a:r>
            <a:r>
              <a:rPr kumimoji="1" lang="en-US" altLang="ko-KR" sz="2400" dirty="0">
                <a:latin typeface="Tmoney RoundWind Regular" panose="02050503000000000000" pitchFamily="18" charset="-127"/>
                <a:ea typeface="Tmoney RoundWind Regular" panose="02050503000000000000" pitchFamily="18" charset="-127"/>
                <a:cs typeface="Baloo Bhaina 2" panose="03080502040302020200" pitchFamily="66" charset="0"/>
              </a:rPr>
              <a:t>1:N </a:t>
            </a:r>
            <a:r>
              <a:rPr kumimoji="1" lang="ko-KR" altLang="en-US" sz="2400" dirty="0">
                <a:latin typeface="Tmoney RoundWind Regular" panose="02050503000000000000" pitchFamily="18" charset="-127"/>
                <a:ea typeface="Tmoney RoundWind Regular" panose="02050503000000000000" pitchFamily="18" charset="-127"/>
                <a:cs typeface="Baloo Bhaina 2" panose="03080502040302020200" pitchFamily="66" charset="0"/>
              </a:rPr>
              <a:t>임무할당을 다룰 수 있음 </a:t>
            </a:r>
            <a:endParaRPr kumimoji="1" lang="en-US" altLang="ko-KR" sz="2400" dirty="0">
              <a:latin typeface="Tmoney RoundWind Regular" panose="02050503000000000000" pitchFamily="18" charset="-127"/>
              <a:ea typeface="Tmoney RoundWind Regular" panose="02050503000000000000" pitchFamily="18" charset="-127"/>
              <a:cs typeface="Baloo Bhaina 2" panose="03080502040302020200" pitchFamily="66" charset="0"/>
            </a:endParaRPr>
          </a:p>
          <a:p>
            <a:pPr marL="0" indent="0">
              <a:buNone/>
            </a:pPr>
            <a:r>
              <a:rPr kumimoji="1" lang="ko-KR" altLang="en-US" sz="2400" dirty="0">
                <a:latin typeface="Tmoney RoundWind Regular" panose="02050503000000000000" pitchFamily="18" charset="-127"/>
                <a:ea typeface="Tmoney RoundWind Regular" panose="02050503000000000000" pitchFamily="18" charset="-127"/>
                <a:cs typeface="Baloo Bhaina 2" panose="03080502040302020200" pitchFamily="66" charset="0"/>
              </a:rPr>
              <a:t>           빠른 시간 내 합리적인 해를 얻을 수 있음</a:t>
            </a:r>
            <a:endParaRPr kumimoji="1" lang="en-US" altLang="ko-KR" sz="2400" dirty="0">
              <a:latin typeface="Tmoney RoundWind Regular" panose="02050503000000000000" pitchFamily="18" charset="-127"/>
              <a:ea typeface="Tmoney RoundWind Regular" panose="02050503000000000000" pitchFamily="18" charset="-127"/>
              <a:cs typeface="Baloo Bhaina 2" panose="03080502040302020200" pitchFamily="66" charset="0"/>
            </a:endParaRPr>
          </a:p>
          <a:p>
            <a:pPr marL="0" indent="0">
              <a:buNone/>
            </a:pPr>
            <a:r>
              <a:rPr kumimoji="1" lang="ko-KR" altLang="en-US" sz="2400" dirty="0">
                <a:latin typeface="Tmoney RoundWind Regular" panose="02050503000000000000" pitchFamily="18" charset="-127"/>
                <a:ea typeface="Tmoney RoundWind Regular" panose="02050503000000000000" pitchFamily="18" charset="-127"/>
                <a:cs typeface="Baloo Bhaina 2" panose="03080502040302020200" pitchFamily="66" charset="0"/>
              </a:rPr>
              <a:t>단점 </a:t>
            </a:r>
            <a:r>
              <a:rPr kumimoji="1" lang="en-US" altLang="ko-KR" sz="2400" dirty="0">
                <a:latin typeface="Tmoney RoundWind Regular" panose="02050503000000000000" pitchFamily="18" charset="-127"/>
                <a:ea typeface="Tmoney RoundWind Regular" panose="02050503000000000000" pitchFamily="18" charset="-127"/>
                <a:cs typeface="Baloo Bhaina 2" panose="03080502040302020200" pitchFamily="66" charset="0"/>
              </a:rPr>
              <a:t>:</a:t>
            </a:r>
            <a:r>
              <a:rPr kumimoji="1" lang="ko-KR" altLang="en-US" sz="2400" dirty="0">
                <a:latin typeface="Tmoney RoundWind Regular" panose="02050503000000000000" pitchFamily="18" charset="-127"/>
                <a:ea typeface="Tmoney RoundWind Regular" panose="02050503000000000000" pitchFamily="18" charset="-127"/>
                <a:cs typeface="Baloo Bhaina 2" panose="03080502040302020200" pitchFamily="66" charset="0"/>
              </a:rPr>
              <a:t> 휴리스틱이므로 최적을 보장하지는 않음</a:t>
            </a:r>
            <a:endParaRPr kumimoji="1" lang="en-US" altLang="ko-KR" sz="2400" dirty="0">
              <a:latin typeface="Tmoney RoundWind Regular" panose="02050503000000000000" pitchFamily="18" charset="-127"/>
              <a:ea typeface="Tmoney RoundWind Regular" panose="02050503000000000000" pitchFamily="18" charset="-127"/>
              <a:cs typeface="Baloo Bhaina 2" panose="03080502040302020200" pitchFamily="66" charset="0"/>
            </a:endParaRPr>
          </a:p>
          <a:p>
            <a:pPr marL="0" indent="0">
              <a:buNone/>
            </a:pPr>
            <a:r>
              <a:rPr kumimoji="1" lang="en-US" altLang="ko-KR" sz="2400" dirty="0">
                <a:latin typeface="Tmoney RoundWind Regular" panose="02050503000000000000" pitchFamily="18" charset="-127"/>
                <a:ea typeface="Tmoney RoundWind Regular" panose="02050503000000000000" pitchFamily="18" charset="-127"/>
                <a:cs typeface="Baloo Bhaina 2" panose="03080502040302020200" pitchFamily="66" charset="0"/>
              </a:rPr>
              <a:t>           </a:t>
            </a:r>
            <a:r>
              <a:rPr kumimoji="1" lang="ko-KR" altLang="en-US" sz="2400" dirty="0">
                <a:latin typeface="Tmoney RoundWind Regular" panose="02050503000000000000" pitchFamily="18" charset="-127"/>
                <a:ea typeface="Tmoney RoundWind Regular" panose="02050503000000000000" pitchFamily="18" charset="-127"/>
                <a:cs typeface="Baloo Bhaina 2" panose="03080502040302020200" pitchFamily="66" charset="0"/>
              </a:rPr>
              <a:t>제한 조건을 다루기가 어려움 </a:t>
            </a:r>
            <a:endParaRPr kumimoji="1" lang="en-US" altLang="ko-KR" sz="2400" dirty="0">
              <a:latin typeface="Tmoney RoundWind Regular" panose="02050503000000000000" pitchFamily="18" charset="-127"/>
              <a:ea typeface="Tmoney RoundWind Regular" panose="02050503000000000000" pitchFamily="18" charset="-127"/>
              <a:cs typeface="Baloo Bhaina 2" panose="03080502040302020200" pitchFamily="66" charset="0"/>
            </a:endParaRPr>
          </a:p>
        </p:txBody>
      </p:sp>
      <p:pic>
        <p:nvPicPr>
          <p:cNvPr id="2050" name="Picture 2" descr="과학,연구 이미지 아이콘 일러스트 파일입니다~ &gt; 디자인 자료실 - KMUG 케이머그">
            <a:extLst>
              <a:ext uri="{FF2B5EF4-FFF2-40B4-BE49-F238E27FC236}">
                <a16:creationId xmlns:a16="http://schemas.microsoft.com/office/drawing/2014/main" id="{FCD0EE8A-DBC4-A149-8DE1-A790767529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252" b="4878"/>
          <a:stretch/>
        </p:blipFill>
        <p:spPr bwMode="auto">
          <a:xfrm>
            <a:off x="8229347" y="5061231"/>
            <a:ext cx="836595" cy="857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9729114-C0D9-FF18-EA1E-893060A8C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5521" y="5688298"/>
            <a:ext cx="1092958" cy="247217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0EDEBA55-97C2-BC6B-A324-A024270A1932}"/>
              </a:ext>
            </a:extLst>
          </p:cNvPr>
          <p:cNvGrpSpPr/>
          <p:nvPr/>
        </p:nvGrpSpPr>
        <p:grpSpPr>
          <a:xfrm>
            <a:off x="156631" y="1029891"/>
            <a:ext cx="472019" cy="546613"/>
            <a:chOff x="666041" y="230187"/>
            <a:chExt cx="629359" cy="603409"/>
          </a:xfrm>
        </p:grpSpPr>
        <p:sp>
          <p:nvSpPr>
            <p:cNvPr id="14" name="삼각형 13">
              <a:extLst>
                <a:ext uri="{FF2B5EF4-FFF2-40B4-BE49-F238E27FC236}">
                  <a16:creationId xmlns:a16="http://schemas.microsoft.com/office/drawing/2014/main" id="{1E18F7C9-1031-1A1F-3D50-55D14C90EB05}"/>
                </a:ext>
              </a:extLst>
            </p:cNvPr>
            <p:cNvSpPr/>
            <p:nvPr/>
          </p:nvSpPr>
          <p:spPr>
            <a:xfrm flipV="1">
              <a:off x="666041" y="230187"/>
              <a:ext cx="172159" cy="603409"/>
            </a:xfrm>
            <a:prstGeom prst="triangle">
              <a:avLst>
                <a:gd name="adj" fmla="val 0"/>
              </a:avLst>
            </a:prstGeom>
            <a:solidFill>
              <a:srgbClr val="00A0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350"/>
            </a:p>
          </p:txBody>
        </p:sp>
        <p:sp>
          <p:nvSpPr>
            <p:cNvPr id="15" name="삼각형 14">
              <a:extLst>
                <a:ext uri="{FF2B5EF4-FFF2-40B4-BE49-F238E27FC236}">
                  <a16:creationId xmlns:a16="http://schemas.microsoft.com/office/drawing/2014/main" id="{BFFE954B-B239-8E00-69CE-99FE0DC0AACF}"/>
                </a:ext>
              </a:extLst>
            </p:cNvPr>
            <p:cNvSpPr/>
            <p:nvPr/>
          </p:nvSpPr>
          <p:spPr>
            <a:xfrm flipV="1">
              <a:off x="818441" y="230187"/>
              <a:ext cx="172159" cy="603409"/>
            </a:xfrm>
            <a:prstGeom prst="triangle">
              <a:avLst>
                <a:gd name="adj" fmla="val 0"/>
              </a:avLst>
            </a:prstGeom>
            <a:solidFill>
              <a:srgbClr val="DAE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350"/>
            </a:p>
          </p:txBody>
        </p:sp>
        <p:sp>
          <p:nvSpPr>
            <p:cNvPr id="16" name="삼각형 15">
              <a:extLst>
                <a:ext uri="{FF2B5EF4-FFF2-40B4-BE49-F238E27FC236}">
                  <a16:creationId xmlns:a16="http://schemas.microsoft.com/office/drawing/2014/main" id="{A0EBF46F-51EB-19CC-74CB-487AB4AA24AC}"/>
                </a:ext>
              </a:extLst>
            </p:cNvPr>
            <p:cNvSpPr/>
            <p:nvPr/>
          </p:nvSpPr>
          <p:spPr>
            <a:xfrm flipV="1">
              <a:off x="970841" y="230187"/>
              <a:ext cx="172159" cy="603409"/>
            </a:xfrm>
            <a:prstGeom prst="triangle">
              <a:avLst>
                <a:gd name="adj" fmla="val 0"/>
              </a:avLst>
            </a:prstGeom>
            <a:solidFill>
              <a:srgbClr val="00A0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350"/>
            </a:p>
          </p:txBody>
        </p:sp>
        <p:sp>
          <p:nvSpPr>
            <p:cNvPr id="17" name="삼각형 16">
              <a:extLst>
                <a:ext uri="{FF2B5EF4-FFF2-40B4-BE49-F238E27FC236}">
                  <a16:creationId xmlns:a16="http://schemas.microsoft.com/office/drawing/2014/main" id="{D4B7A1B6-03C2-F646-1834-9C5830F8FBEC}"/>
                </a:ext>
              </a:extLst>
            </p:cNvPr>
            <p:cNvSpPr/>
            <p:nvPr/>
          </p:nvSpPr>
          <p:spPr>
            <a:xfrm flipV="1">
              <a:off x="1123241" y="230187"/>
              <a:ext cx="172159" cy="603409"/>
            </a:xfrm>
            <a:prstGeom prst="triangle">
              <a:avLst>
                <a:gd name="adj" fmla="val 0"/>
              </a:avLst>
            </a:prstGeom>
            <a:solidFill>
              <a:srgbClr val="00A0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350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BD9FD78D-4767-6C8E-F1D5-0BC00C13B2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1519" y="2617286"/>
            <a:ext cx="4982914" cy="104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661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743575-9EDD-514D-A2C6-81FCEC3A4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1" y="1131094"/>
            <a:ext cx="7886699" cy="994172"/>
          </a:xfrm>
        </p:spPr>
        <p:txBody>
          <a:bodyPr/>
          <a:lstStyle/>
          <a:p>
            <a:r>
              <a:rPr kumimoji="1" lang="en-US" altLang="ko-KR" dirty="0">
                <a:latin typeface="Tmoney RoundWind Regular" panose="02050503000000000000" pitchFamily="18" charset="-127"/>
                <a:ea typeface="Tmoney RoundWind Regular" panose="02050503000000000000" pitchFamily="18" charset="-127"/>
              </a:rPr>
              <a:t>CBBA </a:t>
            </a:r>
            <a:r>
              <a:rPr kumimoji="1" lang="ko-KR" altLang="en-US" dirty="0">
                <a:latin typeface="Tmoney RoundWind Regular" panose="02050503000000000000" pitchFamily="18" charset="-127"/>
                <a:ea typeface="Tmoney RoundWind Regular" panose="02050503000000000000" pitchFamily="18" charset="-127"/>
              </a:rPr>
              <a:t>구조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DC8F90AC-1D67-884A-90E0-CA4BAB2BF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263504"/>
          </a:xfrm>
        </p:spPr>
        <p:txBody>
          <a:bodyPr>
            <a:normAutofit/>
          </a:bodyPr>
          <a:lstStyle/>
          <a:p>
            <a:pPr marL="385763" indent="-385763">
              <a:buAutoNum type="arabicParenR"/>
            </a:pPr>
            <a:r>
              <a:rPr kumimoji="1" lang="en-US" altLang="ko-KR" sz="2400" dirty="0">
                <a:latin typeface="Tmoney RoundWind Regular" panose="02050503000000000000" pitchFamily="18" charset="-127"/>
                <a:ea typeface="Tmoney RoundWind Regular" panose="02050503000000000000" pitchFamily="18" charset="-127"/>
                <a:cs typeface="Baloo Bhaina 2" panose="03080502040302020200" pitchFamily="66" charset="0"/>
              </a:rPr>
              <a:t>Communication</a:t>
            </a:r>
          </a:p>
          <a:p>
            <a:pPr marL="385763" indent="-385763">
              <a:buAutoNum type="arabicParenR"/>
            </a:pPr>
            <a:endParaRPr kumimoji="1" lang="en-US" altLang="ko-KR" sz="2400" dirty="0">
              <a:latin typeface="Tmoney RoundWind Regular" panose="02050503000000000000" pitchFamily="18" charset="-127"/>
              <a:ea typeface="Tmoney RoundWind Regular" panose="02050503000000000000" pitchFamily="18" charset="-127"/>
              <a:cs typeface="Baloo Bhaina 2" panose="03080502040302020200" pitchFamily="66" charset="0"/>
            </a:endParaRPr>
          </a:p>
          <a:p>
            <a:pPr marL="385763" indent="-385763">
              <a:buAutoNum type="arabicParenR"/>
            </a:pPr>
            <a:r>
              <a:rPr kumimoji="1" lang="en-US" altLang="ko-KR" sz="2400" dirty="0">
                <a:latin typeface="Tmoney RoundWind Regular" panose="02050503000000000000" pitchFamily="18" charset="-127"/>
                <a:ea typeface="Tmoney RoundWind Regular" panose="02050503000000000000" pitchFamily="18" charset="-127"/>
                <a:cs typeface="Baloo Bhaina 2" panose="03080502040302020200" pitchFamily="66" charset="0"/>
              </a:rPr>
              <a:t>Bundle Construction</a:t>
            </a:r>
          </a:p>
          <a:p>
            <a:pPr marL="385763" indent="-385763">
              <a:buAutoNum type="arabicParenR"/>
            </a:pPr>
            <a:endParaRPr kumimoji="1" lang="en-US" altLang="ko-KR" sz="2400" dirty="0">
              <a:latin typeface="Tmoney RoundWind Regular" panose="02050503000000000000" pitchFamily="18" charset="-127"/>
              <a:ea typeface="Tmoney RoundWind Regular" panose="02050503000000000000" pitchFamily="18" charset="-127"/>
              <a:cs typeface="Baloo Bhaina 2" panose="03080502040302020200" pitchFamily="66" charset="0"/>
            </a:endParaRPr>
          </a:p>
          <a:p>
            <a:pPr marL="385763" indent="-385763">
              <a:buAutoNum type="arabicParenR"/>
            </a:pPr>
            <a:r>
              <a:rPr kumimoji="1" lang="en-US" altLang="ko-KR" sz="2400" dirty="0">
                <a:latin typeface="Tmoney RoundWind Regular" panose="02050503000000000000" pitchFamily="18" charset="-127"/>
                <a:ea typeface="Tmoney RoundWind Regular" panose="02050503000000000000" pitchFamily="18" charset="-127"/>
                <a:cs typeface="Baloo Bhaina 2" panose="03080502040302020200" pitchFamily="66" charset="0"/>
              </a:rPr>
              <a:t>Convergence Check</a:t>
            </a:r>
          </a:p>
        </p:txBody>
      </p:sp>
      <p:pic>
        <p:nvPicPr>
          <p:cNvPr id="2050" name="Picture 2" descr="과학,연구 이미지 아이콘 일러스트 파일입니다~ &gt; 디자인 자료실 - KMUG 케이머그">
            <a:extLst>
              <a:ext uri="{FF2B5EF4-FFF2-40B4-BE49-F238E27FC236}">
                <a16:creationId xmlns:a16="http://schemas.microsoft.com/office/drawing/2014/main" id="{FCD0EE8A-DBC4-A149-8DE1-A790767529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252" b="4878"/>
          <a:stretch/>
        </p:blipFill>
        <p:spPr bwMode="auto">
          <a:xfrm>
            <a:off x="8229347" y="5061231"/>
            <a:ext cx="836595" cy="857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9729114-C0D9-FF18-EA1E-893060A8C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5521" y="5688298"/>
            <a:ext cx="1092958" cy="247217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0EDEBA55-97C2-BC6B-A324-A024270A1932}"/>
              </a:ext>
            </a:extLst>
          </p:cNvPr>
          <p:cNvGrpSpPr/>
          <p:nvPr/>
        </p:nvGrpSpPr>
        <p:grpSpPr>
          <a:xfrm>
            <a:off x="156631" y="1029891"/>
            <a:ext cx="472019" cy="546613"/>
            <a:chOff x="666041" y="230187"/>
            <a:chExt cx="629359" cy="603409"/>
          </a:xfrm>
        </p:grpSpPr>
        <p:sp>
          <p:nvSpPr>
            <p:cNvPr id="14" name="삼각형 13">
              <a:extLst>
                <a:ext uri="{FF2B5EF4-FFF2-40B4-BE49-F238E27FC236}">
                  <a16:creationId xmlns:a16="http://schemas.microsoft.com/office/drawing/2014/main" id="{1E18F7C9-1031-1A1F-3D50-55D14C90EB05}"/>
                </a:ext>
              </a:extLst>
            </p:cNvPr>
            <p:cNvSpPr/>
            <p:nvPr/>
          </p:nvSpPr>
          <p:spPr>
            <a:xfrm flipV="1">
              <a:off x="666041" y="230187"/>
              <a:ext cx="172159" cy="603409"/>
            </a:xfrm>
            <a:prstGeom prst="triangle">
              <a:avLst>
                <a:gd name="adj" fmla="val 0"/>
              </a:avLst>
            </a:prstGeom>
            <a:solidFill>
              <a:srgbClr val="00A0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350"/>
            </a:p>
          </p:txBody>
        </p:sp>
        <p:sp>
          <p:nvSpPr>
            <p:cNvPr id="15" name="삼각형 14">
              <a:extLst>
                <a:ext uri="{FF2B5EF4-FFF2-40B4-BE49-F238E27FC236}">
                  <a16:creationId xmlns:a16="http://schemas.microsoft.com/office/drawing/2014/main" id="{BFFE954B-B239-8E00-69CE-99FE0DC0AACF}"/>
                </a:ext>
              </a:extLst>
            </p:cNvPr>
            <p:cNvSpPr/>
            <p:nvPr/>
          </p:nvSpPr>
          <p:spPr>
            <a:xfrm flipV="1">
              <a:off x="818441" y="230187"/>
              <a:ext cx="172159" cy="603409"/>
            </a:xfrm>
            <a:prstGeom prst="triangle">
              <a:avLst>
                <a:gd name="adj" fmla="val 0"/>
              </a:avLst>
            </a:prstGeom>
            <a:solidFill>
              <a:srgbClr val="DAE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350"/>
            </a:p>
          </p:txBody>
        </p:sp>
        <p:sp>
          <p:nvSpPr>
            <p:cNvPr id="16" name="삼각형 15">
              <a:extLst>
                <a:ext uri="{FF2B5EF4-FFF2-40B4-BE49-F238E27FC236}">
                  <a16:creationId xmlns:a16="http://schemas.microsoft.com/office/drawing/2014/main" id="{A0EBF46F-51EB-19CC-74CB-487AB4AA24AC}"/>
                </a:ext>
              </a:extLst>
            </p:cNvPr>
            <p:cNvSpPr/>
            <p:nvPr/>
          </p:nvSpPr>
          <p:spPr>
            <a:xfrm flipV="1">
              <a:off x="970841" y="230187"/>
              <a:ext cx="172159" cy="603409"/>
            </a:xfrm>
            <a:prstGeom prst="triangle">
              <a:avLst>
                <a:gd name="adj" fmla="val 0"/>
              </a:avLst>
            </a:prstGeom>
            <a:solidFill>
              <a:srgbClr val="00A0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350"/>
            </a:p>
          </p:txBody>
        </p:sp>
        <p:sp>
          <p:nvSpPr>
            <p:cNvPr id="17" name="삼각형 16">
              <a:extLst>
                <a:ext uri="{FF2B5EF4-FFF2-40B4-BE49-F238E27FC236}">
                  <a16:creationId xmlns:a16="http://schemas.microsoft.com/office/drawing/2014/main" id="{D4B7A1B6-03C2-F646-1834-9C5830F8FBEC}"/>
                </a:ext>
              </a:extLst>
            </p:cNvPr>
            <p:cNvSpPr/>
            <p:nvPr/>
          </p:nvSpPr>
          <p:spPr>
            <a:xfrm flipV="1">
              <a:off x="1123241" y="230187"/>
              <a:ext cx="172159" cy="603409"/>
            </a:xfrm>
            <a:prstGeom prst="triangle">
              <a:avLst>
                <a:gd name="adj" fmla="val 0"/>
              </a:avLst>
            </a:prstGeom>
            <a:solidFill>
              <a:srgbClr val="00A0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350"/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154DE85D-51F3-7C4A-EE53-362CF7C420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0418" y="1628180"/>
            <a:ext cx="2372193" cy="1636075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97258F76-986F-8C76-113E-C47D96132177}"/>
              </a:ext>
            </a:extLst>
          </p:cNvPr>
          <p:cNvCxnSpPr/>
          <p:nvPr/>
        </p:nvCxnSpPr>
        <p:spPr>
          <a:xfrm>
            <a:off x="3627783" y="2407754"/>
            <a:ext cx="17294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13D8664-EB04-252A-3787-1B0C0246A929}"/>
              </a:ext>
            </a:extLst>
          </p:cNvPr>
          <p:cNvSpPr txBox="1"/>
          <p:nvPr/>
        </p:nvSpPr>
        <p:spPr>
          <a:xfrm>
            <a:off x="1438509" y="3474098"/>
            <a:ext cx="682454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350" dirty="0"/>
              <a:t>Bundle Remove </a:t>
            </a:r>
            <a:r>
              <a:rPr kumimoji="1" lang="ko-KR" altLang="en-US" sz="1350" dirty="0"/>
              <a:t>후 </a:t>
            </a:r>
            <a:r>
              <a:rPr kumimoji="1" lang="en-US" altLang="ko-KR" sz="1350" dirty="0"/>
              <a:t>Bundle Add </a:t>
            </a:r>
            <a:r>
              <a:rPr kumimoji="1" lang="ko-KR" altLang="en-US" sz="1350" dirty="0"/>
              <a:t>수행</a:t>
            </a:r>
            <a:endParaRPr kumimoji="1" lang="en-US" altLang="ko-Kore-KR" sz="1350" dirty="0"/>
          </a:p>
          <a:p>
            <a:r>
              <a:rPr kumimoji="1" lang="en-US" altLang="ko-Kore-KR" sz="1350" dirty="0"/>
              <a:t>Communication </a:t>
            </a:r>
            <a:r>
              <a:rPr kumimoji="1" lang="ko-KR" altLang="en-US" sz="1350" dirty="0"/>
              <a:t>결과에 따라 </a:t>
            </a:r>
            <a:r>
              <a:rPr kumimoji="1" lang="en-US" altLang="ko-KR" sz="1350" dirty="0"/>
              <a:t>Agent </a:t>
            </a:r>
            <a:r>
              <a:rPr kumimoji="1" lang="ko-KR" altLang="en-US" sz="1350" dirty="0"/>
              <a:t>에 부여했던 </a:t>
            </a:r>
            <a:r>
              <a:rPr kumimoji="1" lang="en-US" altLang="ko-KR" sz="1350" dirty="0"/>
              <a:t>Task </a:t>
            </a:r>
            <a:r>
              <a:rPr kumimoji="1" lang="ko-KR" altLang="en-US" sz="1350" dirty="0" err="1"/>
              <a:t>를</a:t>
            </a:r>
            <a:r>
              <a:rPr kumimoji="1" lang="ko-KR" altLang="en-US" sz="1350" dirty="0"/>
              <a:t> 삭제하거나</a:t>
            </a:r>
            <a:r>
              <a:rPr kumimoji="1" lang="en-US" altLang="ko-KR" sz="1350" dirty="0"/>
              <a:t>,</a:t>
            </a:r>
            <a:r>
              <a:rPr kumimoji="1" lang="ko-KR" altLang="en-US" sz="1350" dirty="0"/>
              <a:t> 더해준다</a:t>
            </a:r>
            <a:r>
              <a:rPr kumimoji="1" lang="en-US" altLang="ko-KR" sz="1350" dirty="0"/>
              <a:t>.</a:t>
            </a:r>
            <a:endParaRPr kumimoji="1" lang="ko-Kore-KR" altLang="en-US" sz="135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45AAF0F-AA7C-B636-6A1A-40810573A788}"/>
              </a:ext>
            </a:extLst>
          </p:cNvPr>
          <p:cNvSpPr txBox="1"/>
          <p:nvPr/>
        </p:nvSpPr>
        <p:spPr>
          <a:xfrm>
            <a:off x="1438509" y="4432651"/>
            <a:ext cx="682454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350" dirty="0"/>
              <a:t>Communication </a:t>
            </a:r>
            <a:r>
              <a:rPr kumimoji="1" lang="ko-KR" altLang="en-US" sz="1350" dirty="0"/>
              <a:t>을 반복해도 </a:t>
            </a:r>
            <a:r>
              <a:rPr kumimoji="1" lang="en-US" altLang="ko-KR" sz="1350" dirty="0"/>
              <a:t>Agent </a:t>
            </a:r>
            <a:r>
              <a:rPr kumimoji="1" lang="ko-KR" altLang="en-US" sz="1350" dirty="0"/>
              <a:t>에 부여된 </a:t>
            </a:r>
            <a:r>
              <a:rPr kumimoji="1" lang="en-US" altLang="ko-KR" sz="1350" dirty="0"/>
              <a:t>Task </a:t>
            </a:r>
            <a:r>
              <a:rPr kumimoji="1" lang="ko-KR" altLang="en-US" sz="1350" dirty="0"/>
              <a:t>가 변치 않는다면</a:t>
            </a:r>
            <a:r>
              <a:rPr kumimoji="1" lang="en-US" altLang="ko-KR" sz="1350" dirty="0"/>
              <a:t>,</a:t>
            </a:r>
            <a:r>
              <a:rPr kumimoji="1" lang="ko-KR" altLang="en-US" sz="1350" dirty="0"/>
              <a:t> 수렴</a:t>
            </a:r>
            <a:endParaRPr kumimoji="1" lang="ko-Kore-KR" altLang="en-US" sz="1350" dirty="0"/>
          </a:p>
        </p:txBody>
      </p:sp>
    </p:spTree>
    <p:extLst>
      <p:ext uri="{BB962C8B-B14F-4D97-AF65-F5344CB8AC3E}">
        <p14:creationId xmlns:p14="http://schemas.microsoft.com/office/powerpoint/2010/main" val="874592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743575-9EDD-514D-A2C6-81FCEC3A4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1" y="1131094"/>
            <a:ext cx="7886699" cy="994172"/>
          </a:xfrm>
        </p:spPr>
        <p:txBody>
          <a:bodyPr/>
          <a:lstStyle/>
          <a:p>
            <a:r>
              <a:rPr kumimoji="1" lang="en-US" altLang="ko-KR" dirty="0">
                <a:latin typeface="Tmoney RoundWind Regular" panose="02050503000000000000" pitchFamily="18" charset="-127"/>
                <a:ea typeface="Tmoney RoundWind Regular" panose="02050503000000000000" pitchFamily="18" charset="-127"/>
              </a:rPr>
              <a:t>CBBA </a:t>
            </a:r>
            <a:r>
              <a:rPr kumimoji="1" lang="ko-KR" altLang="en-US" dirty="0">
                <a:latin typeface="Tmoney RoundWind Regular" panose="02050503000000000000" pitchFamily="18" charset="-127"/>
                <a:ea typeface="Tmoney RoundWind Regular" panose="02050503000000000000" pitchFamily="18" charset="-127"/>
              </a:rPr>
              <a:t>변수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DC8F90AC-1D67-884A-90E0-CA4BAB2BF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263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ko-KR" sz="2400" dirty="0">
                <a:latin typeface="Tmoney RoundWind Regular" panose="02050503000000000000" pitchFamily="18" charset="-127"/>
                <a:ea typeface="Tmoney RoundWind Regular" panose="02050503000000000000" pitchFamily="18" charset="-127"/>
                <a:cs typeface="Baloo Bhaina 2" panose="03080502040302020200" pitchFamily="66" charset="0"/>
              </a:rPr>
              <a:t>-</a:t>
            </a:r>
            <a:r>
              <a:rPr kumimoji="1" lang="ko-KR" altLang="en-US" sz="2400" dirty="0">
                <a:latin typeface="Tmoney RoundWind Regular" panose="02050503000000000000" pitchFamily="18" charset="-127"/>
                <a:ea typeface="Tmoney RoundWind Regular" panose="02050503000000000000" pitchFamily="18" charset="-127"/>
                <a:cs typeface="Baloo Bhaina 2" panose="03080502040302020200" pitchFamily="66" charset="0"/>
              </a:rPr>
              <a:t> </a:t>
            </a:r>
            <a:r>
              <a:rPr kumimoji="1" lang="en-US" altLang="ko-KR" sz="2400" dirty="0">
                <a:latin typeface="Tmoney RoundWind Regular" panose="02050503000000000000" pitchFamily="18" charset="-127"/>
                <a:ea typeface="Tmoney RoundWind Regular" panose="02050503000000000000" pitchFamily="18" charset="-127"/>
                <a:cs typeface="Baloo Bhaina 2" panose="03080502040302020200" pitchFamily="66" charset="0"/>
              </a:rPr>
              <a:t>Agent</a:t>
            </a:r>
          </a:p>
          <a:p>
            <a:pPr marL="0" indent="0">
              <a:buNone/>
            </a:pPr>
            <a:r>
              <a:rPr kumimoji="1" lang="en-US" altLang="ko-KR" sz="2400" dirty="0">
                <a:latin typeface="Tmoney RoundWind Regular" panose="02050503000000000000" pitchFamily="18" charset="-127"/>
                <a:ea typeface="Tmoney RoundWind Regular" panose="02050503000000000000" pitchFamily="18" charset="-127"/>
                <a:cs typeface="Baloo Bhaina 2" panose="03080502040302020200" pitchFamily="66" charset="0"/>
              </a:rPr>
              <a:t>    b : bundle – </a:t>
            </a:r>
            <a:r>
              <a:rPr kumimoji="1" lang="ko-KR" altLang="en-US" sz="2400" dirty="0">
                <a:latin typeface="Tmoney RoundWind Regular" panose="02050503000000000000" pitchFamily="18" charset="-127"/>
                <a:ea typeface="Tmoney RoundWind Regular" panose="02050503000000000000" pitchFamily="18" charset="-127"/>
                <a:cs typeface="Baloo Bhaina 2" panose="03080502040302020200" pitchFamily="66" charset="0"/>
              </a:rPr>
              <a:t>임무를 맡게</a:t>
            </a:r>
            <a:r>
              <a:rPr kumimoji="1" lang="en-US" altLang="ko-KR" sz="2400" dirty="0">
                <a:latin typeface="Tmoney RoundWind Regular" panose="02050503000000000000" pitchFamily="18" charset="-127"/>
                <a:ea typeface="Tmoney RoundWind Regular" panose="02050503000000000000" pitchFamily="18" charset="-127"/>
                <a:cs typeface="Baloo Bhaina 2" panose="03080502040302020200" pitchFamily="66" charset="0"/>
              </a:rPr>
              <a:t> </a:t>
            </a:r>
            <a:r>
              <a:rPr kumimoji="1" lang="ko-KR" altLang="en-US" sz="2400" dirty="0">
                <a:latin typeface="Tmoney RoundWind Regular" panose="02050503000000000000" pitchFamily="18" charset="-127"/>
                <a:ea typeface="Tmoney RoundWind Regular" panose="02050503000000000000" pitchFamily="18" charset="-127"/>
                <a:cs typeface="Baloo Bhaina 2" panose="03080502040302020200" pitchFamily="66" charset="0"/>
              </a:rPr>
              <a:t>된 시간 순서대로 나열 </a:t>
            </a:r>
            <a:endParaRPr kumimoji="1" lang="en-US" altLang="ko-KR" sz="2400" dirty="0">
              <a:latin typeface="Tmoney RoundWind Regular" panose="02050503000000000000" pitchFamily="18" charset="-127"/>
              <a:ea typeface="Tmoney RoundWind Regular" panose="02050503000000000000" pitchFamily="18" charset="-127"/>
              <a:cs typeface="Baloo Bhaina 2" panose="03080502040302020200" pitchFamily="66" charset="0"/>
            </a:endParaRPr>
          </a:p>
          <a:p>
            <a:pPr marL="0" indent="0">
              <a:buNone/>
            </a:pPr>
            <a:r>
              <a:rPr kumimoji="1" lang="en-US" altLang="ko-KR" sz="2400" dirty="0">
                <a:latin typeface="Tmoney RoundWind Regular" panose="02050503000000000000" pitchFamily="18" charset="-127"/>
                <a:ea typeface="Tmoney RoundWind Regular" panose="02050503000000000000" pitchFamily="18" charset="-127"/>
                <a:cs typeface="Baloo Bhaina 2" panose="03080502040302020200" pitchFamily="66" charset="0"/>
              </a:rPr>
              <a:t>    p : path</a:t>
            </a:r>
            <a:r>
              <a:rPr kumimoji="1" lang="ko-KR" altLang="en-US" sz="2400" dirty="0">
                <a:latin typeface="Tmoney RoundWind Regular" panose="02050503000000000000" pitchFamily="18" charset="-127"/>
                <a:ea typeface="Tmoney RoundWind Regular" panose="02050503000000000000" pitchFamily="18" charset="-127"/>
                <a:cs typeface="Baloo Bhaina 2" panose="03080502040302020200" pitchFamily="66" charset="0"/>
              </a:rPr>
              <a:t> </a:t>
            </a:r>
            <a:r>
              <a:rPr kumimoji="1" lang="en-US" altLang="ko-KR" sz="2400" dirty="0">
                <a:latin typeface="Tmoney RoundWind Regular" panose="02050503000000000000" pitchFamily="18" charset="-127"/>
                <a:ea typeface="Tmoney RoundWind Regular" panose="02050503000000000000" pitchFamily="18" charset="-127"/>
                <a:cs typeface="Baloo Bhaina 2" panose="03080502040302020200" pitchFamily="66" charset="0"/>
              </a:rPr>
              <a:t>–</a:t>
            </a:r>
            <a:r>
              <a:rPr kumimoji="1" lang="ko-KR" altLang="en-US" sz="2400" dirty="0">
                <a:latin typeface="Tmoney RoundWind Regular" panose="02050503000000000000" pitchFamily="18" charset="-127"/>
                <a:ea typeface="Tmoney RoundWind Regular" panose="02050503000000000000" pitchFamily="18" charset="-127"/>
                <a:cs typeface="Baloo Bhaina 2" panose="03080502040302020200" pitchFamily="66" charset="0"/>
              </a:rPr>
              <a:t> 임무를 수행할 순서대로 나열</a:t>
            </a:r>
            <a:endParaRPr kumimoji="1" lang="en-US" altLang="ko-KR" sz="2400" dirty="0">
              <a:latin typeface="Tmoney RoundWind Regular" panose="02050503000000000000" pitchFamily="18" charset="-127"/>
              <a:ea typeface="Tmoney RoundWind Regular" panose="02050503000000000000" pitchFamily="18" charset="-127"/>
              <a:cs typeface="Baloo Bhaina 2" panose="03080502040302020200" pitchFamily="66" charset="0"/>
            </a:endParaRPr>
          </a:p>
          <a:p>
            <a:pPr marL="0" indent="0">
              <a:buNone/>
            </a:pPr>
            <a:r>
              <a:rPr kumimoji="1" lang="en-US" altLang="ko-KR" sz="2400" dirty="0">
                <a:latin typeface="Tmoney RoundWind Regular" panose="02050503000000000000" pitchFamily="18" charset="-127"/>
                <a:ea typeface="Tmoney RoundWind Regular" panose="02050503000000000000" pitchFamily="18" charset="-127"/>
                <a:cs typeface="Baloo Bhaina 2" panose="03080502040302020200" pitchFamily="66" charset="0"/>
              </a:rPr>
              <a:t>    y : </a:t>
            </a:r>
            <a:r>
              <a:rPr kumimoji="1" lang="en-US" altLang="ko-KR" sz="2400" dirty="0" err="1">
                <a:latin typeface="Tmoney RoundWind Regular" panose="02050503000000000000" pitchFamily="18" charset="-127"/>
                <a:ea typeface="Tmoney RoundWind Regular" panose="02050503000000000000" pitchFamily="18" charset="-127"/>
                <a:cs typeface="Baloo Bhaina 2" panose="03080502040302020200" pitchFamily="66" charset="0"/>
              </a:rPr>
              <a:t>winningbid</a:t>
            </a:r>
            <a:r>
              <a:rPr kumimoji="1" lang="ko-KR" altLang="en-US" sz="2400" dirty="0">
                <a:latin typeface="Tmoney RoundWind Regular" panose="02050503000000000000" pitchFamily="18" charset="-127"/>
                <a:ea typeface="Tmoney RoundWind Regular" panose="02050503000000000000" pitchFamily="18" charset="-127"/>
                <a:cs typeface="Baloo Bhaina 2" panose="03080502040302020200" pitchFamily="66" charset="0"/>
              </a:rPr>
              <a:t> </a:t>
            </a:r>
            <a:r>
              <a:rPr kumimoji="1" lang="en-US" altLang="ko-KR" sz="2400" dirty="0">
                <a:latin typeface="Tmoney RoundWind Regular" panose="02050503000000000000" pitchFamily="18" charset="-127"/>
                <a:ea typeface="Tmoney RoundWind Regular" panose="02050503000000000000" pitchFamily="18" charset="-127"/>
                <a:cs typeface="Baloo Bhaina 2" panose="03080502040302020200" pitchFamily="66" charset="0"/>
              </a:rPr>
              <a:t>–</a:t>
            </a:r>
            <a:r>
              <a:rPr kumimoji="1" lang="ko-KR" altLang="en-US" sz="2400" dirty="0">
                <a:latin typeface="Tmoney RoundWind Regular" panose="02050503000000000000" pitchFamily="18" charset="-127"/>
                <a:ea typeface="Tmoney RoundWind Regular" panose="02050503000000000000" pitchFamily="18" charset="-127"/>
                <a:cs typeface="Baloo Bhaina 2" panose="03080502040302020200" pitchFamily="66" charset="0"/>
              </a:rPr>
              <a:t> 임무의 경매가</a:t>
            </a:r>
            <a:endParaRPr kumimoji="1" lang="en-US" altLang="ko-KR" sz="2400" dirty="0">
              <a:latin typeface="Tmoney RoundWind Regular" panose="02050503000000000000" pitchFamily="18" charset="-127"/>
              <a:ea typeface="Tmoney RoundWind Regular" panose="02050503000000000000" pitchFamily="18" charset="-127"/>
              <a:cs typeface="Baloo Bhaina 2" panose="03080502040302020200" pitchFamily="66" charset="0"/>
            </a:endParaRPr>
          </a:p>
          <a:p>
            <a:pPr marL="0" indent="0">
              <a:buNone/>
            </a:pPr>
            <a:r>
              <a:rPr kumimoji="1" lang="en-US" altLang="ko-KR" sz="2400" dirty="0">
                <a:latin typeface="Tmoney RoundWind Regular" panose="02050503000000000000" pitchFamily="18" charset="-127"/>
                <a:ea typeface="Tmoney RoundWind Regular" panose="02050503000000000000" pitchFamily="18" charset="-127"/>
                <a:cs typeface="Baloo Bhaina 2" panose="03080502040302020200" pitchFamily="66" charset="0"/>
              </a:rPr>
              <a:t>    z : winner</a:t>
            </a:r>
            <a:r>
              <a:rPr kumimoji="1" lang="ko-KR" altLang="en-US" sz="2400" dirty="0">
                <a:latin typeface="Tmoney RoundWind Regular" panose="02050503000000000000" pitchFamily="18" charset="-127"/>
                <a:ea typeface="Tmoney RoundWind Regular" panose="02050503000000000000" pitchFamily="18" charset="-127"/>
                <a:cs typeface="Baloo Bhaina 2" panose="03080502040302020200" pitchFamily="66" charset="0"/>
              </a:rPr>
              <a:t> </a:t>
            </a:r>
            <a:r>
              <a:rPr kumimoji="1" lang="en-US" altLang="ko-KR" sz="2400" dirty="0">
                <a:latin typeface="Tmoney RoundWind Regular" panose="02050503000000000000" pitchFamily="18" charset="-127"/>
                <a:ea typeface="Tmoney RoundWind Regular" panose="02050503000000000000" pitchFamily="18" charset="-127"/>
                <a:cs typeface="Baloo Bhaina 2" panose="03080502040302020200" pitchFamily="66" charset="0"/>
              </a:rPr>
              <a:t>–</a:t>
            </a:r>
            <a:r>
              <a:rPr kumimoji="1" lang="ko-KR" altLang="en-US" sz="2400" dirty="0">
                <a:latin typeface="Tmoney RoundWind Regular" panose="02050503000000000000" pitchFamily="18" charset="-127"/>
                <a:ea typeface="Tmoney RoundWind Regular" panose="02050503000000000000" pitchFamily="18" charset="-127"/>
                <a:cs typeface="Baloo Bhaina 2" panose="03080502040302020200" pitchFamily="66" charset="0"/>
              </a:rPr>
              <a:t> 임무의 낙찰자</a:t>
            </a:r>
            <a:endParaRPr kumimoji="1" lang="en-US" altLang="ko-KR" sz="2400" dirty="0">
              <a:latin typeface="Tmoney RoundWind Regular" panose="02050503000000000000" pitchFamily="18" charset="-127"/>
              <a:ea typeface="Tmoney RoundWind Regular" panose="02050503000000000000" pitchFamily="18" charset="-127"/>
              <a:cs typeface="Baloo Bhaina 2" panose="03080502040302020200" pitchFamily="66" charset="0"/>
            </a:endParaRPr>
          </a:p>
        </p:txBody>
      </p:sp>
      <p:pic>
        <p:nvPicPr>
          <p:cNvPr id="2050" name="Picture 2" descr="과학,연구 이미지 아이콘 일러스트 파일입니다~ &gt; 디자인 자료실 - KMUG 케이머그">
            <a:extLst>
              <a:ext uri="{FF2B5EF4-FFF2-40B4-BE49-F238E27FC236}">
                <a16:creationId xmlns:a16="http://schemas.microsoft.com/office/drawing/2014/main" id="{FCD0EE8A-DBC4-A149-8DE1-A790767529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252" b="4878"/>
          <a:stretch/>
        </p:blipFill>
        <p:spPr bwMode="auto">
          <a:xfrm>
            <a:off x="8229347" y="5061231"/>
            <a:ext cx="836595" cy="857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9729114-C0D9-FF18-EA1E-893060A8C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5521" y="5688298"/>
            <a:ext cx="1092958" cy="247217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0EDEBA55-97C2-BC6B-A324-A024270A1932}"/>
              </a:ext>
            </a:extLst>
          </p:cNvPr>
          <p:cNvGrpSpPr/>
          <p:nvPr/>
        </p:nvGrpSpPr>
        <p:grpSpPr>
          <a:xfrm>
            <a:off x="156631" y="1029891"/>
            <a:ext cx="472019" cy="546613"/>
            <a:chOff x="666041" y="230187"/>
            <a:chExt cx="629359" cy="603409"/>
          </a:xfrm>
        </p:grpSpPr>
        <p:sp>
          <p:nvSpPr>
            <p:cNvPr id="14" name="삼각형 13">
              <a:extLst>
                <a:ext uri="{FF2B5EF4-FFF2-40B4-BE49-F238E27FC236}">
                  <a16:creationId xmlns:a16="http://schemas.microsoft.com/office/drawing/2014/main" id="{1E18F7C9-1031-1A1F-3D50-55D14C90EB05}"/>
                </a:ext>
              </a:extLst>
            </p:cNvPr>
            <p:cNvSpPr/>
            <p:nvPr/>
          </p:nvSpPr>
          <p:spPr>
            <a:xfrm flipV="1">
              <a:off x="666041" y="230187"/>
              <a:ext cx="172159" cy="603409"/>
            </a:xfrm>
            <a:prstGeom prst="triangle">
              <a:avLst>
                <a:gd name="adj" fmla="val 0"/>
              </a:avLst>
            </a:prstGeom>
            <a:solidFill>
              <a:srgbClr val="00A0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350"/>
            </a:p>
          </p:txBody>
        </p:sp>
        <p:sp>
          <p:nvSpPr>
            <p:cNvPr id="15" name="삼각형 14">
              <a:extLst>
                <a:ext uri="{FF2B5EF4-FFF2-40B4-BE49-F238E27FC236}">
                  <a16:creationId xmlns:a16="http://schemas.microsoft.com/office/drawing/2014/main" id="{BFFE954B-B239-8E00-69CE-99FE0DC0AACF}"/>
                </a:ext>
              </a:extLst>
            </p:cNvPr>
            <p:cNvSpPr/>
            <p:nvPr/>
          </p:nvSpPr>
          <p:spPr>
            <a:xfrm flipV="1">
              <a:off x="818441" y="230187"/>
              <a:ext cx="172159" cy="603409"/>
            </a:xfrm>
            <a:prstGeom prst="triangle">
              <a:avLst>
                <a:gd name="adj" fmla="val 0"/>
              </a:avLst>
            </a:prstGeom>
            <a:solidFill>
              <a:srgbClr val="DAE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350"/>
            </a:p>
          </p:txBody>
        </p:sp>
        <p:sp>
          <p:nvSpPr>
            <p:cNvPr id="16" name="삼각형 15">
              <a:extLst>
                <a:ext uri="{FF2B5EF4-FFF2-40B4-BE49-F238E27FC236}">
                  <a16:creationId xmlns:a16="http://schemas.microsoft.com/office/drawing/2014/main" id="{A0EBF46F-51EB-19CC-74CB-487AB4AA24AC}"/>
                </a:ext>
              </a:extLst>
            </p:cNvPr>
            <p:cNvSpPr/>
            <p:nvPr/>
          </p:nvSpPr>
          <p:spPr>
            <a:xfrm flipV="1">
              <a:off x="970841" y="230187"/>
              <a:ext cx="172159" cy="603409"/>
            </a:xfrm>
            <a:prstGeom prst="triangle">
              <a:avLst>
                <a:gd name="adj" fmla="val 0"/>
              </a:avLst>
            </a:prstGeom>
            <a:solidFill>
              <a:srgbClr val="00A0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350"/>
            </a:p>
          </p:txBody>
        </p:sp>
        <p:sp>
          <p:nvSpPr>
            <p:cNvPr id="17" name="삼각형 16">
              <a:extLst>
                <a:ext uri="{FF2B5EF4-FFF2-40B4-BE49-F238E27FC236}">
                  <a16:creationId xmlns:a16="http://schemas.microsoft.com/office/drawing/2014/main" id="{D4B7A1B6-03C2-F646-1834-9C5830F8FBEC}"/>
                </a:ext>
              </a:extLst>
            </p:cNvPr>
            <p:cNvSpPr/>
            <p:nvPr/>
          </p:nvSpPr>
          <p:spPr>
            <a:xfrm flipV="1">
              <a:off x="1123241" y="230187"/>
              <a:ext cx="172159" cy="603409"/>
            </a:xfrm>
            <a:prstGeom prst="triangle">
              <a:avLst>
                <a:gd name="adj" fmla="val 0"/>
              </a:avLst>
            </a:prstGeom>
            <a:solidFill>
              <a:srgbClr val="00A0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4048882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743575-9EDD-514D-A2C6-81FCEC3A4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1" y="1131094"/>
            <a:ext cx="7886699" cy="994172"/>
          </a:xfrm>
        </p:spPr>
        <p:txBody>
          <a:bodyPr/>
          <a:lstStyle/>
          <a:p>
            <a:r>
              <a:rPr kumimoji="1" lang="en-US" altLang="ko-KR" dirty="0">
                <a:latin typeface="Tmoney RoundWind Regular" panose="02050503000000000000" pitchFamily="18" charset="-127"/>
                <a:ea typeface="Tmoney RoundWind Regular" panose="02050503000000000000" pitchFamily="18" charset="-127"/>
              </a:rPr>
              <a:t>CBBA </a:t>
            </a:r>
            <a:r>
              <a:rPr kumimoji="1" lang="ko-KR" altLang="en-US" dirty="0">
                <a:latin typeface="Tmoney RoundWind Regular" panose="02050503000000000000" pitchFamily="18" charset="-127"/>
                <a:ea typeface="Tmoney RoundWind Regular" panose="02050503000000000000" pitchFamily="18" charset="-127"/>
              </a:rPr>
              <a:t>알고리즘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EDA44EB-0D01-6FC2-CE99-D7B3EB834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ore-KR" dirty="0"/>
              <a:t>Communicate </a:t>
            </a:r>
            <a:r>
              <a:rPr lang="ko-KR" altLang="en-US" dirty="0"/>
              <a:t>는 설명 생략 </a:t>
            </a:r>
            <a:r>
              <a:rPr lang="en-US" altLang="ko-KR" dirty="0"/>
              <a:t>–</a:t>
            </a:r>
            <a:r>
              <a:rPr lang="ko-KR" altLang="en-US" dirty="0"/>
              <a:t> 이해보단 외우는 것을 추천</a:t>
            </a:r>
            <a:endParaRPr lang="en-US" altLang="ko-KR" dirty="0"/>
          </a:p>
          <a:p>
            <a:r>
              <a:rPr lang="en-US" altLang="ko-Kore-KR" dirty="0"/>
              <a:t>Communicate </a:t>
            </a:r>
            <a:r>
              <a:rPr lang="ko-KR" altLang="en-US" dirty="0"/>
              <a:t>하면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err="1"/>
              <a:t>winningbid</a:t>
            </a:r>
            <a:r>
              <a:rPr lang="en-US" altLang="ko-KR" dirty="0"/>
              <a:t>, winner </a:t>
            </a:r>
            <a:r>
              <a:rPr lang="ko-KR" altLang="en-US" dirty="0"/>
              <a:t>가 바뀌게 된다</a:t>
            </a:r>
            <a:r>
              <a:rPr lang="en-US" altLang="ko-KR" dirty="0"/>
              <a:t>.</a:t>
            </a:r>
            <a:endParaRPr lang="en-US" altLang="ko-Kore-KR" dirty="0"/>
          </a:p>
          <a:p>
            <a:endParaRPr lang="en-US" altLang="ko-Kore-KR" dirty="0"/>
          </a:p>
          <a:p>
            <a:r>
              <a:rPr lang="en-US" altLang="ko-Kore-KR" dirty="0" err="1"/>
              <a:t>Agent_i</a:t>
            </a:r>
            <a:r>
              <a:rPr lang="en-US" altLang="ko-Kore-KR" dirty="0"/>
              <a:t> </a:t>
            </a:r>
            <a:r>
              <a:rPr lang="ko-KR" altLang="en-US" dirty="0"/>
              <a:t>의 </a:t>
            </a:r>
            <a:r>
              <a:rPr lang="en-US" altLang="ko-KR" dirty="0"/>
              <a:t>bundle 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있는 </a:t>
            </a:r>
            <a:r>
              <a:rPr lang="en-US" altLang="ko-KR" dirty="0"/>
              <a:t>task</a:t>
            </a:r>
            <a:r>
              <a:rPr lang="ko-KR" altLang="en-US" dirty="0" err="1"/>
              <a:t>를</a:t>
            </a:r>
            <a:r>
              <a:rPr lang="ko-KR" altLang="en-US" dirty="0"/>
              <a:t> 확인하는데</a:t>
            </a:r>
            <a:endParaRPr lang="en-US" altLang="ko-KR" dirty="0"/>
          </a:p>
          <a:p>
            <a:r>
              <a:rPr lang="en-US" altLang="ko-KR" dirty="0"/>
              <a:t>winner</a:t>
            </a:r>
            <a:r>
              <a:rPr lang="ko-KR" altLang="en-US" dirty="0"/>
              <a:t>가 </a:t>
            </a:r>
            <a:r>
              <a:rPr lang="en-US" altLang="ko-KR" dirty="0" err="1"/>
              <a:t>Agent_i</a:t>
            </a:r>
            <a:r>
              <a:rPr lang="en-US" altLang="ko-KR" dirty="0"/>
              <a:t> </a:t>
            </a:r>
            <a:r>
              <a:rPr lang="ko-KR" altLang="en-US" dirty="0"/>
              <a:t>가 아니라면</a:t>
            </a:r>
            <a:r>
              <a:rPr lang="en-US" altLang="ko-KR" dirty="0"/>
              <a:t>, </a:t>
            </a:r>
            <a:r>
              <a:rPr lang="ko-KR" altLang="en-US" dirty="0"/>
              <a:t>해당 </a:t>
            </a:r>
            <a:r>
              <a:rPr lang="en-US" altLang="ko-KR" dirty="0"/>
              <a:t>task + </a:t>
            </a:r>
            <a:r>
              <a:rPr lang="ko-KR" altLang="en-US" dirty="0"/>
              <a:t>그 이후에 배정된 </a:t>
            </a:r>
            <a:r>
              <a:rPr lang="en-US" altLang="ko-KR" dirty="0"/>
              <a:t>task </a:t>
            </a:r>
            <a:r>
              <a:rPr lang="ko-KR" altLang="en-US" dirty="0" err="1"/>
              <a:t>를</a:t>
            </a:r>
            <a:r>
              <a:rPr lang="ko-KR" altLang="en-US" dirty="0"/>
              <a:t> 전체 </a:t>
            </a:r>
            <a:r>
              <a:rPr lang="en-US" altLang="ko-KR" dirty="0"/>
              <a:t>bundle/path </a:t>
            </a:r>
            <a:r>
              <a:rPr lang="ko-KR" altLang="en-US" dirty="0"/>
              <a:t>에서 삭제해버린다</a:t>
            </a:r>
            <a:endParaRPr lang="en-US" altLang="ko-KR" dirty="0"/>
          </a:p>
          <a:p>
            <a:r>
              <a:rPr lang="en-US" altLang="ko-KR" dirty="0">
                <a:sym typeface="Wingdings" pitchFamily="2" charset="2"/>
              </a:rPr>
              <a:t></a:t>
            </a:r>
            <a:r>
              <a:rPr lang="ko-KR" altLang="en-US" dirty="0">
                <a:sym typeface="Wingdings" pitchFamily="2" charset="2"/>
              </a:rPr>
              <a:t> 이 과정이 </a:t>
            </a:r>
            <a:r>
              <a:rPr lang="en-US" altLang="ko-KR" dirty="0">
                <a:sym typeface="Wingdings" pitchFamily="2" charset="2"/>
              </a:rPr>
              <a:t>Bundle Remove</a:t>
            </a:r>
            <a:endParaRPr lang="ko-Kore-KR" altLang="en-US" dirty="0"/>
          </a:p>
        </p:txBody>
      </p:sp>
      <p:pic>
        <p:nvPicPr>
          <p:cNvPr id="2050" name="Picture 2" descr="과학,연구 이미지 아이콘 일러스트 파일입니다~ &gt; 디자인 자료실 - KMUG 케이머그">
            <a:extLst>
              <a:ext uri="{FF2B5EF4-FFF2-40B4-BE49-F238E27FC236}">
                <a16:creationId xmlns:a16="http://schemas.microsoft.com/office/drawing/2014/main" id="{FCD0EE8A-DBC4-A149-8DE1-A790767529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252" b="4878"/>
          <a:stretch/>
        </p:blipFill>
        <p:spPr bwMode="auto">
          <a:xfrm>
            <a:off x="8229347" y="5061231"/>
            <a:ext cx="836595" cy="857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9729114-C0D9-FF18-EA1E-893060A8C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5521" y="5688298"/>
            <a:ext cx="1092958" cy="247217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0EDEBA55-97C2-BC6B-A324-A024270A1932}"/>
              </a:ext>
            </a:extLst>
          </p:cNvPr>
          <p:cNvGrpSpPr/>
          <p:nvPr/>
        </p:nvGrpSpPr>
        <p:grpSpPr>
          <a:xfrm>
            <a:off x="156631" y="1029891"/>
            <a:ext cx="472019" cy="546613"/>
            <a:chOff x="666041" y="230187"/>
            <a:chExt cx="629359" cy="603409"/>
          </a:xfrm>
        </p:grpSpPr>
        <p:sp>
          <p:nvSpPr>
            <p:cNvPr id="14" name="삼각형 13">
              <a:extLst>
                <a:ext uri="{FF2B5EF4-FFF2-40B4-BE49-F238E27FC236}">
                  <a16:creationId xmlns:a16="http://schemas.microsoft.com/office/drawing/2014/main" id="{1E18F7C9-1031-1A1F-3D50-55D14C90EB05}"/>
                </a:ext>
              </a:extLst>
            </p:cNvPr>
            <p:cNvSpPr/>
            <p:nvPr/>
          </p:nvSpPr>
          <p:spPr>
            <a:xfrm flipV="1">
              <a:off x="666041" y="230187"/>
              <a:ext cx="172159" cy="603409"/>
            </a:xfrm>
            <a:prstGeom prst="triangle">
              <a:avLst>
                <a:gd name="adj" fmla="val 0"/>
              </a:avLst>
            </a:prstGeom>
            <a:solidFill>
              <a:srgbClr val="00A0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350"/>
            </a:p>
          </p:txBody>
        </p:sp>
        <p:sp>
          <p:nvSpPr>
            <p:cNvPr id="15" name="삼각형 14">
              <a:extLst>
                <a:ext uri="{FF2B5EF4-FFF2-40B4-BE49-F238E27FC236}">
                  <a16:creationId xmlns:a16="http://schemas.microsoft.com/office/drawing/2014/main" id="{BFFE954B-B239-8E00-69CE-99FE0DC0AACF}"/>
                </a:ext>
              </a:extLst>
            </p:cNvPr>
            <p:cNvSpPr/>
            <p:nvPr/>
          </p:nvSpPr>
          <p:spPr>
            <a:xfrm flipV="1">
              <a:off x="818441" y="230187"/>
              <a:ext cx="172159" cy="603409"/>
            </a:xfrm>
            <a:prstGeom prst="triangle">
              <a:avLst>
                <a:gd name="adj" fmla="val 0"/>
              </a:avLst>
            </a:prstGeom>
            <a:solidFill>
              <a:srgbClr val="DAE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350"/>
            </a:p>
          </p:txBody>
        </p:sp>
        <p:sp>
          <p:nvSpPr>
            <p:cNvPr id="16" name="삼각형 15">
              <a:extLst>
                <a:ext uri="{FF2B5EF4-FFF2-40B4-BE49-F238E27FC236}">
                  <a16:creationId xmlns:a16="http://schemas.microsoft.com/office/drawing/2014/main" id="{A0EBF46F-51EB-19CC-74CB-487AB4AA24AC}"/>
                </a:ext>
              </a:extLst>
            </p:cNvPr>
            <p:cNvSpPr/>
            <p:nvPr/>
          </p:nvSpPr>
          <p:spPr>
            <a:xfrm flipV="1">
              <a:off x="970841" y="230187"/>
              <a:ext cx="172159" cy="603409"/>
            </a:xfrm>
            <a:prstGeom prst="triangle">
              <a:avLst>
                <a:gd name="adj" fmla="val 0"/>
              </a:avLst>
            </a:prstGeom>
            <a:solidFill>
              <a:srgbClr val="00A0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350"/>
            </a:p>
          </p:txBody>
        </p:sp>
        <p:sp>
          <p:nvSpPr>
            <p:cNvPr id="17" name="삼각형 16">
              <a:extLst>
                <a:ext uri="{FF2B5EF4-FFF2-40B4-BE49-F238E27FC236}">
                  <a16:creationId xmlns:a16="http://schemas.microsoft.com/office/drawing/2014/main" id="{D4B7A1B6-03C2-F646-1834-9C5830F8FBEC}"/>
                </a:ext>
              </a:extLst>
            </p:cNvPr>
            <p:cNvSpPr/>
            <p:nvPr/>
          </p:nvSpPr>
          <p:spPr>
            <a:xfrm flipV="1">
              <a:off x="1123241" y="230187"/>
              <a:ext cx="172159" cy="603409"/>
            </a:xfrm>
            <a:prstGeom prst="triangle">
              <a:avLst>
                <a:gd name="adj" fmla="val 0"/>
              </a:avLst>
            </a:prstGeom>
            <a:solidFill>
              <a:srgbClr val="00A0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2748701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743575-9EDD-514D-A2C6-81FCEC3A4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1" y="1131094"/>
            <a:ext cx="7886699" cy="994172"/>
          </a:xfrm>
        </p:spPr>
        <p:txBody>
          <a:bodyPr/>
          <a:lstStyle/>
          <a:p>
            <a:r>
              <a:rPr kumimoji="1" lang="en-US" altLang="ko-KR" dirty="0">
                <a:latin typeface="Tmoney RoundWind Regular" panose="02050503000000000000" pitchFamily="18" charset="-127"/>
                <a:ea typeface="Tmoney RoundWind Regular" panose="02050503000000000000" pitchFamily="18" charset="-127"/>
              </a:rPr>
              <a:t>CBBA </a:t>
            </a:r>
            <a:r>
              <a:rPr kumimoji="1" lang="ko-KR" altLang="en-US" dirty="0">
                <a:latin typeface="Tmoney RoundWind Regular" panose="02050503000000000000" pitchFamily="18" charset="-127"/>
                <a:ea typeface="Tmoney RoundWind Regular" panose="02050503000000000000" pitchFamily="18" charset="-127"/>
              </a:rPr>
              <a:t>알고리즘</a:t>
            </a:r>
            <a:r>
              <a:rPr kumimoji="1" lang="en-US" altLang="ko-KR" dirty="0">
                <a:latin typeface="Tmoney RoundWind Regular" panose="02050503000000000000" pitchFamily="18" charset="-127"/>
                <a:ea typeface="Tmoney RoundWind Regular" panose="02050503000000000000" pitchFamily="18" charset="-127"/>
              </a:rPr>
              <a:t> – Bundle Add</a:t>
            </a:r>
            <a:endParaRPr kumimoji="1" lang="ko-KR" altLang="en-US" dirty="0">
              <a:latin typeface="Tmoney RoundWind Regular" panose="02050503000000000000" pitchFamily="18" charset="-127"/>
              <a:ea typeface="Tmoney RoundWind Regular" panose="02050503000000000000" pitchFamily="18" charset="-127"/>
            </a:endParaRPr>
          </a:p>
        </p:txBody>
      </p: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E46EE584-15D7-F060-DD48-91A4439D7D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1339" y="2275030"/>
            <a:ext cx="3850661" cy="3263504"/>
          </a:xfrm>
          <a:prstGeom prst="rect">
            <a:avLst/>
          </a:prstGeom>
        </p:spPr>
      </p:pic>
      <p:pic>
        <p:nvPicPr>
          <p:cNvPr id="2050" name="Picture 2" descr="과학,연구 이미지 아이콘 일러스트 파일입니다~ &gt; 디자인 자료실 - KMUG 케이머그">
            <a:extLst>
              <a:ext uri="{FF2B5EF4-FFF2-40B4-BE49-F238E27FC236}">
                <a16:creationId xmlns:a16="http://schemas.microsoft.com/office/drawing/2014/main" id="{FCD0EE8A-DBC4-A149-8DE1-A790767529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252" b="4878"/>
          <a:stretch/>
        </p:blipFill>
        <p:spPr bwMode="auto">
          <a:xfrm>
            <a:off x="8229347" y="5061231"/>
            <a:ext cx="836595" cy="857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9729114-C0D9-FF18-EA1E-893060A8CA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5521" y="5688298"/>
            <a:ext cx="1092958" cy="247217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0EDEBA55-97C2-BC6B-A324-A024270A1932}"/>
              </a:ext>
            </a:extLst>
          </p:cNvPr>
          <p:cNvGrpSpPr/>
          <p:nvPr/>
        </p:nvGrpSpPr>
        <p:grpSpPr>
          <a:xfrm>
            <a:off x="156631" y="1029891"/>
            <a:ext cx="472019" cy="546613"/>
            <a:chOff x="666041" y="230187"/>
            <a:chExt cx="629359" cy="603409"/>
          </a:xfrm>
        </p:grpSpPr>
        <p:sp>
          <p:nvSpPr>
            <p:cNvPr id="14" name="삼각형 13">
              <a:extLst>
                <a:ext uri="{FF2B5EF4-FFF2-40B4-BE49-F238E27FC236}">
                  <a16:creationId xmlns:a16="http://schemas.microsoft.com/office/drawing/2014/main" id="{1E18F7C9-1031-1A1F-3D50-55D14C90EB05}"/>
                </a:ext>
              </a:extLst>
            </p:cNvPr>
            <p:cNvSpPr/>
            <p:nvPr/>
          </p:nvSpPr>
          <p:spPr>
            <a:xfrm flipV="1">
              <a:off x="666041" y="230187"/>
              <a:ext cx="172159" cy="603409"/>
            </a:xfrm>
            <a:prstGeom prst="triangle">
              <a:avLst>
                <a:gd name="adj" fmla="val 0"/>
              </a:avLst>
            </a:prstGeom>
            <a:solidFill>
              <a:srgbClr val="00A0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350"/>
            </a:p>
          </p:txBody>
        </p:sp>
        <p:sp>
          <p:nvSpPr>
            <p:cNvPr id="15" name="삼각형 14">
              <a:extLst>
                <a:ext uri="{FF2B5EF4-FFF2-40B4-BE49-F238E27FC236}">
                  <a16:creationId xmlns:a16="http://schemas.microsoft.com/office/drawing/2014/main" id="{BFFE954B-B239-8E00-69CE-99FE0DC0AACF}"/>
                </a:ext>
              </a:extLst>
            </p:cNvPr>
            <p:cNvSpPr/>
            <p:nvPr/>
          </p:nvSpPr>
          <p:spPr>
            <a:xfrm flipV="1">
              <a:off x="818441" y="230187"/>
              <a:ext cx="172159" cy="603409"/>
            </a:xfrm>
            <a:prstGeom prst="triangle">
              <a:avLst>
                <a:gd name="adj" fmla="val 0"/>
              </a:avLst>
            </a:prstGeom>
            <a:solidFill>
              <a:srgbClr val="DAE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350"/>
            </a:p>
          </p:txBody>
        </p:sp>
        <p:sp>
          <p:nvSpPr>
            <p:cNvPr id="16" name="삼각형 15">
              <a:extLst>
                <a:ext uri="{FF2B5EF4-FFF2-40B4-BE49-F238E27FC236}">
                  <a16:creationId xmlns:a16="http://schemas.microsoft.com/office/drawing/2014/main" id="{A0EBF46F-51EB-19CC-74CB-487AB4AA24AC}"/>
                </a:ext>
              </a:extLst>
            </p:cNvPr>
            <p:cNvSpPr/>
            <p:nvPr/>
          </p:nvSpPr>
          <p:spPr>
            <a:xfrm flipV="1">
              <a:off x="970841" y="230187"/>
              <a:ext cx="172159" cy="603409"/>
            </a:xfrm>
            <a:prstGeom prst="triangle">
              <a:avLst>
                <a:gd name="adj" fmla="val 0"/>
              </a:avLst>
            </a:prstGeom>
            <a:solidFill>
              <a:srgbClr val="00A0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350"/>
            </a:p>
          </p:txBody>
        </p:sp>
        <p:sp>
          <p:nvSpPr>
            <p:cNvPr id="17" name="삼각형 16">
              <a:extLst>
                <a:ext uri="{FF2B5EF4-FFF2-40B4-BE49-F238E27FC236}">
                  <a16:creationId xmlns:a16="http://schemas.microsoft.com/office/drawing/2014/main" id="{D4B7A1B6-03C2-F646-1834-9C5830F8FBEC}"/>
                </a:ext>
              </a:extLst>
            </p:cNvPr>
            <p:cNvSpPr/>
            <p:nvPr/>
          </p:nvSpPr>
          <p:spPr>
            <a:xfrm flipV="1">
              <a:off x="1123241" y="230187"/>
              <a:ext cx="172159" cy="603409"/>
            </a:xfrm>
            <a:prstGeom prst="triangle">
              <a:avLst>
                <a:gd name="adj" fmla="val 0"/>
              </a:avLst>
            </a:prstGeom>
            <a:solidFill>
              <a:srgbClr val="00A0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35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8611B809-E432-B194-D3A5-6C91B70D9879}"/>
              </a:ext>
            </a:extLst>
          </p:cNvPr>
          <p:cNvSpPr txBox="1"/>
          <p:nvPr/>
        </p:nvSpPr>
        <p:spPr>
          <a:xfrm>
            <a:off x="4571999" y="3397041"/>
            <a:ext cx="407564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50" dirty="0"/>
              <a:t>Path </a:t>
            </a:r>
            <a:r>
              <a:rPr kumimoji="1" lang="ko-KR" altLang="en-US" sz="1050" dirty="0"/>
              <a:t>중 어디에 </a:t>
            </a:r>
            <a:r>
              <a:rPr kumimoji="1" lang="en-US" altLang="ko-KR" sz="1050" dirty="0"/>
              <a:t>task</a:t>
            </a:r>
            <a:r>
              <a:rPr kumimoji="1" lang="ko-KR" altLang="en-US" sz="1050" dirty="0" err="1"/>
              <a:t>를</a:t>
            </a:r>
            <a:r>
              <a:rPr kumimoji="1" lang="ko-KR" altLang="en-US" sz="1050" dirty="0"/>
              <a:t> 배정하면 가장 높은 </a:t>
            </a:r>
            <a:r>
              <a:rPr kumimoji="1" lang="en-US" altLang="ko-KR" sz="1050" dirty="0"/>
              <a:t>Score</a:t>
            </a:r>
            <a:r>
              <a:rPr kumimoji="1" lang="ko-KR" altLang="en-US" sz="1050" dirty="0"/>
              <a:t>가 나오는지 찾고 기존 </a:t>
            </a:r>
            <a:r>
              <a:rPr kumimoji="1" lang="en-US" altLang="ko-KR" sz="1050" dirty="0"/>
              <a:t>Path </a:t>
            </a:r>
            <a:r>
              <a:rPr kumimoji="1" lang="ko-KR" altLang="en-US" sz="1050" dirty="0"/>
              <a:t>에 대한 </a:t>
            </a:r>
            <a:r>
              <a:rPr kumimoji="1" lang="en-US" altLang="ko-KR" sz="1050" dirty="0"/>
              <a:t>Score </a:t>
            </a:r>
            <a:r>
              <a:rPr kumimoji="1" lang="ko-KR" altLang="en-US" sz="1050" dirty="0" err="1"/>
              <a:t>를</a:t>
            </a:r>
            <a:r>
              <a:rPr kumimoji="1" lang="ko-KR" altLang="en-US" sz="1050" dirty="0"/>
              <a:t> </a:t>
            </a:r>
            <a:r>
              <a:rPr kumimoji="1" lang="ko-KR" altLang="en-US" sz="1050" dirty="0" err="1"/>
              <a:t>빼준</a:t>
            </a:r>
            <a:r>
              <a:rPr kumimoji="1" lang="ko-KR" altLang="en-US" sz="1050" dirty="0"/>
              <a:t> 것이 </a:t>
            </a:r>
            <a:r>
              <a:rPr kumimoji="1" lang="en-US" altLang="ko-KR" sz="1050" dirty="0"/>
              <a:t>bidding </a:t>
            </a:r>
            <a:r>
              <a:rPr kumimoji="1" lang="ko-KR" altLang="en-US" sz="1050" dirty="0"/>
              <a:t>값</a:t>
            </a:r>
            <a:endParaRPr kumimoji="1" lang="ko-Kore-KR" altLang="en-US" sz="105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9502EE-C323-68E7-9993-575A50FEB22E}"/>
              </a:ext>
            </a:extLst>
          </p:cNvPr>
          <p:cNvSpPr txBox="1"/>
          <p:nvPr/>
        </p:nvSpPr>
        <p:spPr>
          <a:xfrm>
            <a:off x="4571999" y="3719396"/>
            <a:ext cx="4075646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050" dirty="0"/>
              <a:t>새롭게 계산한 것이 기존에 경매가보다 비싸면 </a:t>
            </a:r>
            <a:r>
              <a:rPr kumimoji="1" lang="en-US" altLang="ko-KR" sz="1050" dirty="0"/>
              <a:t>1</a:t>
            </a:r>
            <a:r>
              <a:rPr kumimoji="1" lang="ko-KR" altLang="en-US" sz="1050" dirty="0"/>
              <a:t> </a:t>
            </a:r>
            <a:r>
              <a:rPr kumimoji="1" lang="en-US" altLang="ko-KR" sz="1050" dirty="0"/>
              <a:t>/</a:t>
            </a:r>
            <a:r>
              <a:rPr kumimoji="1" lang="ko-KR" altLang="en-US" sz="1050" dirty="0"/>
              <a:t> 아니면 </a:t>
            </a:r>
            <a:r>
              <a:rPr kumimoji="1" lang="en-US" altLang="ko-KR" sz="1050" dirty="0"/>
              <a:t>0</a:t>
            </a:r>
          </a:p>
          <a:p>
            <a:r>
              <a:rPr kumimoji="1" lang="ko-KR" altLang="en-US" sz="1050" dirty="0"/>
              <a:t>어떤 임무가 가장 가치 있는지 찾고</a:t>
            </a:r>
            <a:endParaRPr kumimoji="1" lang="en-US" altLang="ko-KR" sz="1050" dirty="0"/>
          </a:p>
          <a:p>
            <a:r>
              <a:rPr kumimoji="1" lang="ko-KR" altLang="en-US" sz="1050" dirty="0"/>
              <a:t>그 임무가 </a:t>
            </a:r>
            <a:r>
              <a:rPr kumimoji="1" lang="en-US" altLang="ko-KR" sz="1050" dirty="0"/>
              <a:t>Path </a:t>
            </a:r>
            <a:r>
              <a:rPr kumimoji="1" lang="ko-KR" altLang="en-US" sz="1050" dirty="0"/>
              <a:t>중 어디에 배정해야 하는지 찾음</a:t>
            </a:r>
            <a:endParaRPr kumimoji="1" lang="en-US" altLang="ko-KR" sz="1050" dirty="0"/>
          </a:p>
          <a:p>
            <a:r>
              <a:rPr kumimoji="1" lang="en-US" altLang="ko-KR" sz="1050" dirty="0"/>
              <a:t>Bundle </a:t>
            </a:r>
            <a:r>
              <a:rPr kumimoji="1" lang="ko-KR" altLang="en-US" sz="1050" dirty="0"/>
              <a:t>은 그냥 마지막에 새로운 임무를 배정함</a:t>
            </a:r>
            <a:endParaRPr kumimoji="1" lang="en-US" altLang="ko-KR" sz="1050" dirty="0"/>
          </a:p>
          <a:p>
            <a:r>
              <a:rPr kumimoji="1" lang="en-US" altLang="ko-KR" sz="1050" dirty="0"/>
              <a:t>Path </a:t>
            </a:r>
            <a:r>
              <a:rPr kumimoji="1" lang="ko-KR" altLang="en-US" sz="1050" dirty="0"/>
              <a:t>는 제대로 배정해줘야 함</a:t>
            </a:r>
            <a:endParaRPr kumimoji="1" lang="en-US" altLang="ko-KR" sz="1050" dirty="0"/>
          </a:p>
          <a:p>
            <a:endParaRPr kumimoji="1" lang="en-US" altLang="ko-KR" sz="1050" dirty="0"/>
          </a:p>
          <a:p>
            <a:r>
              <a:rPr kumimoji="1" lang="en-US" altLang="ko-KR" sz="1050" dirty="0"/>
              <a:t>Y</a:t>
            </a:r>
            <a:r>
              <a:rPr kumimoji="1" lang="ko-KR" altLang="en-US" sz="1050" dirty="0"/>
              <a:t> </a:t>
            </a:r>
            <a:r>
              <a:rPr kumimoji="1" lang="en-US" altLang="ko-KR" sz="1050" dirty="0"/>
              <a:t>=</a:t>
            </a:r>
            <a:r>
              <a:rPr kumimoji="1" lang="ko-KR" altLang="en-US" sz="1050" dirty="0"/>
              <a:t> </a:t>
            </a:r>
            <a:r>
              <a:rPr kumimoji="1" lang="en-US" altLang="ko-KR" sz="1050" dirty="0"/>
              <a:t>bid</a:t>
            </a:r>
          </a:p>
          <a:p>
            <a:r>
              <a:rPr kumimoji="1" lang="en-US" altLang="ko-KR" sz="1050" dirty="0"/>
              <a:t>Z</a:t>
            </a:r>
            <a:r>
              <a:rPr kumimoji="1" lang="ko-KR" altLang="en-US" sz="1050" dirty="0"/>
              <a:t> </a:t>
            </a:r>
            <a:r>
              <a:rPr kumimoji="1" lang="en-US" altLang="ko-KR" sz="1050" dirty="0"/>
              <a:t>=</a:t>
            </a:r>
            <a:r>
              <a:rPr kumimoji="1" lang="ko-KR" altLang="en-US" sz="1050" dirty="0"/>
              <a:t> </a:t>
            </a:r>
            <a:r>
              <a:rPr kumimoji="1" lang="en-US" altLang="ko-KR" sz="1050" dirty="0"/>
              <a:t>winner</a:t>
            </a:r>
          </a:p>
          <a:p>
            <a:endParaRPr kumimoji="1" lang="ko-Kore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402808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743575-9EDD-514D-A2C6-81FCEC3A4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1" y="1131094"/>
            <a:ext cx="7886699" cy="994172"/>
          </a:xfrm>
        </p:spPr>
        <p:txBody>
          <a:bodyPr/>
          <a:lstStyle/>
          <a:p>
            <a:r>
              <a:rPr kumimoji="1" lang="en-US" altLang="ko-KR" dirty="0">
                <a:latin typeface="Tmoney RoundWind Regular" panose="02050503000000000000" pitchFamily="18" charset="-127"/>
                <a:ea typeface="Tmoney RoundWind Regular" panose="02050503000000000000" pitchFamily="18" charset="-127"/>
              </a:rPr>
              <a:t>CBBA Scoring </a:t>
            </a:r>
            <a:r>
              <a:rPr kumimoji="1" lang="ko-KR" altLang="en-US" dirty="0">
                <a:latin typeface="Tmoney RoundWind Regular" panose="02050503000000000000" pitchFamily="18" charset="-127"/>
                <a:ea typeface="Tmoney RoundWind Regular" panose="02050503000000000000" pitchFamily="18" charset="-127"/>
              </a:rPr>
              <a:t>의 주요한 사항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DC8F90AC-1D67-884A-90E0-CA4BAB2BF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26350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en-US" altLang="ko-KR" sz="2400" dirty="0">
                <a:latin typeface="Tmoney RoundWind Regular" panose="02050503000000000000" pitchFamily="18" charset="-127"/>
                <a:ea typeface="Tmoney RoundWind Regular" panose="02050503000000000000" pitchFamily="18" charset="-127"/>
                <a:cs typeface="Baloo Bhaina 2" panose="03080502040302020200" pitchFamily="66" charset="0"/>
              </a:rPr>
              <a:t>Diminishing Marginal Gain</a:t>
            </a:r>
          </a:p>
          <a:p>
            <a:pPr marL="0" indent="0">
              <a:buNone/>
            </a:pPr>
            <a:endParaRPr kumimoji="1" lang="en-US" altLang="ko-KR" sz="2400" dirty="0">
              <a:latin typeface="Tmoney RoundWind Regular" panose="02050503000000000000" pitchFamily="18" charset="-127"/>
              <a:ea typeface="Tmoney RoundWind Regular" panose="02050503000000000000" pitchFamily="18" charset="-127"/>
              <a:cs typeface="Baloo Bhaina 2" panose="03080502040302020200" pitchFamily="66" charset="0"/>
            </a:endParaRPr>
          </a:p>
          <a:p>
            <a:pPr marL="0" indent="0">
              <a:buNone/>
            </a:pPr>
            <a:endParaRPr kumimoji="1" lang="en-US" altLang="ko-KR" sz="2400" dirty="0">
              <a:latin typeface="Tmoney RoundWind Regular" panose="02050503000000000000" pitchFamily="18" charset="-127"/>
              <a:ea typeface="Tmoney RoundWind Regular" panose="02050503000000000000" pitchFamily="18" charset="-127"/>
              <a:cs typeface="Baloo Bhaina 2" panose="03080502040302020200" pitchFamily="66" charset="0"/>
            </a:endParaRPr>
          </a:p>
          <a:p>
            <a:pPr marL="0" indent="0">
              <a:buNone/>
            </a:pPr>
            <a:r>
              <a:rPr kumimoji="1" lang="en-US" altLang="ko-KR" sz="2400" dirty="0">
                <a:latin typeface="Tmoney RoundWind Regular" panose="02050503000000000000" pitchFamily="18" charset="-127"/>
                <a:ea typeface="Tmoney RoundWind Regular" panose="02050503000000000000" pitchFamily="18" charset="-127"/>
                <a:cs typeface="Baloo Bhaina 2" panose="03080502040302020200" pitchFamily="66" charset="0"/>
              </a:rPr>
              <a:t>Bundle </a:t>
            </a:r>
            <a:r>
              <a:rPr kumimoji="1" lang="ko-KR" altLang="en-US" sz="2400" dirty="0">
                <a:latin typeface="Tmoney RoundWind Regular" panose="02050503000000000000" pitchFamily="18" charset="-127"/>
                <a:ea typeface="Tmoney RoundWind Regular" panose="02050503000000000000" pitchFamily="18" charset="-127"/>
                <a:cs typeface="Baloo Bhaina 2" panose="03080502040302020200" pitchFamily="66" charset="0"/>
              </a:rPr>
              <a:t>이 늘어나게 되면 새로운 임무에 대한 가치는 점차 하락하게 되어야 한다</a:t>
            </a:r>
            <a:r>
              <a:rPr kumimoji="1" lang="en-US" altLang="ko-KR" sz="2400" dirty="0">
                <a:latin typeface="Tmoney RoundWind Regular" panose="02050503000000000000" pitchFamily="18" charset="-127"/>
                <a:ea typeface="Tmoney RoundWind Regular" panose="02050503000000000000" pitchFamily="18" charset="-127"/>
                <a:cs typeface="Baloo Bhaina 2" panose="03080502040302020200" pitchFamily="66" charset="0"/>
              </a:rPr>
              <a:t>.</a:t>
            </a:r>
          </a:p>
          <a:p>
            <a:pPr marL="0" indent="0">
              <a:buNone/>
            </a:pPr>
            <a:endParaRPr kumimoji="1" lang="en-US" altLang="ko-KR" sz="2400" dirty="0">
              <a:latin typeface="Tmoney RoundWind Regular" panose="02050503000000000000" pitchFamily="18" charset="-127"/>
              <a:ea typeface="Tmoney RoundWind Regular" panose="02050503000000000000" pitchFamily="18" charset="-127"/>
              <a:cs typeface="Baloo Bhaina 2" panose="03080502040302020200" pitchFamily="66" charset="0"/>
            </a:endParaRPr>
          </a:p>
          <a:p>
            <a:pPr marL="0" indent="0">
              <a:buNone/>
            </a:pPr>
            <a:r>
              <a:rPr kumimoji="1" lang="ko-KR" altLang="en-US" sz="2400" dirty="0">
                <a:latin typeface="Tmoney RoundWind Regular" panose="02050503000000000000" pitchFamily="18" charset="-127"/>
                <a:ea typeface="Tmoney RoundWind Regular" panose="02050503000000000000" pitchFamily="18" charset="-127"/>
                <a:cs typeface="Baloo Bhaina 2" panose="03080502040302020200" pitchFamily="66" charset="0"/>
              </a:rPr>
              <a:t>그렇지 않으면 통신을 거치고 </a:t>
            </a:r>
            <a:r>
              <a:rPr kumimoji="1" lang="en-US" altLang="ko-KR" sz="2400" dirty="0">
                <a:latin typeface="Tmoney RoundWind Regular" panose="02050503000000000000" pitchFamily="18" charset="-127"/>
                <a:ea typeface="Tmoney RoundWind Regular" panose="02050503000000000000" pitchFamily="18" charset="-127"/>
                <a:cs typeface="Baloo Bhaina 2" panose="03080502040302020200" pitchFamily="66" charset="0"/>
              </a:rPr>
              <a:t>Conflict Resolution </a:t>
            </a:r>
            <a:r>
              <a:rPr kumimoji="1" lang="ko-KR" altLang="en-US" sz="2400" dirty="0">
                <a:latin typeface="Tmoney RoundWind Regular" panose="02050503000000000000" pitchFamily="18" charset="-127"/>
                <a:ea typeface="Tmoney RoundWind Regular" panose="02050503000000000000" pitchFamily="18" charset="-127"/>
                <a:cs typeface="Baloo Bhaina 2" panose="03080502040302020200" pitchFamily="66" charset="0"/>
              </a:rPr>
              <a:t>이 잘 되지 않는다 </a:t>
            </a:r>
            <a:r>
              <a:rPr kumimoji="1" lang="en-US" altLang="ko-KR" sz="2400" dirty="0">
                <a:latin typeface="Tmoney RoundWind Regular" panose="02050503000000000000" pitchFamily="18" charset="-127"/>
                <a:ea typeface="Tmoney RoundWind Regular" panose="02050503000000000000" pitchFamily="18" charset="-127"/>
                <a:cs typeface="Baloo Bhaina 2" panose="03080502040302020200" pitchFamily="66" charset="0"/>
              </a:rPr>
              <a:t>(</a:t>
            </a:r>
            <a:r>
              <a:rPr kumimoji="1" lang="ko-KR" altLang="en-US" sz="2400" dirty="0">
                <a:latin typeface="Tmoney RoundWind Regular" panose="02050503000000000000" pitchFamily="18" charset="-127"/>
                <a:ea typeface="Tmoney RoundWind Regular" panose="02050503000000000000" pitchFamily="18" charset="-127"/>
                <a:cs typeface="Baloo Bhaina 2" panose="03080502040302020200" pitchFamily="66" charset="0"/>
              </a:rPr>
              <a:t>증명은 매우 김</a:t>
            </a:r>
            <a:r>
              <a:rPr kumimoji="1" lang="en-US" altLang="ko-KR" sz="2400" dirty="0">
                <a:latin typeface="Tmoney RoundWind Regular" panose="02050503000000000000" pitchFamily="18" charset="-127"/>
                <a:ea typeface="Tmoney RoundWind Regular" panose="02050503000000000000" pitchFamily="18" charset="-127"/>
                <a:cs typeface="Baloo Bhaina 2" panose="03080502040302020200" pitchFamily="66" charset="0"/>
              </a:rPr>
              <a:t>..)</a:t>
            </a:r>
          </a:p>
        </p:txBody>
      </p:sp>
      <p:pic>
        <p:nvPicPr>
          <p:cNvPr id="2050" name="Picture 2" descr="과학,연구 이미지 아이콘 일러스트 파일입니다~ &gt; 디자인 자료실 - KMUG 케이머그">
            <a:extLst>
              <a:ext uri="{FF2B5EF4-FFF2-40B4-BE49-F238E27FC236}">
                <a16:creationId xmlns:a16="http://schemas.microsoft.com/office/drawing/2014/main" id="{FCD0EE8A-DBC4-A149-8DE1-A790767529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252" b="4878"/>
          <a:stretch/>
        </p:blipFill>
        <p:spPr bwMode="auto">
          <a:xfrm>
            <a:off x="8229347" y="5061231"/>
            <a:ext cx="836595" cy="857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9729114-C0D9-FF18-EA1E-893060A8C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5521" y="5688298"/>
            <a:ext cx="1092958" cy="247217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0EDEBA55-97C2-BC6B-A324-A024270A1932}"/>
              </a:ext>
            </a:extLst>
          </p:cNvPr>
          <p:cNvGrpSpPr/>
          <p:nvPr/>
        </p:nvGrpSpPr>
        <p:grpSpPr>
          <a:xfrm>
            <a:off x="156631" y="1029891"/>
            <a:ext cx="472019" cy="546613"/>
            <a:chOff x="666041" y="230187"/>
            <a:chExt cx="629359" cy="603409"/>
          </a:xfrm>
        </p:grpSpPr>
        <p:sp>
          <p:nvSpPr>
            <p:cNvPr id="14" name="삼각형 13">
              <a:extLst>
                <a:ext uri="{FF2B5EF4-FFF2-40B4-BE49-F238E27FC236}">
                  <a16:creationId xmlns:a16="http://schemas.microsoft.com/office/drawing/2014/main" id="{1E18F7C9-1031-1A1F-3D50-55D14C90EB05}"/>
                </a:ext>
              </a:extLst>
            </p:cNvPr>
            <p:cNvSpPr/>
            <p:nvPr/>
          </p:nvSpPr>
          <p:spPr>
            <a:xfrm flipV="1">
              <a:off x="666041" y="230187"/>
              <a:ext cx="172159" cy="603409"/>
            </a:xfrm>
            <a:prstGeom prst="triangle">
              <a:avLst>
                <a:gd name="adj" fmla="val 0"/>
              </a:avLst>
            </a:prstGeom>
            <a:solidFill>
              <a:srgbClr val="00A0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350"/>
            </a:p>
          </p:txBody>
        </p:sp>
        <p:sp>
          <p:nvSpPr>
            <p:cNvPr id="15" name="삼각형 14">
              <a:extLst>
                <a:ext uri="{FF2B5EF4-FFF2-40B4-BE49-F238E27FC236}">
                  <a16:creationId xmlns:a16="http://schemas.microsoft.com/office/drawing/2014/main" id="{BFFE954B-B239-8E00-69CE-99FE0DC0AACF}"/>
                </a:ext>
              </a:extLst>
            </p:cNvPr>
            <p:cNvSpPr/>
            <p:nvPr/>
          </p:nvSpPr>
          <p:spPr>
            <a:xfrm flipV="1">
              <a:off x="818441" y="230187"/>
              <a:ext cx="172159" cy="603409"/>
            </a:xfrm>
            <a:prstGeom prst="triangle">
              <a:avLst>
                <a:gd name="adj" fmla="val 0"/>
              </a:avLst>
            </a:prstGeom>
            <a:solidFill>
              <a:srgbClr val="DAE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350"/>
            </a:p>
          </p:txBody>
        </p:sp>
        <p:sp>
          <p:nvSpPr>
            <p:cNvPr id="16" name="삼각형 15">
              <a:extLst>
                <a:ext uri="{FF2B5EF4-FFF2-40B4-BE49-F238E27FC236}">
                  <a16:creationId xmlns:a16="http://schemas.microsoft.com/office/drawing/2014/main" id="{A0EBF46F-51EB-19CC-74CB-487AB4AA24AC}"/>
                </a:ext>
              </a:extLst>
            </p:cNvPr>
            <p:cNvSpPr/>
            <p:nvPr/>
          </p:nvSpPr>
          <p:spPr>
            <a:xfrm flipV="1">
              <a:off x="970841" y="230187"/>
              <a:ext cx="172159" cy="603409"/>
            </a:xfrm>
            <a:prstGeom prst="triangle">
              <a:avLst>
                <a:gd name="adj" fmla="val 0"/>
              </a:avLst>
            </a:prstGeom>
            <a:solidFill>
              <a:srgbClr val="00A0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350"/>
            </a:p>
          </p:txBody>
        </p:sp>
        <p:sp>
          <p:nvSpPr>
            <p:cNvPr id="17" name="삼각형 16">
              <a:extLst>
                <a:ext uri="{FF2B5EF4-FFF2-40B4-BE49-F238E27FC236}">
                  <a16:creationId xmlns:a16="http://schemas.microsoft.com/office/drawing/2014/main" id="{D4B7A1B6-03C2-F646-1834-9C5830F8FBEC}"/>
                </a:ext>
              </a:extLst>
            </p:cNvPr>
            <p:cNvSpPr/>
            <p:nvPr/>
          </p:nvSpPr>
          <p:spPr>
            <a:xfrm flipV="1">
              <a:off x="1123241" y="230187"/>
              <a:ext cx="172159" cy="603409"/>
            </a:xfrm>
            <a:prstGeom prst="triangle">
              <a:avLst>
                <a:gd name="adj" fmla="val 0"/>
              </a:avLst>
            </a:prstGeom>
            <a:solidFill>
              <a:srgbClr val="00A0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350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86A46817-F6E6-E446-5BA1-F61F3EAD80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5549" y="2817951"/>
            <a:ext cx="4152900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655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743575-9EDD-514D-A2C6-81FCEC3A4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1" y="1131094"/>
            <a:ext cx="7886699" cy="994172"/>
          </a:xfrm>
        </p:spPr>
        <p:txBody>
          <a:bodyPr/>
          <a:lstStyle/>
          <a:p>
            <a:r>
              <a:rPr kumimoji="1" lang="en-US" altLang="ko-KR" dirty="0">
                <a:latin typeface="Tmoney RoundWind Regular" panose="02050503000000000000" pitchFamily="18" charset="-127"/>
                <a:ea typeface="Tmoney RoundWind Regular" panose="02050503000000000000" pitchFamily="18" charset="-127"/>
              </a:rPr>
              <a:t>SGA </a:t>
            </a:r>
            <a:r>
              <a:rPr kumimoji="1" lang="ko-KR" altLang="en-US" dirty="0">
                <a:latin typeface="Tmoney RoundWind Regular" panose="02050503000000000000" pitchFamily="18" charset="-127"/>
                <a:ea typeface="Tmoney RoundWind Regular" panose="02050503000000000000" pitchFamily="18" charset="-127"/>
              </a:rPr>
              <a:t>란</a:t>
            </a:r>
            <a:r>
              <a:rPr kumimoji="1" lang="en-US" altLang="ko-KR" dirty="0">
                <a:latin typeface="Tmoney RoundWind Regular" panose="02050503000000000000" pitchFamily="18" charset="-127"/>
                <a:ea typeface="Tmoney RoundWind Regular" panose="02050503000000000000" pitchFamily="18" charset="-127"/>
              </a:rPr>
              <a:t>?</a:t>
            </a:r>
            <a:endParaRPr kumimoji="1" lang="ko-KR" altLang="en-US" dirty="0">
              <a:latin typeface="Tmoney RoundWind Regular" panose="02050503000000000000" pitchFamily="18" charset="-127"/>
              <a:ea typeface="Tmoney RoundWind Regular" panose="02050503000000000000" pitchFamily="18" charset="-127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DC8F90AC-1D67-884A-90E0-CA4BAB2BF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263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ko-KR" sz="2400" dirty="0">
                <a:latin typeface="Tmoney RoundWind Regular" panose="02050503000000000000" pitchFamily="18" charset="-127"/>
                <a:ea typeface="Tmoney RoundWind Regular" panose="02050503000000000000" pitchFamily="18" charset="-127"/>
                <a:cs typeface="Baloo Bhaina 2" panose="03080502040302020200" pitchFamily="66" charset="0"/>
              </a:rPr>
              <a:t>Sequential Greedy Algorithm</a:t>
            </a:r>
          </a:p>
          <a:p>
            <a:pPr marL="0" indent="0">
              <a:buNone/>
            </a:pPr>
            <a:r>
              <a:rPr kumimoji="1" lang="en-US" altLang="ko-KR" sz="2400" dirty="0">
                <a:latin typeface="Tmoney RoundWind Regular" panose="02050503000000000000" pitchFamily="18" charset="-127"/>
                <a:ea typeface="Tmoney RoundWind Regular" panose="02050503000000000000" pitchFamily="18" charset="-127"/>
                <a:cs typeface="Baloo Bhaina 2" panose="03080502040302020200" pitchFamily="66" charset="0"/>
              </a:rPr>
              <a:t>(CBBA </a:t>
            </a:r>
            <a:r>
              <a:rPr kumimoji="1" lang="ko-KR" altLang="en-US" sz="2400" dirty="0">
                <a:latin typeface="Tmoney RoundWind Regular" panose="02050503000000000000" pitchFamily="18" charset="-127"/>
                <a:ea typeface="Tmoney RoundWind Regular" panose="02050503000000000000" pitchFamily="18" charset="-127"/>
                <a:cs typeface="Baloo Bhaina 2" panose="03080502040302020200" pitchFamily="66" charset="0"/>
              </a:rPr>
              <a:t>의 </a:t>
            </a:r>
            <a:r>
              <a:rPr kumimoji="1" lang="en-US" altLang="ko-KR" sz="2400" dirty="0">
                <a:latin typeface="Tmoney RoundWind Regular" panose="02050503000000000000" pitchFamily="18" charset="-127"/>
                <a:ea typeface="Tmoney RoundWind Regular" panose="02050503000000000000" pitchFamily="18" charset="-127"/>
                <a:cs typeface="Baloo Bhaina 2" panose="03080502040302020200" pitchFamily="66" charset="0"/>
              </a:rPr>
              <a:t>Centralized Version – CBBA </a:t>
            </a:r>
            <a:r>
              <a:rPr kumimoji="1" lang="ko-KR" altLang="en-US" sz="2400" dirty="0">
                <a:latin typeface="Tmoney RoundWind Regular" panose="02050503000000000000" pitchFamily="18" charset="-127"/>
                <a:ea typeface="Tmoney RoundWind Regular" panose="02050503000000000000" pitchFamily="18" charset="-127"/>
                <a:cs typeface="Baloo Bhaina 2" panose="03080502040302020200" pitchFamily="66" charset="0"/>
              </a:rPr>
              <a:t>와 동일한 해가 나온다</a:t>
            </a:r>
            <a:r>
              <a:rPr kumimoji="1" lang="en-US" altLang="ko-KR" sz="2400" dirty="0">
                <a:latin typeface="Tmoney RoundWind Regular" panose="02050503000000000000" pitchFamily="18" charset="-127"/>
                <a:ea typeface="Tmoney RoundWind Regular" panose="02050503000000000000" pitchFamily="18" charset="-127"/>
                <a:cs typeface="Baloo Bhaina 2" panose="03080502040302020200" pitchFamily="66" charset="0"/>
              </a:rPr>
              <a:t>.)</a:t>
            </a:r>
          </a:p>
        </p:txBody>
      </p:sp>
      <p:pic>
        <p:nvPicPr>
          <p:cNvPr id="2050" name="Picture 2" descr="과학,연구 이미지 아이콘 일러스트 파일입니다~ &gt; 디자인 자료실 - KMUG 케이머그">
            <a:extLst>
              <a:ext uri="{FF2B5EF4-FFF2-40B4-BE49-F238E27FC236}">
                <a16:creationId xmlns:a16="http://schemas.microsoft.com/office/drawing/2014/main" id="{FCD0EE8A-DBC4-A149-8DE1-A790767529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252" b="4878"/>
          <a:stretch/>
        </p:blipFill>
        <p:spPr bwMode="auto">
          <a:xfrm>
            <a:off x="8229347" y="5061231"/>
            <a:ext cx="836595" cy="857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9729114-C0D9-FF18-EA1E-893060A8C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5521" y="5688298"/>
            <a:ext cx="1092958" cy="247217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0EDEBA55-97C2-BC6B-A324-A024270A1932}"/>
              </a:ext>
            </a:extLst>
          </p:cNvPr>
          <p:cNvGrpSpPr/>
          <p:nvPr/>
        </p:nvGrpSpPr>
        <p:grpSpPr>
          <a:xfrm>
            <a:off x="156631" y="1029891"/>
            <a:ext cx="472019" cy="546613"/>
            <a:chOff x="666041" y="230187"/>
            <a:chExt cx="629359" cy="603409"/>
          </a:xfrm>
        </p:grpSpPr>
        <p:sp>
          <p:nvSpPr>
            <p:cNvPr id="14" name="삼각형 13">
              <a:extLst>
                <a:ext uri="{FF2B5EF4-FFF2-40B4-BE49-F238E27FC236}">
                  <a16:creationId xmlns:a16="http://schemas.microsoft.com/office/drawing/2014/main" id="{1E18F7C9-1031-1A1F-3D50-55D14C90EB05}"/>
                </a:ext>
              </a:extLst>
            </p:cNvPr>
            <p:cNvSpPr/>
            <p:nvPr/>
          </p:nvSpPr>
          <p:spPr>
            <a:xfrm flipV="1">
              <a:off x="666041" y="230187"/>
              <a:ext cx="172159" cy="603409"/>
            </a:xfrm>
            <a:prstGeom prst="triangle">
              <a:avLst>
                <a:gd name="adj" fmla="val 0"/>
              </a:avLst>
            </a:prstGeom>
            <a:solidFill>
              <a:srgbClr val="00A0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350"/>
            </a:p>
          </p:txBody>
        </p:sp>
        <p:sp>
          <p:nvSpPr>
            <p:cNvPr id="15" name="삼각형 14">
              <a:extLst>
                <a:ext uri="{FF2B5EF4-FFF2-40B4-BE49-F238E27FC236}">
                  <a16:creationId xmlns:a16="http://schemas.microsoft.com/office/drawing/2014/main" id="{BFFE954B-B239-8E00-69CE-99FE0DC0AACF}"/>
                </a:ext>
              </a:extLst>
            </p:cNvPr>
            <p:cNvSpPr/>
            <p:nvPr/>
          </p:nvSpPr>
          <p:spPr>
            <a:xfrm flipV="1">
              <a:off x="818441" y="230187"/>
              <a:ext cx="172159" cy="603409"/>
            </a:xfrm>
            <a:prstGeom prst="triangle">
              <a:avLst>
                <a:gd name="adj" fmla="val 0"/>
              </a:avLst>
            </a:prstGeom>
            <a:solidFill>
              <a:srgbClr val="DAE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350"/>
            </a:p>
          </p:txBody>
        </p:sp>
        <p:sp>
          <p:nvSpPr>
            <p:cNvPr id="16" name="삼각형 15">
              <a:extLst>
                <a:ext uri="{FF2B5EF4-FFF2-40B4-BE49-F238E27FC236}">
                  <a16:creationId xmlns:a16="http://schemas.microsoft.com/office/drawing/2014/main" id="{A0EBF46F-51EB-19CC-74CB-487AB4AA24AC}"/>
                </a:ext>
              </a:extLst>
            </p:cNvPr>
            <p:cNvSpPr/>
            <p:nvPr/>
          </p:nvSpPr>
          <p:spPr>
            <a:xfrm flipV="1">
              <a:off x="970841" y="230187"/>
              <a:ext cx="172159" cy="603409"/>
            </a:xfrm>
            <a:prstGeom prst="triangle">
              <a:avLst>
                <a:gd name="adj" fmla="val 0"/>
              </a:avLst>
            </a:prstGeom>
            <a:solidFill>
              <a:srgbClr val="00A0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350"/>
            </a:p>
          </p:txBody>
        </p:sp>
        <p:sp>
          <p:nvSpPr>
            <p:cNvPr id="17" name="삼각형 16">
              <a:extLst>
                <a:ext uri="{FF2B5EF4-FFF2-40B4-BE49-F238E27FC236}">
                  <a16:creationId xmlns:a16="http://schemas.microsoft.com/office/drawing/2014/main" id="{D4B7A1B6-03C2-F646-1834-9C5830F8FBEC}"/>
                </a:ext>
              </a:extLst>
            </p:cNvPr>
            <p:cNvSpPr/>
            <p:nvPr/>
          </p:nvSpPr>
          <p:spPr>
            <a:xfrm flipV="1">
              <a:off x="1123241" y="230187"/>
              <a:ext cx="172159" cy="603409"/>
            </a:xfrm>
            <a:prstGeom prst="triangle">
              <a:avLst>
                <a:gd name="adj" fmla="val 0"/>
              </a:avLst>
            </a:prstGeom>
            <a:solidFill>
              <a:srgbClr val="00A0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3492544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882</TotalTime>
  <Words>846</Words>
  <Application>Microsoft Macintosh PowerPoint</Application>
  <PresentationFormat>화면 슬라이드 쇼(4:3)</PresentationFormat>
  <Paragraphs>146</Paragraphs>
  <Slides>27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4" baseType="lpstr">
      <vt:lpstr>BM HANNA Pro OTF</vt:lpstr>
      <vt:lpstr>NanumGothic</vt:lpstr>
      <vt:lpstr>Tmoney RoundWind Regular</vt:lpstr>
      <vt:lpstr>Arial</vt:lpstr>
      <vt:lpstr>Calibri</vt:lpstr>
      <vt:lpstr>Calibri Light</vt:lpstr>
      <vt:lpstr>Office 테마</vt:lpstr>
      <vt:lpstr>Constraint 고려를 위한 CBBA Score Function 설계 랩 세미나 자료</vt:lpstr>
      <vt:lpstr>목차</vt:lpstr>
      <vt:lpstr>CBBA 란?</vt:lpstr>
      <vt:lpstr>CBBA 구조</vt:lpstr>
      <vt:lpstr>CBBA 변수</vt:lpstr>
      <vt:lpstr>CBBA 알고리즘</vt:lpstr>
      <vt:lpstr>CBBA 알고리즘 – Bundle Add</vt:lpstr>
      <vt:lpstr>CBBA Scoring 의 주요한 사항</vt:lpstr>
      <vt:lpstr>SGA 란?</vt:lpstr>
      <vt:lpstr>SGA 알고리즘</vt:lpstr>
      <vt:lpstr>예시</vt:lpstr>
      <vt:lpstr>Depot 복귀 고려 방안</vt:lpstr>
      <vt:lpstr>예시</vt:lpstr>
      <vt:lpstr>Before/After Constraint 고려 방안</vt:lpstr>
      <vt:lpstr>예시</vt:lpstr>
      <vt:lpstr>Simultaneous Constraint 고려 방안</vt:lpstr>
      <vt:lpstr>재급유를 고려한 영역 커버리지 경로 생성을 위한 MDP 기반 프레임워크 설계 랩 세미나 자료</vt:lpstr>
      <vt:lpstr>목차</vt:lpstr>
      <vt:lpstr>MDP 란?</vt:lpstr>
      <vt:lpstr>MDP 란?</vt:lpstr>
      <vt:lpstr>MDP 를 활용한 영역 커버리지 경로 계획 기법</vt:lpstr>
      <vt:lpstr>MDP 를 활용한 영역 커버리지 경로 계획 기법</vt:lpstr>
      <vt:lpstr>MDP 를 활용한 영역 커버리지 경로 계획 기법</vt:lpstr>
      <vt:lpstr>MDP 를 활용한 영역 커버리지 경로 계획 기법</vt:lpstr>
      <vt:lpstr>MDP 를 활용한 영역 커버리지 경로 계획 기법</vt:lpstr>
      <vt:lpstr>MDP 를 활용한 영역 커버리지 경로 계획 기법</vt:lpstr>
      <vt:lpstr>재급유 고려 방법?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키즈스콜레와 함께하는 창의융합 과학</dc:title>
  <dc:creator>정 병민</dc:creator>
  <cp:lastModifiedBy>정 병민</cp:lastModifiedBy>
  <cp:revision>33</cp:revision>
  <dcterms:created xsi:type="dcterms:W3CDTF">2022-05-06T01:20:09Z</dcterms:created>
  <dcterms:modified xsi:type="dcterms:W3CDTF">2022-07-13T04:58:48Z</dcterms:modified>
</cp:coreProperties>
</file>