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330" r:id="rId10"/>
    <p:sldId id="284" r:id="rId11"/>
    <p:sldId id="323" r:id="rId12"/>
    <p:sldId id="306" r:id="rId13"/>
    <p:sldId id="268" r:id="rId14"/>
    <p:sldId id="266" r:id="rId15"/>
    <p:sldId id="269" r:id="rId16"/>
    <p:sldId id="272" r:id="rId17"/>
    <p:sldId id="270" r:id="rId18"/>
    <p:sldId id="324" r:id="rId19"/>
    <p:sldId id="274" r:id="rId20"/>
    <p:sldId id="275" r:id="rId21"/>
    <p:sldId id="276" r:id="rId22"/>
    <p:sldId id="280" r:id="rId23"/>
    <p:sldId id="28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/sel_element_gt.asp" TargetMode="External"/><Relationship Id="rId13" Type="http://schemas.openxmlformats.org/officeDocument/2006/relationships/hyperlink" Target="http://www.w3schools.com/css/sel_attribute_value_lang.asp" TargetMode="External"/><Relationship Id="rId18" Type="http://schemas.openxmlformats.org/officeDocument/2006/relationships/hyperlink" Target="http://www.w3schools.com/css/sel_focus.asp" TargetMode="External"/><Relationship Id="rId3" Type="http://schemas.openxmlformats.org/officeDocument/2006/relationships/hyperlink" Target="http://www.w3schools.com/css/sel_id.asp" TargetMode="External"/><Relationship Id="rId21" Type="http://schemas.openxmlformats.org/officeDocument/2006/relationships/hyperlink" Target="http://www.w3schools.com/css/sel_firstchild.asp" TargetMode="External"/><Relationship Id="rId7" Type="http://schemas.openxmlformats.org/officeDocument/2006/relationships/hyperlink" Target="http://www.w3schools.com/css/sel_element_element.asp" TargetMode="External"/><Relationship Id="rId12" Type="http://schemas.openxmlformats.org/officeDocument/2006/relationships/hyperlink" Target="http://www.w3schools.com/css/sel_attribute_value_contains.asp" TargetMode="External"/><Relationship Id="rId17" Type="http://schemas.openxmlformats.org/officeDocument/2006/relationships/hyperlink" Target="http://www.w3schools.com/css/sel_hover.asp" TargetMode="External"/><Relationship Id="rId2" Type="http://schemas.openxmlformats.org/officeDocument/2006/relationships/hyperlink" Target="http://www.w3schools.com/css/sel_class.asp" TargetMode="External"/><Relationship Id="rId16" Type="http://schemas.openxmlformats.org/officeDocument/2006/relationships/hyperlink" Target="http://www.w3schools.com/css/sel_active.asp" TargetMode="External"/><Relationship Id="rId20" Type="http://schemas.openxmlformats.org/officeDocument/2006/relationships/hyperlink" Target="http://www.w3schools.com/css/sel_firstline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/sel_element_comma.asp" TargetMode="External"/><Relationship Id="rId11" Type="http://schemas.openxmlformats.org/officeDocument/2006/relationships/hyperlink" Target="http://www.w3schools.com/css/sel_attribute_value.asp" TargetMode="External"/><Relationship Id="rId24" Type="http://schemas.openxmlformats.org/officeDocument/2006/relationships/hyperlink" Target="http://www.w3schools.com/css/sel_lang.asp" TargetMode="External"/><Relationship Id="rId5" Type="http://schemas.openxmlformats.org/officeDocument/2006/relationships/hyperlink" Target="http://www.w3schools.com/css/sel_element.asp" TargetMode="External"/><Relationship Id="rId15" Type="http://schemas.openxmlformats.org/officeDocument/2006/relationships/hyperlink" Target="http://www.w3schools.com/css/sel_visited.asp" TargetMode="External"/><Relationship Id="rId23" Type="http://schemas.openxmlformats.org/officeDocument/2006/relationships/hyperlink" Target="http://www.w3schools.com/css/sel_after.asp" TargetMode="External"/><Relationship Id="rId10" Type="http://schemas.openxmlformats.org/officeDocument/2006/relationships/hyperlink" Target="http://www.w3schools.com/css/sel_attribute.asp" TargetMode="External"/><Relationship Id="rId19" Type="http://schemas.openxmlformats.org/officeDocument/2006/relationships/hyperlink" Target="http://www.w3schools.com/css/sel_firstletter.asp" TargetMode="External"/><Relationship Id="rId4" Type="http://schemas.openxmlformats.org/officeDocument/2006/relationships/hyperlink" Target="http://www.w3schools.com/css/sel_all.asp.asp" TargetMode="External"/><Relationship Id="rId9" Type="http://schemas.openxmlformats.org/officeDocument/2006/relationships/hyperlink" Target="http://www.w3schools.com/css/sel_element_pluss.asp" TargetMode="External"/><Relationship Id="rId14" Type="http://schemas.openxmlformats.org/officeDocument/2006/relationships/hyperlink" Target="http://www.w3schools.com/css/sel_link.asp" TargetMode="External"/><Relationship Id="rId22" Type="http://schemas.openxmlformats.org/officeDocument/2006/relationships/hyperlink" Target="http://www.w3schools.com/css/sel_before.asp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&lt;li&gt;-</a:t>
            </a:r>
            <a:r>
              <a:rPr lang="ko-KR" altLang="en-US" sz="1600" b="1" dirty="0" err="1" smtClean="0"/>
              <a:t>위아래여백</a:t>
            </a:r>
            <a:r>
              <a:rPr lang="en-US" altLang="ko-KR" sz="1600" b="1" dirty="0" smtClean="0"/>
              <a:t>X, &lt;</a:t>
            </a:r>
            <a:r>
              <a:rPr lang="en-US" altLang="ko-KR" sz="1600" b="1" dirty="0" err="1" smtClean="0"/>
              <a:t>dt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/>
              <a:t>X,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dd</a:t>
            </a:r>
            <a:r>
              <a:rPr lang="en-US" altLang="ko-KR" sz="1600" b="1" dirty="0"/>
              <a:t>&gt;-</a:t>
            </a:r>
            <a:r>
              <a:rPr lang="ko-KR" altLang="en-US" sz="1600" b="1" dirty="0" err="1"/>
              <a:t>위아래여백</a:t>
            </a:r>
            <a:r>
              <a:rPr lang="en-US" altLang="ko-KR" sz="1600" b="1" dirty="0" smtClean="0"/>
              <a:t>X, </a:t>
            </a:r>
            <a:r>
              <a:rPr lang="ko-KR" altLang="en-US" sz="1600" b="1" dirty="0" smtClean="0"/>
              <a:t>왼쪽마진존재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ul</a:t>
            </a:r>
            <a:r>
              <a:rPr lang="en-US" altLang="ko-KR" sz="1600" b="1" dirty="0" smtClean="0"/>
              <a:t>&gt;-</a:t>
            </a:r>
            <a:r>
              <a:rPr lang="ko-KR" altLang="en-US" sz="1600" b="1" dirty="0" smtClean="0"/>
              <a:t>왼쪽패딩존재</a:t>
            </a:r>
            <a:r>
              <a:rPr lang="en-US" altLang="ko-KR" sz="1600" b="1" dirty="0" smtClean="0"/>
              <a:t>, &lt;</a:t>
            </a:r>
            <a:r>
              <a:rPr lang="en-US" altLang="ko-KR" sz="1600" b="1" dirty="0" err="1" smtClean="0"/>
              <a:t>ol</a:t>
            </a:r>
            <a:r>
              <a:rPr lang="en-US" altLang="ko-KR" sz="1600" b="1" dirty="0"/>
              <a:t>&gt;-</a:t>
            </a:r>
            <a:r>
              <a:rPr lang="ko-KR" altLang="en-US" sz="1600" b="1"/>
              <a:t>왼쪽패딩존재</a:t>
            </a:r>
            <a:endParaRPr lang="en-US" altLang="ko-KR" sz="1600" b="1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35186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&amp;nbsp;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&amp;quot;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&amp;apos;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15" y="67571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: </a:t>
            </a:r>
            <a:r>
              <a:rPr lang="ko-KR" altLang="en-US" sz="1400" dirty="0" smtClean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: </a:t>
            </a:r>
            <a:r>
              <a:rPr lang="ko-KR" altLang="en-US" sz="1400" dirty="0" smtClean="0"/>
              <a:t>흰색 작은 원 모양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 smtClean="0"/>
              <a:t>;”  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=‘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’&gt;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ordered list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list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 </a:t>
            </a:r>
            <a:r>
              <a:rPr lang="en-US" altLang="ko-KR" sz="1400" dirty="0" smtClean="0"/>
              <a:t>(type=“A”)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=“a”)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=“I”)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r>
              <a:rPr lang="en-US" altLang="ko-KR" sz="1400" dirty="0"/>
              <a:t>(type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”)</a:t>
            </a:r>
          </a:p>
          <a:p>
            <a:r>
              <a:rPr lang="ko-KR" altLang="en-US" sz="1400" dirty="0" smtClean="0"/>
              <a:t>등등</a:t>
            </a:r>
            <a:r>
              <a:rPr lang="en-US" altLang="ko-KR" sz="1400" dirty="0" smtClean="0"/>
              <a:t>…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135965" y="649409"/>
            <a:ext cx="11920070" cy="52322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93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5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구글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“vs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다운로드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https://code.visualstudio.com/download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/>
              <a:t>Download Visual Studio </a:t>
            </a:r>
            <a:r>
              <a:rPr lang="en-US" altLang="ko-KR" b="1" dirty="0" smtClean="0"/>
              <a:t>Code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↓</a:t>
            </a:r>
            <a:r>
              <a:rPr lang="en-US" altLang="ko-KR" b="1" dirty="0" smtClean="0"/>
              <a:t>Windows </a:t>
            </a:r>
            <a:r>
              <a:rPr lang="en-US" altLang="ko-KR" b="1" dirty="0" err="1" smtClean="0"/>
              <a:t>windows</a:t>
            </a:r>
            <a:r>
              <a:rPr lang="en-US" altLang="ko-KR" b="1" dirty="0" smtClean="0"/>
              <a:t> 10, 11]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하여 다운로드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VSCodeUserSetup-x64-1.91.1.exe (97,214KB)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실행하여 설치 시작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1. [v]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동의합니다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[A]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  2. 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:\Users\hi\AppData\Local\Programs\Microsoft VS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 그대로 두고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후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3.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Visua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Studio Code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그대로 두고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4. [v] 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지원되는 파일 형식에 대한 편집기로 등록합니다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[v] PATH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추가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다시 시작한 후 사용 가능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-&gt; 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프로그램실행되면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frontend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[v] Trust the authors of all files in the parent folder ‘c:’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[Yes, I trust the authors]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선택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아이콘 클릭하면 나오는 왼쪽 사이드 부분에 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 입력 후 나오는 창에 소스 코딩하면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6" y="4276167"/>
            <a:ext cx="4418691" cy="234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00" y="3693820"/>
            <a:ext cx="3907656" cy="29307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31" y="3682803"/>
            <a:ext cx="251476" cy="1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</a:t>
            </a:r>
            <a:r>
              <a:rPr lang="ko-KR" altLang="en-US" sz="1500" smtClean="0"/>
              <a:t>요소이다</a:t>
            </a:r>
            <a:r>
              <a:rPr lang="en-US" altLang="ko-KR" sz="150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05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3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</a:t>
            </a:r>
            <a:r>
              <a:rPr lang="ko-KR" altLang="en-US" sz="1400" dirty="0" smtClean="0"/>
              <a:t>커서가 </a:t>
            </a:r>
            <a:r>
              <a:rPr lang="ko-KR" altLang="en-US" sz="1400" dirty="0"/>
              <a:t>작은 손 </a:t>
            </a:r>
            <a:r>
              <a:rPr lang="ko-KR" altLang="en-US" sz="1400" dirty="0" smtClean="0"/>
              <a:t>모양</a:t>
            </a:r>
            <a:r>
              <a:rPr lang="en-US" altLang="ko-KR" sz="1400" dirty="0" smtClean="0"/>
              <a:t>(=</a:t>
            </a:r>
            <a:r>
              <a:rPr lang="ko-KR" altLang="en-US" sz="1400" dirty="0" smtClean="0"/>
              <a:t>포인터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마우스 </a:t>
            </a:r>
            <a:r>
              <a:rPr lang="ko-KR" altLang="en-US" sz="1400" dirty="0"/>
              <a:t>커서가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작은 손 모양</a:t>
            </a:r>
            <a:r>
              <a:rPr lang="en-US" altLang="ko-KR" sz="1400" dirty="0"/>
              <a:t>(=</a:t>
            </a:r>
            <a:r>
              <a:rPr lang="ko-KR" altLang="en-US" sz="1400" dirty="0"/>
              <a:t>포인터</a:t>
            </a:r>
            <a:r>
              <a:rPr lang="en-US" altLang="ko-KR" sz="1400" dirty="0"/>
              <a:t>)</a:t>
            </a:r>
            <a:r>
              <a:rPr lang="ko-KR" altLang="en-US" sz="1400" dirty="0"/>
              <a:t>으로 바뀜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 ＂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1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않지만 </a:t>
            </a:r>
            <a:r>
              <a:rPr lang="ko-KR" altLang="en-US" sz="1400" dirty="0" err="1" smtClean="0"/>
              <a:t>디코딩을</a:t>
            </a:r>
            <a:r>
              <a:rPr lang="ko-KR" altLang="en-US" sz="1400" dirty="0" smtClean="0"/>
              <a:t> 거의 하지 않아 처리 속도가 빠르다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/>
              <a:t>JPG,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51450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수 없는 경우 이미지의 대체 텍스트를 지정함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eu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04-1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41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본문 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</a:t>
            </a:r>
            <a:r>
              <a:rPr lang="en-US" altLang="ko-KR" sz="1600" b="1" dirty="0"/>
              <a:t>&gt;&lt;input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74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말합니다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(form</a:t>
            </a:r>
            <a:r>
              <a:rPr lang="ko-KR" altLang="en-US" sz="1600" dirty="0" smtClean="0"/>
              <a:t>데이터전송과 무관한 경우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049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/>
              <a:t>input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컨트롤러 요소 중 사용자 입력을 위한 실질적인 대상이 되는 요소이며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가장 많이 사용됨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text </a:t>
            </a:r>
            <a:r>
              <a:rPr lang="en-US" altLang="ko-KR" sz="1600" dirty="0"/>
              <a:t>fields, checkbox, radio, submit </a:t>
            </a:r>
            <a:r>
              <a:rPr lang="ko-KR" altLang="en-US" sz="1600" dirty="0"/>
              <a:t>등 </a:t>
            </a:r>
            <a:r>
              <a:rPr lang="ko-KR" altLang="en-US" sz="1600" dirty="0" smtClean="0"/>
              <a:t>그 외 </a:t>
            </a:r>
            <a:r>
              <a:rPr lang="ko-KR" altLang="en-US" sz="1600" dirty="0"/>
              <a:t>여러 유형</a:t>
            </a:r>
            <a:r>
              <a:rPr lang="en-US" altLang="ko-KR" sz="1600" dirty="0"/>
              <a:t>(type)</a:t>
            </a:r>
            <a:r>
              <a:rPr lang="ko-KR" altLang="en-US" sz="1600" dirty="0"/>
              <a:t>이 있으며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사용하는 </a:t>
            </a:r>
            <a:r>
              <a:rPr lang="ko-KR" altLang="en-US" sz="1600" dirty="0"/>
              <a:t>유형에 따라 다양한 값을 입력 받을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속성이 반드</a:t>
            </a:r>
            <a:r>
              <a:rPr lang="ko-KR" altLang="en-US" sz="1600" dirty="0"/>
              <a:t>시</a:t>
            </a:r>
            <a:r>
              <a:rPr lang="ko-KR" altLang="en-US" sz="1600" dirty="0" smtClean="0"/>
              <a:t> 있어야 하며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form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내에 </a:t>
            </a:r>
            <a:r>
              <a:rPr lang="ko-KR" altLang="en-US" sz="1600" dirty="0" smtClean="0"/>
              <a:t>기술되어야만 데이터 전송을 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</a:t>
            </a:r>
            <a:r>
              <a:rPr lang="ko-KR" altLang="en-US" sz="1600" dirty="0"/>
              <a:t>태그</a:t>
            </a:r>
            <a:r>
              <a:rPr lang="en-US" altLang="ko-KR" sz="1600" dirty="0"/>
              <a:t>(empty Tag) 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readonly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오로지 읽을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변경 불가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disabled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값을 전달하지 못하도록 막는 기능을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비활성화 상태로 보이도록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maxlength</a:t>
            </a:r>
            <a:r>
              <a:rPr lang="en-US" altLang="ko-KR" sz="1600" dirty="0"/>
              <a:t> 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문자열길이의 최대값을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이상은 입력 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size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입력창의 너비 설정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문자열 입력 개수와는 무관함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</a:t>
            </a:r>
            <a:r>
              <a:rPr lang="en-US" altLang="ko-KR" sz="1600" b="1" dirty="0" smtClean="0"/>
              <a:t>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 id=“</a:t>
            </a:r>
            <a:r>
              <a:rPr lang="ko-KR" altLang="en-US" sz="1600" b="1" dirty="0" smtClean="0"/>
              <a:t>아이디</a:t>
            </a:r>
            <a:r>
              <a:rPr lang="en-US" altLang="ko-KR" sz="1600" b="1" dirty="0" smtClean="0"/>
              <a:t>” value=“</a:t>
            </a:r>
            <a:r>
              <a:rPr lang="ko-KR" altLang="en-US" sz="1600" b="1" dirty="0" smtClean="0"/>
              <a:t>초기값</a:t>
            </a:r>
            <a:r>
              <a:rPr lang="en-US" altLang="ko-KR" sz="1600" b="1" dirty="0" smtClean="0"/>
              <a:t>”&gt;</a:t>
            </a:r>
            <a:endParaRPr lang="en-US" altLang="ko-KR" sz="1600" b="1" dirty="0"/>
          </a:p>
          <a:p>
            <a:r>
              <a:rPr lang="en-US" altLang="ko-KR" sz="1600" b="1" dirty="0" smtClean="0"/>
              <a:t>1. type=“text”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줄 텍스트를 입력할 때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기본 너비 미 설정 시 기본값은 대략 문자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자 정도 너비이다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2. type=“password”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비밀번호 필드에 입력된 문자는 검은색 원점이나 별표로 표시가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브라우저마다 다름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=“submit”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입력한 데이터를 제출하기 </a:t>
            </a:r>
            <a:r>
              <a:rPr lang="ko-KR" altLang="en-US" sz="1600" dirty="0"/>
              <a:t>위한 버튼을 </a:t>
            </a:r>
            <a:r>
              <a:rPr lang="ko-KR" altLang="en-US" sz="1600" dirty="0" smtClean="0"/>
              <a:t>정의한다</a:t>
            </a:r>
            <a:r>
              <a:rPr lang="en-US" altLang="ko-KR" sz="1600" dirty="0" smtClean="0"/>
              <a:t>. form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action</a:t>
            </a:r>
            <a:r>
              <a:rPr lang="ko-KR" altLang="en-US" sz="1600" dirty="0" smtClean="0"/>
              <a:t>태그의 경로로 이동하는 기능 및 </a:t>
            </a:r>
            <a:endParaRPr lang="en-US" altLang="ko-KR" sz="1600" dirty="0" smtClean="0"/>
          </a:p>
          <a:p>
            <a:r>
              <a:rPr lang="ko-KR" altLang="en-US" sz="1600" dirty="0" smtClean="0"/>
              <a:t>데이터를 전송하는 기능을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/>
              <a:t>3. type</a:t>
            </a:r>
            <a:r>
              <a:rPr lang="en-US" altLang="ko-KR" sz="1600" b="1" dirty="0" smtClean="0"/>
              <a:t>=“reset”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/>
              <a:t>입력한 </a:t>
            </a:r>
            <a:r>
              <a:rPr lang="ko-KR" altLang="en-US" sz="1600" dirty="0" smtClean="0"/>
              <a:t>데이터를 초기 </a:t>
            </a:r>
            <a:r>
              <a:rPr lang="ko-KR" altLang="en-US" sz="1600" dirty="0" err="1" smtClean="0"/>
              <a:t>설정값으로</a:t>
            </a:r>
            <a:r>
              <a:rPr lang="ko-KR" altLang="en-US" sz="1600" dirty="0" smtClean="0"/>
              <a:t> 되돌리는 기능을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 값을 지우는 기능이 아님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81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49409"/>
            <a:ext cx="11920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4. type=“radio” </a:t>
            </a:r>
            <a:r>
              <a:rPr lang="ko-KR" altLang="en-US" sz="1600" b="1" dirty="0" smtClean="0"/>
              <a:t>유형 </a:t>
            </a:r>
            <a:r>
              <a:rPr lang="en-US" altLang="ko-KR" sz="1600" b="1" dirty="0" smtClean="0"/>
              <a:t>: </a:t>
            </a:r>
          </a:p>
          <a:p>
            <a:r>
              <a:rPr lang="ko-KR" altLang="en-US" sz="1600" dirty="0" smtClean="0"/>
              <a:t>한 개의 값을 선택해야만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단일선택 요소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여러 </a:t>
            </a:r>
            <a:r>
              <a:rPr lang="en-US" altLang="ko-KR" sz="1600" dirty="0" smtClean="0"/>
              <a:t>radio </a:t>
            </a:r>
            <a:r>
              <a:rPr lang="ko-KR" altLang="en-US" sz="1600" dirty="0" smtClean="0"/>
              <a:t>옵션의 </a:t>
            </a:r>
            <a:r>
              <a:rPr lang="en-US" altLang="ko-KR" sz="1600" dirty="0" smtClean="0"/>
              <a:t>name </a:t>
            </a:r>
            <a:r>
              <a:rPr lang="ko-KR" altLang="en-US" sz="1600" dirty="0" smtClean="0"/>
              <a:t>속성값이 동일해야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속성의 값에 해당 서버로 직접 전송되어야 하는 값을 기술한다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5. type=“checkbox”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여러 개의 값을 선택해야 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다중 선택 요소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value</a:t>
            </a:r>
            <a:r>
              <a:rPr lang="ko-KR" altLang="en-US" sz="1600" dirty="0"/>
              <a:t>속성의 값에 해당 서버로 직접 전송되어야 하는 값을 기술한다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6.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tel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전화번호 입력 양식을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패턴을 지정하여 유효성 검사를 하도록 지정할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required 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필수 속성을 의미함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꼭 값이 입력되어야 하는 키워드 임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7.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=“email”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입력 양식을 제공한다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ko-KR" altLang="en-US" sz="1600" dirty="0" err="1" smtClean="0"/>
              <a:t>이메일</a:t>
            </a:r>
            <a:r>
              <a:rPr lang="ko-KR" altLang="en-US" sz="1600" dirty="0" smtClean="0"/>
              <a:t> 주소 </a:t>
            </a:r>
            <a:r>
              <a:rPr lang="ko-KR" altLang="en-US" sz="1600" dirty="0"/>
              <a:t>제출시 자동으로 유효성을 검사 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 smtClean="0"/>
              <a:t>8. </a:t>
            </a:r>
            <a:r>
              <a:rPr lang="en-US" altLang="ko-KR" sz="1600" b="1" dirty="0"/>
              <a:t>type</a:t>
            </a:r>
            <a:r>
              <a:rPr lang="en-US" altLang="ko-KR" sz="1600" b="1" dirty="0" smtClean="0"/>
              <a:t>=“</a:t>
            </a:r>
            <a:r>
              <a:rPr lang="en-US" altLang="ko-KR" sz="1600" b="1" dirty="0" err="1" smtClean="0"/>
              <a:t>url</a:t>
            </a:r>
            <a:r>
              <a:rPr lang="en-US" altLang="ko-KR" sz="1600" b="1" dirty="0" smtClean="0"/>
              <a:t>” </a:t>
            </a:r>
            <a:r>
              <a:rPr lang="ko-KR" altLang="en-US" sz="1600" b="1" dirty="0"/>
              <a:t>유형 </a:t>
            </a:r>
            <a:r>
              <a:rPr lang="en-US" altLang="ko-KR" sz="1600" b="1" dirty="0"/>
              <a:t>: </a:t>
            </a:r>
          </a:p>
          <a:p>
            <a:r>
              <a:rPr lang="ko-KR" altLang="en-US" sz="1600" dirty="0" smtClean="0"/>
              <a:t>홈페이</a:t>
            </a:r>
            <a:r>
              <a:rPr lang="ko-KR" altLang="en-US" sz="1600" dirty="0"/>
              <a:t>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주소 입력 양식을 제공한다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브라우저 지원에 따라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필드는 제출시 자동으로 유효성을 검사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83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비의미적 요소 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–div, span</a:t>
            </a:r>
            <a:r>
              <a:rPr lang="ko-KR" altLang="en-US" sz="40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태그</a:t>
            </a:r>
            <a:r>
              <a:rPr lang="ko-KR" altLang="en-US" sz="4000" b="1" spc="-150" dirty="0" err="1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0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비 의미적 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비의미적 요소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요소가 아닌 </a:t>
            </a:r>
            <a:r>
              <a:rPr lang="ko-KR" altLang="en-US" b="1" dirty="0" err="1" smtClean="0"/>
              <a:t>엘리먼트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의미적 요소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시멘틱</a:t>
            </a:r>
            <a:r>
              <a:rPr lang="ko-KR" altLang="en-US" sz="1500" b="1" dirty="0" smtClean="0"/>
              <a:t> 요소</a:t>
            </a:r>
            <a:r>
              <a:rPr lang="en-US" altLang="ko-KR" sz="1500" b="1" dirty="0" smtClean="0"/>
              <a:t>) : </a:t>
            </a:r>
          </a:p>
          <a:p>
            <a:r>
              <a:rPr lang="ko-KR" altLang="en-US" sz="1500" dirty="0" smtClean="0"/>
              <a:t>내용을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명확하게 명시해주는 요소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시멘틱</a:t>
            </a:r>
            <a:r>
              <a:rPr lang="ko-KR" altLang="en-US" sz="1500" dirty="0" smtClean="0"/>
              <a:t> 요소라고 함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비의미적 </a:t>
            </a:r>
            <a:r>
              <a:rPr lang="ko-KR" altLang="en-US" sz="1500" b="1" dirty="0"/>
              <a:t>요소</a:t>
            </a:r>
            <a:r>
              <a:rPr lang="en-US" altLang="ko-KR" sz="1500" b="1" dirty="0"/>
              <a:t>(</a:t>
            </a:r>
            <a:r>
              <a:rPr lang="ko-KR" altLang="en-US" sz="1500" b="1" dirty="0" err="1"/>
              <a:t>시멘틱</a:t>
            </a:r>
            <a:r>
              <a:rPr lang="ko-KR" altLang="en-US" sz="1500" b="1" dirty="0"/>
              <a:t> 요소</a:t>
            </a:r>
            <a:r>
              <a:rPr lang="en-US" altLang="ko-KR" sz="1500" b="1" dirty="0"/>
              <a:t>) : </a:t>
            </a:r>
            <a:endParaRPr lang="en-US" altLang="ko-KR" sz="1500" b="1" dirty="0" smtClean="0"/>
          </a:p>
          <a:p>
            <a:r>
              <a:rPr lang="ko-KR" altLang="en-US" sz="1500" dirty="0" smtClean="0"/>
              <a:t>어떤 것을 담고 있는지 명확하게 알 수 없는 요소들을 비의미적 요소라고 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b="1" dirty="0" smtClean="0"/>
              <a:t>*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=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= </a:t>
            </a:r>
            <a:r>
              <a:rPr lang="ko-KR" altLang="en-US" sz="1500" b="1" dirty="0" smtClean="0"/>
              <a:t>요소 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태그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err="1" smtClean="0"/>
              <a:t>엘리먼트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&lt; </a:t>
            </a:r>
            <a:r>
              <a:rPr lang="ko-KR" altLang="en-US" sz="1500" b="1" dirty="0" smtClean="0"/>
              <a:t>요소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div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웹 문서의 레이아웃을 설정할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들을 묶는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모든 종류의 </a:t>
            </a:r>
            <a:r>
              <a:rPr lang="ko-KR" altLang="en-US" sz="1500" dirty="0" err="1" smtClean="0"/>
              <a:t>컨텐츠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텍스트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요소들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감쌀 수 있다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여러 </a:t>
            </a:r>
            <a:r>
              <a:rPr lang="ko-KR" altLang="en-US" sz="1500" dirty="0" err="1" smtClean="0"/>
              <a:t>엘리먼트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태그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묶은 경우 공통된 정렬이나 너비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폭 등을 지정하여 지정된 영역 안에만 표시할 수 있는 기능을 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있거나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width, height </a:t>
            </a:r>
            <a:r>
              <a:rPr lang="ko-KR" altLang="en-US" sz="1500" dirty="0" smtClean="0"/>
              <a:t>값을 </a:t>
            </a:r>
            <a:r>
              <a:rPr lang="en-US" altLang="ko-KR" sz="1500" dirty="0" smtClean="0"/>
              <a:t>1px</a:t>
            </a:r>
            <a:r>
              <a:rPr lang="ko-KR" altLang="en-US" sz="1500" dirty="0" smtClean="0"/>
              <a:t>이상이라도 부여해주어</a:t>
            </a:r>
            <a:r>
              <a:rPr lang="ko-KR" altLang="en-US" sz="1500" dirty="0"/>
              <a:t>야</a:t>
            </a:r>
            <a:r>
              <a:rPr lang="ko-KR" altLang="en-US" sz="1500" dirty="0" smtClean="0"/>
              <a:t> 영역을 표현한다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디폴트 값 </a:t>
            </a:r>
            <a:r>
              <a:rPr lang="en-US" altLang="ko-KR" sz="1500" dirty="0"/>
              <a:t>: width – </a:t>
            </a:r>
            <a:r>
              <a:rPr lang="ko-KR" altLang="en-US" sz="1500" dirty="0"/>
              <a:t>가로</a:t>
            </a:r>
            <a:r>
              <a:rPr lang="en-US" altLang="ko-KR" sz="1500" dirty="0"/>
              <a:t>100%, 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영역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만큼 </a:t>
            </a:r>
            <a:r>
              <a:rPr lang="en-US" altLang="ko-KR" sz="1500" dirty="0" smtClean="0"/>
              <a:t>/ width</a:t>
            </a:r>
            <a:r>
              <a:rPr lang="ko-KR" altLang="en-US" sz="1500" dirty="0" smtClean="0"/>
              <a:t>는 </a:t>
            </a:r>
            <a:r>
              <a:rPr lang="en-US" altLang="ko-KR" sz="1500" dirty="0" smtClean="0"/>
              <a:t>%,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vw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r>
              <a:rPr lang="en-US" altLang="ko-KR" sz="1500" dirty="0" smtClean="0"/>
              <a:t>, height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vh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블럭요소이다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&lt;div style=“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; 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2 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; ... ; ” 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)&lt;/div&gt;</a:t>
            </a:r>
          </a:p>
          <a:p>
            <a:endParaRPr lang="en-US" altLang="ko-KR" sz="15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span </a:t>
            </a:r>
            <a:r>
              <a:rPr lang="ko-KR" altLang="en-US" b="1" dirty="0" smtClean="0"/>
              <a:t>태그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문서 안의 텍스트를 묶거나 아무 영향이 없는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영역을 표현할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다른 요소들에 아무런 영향을 미치지 않고 묶은 텍스트들의 스타일을 변경하고 싶을 때 사용한다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내용이 하나라도 있어야만 영역을 표현한다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표현이 안되더라도 고유의 여백은 가지고 있다</a:t>
            </a:r>
            <a:r>
              <a:rPr lang="en-US" altLang="ko-KR" sz="1500" dirty="0" smtClean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디폴트 값 </a:t>
            </a:r>
            <a:r>
              <a:rPr lang="en-US" altLang="ko-KR" sz="1500" dirty="0" smtClean="0"/>
              <a:t>: </a:t>
            </a:r>
            <a:r>
              <a:rPr lang="en-US" altLang="ko-KR" sz="1500" dirty="0"/>
              <a:t> width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 smtClean="0"/>
              <a:t>, </a:t>
            </a:r>
            <a:r>
              <a:rPr lang="en-US" altLang="ko-KR" sz="1500" dirty="0"/>
              <a:t>height – </a:t>
            </a:r>
            <a:r>
              <a:rPr lang="ko-KR" altLang="en-US" sz="1500" dirty="0" err="1"/>
              <a:t>컨텐츠</a:t>
            </a:r>
            <a:r>
              <a:rPr lang="ko-KR" altLang="en-US" sz="1500" dirty="0"/>
              <a:t> 영역 만큼</a:t>
            </a:r>
            <a:r>
              <a:rPr lang="en-US" altLang="ko-KR" sz="1500" dirty="0"/>
              <a:t>(</a:t>
            </a:r>
            <a:r>
              <a:rPr lang="ko-KR" altLang="en-US" sz="1500" dirty="0"/>
              <a:t>내용이 있는 경우만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인라인</a:t>
            </a:r>
            <a:r>
              <a:rPr lang="ko-KR" altLang="en-US" sz="1500" dirty="0" smtClean="0"/>
              <a:t> 요소로 정렬 속성이 적용되지 않는다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b="1" dirty="0"/>
              <a:t>형식 </a:t>
            </a:r>
            <a:r>
              <a:rPr lang="en-US" altLang="ko-KR" sz="1500" b="1" dirty="0"/>
              <a:t>: </a:t>
            </a:r>
            <a:r>
              <a:rPr lang="en-US" altLang="ko-KR" sz="1500" b="1" dirty="0" smtClean="0"/>
              <a:t>&lt;span style</a:t>
            </a:r>
            <a:r>
              <a:rPr lang="en-US" altLang="ko-KR" sz="1500" b="1" dirty="0"/>
              <a:t>=“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1: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1 ; </a:t>
            </a:r>
            <a:r>
              <a:rPr lang="ko-KR" altLang="en-US" sz="1500" b="1" dirty="0" err="1"/>
              <a:t>속성명</a:t>
            </a:r>
            <a:r>
              <a:rPr lang="en-US" altLang="ko-KR" sz="1500" b="1" dirty="0"/>
              <a:t>2 : </a:t>
            </a:r>
            <a:r>
              <a:rPr lang="ko-KR" altLang="en-US" sz="1500" b="1" dirty="0"/>
              <a:t>속성값</a:t>
            </a:r>
            <a:r>
              <a:rPr lang="en-US" altLang="ko-KR" sz="1500" b="1" dirty="0"/>
              <a:t>2 ; ... ; ” &gt;</a:t>
            </a:r>
            <a:r>
              <a:rPr lang="ko-KR" altLang="en-US" sz="1500" b="1" dirty="0" err="1"/>
              <a:t>컨텐츠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내용</a:t>
            </a:r>
            <a:r>
              <a:rPr lang="en-US" altLang="ko-KR" sz="1500" b="1" dirty="0"/>
              <a:t>)&lt;/div</a:t>
            </a:r>
            <a:r>
              <a:rPr lang="en-US" altLang="ko-KR" sz="1500" b="1" dirty="0" smtClean="0"/>
              <a:t>&gt;</a:t>
            </a:r>
            <a:endParaRPr lang="en-US" altLang="ko-KR" sz="1500" b="1" dirty="0"/>
          </a:p>
        </p:txBody>
      </p:sp>
      <p:sp>
        <p:nvSpPr>
          <p:cNvPr id="4" name="직사각형 3"/>
          <p:cNvSpPr/>
          <p:nvPr/>
        </p:nvSpPr>
        <p:spPr>
          <a:xfrm>
            <a:off x="8139793" y="718457"/>
            <a:ext cx="3796393" cy="2424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 smtClean="0">
                <a:solidFill>
                  <a:schemeClr val="bg1"/>
                </a:solidFill>
              </a:rPr>
              <a:t>Tip : </a:t>
            </a:r>
          </a:p>
          <a:p>
            <a:r>
              <a:rPr lang="en-US" altLang="ko-KR" sz="1700" dirty="0" smtClean="0">
                <a:solidFill>
                  <a:schemeClr val="bg1"/>
                </a:solidFill>
              </a:rPr>
              <a:t>div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1700" dirty="0" smtClean="0">
                <a:solidFill>
                  <a:schemeClr val="bg1"/>
                </a:solidFill>
              </a:rPr>
              <a:t>span</a:t>
            </a:r>
            <a:r>
              <a:rPr lang="ko-KR" altLang="en-US" sz="1700" dirty="0" smtClean="0">
                <a:solidFill>
                  <a:schemeClr val="bg1"/>
                </a:solidFill>
              </a:rPr>
              <a:t>태그는 자신들이 가지고 있는 고유의 영역이 절대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여백 또한 가지고 있는 것이 없다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err="1" smtClean="0">
                <a:solidFill>
                  <a:schemeClr val="bg1"/>
                </a:solidFill>
              </a:rPr>
              <a:t>컨텐츠가</a:t>
            </a:r>
            <a:r>
              <a:rPr lang="ko-KR" altLang="en-US" sz="1700" dirty="0" smtClean="0">
                <a:solidFill>
                  <a:schemeClr val="bg1"/>
                </a:solidFill>
              </a:rPr>
              <a:t> 하나라도 있거나 영역을 가질만한 속성이 있어야만 비로소 나타나게 된다</a:t>
            </a:r>
            <a:r>
              <a:rPr lang="en-US" altLang="ko-KR" sz="1700" dirty="0" smtClean="0">
                <a:solidFill>
                  <a:schemeClr val="bg1"/>
                </a:solidFill>
              </a:rPr>
              <a:t>. </a:t>
            </a:r>
            <a:r>
              <a:rPr lang="ko-KR" altLang="en-US" sz="1700" dirty="0" smtClean="0">
                <a:solidFill>
                  <a:schemeClr val="bg1"/>
                </a:solidFill>
              </a:rPr>
              <a:t>그래서 무뇌태그라고도 한다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</a:rPr>
              <a:t> 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47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CSS (Cascading Style Sheets)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엘리먼트의</a:t>
            </a:r>
            <a:r>
              <a:rPr lang="ko-KR" altLang="en-US" sz="1400" dirty="0"/>
              <a:t> 기본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천성</a:t>
            </a:r>
            <a:r>
              <a:rPr lang="en-US" altLang="ko-KR" sz="1400" dirty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새롭게 변경하는 </a:t>
            </a:r>
            <a:r>
              <a:rPr lang="ko-KR" altLang="en-US" sz="1400" dirty="0" smtClean="0"/>
              <a:t>방법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성격 개조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장치 및 화면 크기에 대한 디스플레이의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레이아웃 및 변형을 포함하여 웹 페이지의 스타일을 정의하는 데 </a:t>
            </a:r>
            <a:r>
              <a:rPr lang="ko-KR" altLang="en-US" sz="1400" dirty="0" smtClean="0"/>
              <a:t>사용된다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(property)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명과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(value)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(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콜론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구분자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나열할 경우는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으로 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마지막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속성의 종료부분에서는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;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세미콜론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생략이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권장하지는 않음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기술 방법에는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가지가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b="1" dirty="0" err="1" smtClean="0"/>
              <a:t>인라인</a:t>
            </a:r>
            <a:r>
              <a:rPr lang="ko-KR" altLang="en-US" sz="1400" b="1" dirty="0" smtClean="0"/>
              <a:t> 스타일</a:t>
            </a:r>
            <a:r>
              <a:rPr lang="en-US" altLang="ko-KR" sz="1400" b="1" dirty="0" smtClean="0"/>
              <a:t>(Inline style) 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body</a:t>
            </a:r>
            <a:r>
              <a:rPr lang="ko-KR" altLang="en-US" sz="1400" dirty="0" smtClean="0"/>
              <a:t>태그 안에 있는 모든 요소들의 시작 </a:t>
            </a:r>
            <a:r>
              <a:rPr lang="ko-KR" altLang="en-US" sz="1400" dirty="0" err="1" smtClean="0"/>
              <a:t>엘리먼트</a:t>
            </a:r>
            <a:r>
              <a:rPr lang="ko-KR" altLang="en-US" sz="1400" dirty="0" smtClean="0"/>
              <a:t> 안에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속성으로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style</a:t>
            </a:r>
            <a:r>
              <a:rPr lang="ko-KR" altLang="en-US" sz="1400" dirty="0" smtClean="0"/>
              <a:t>속성이 기술된 해당 </a:t>
            </a:r>
            <a:r>
              <a:rPr lang="ko-KR" altLang="en-US" sz="1400" dirty="0" err="1" smtClean="0"/>
              <a:t>엘리먼트에만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style</a:t>
            </a:r>
            <a:r>
              <a:rPr lang="ko-KR" altLang="en-US" sz="1400" dirty="0" smtClean="0"/>
              <a:t>이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400" b="1" dirty="0" smtClean="0"/>
              <a:t>내부 스타일 시트</a:t>
            </a:r>
            <a:r>
              <a:rPr lang="en-US" altLang="ko-KR" sz="1400" b="1" dirty="0" smtClean="0"/>
              <a:t>(Internal style sheet)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&lt;head&gt;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이라는 태그로 감싼 후에 기술하는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되도록이면 </a:t>
            </a:r>
            <a:r>
              <a:rPr lang="en-US" altLang="ko-KR" sz="1400" dirty="0" smtClean="0"/>
              <a:t>&lt;meta&gt;,&lt;title&gt;</a:t>
            </a:r>
            <a:r>
              <a:rPr lang="ko-KR" altLang="en-US" sz="1400" dirty="0" smtClean="0"/>
              <a:t>태그 뒤에</a:t>
            </a:r>
            <a:r>
              <a:rPr lang="en-US" altLang="ko-KR" sz="1400" dirty="0" smtClean="0"/>
              <a:t>, &lt;</a:t>
            </a:r>
            <a:r>
              <a:rPr lang="en-US" altLang="ko-KR" sz="1400" dirty="0" err="1" smtClean="0"/>
              <a:t>scirpt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위에 기술할 것을 권장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요소나 </a:t>
            </a:r>
            <a:r>
              <a:rPr lang="ko-KR" altLang="en-US" sz="1400" dirty="0" err="1" smtClean="0"/>
              <a:t>선택자</a:t>
            </a:r>
            <a:r>
              <a:rPr lang="en-US" altLang="ko-KR" sz="1400" dirty="0" smtClean="0"/>
              <a:t>(selector)</a:t>
            </a:r>
            <a:r>
              <a:rPr lang="ko-KR" altLang="en-US" sz="1400" dirty="0" smtClean="0"/>
              <a:t>등의 여러 방법으로 기술할 수 있기 때문에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인라인</a:t>
            </a:r>
            <a:r>
              <a:rPr lang="ko-KR" altLang="en-US" sz="1400" dirty="0" smtClean="0"/>
              <a:t> 스타일보다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한꺼번에 많은 요소들의 스타일의 설정을 변경할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&lt;style&gt;</a:t>
            </a:r>
            <a:r>
              <a:rPr lang="ko-KR" altLang="en-US" sz="1400" dirty="0" smtClean="0"/>
              <a:t>태그가 기술되어 있는 웹 문서 하나에서만 적용된다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400" b="1" dirty="0" smtClean="0"/>
              <a:t>외부 스타일 시트</a:t>
            </a:r>
            <a:r>
              <a:rPr lang="en-US" altLang="ko-KR" sz="1400" b="1" dirty="0" smtClean="0"/>
              <a:t>(External style sheet)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외부에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따로 만들어 </a:t>
            </a:r>
            <a:r>
              <a:rPr lang="en-US" altLang="ko-KR" sz="1400" dirty="0" smtClean="0"/>
              <a:t>link</a:t>
            </a:r>
            <a:r>
              <a:rPr lang="ko-KR" altLang="en-US" sz="1400" dirty="0" smtClean="0"/>
              <a:t>태그를 이용하여 연결하는 방법으로 사용하는 방법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css</a:t>
            </a:r>
            <a:r>
              <a:rPr lang="ko-KR" altLang="en-US" sz="1400" dirty="0" smtClean="0"/>
              <a:t>파일을 링크한 모든 웹 문서에 스타일을 적용할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범위 순서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스타일 적용 우선 순위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스타일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내부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외부 스타일 시트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해당 브라우저의 스타일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5184" y="2057401"/>
            <a:ext cx="4122966" cy="9633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/>
              <a:t>인라인</a:t>
            </a:r>
            <a:r>
              <a:rPr lang="ko-KR" altLang="en-US" sz="1600" b="1" dirty="0"/>
              <a:t> 스타일</a:t>
            </a:r>
            <a:r>
              <a:rPr lang="en-US" altLang="ko-KR" sz="1600" b="1" dirty="0"/>
              <a:t>(Inline style)</a:t>
            </a:r>
            <a:r>
              <a:rPr lang="ko-KR" altLang="en-US" sz="1600" b="1" dirty="0" smtClean="0"/>
              <a:t> 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/>
              <a:t>style = “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... </a:t>
            </a:r>
            <a:r>
              <a:rPr lang="en-US" altLang="ko-KR" sz="1600" b="1" dirty="0" smtClean="0"/>
              <a:t>;”</a:t>
            </a:r>
            <a:endParaRPr lang="en-US" altLang="ko-KR" sz="1600" b="1" dirty="0"/>
          </a:p>
        </p:txBody>
      </p:sp>
      <p:sp>
        <p:nvSpPr>
          <p:cNvPr id="6" name="직사각형 5"/>
          <p:cNvSpPr/>
          <p:nvPr/>
        </p:nvSpPr>
        <p:spPr>
          <a:xfrm>
            <a:off x="6678388" y="3042258"/>
            <a:ext cx="5214257" cy="20587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내부 스타일 시트</a:t>
            </a:r>
            <a:r>
              <a:rPr lang="en-US" altLang="ko-KR" sz="1600" b="1" dirty="0"/>
              <a:t>(Internal style sheet)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</a:t>
            </a:r>
          </a:p>
          <a:p>
            <a:r>
              <a:rPr lang="en-US" altLang="ko-KR" sz="1600" b="1" dirty="0" smtClean="0"/>
              <a:t>&lt;style&gt;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(selector) { </a:t>
            </a:r>
          </a:p>
          <a:p>
            <a:r>
              <a:rPr lang="en-US" altLang="ko-KR" sz="1600" b="1" dirty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1;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	</a:t>
            </a:r>
            <a:r>
              <a:rPr lang="ko-KR" altLang="en-US" sz="1600" b="1" dirty="0" smtClean="0"/>
              <a:t>속성</a:t>
            </a:r>
            <a:r>
              <a:rPr lang="en-US" altLang="ko-KR" sz="1600" b="1" dirty="0"/>
              <a:t>2: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2; </a:t>
            </a:r>
            <a:endParaRPr lang="en-US" altLang="ko-KR" sz="1600" b="1" dirty="0" smtClean="0"/>
          </a:p>
          <a:p>
            <a:r>
              <a:rPr lang="en-US" altLang="ko-KR" sz="1600" b="1" dirty="0"/>
              <a:t>	</a:t>
            </a:r>
            <a:r>
              <a:rPr lang="en-US" altLang="ko-KR" sz="1600" b="1" dirty="0" smtClean="0"/>
              <a:t>... 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}</a:t>
            </a:r>
          </a:p>
          <a:p>
            <a:r>
              <a:rPr lang="en-US" altLang="ko-KR" sz="1600" b="1" dirty="0" smtClean="0"/>
              <a:t>&lt;/style&gt;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195940" y="6111019"/>
            <a:ext cx="11672210" cy="5428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/>
              <a:t>외부 스타일 시트</a:t>
            </a:r>
            <a:r>
              <a:rPr lang="en-US" altLang="ko-KR" sz="1600" b="1" dirty="0"/>
              <a:t>(External style sheet)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 :  &lt;</a:t>
            </a:r>
            <a:r>
              <a:rPr lang="en-US" altLang="ko-KR" sz="1600" b="1" dirty="0"/>
              <a:t>link </a:t>
            </a:r>
            <a:r>
              <a:rPr lang="en-US" altLang="ko-KR" sz="1600" b="1" dirty="0" err="1" smtClean="0"/>
              <a:t>rel</a:t>
            </a:r>
            <a:r>
              <a:rPr lang="en-US" altLang="ko-KR" sz="1600" b="1" dirty="0" smtClean="0"/>
              <a:t> = "</a:t>
            </a:r>
            <a:r>
              <a:rPr lang="en-US" altLang="ko-KR" sz="1600" b="1" dirty="0"/>
              <a:t>stylesheet" 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= "</a:t>
            </a:r>
            <a:r>
              <a:rPr lang="ko-KR" altLang="en-US" sz="1600" b="1" dirty="0" smtClean="0"/>
              <a:t>경로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css</a:t>
            </a:r>
            <a:r>
              <a:rPr lang="en-US" altLang="ko-KR" sz="1600" b="1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2628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ko-KR" altLang="en-US" dirty="0" err="1"/>
              <a:t>인라인스타일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(Style)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style="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2; … ; “&gt;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폰트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서체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Style 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font-size : 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절대사이즈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나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서체 사이즈 미 설정 시 기본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12pt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16px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상대사이즈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배수로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기본은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1em = 1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배 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), %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로 표현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기본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100%), rem(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브라우저의 기본글꼴사이즈의 배수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최소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사이즈는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정도로 더 작은 사이즈는 설정해도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6pt, 8px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서체와 동일하게 나타난다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상하여백은 해당 사이즈에 따라 다르게 적용된다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.)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font-family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설정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미 설정 시 해당 브라우저의 기본 글꼴로 표시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하나의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글꼴만을 설정할 수도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같이 설정할 수도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여러 개의 글꼴을 나열할 때에는 쉼표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(,)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구분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여러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글꼴로 설정되어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있으면 맨 처음부터 순서대로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글꼴을 읽어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가장 먼저인 것을 우선 순위로 적용함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글꼴이 없으면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이후 기술된 글꼴로 처리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글꼴의 이름이 한 단어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이상으로 이루어지면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공백이 있으면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반드시 따옴표를 사용하여 둘러 쌓아야 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 적용 우선순위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브라우저 기본 글꼴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font-style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주로 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사용하기 위해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normal(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italic(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), oblique(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이탤릭체와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유사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지원되는 브라우저 거의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폰트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965" y="608589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b="1" dirty="0" smtClean="0"/>
              <a:t>font-variant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 : </a:t>
            </a:r>
            <a:r>
              <a:rPr lang="ko-KR" altLang="en-US" sz="1600" dirty="0"/>
              <a:t>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속성값들</a:t>
            </a:r>
            <a:r>
              <a:rPr lang="en-US" altLang="ko-KR" sz="1400" dirty="0"/>
              <a:t>: normal(</a:t>
            </a:r>
            <a:r>
              <a:rPr lang="ko-KR" altLang="en-US" sz="1400" dirty="0"/>
              <a:t>기본</a:t>
            </a:r>
            <a:r>
              <a:rPr lang="en-US" altLang="ko-KR" sz="1400" dirty="0"/>
              <a:t>), </a:t>
            </a:r>
            <a:r>
              <a:rPr lang="en-US" altLang="ko-KR" sz="1400" dirty="0" smtClean="0"/>
              <a:t>small-caps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 중 영어소문자만 소문자의 글자 크기는 그대로 유지하면서 대문자로 모두 변경시킴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(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영문 대문자는 본래의 크기 그대로 출력됨</a:t>
            </a:r>
            <a:r>
              <a:rPr lang="en-US" altLang="ko-KR" sz="1400" dirty="0" smtClean="0"/>
              <a:t>. 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b="1" dirty="0"/>
              <a:t>font-weight 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두께를 설정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 lighter, normal, bold, bolder 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숫자들</a:t>
            </a:r>
            <a:r>
              <a:rPr lang="en-US" altLang="ko-KR" sz="1400" dirty="0" smtClean="0"/>
              <a:t>(0~1000</a:t>
            </a:r>
            <a:r>
              <a:rPr lang="ko-KR" altLang="en-US" sz="1400" dirty="0" smtClean="0"/>
              <a:t>까지 가능하나 실질적으로 표현은 </a:t>
            </a:r>
            <a:r>
              <a:rPr lang="en-US" altLang="ko-KR" sz="1400" dirty="0" smtClean="0"/>
              <a:t>600~800</a:t>
            </a:r>
            <a:r>
              <a:rPr lang="ko-KR" altLang="en-US" sz="1400" dirty="0" smtClean="0"/>
              <a:t>까지만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endParaRPr lang="en-US" altLang="ko-KR" sz="14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: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텍스트의 색상을 설정함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형식</a:t>
            </a:r>
            <a:r>
              <a:rPr lang="en-US" altLang="ko-KR" sz="1400" dirty="0" smtClean="0"/>
              <a:t>: #HEX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영어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 (</a:t>
            </a:r>
            <a:r>
              <a:rPr lang="en-US" altLang="ko-KR" sz="1400" dirty="0"/>
              <a:t>hue, saturation, </a:t>
            </a:r>
            <a:r>
              <a:rPr lang="en-US" altLang="ko-KR" sz="1400" dirty="0" smtClean="0"/>
              <a:t>lightness-,alpha)</a:t>
            </a:r>
          </a:p>
          <a:p>
            <a:r>
              <a:rPr lang="en-US" altLang="ko-KR" sz="1400" dirty="0" smtClean="0"/>
              <a:t>HEX</a:t>
            </a:r>
            <a:r>
              <a:rPr lang="ko-KR" altLang="en-US" sz="1400" dirty="0" smtClean="0"/>
              <a:t>값이란</a:t>
            </a:r>
            <a:r>
              <a:rPr lang="en-US" altLang="ko-KR" sz="1400" dirty="0" smtClean="0"/>
              <a:t>: 16</a:t>
            </a:r>
            <a:r>
              <a:rPr lang="ko-KR" altLang="en-US" sz="1400" dirty="0" smtClean="0"/>
              <a:t>진수</a:t>
            </a:r>
            <a:r>
              <a:rPr lang="en-US" altLang="ko-KR" sz="1400" dirty="0" smtClean="0"/>
              <a:t> 0~9, A~F</a:t>
            </a:r>
            <a:r>
              <a:rPr lang="ko-KR" altLang="en-US" sz="1400" dirty="0" smtClean="0"/>
              <a:t>로 표시되는 것을 말함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앞의 두 자리가 </a:t>
            </a:r>
            <a:r>
              <a:rPr lang="en-US" altLang="ko-KR" sz="1400" dirty="0" smtClean="0"/>
              <a:t>Red, </a:t>
            </a:r>
            <a:r>
              <a:rPr lang="ko-KR" altLang="en-US" sz="1400" dirty="0" smtClean="0"/>
              <a:t>중간 두 자리가 </a:t>
            </a:r>
            <a:r>
              <a:rPr lang="en-US" altLang="ko-KR" sz="1400" dirty="0" smtClean="0"/>
              <a:t>Green, </a:t>
            </a:r>
            <a:r>
              <a:rPr lang="ko-KR" altLang="en-US" sz="1400" dirty="0" smtClean="0"/>
              <a:t>마지막 두 자리가 </a:t>
            </a:r>
            <a:r>
              <a:rPr lang="en-US" altLang="ko-KR" sz="1400" dirty="0" smtClean="0"/>
              <a:t>Blue</a:t>
            </a:r>
            <a:r>
              <a:rPr lang="ko-KR" altLang="en-US" sz="1400" dirty="0" smtClean="0"/>
              <a:t>색상을 의미함</a:t>
            </a:r>
            <a:r>
              <a:rPr lang="en-US" altLang="ko-KR" sz="1400" dirty="0" smtClean="0"/>
              <a:t>. 0</a:t>
            </a:r>
            <a:r>
              <a:rPr lang="ko-KR" altLang="en-US" sz="1400" dirty="0" smtClean="0"/>
              <a:t>으로 가까워질수록 어둡게</a:t>
            </a:r>
            <a:r>
              <a:rPr lang="en-US" altLang="ko-KR" sz="1400" dirty="0" smtClean="0"/>
              <a:t>, F</a:t>
            </a:r>
            <a:r>
              <a:rPr lang="ko-KR" altLang="en-US" sz="1400" dirty="0" smtClean="0"/>
              <a:t>에 가까워질수록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밝게 표현됨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#000000 =&gt; </a:t>
            </a:r>
            <a:r>
              <a:rPr lang="ko-KR" altLang="en-US" sz="1400" dirty="0" smtClean="0"/>
              <a:t>검은색을 의미</a:t>
            </a:r>
            <a:r>
              <a:rPr lang="en-US" altLang="ko-KR" sz="1400" dirty="0" smtClean="0"/>
              <a:t>. Black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 , #FFFFFF (</a:t>
            </a:r>
            <a:r>
              <a:rPr lang="ko-KR" altLang="en-US" sz="1400" dirty="0" smtClean="0"/>
              <a:t>대소문자 구분 없음</a:t>
            </a:r>
            <a:r>
              <a:rPr lang="en-US" altLang="ko-KR" sz="1400" dirty="0" smtClean="0"/>
              <a:t>) =&gt; White </a:t>
            </a:r>
            <a:r>
              <a:rPr lang="ko-KR" altLang="en-US" sz="1400" dirty="0" smtClean="0"/>
              <a:t>색상</a:t>
            </a:r>
            <a:r>
              <a:rPr lang="en-US" altLang="ko-KR" sz="1400" dirty="0" smtClean="0"/>
              <a:t>. #00FF00 =&gt; Blue</a:t>
            </a:r>
            <a:r>
              <a:rPr lang="ko-KR" altLang="en-US" sz="1400" dirty="0" smtClean="0"/>
              <a:t>색상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두 자리수의 수가 같으면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생략 가능함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6</a:t>
            </a:r>
            <a:r>
              <a:rPr lang="ko-KR" altLang="en-US" sz="1400" dirty="0" smtClean="0"/>
              <a:t>자리의 숫자의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쌍이 모두 자신의 짝꿍인 수와 같아야만 생략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: #00FFFF =&gt; #0FF </a:t>
            </a:r>
            <a:r>
              <a:rPr lang="ko-KR" altLang="en-US" sz="1400" dirty="0" smtClean="0"/>
              <a:t>로 생략 가능</a:t>
            </a:r>
            <a:r>
              <a:rPr lang="en-US" altLang="ko-KR" sz="1400" dirty="0" smtClean="0"/>
              <a:t>, #0F00FF =&gt; </a:t>
            </a:r>
            <a:r>
              <a:rPr lang="ko-KR" altLang="en-US" sz="1400" dirty="0" smtClean="0"/>
              <a:t>생략 불가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-a(red, green, blue-,alpha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rgb</a:t>
            </a:r>
            <a:r>
              <a:rPr lang="en-US" altLang="ko-KR" sz="1400" dirty="0" smtClean="0"/>
              <a:t> - 0~255</a:t>
            </a:r>
            <a:r>
              <a:rPr lang="ko-KR" altLang="en-US" sz="1400" dirty="0" smtClean="0"/>
              <a:t>사이의 숫자로 표현 가능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0</a:t>
            </a:r>
            <a:r>
              <a:rPr lang="ko-KR" altLang="en-US" sz="1400" dirty="0"/>
              <a:t>으로 가까워질수록 어둡게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가까워질수록</a:t>
            </a:r>
            <a:r>
              <a:rPr lang="en-US" altLang="ko-KR" sz="1400" dirty="0"/>
              <a:t> </a:t>
            </a:r>
            <a:r>
              <a:rPr lang="ko-KR" altLang="en-US" sz="1400" dirty="0"/>
              <a:t>밝게 표현됨</a:t>
            </a:r>
            <a:r>
              <a:rPr lang="en-US" altLang="ko-KR" sz="1400" dirty="0" smtClean="0"/>
              <a:t>.  a(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– 0~1 </a:t>
            </a:r>
            <a:r>
              <a:rPr lang="ko-KR" altLang="en-US" sz="1400" dirty="0" smtClean="0"/>
              <a:t>사이 또는 </a:t>
            </a:r>
            <a:r>
              <a:rPr lang="en-US" altLang="ko-KR" sz="1400" dirty="0" smtClean="0"/>
              <a:t>0%~100%</a:t>
            </a:r>
            <a:r>
              <a:rPr lang="ko-KR" altLang="en-US" sz="1400" dirty="0" smtClean="0"/>
              <a:t>사이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hsl</a:t>
            </a:r>
            <a:r>
              <a:rPr lang="en-US" altLang="ko-KR" sz="1400" dirty="0" smtClean="0"/>
              <a:t>-a(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밝기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색조</a:t>
            </a:r>
            <a:r>
              <a:rPr lang="en-US" altLang="ko-KR" sz="1400" dirty="0" smtClean="0"/>
              <a:t>(H)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0~360(0,360-red, 120-green, 240-blue),  </a:t>
            </a:r>
            <a:r>
              <a:rPr lang="ko-KR" altLang="en-US" sz="1400" dirty="0" smtClean="0"/>
              <a:t>채도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(S)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0%~100%(100%</a:t>
            </a:r>
            <a:r>
              <a:rPr lang="ko-KR" altLang="en-US" sz="1400" dirty="0" smtClean="0"/>
              <a:t>가장 맑게</a:t>
            </a:r>
            <a:r>
              <a:rPr lang="en-US" altLang="ko-KR" sz="1400" dirty="0" smtClean="0"/>
              <a:t>) , </a:t>
            </a:r>
            <a:r>
              <a:rPr lang="ko-KR" altLang="en-US" sz="1400" dirty="0" smtClean="0"/>
              <a:t>밝기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(L)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0%~100%(0%</a:t>
            </a:r>
            <a:r>
              <a:rPr lang="ko-KR" altLang="en-US" sz="1400" dirty="0" smtClean="0"/>
              <a:t>어둡게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투명도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(A) -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또는 </a:t>
            </a:r>
            <a:r>
              <a:rPr lang="en-US" altLang="ko-KR" sz="1400" dirty="0"/>
              <a:t>0%~100%</a:t>
            </a:r>
            <a:r>
              <a:rPr lang="ko-KR" altLang="en-US" sz="1400" dirty="0"/>
              <a:t>사이</a:t>
            </a:r>
            <a:r>
              <a:rPr lang="en-US" altLang="ko-KR" sz="1400" dirty="0"/>
              <a:t>(</a:t>
            </a:r>
            <a:r>
              <a:rPr lang="ko-KR" altLang="en-US" sz="1400" dirty="0"/>
              <a:t>숫자가 작을 수록 투명해짐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sz="1600" b="1" dirty="0" smtClean="0"/>
              <a:t>Text-align </a:t>
            </a:r>
            <a:r>
              <a:rPr lang="ko-KR" altLang="en-US" sz="1600" b="1" dirty="0" smtClean="0"/>
              <a:t>속성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컨텐츠의</a:t>
            </a:r>
            <a:r>
              <a:rPr lang="ko-KR" altLang="en-US" sz="1400" dirty="0" smtClean="0"/>
              <a:t> 가로 정렬을 정의함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영역이 있는 인라인 레벨에만 적용됨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속성값 </a:t>
            </a:r>
            <a:r>
              <a:rPr lang="en-US" altLang="ko-KR" sz="1400" dirty="0" smtClean="0"/>
              <a:t>: left(</a:t>
            </a:r>
            <a:r>
              <a:rPr lang="ko-KR" altLang="en-US" sz="1400" dirty="0" smtClean="0"/>
              <a:t>좌측정렬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), center(</a:t>
            </a:r>
            <a:r>
              <a:rPr lang="ko-KR" altLang="en-US" sz="1400" dirty="0" smtClean="0"/>
              <a:t>수평 가운데 정렬</a:t>
            </a:r>
            <a:r>
              <a:rPr lang="en-US" altLang="ko-KR" sz="1400" dirty="0" smtClean="0"/>
              <a:t>), right(</a:t>
            </a:r>
            <a:r>
              <a:rPr lang="ko-KR" altLang="en-US" sz="1400" dirty="0" smtClean="0"/>
              <a:t>우측 정렬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85" y="1338264"/>
            <a:ext cx="53149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40" y="1615847"/>
            <a:ext cx="535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스타일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배경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57573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배경 속성 </a:t>
            </a:r>
            <a:r>
              <a:rPr lang="en-US" altLang="ko-KR" b="1" dirty="0" smtClean="0"/>
              <a:t>(background)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포함한 </a:t>
            </a:r>
            <a:r>
              <a:rPr lang="en-US" altLang="ko-KR" sz="1400" dirty="0" smtClean="0"/>
              <a:t>body</a:t>
            </a:r>
            <a:r>
              <a:rPr lang="ko-KR" altLang="en-US" sz="1400" dirty="0" smtClean="0"/>
              <a:t>안에 기술되는 모든 요소들의 배경을 지정할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색상이나 </a:t>
            </a:r>
            <a:r>
              <a:rPr lang="ko-KR" altLang="en-US" sz="1400" dirty="0" err="1" smtClean="0"/>
              <a:t>이미지등으로</a:t>
            </a:r>
            <a:r>
              <a:rPr lang="ko-KR" altLang="en-US" sz="1400" dirty="0" smtClean="0"/>
              <a:t> 설정할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배경을 이미지로 지정할 경우 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기본속성값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이미지 반복이다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smtClean="0"/>
              <a:t>&lt;html&gt;</a:t>
            </a: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배경색만 기본값이 흰색이고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다른 요소들의 기본값은 투명색</a:t>
            </a:r>
            <a:r>
              <a:rPr lang="en-US" altLang="ko-KR" sz="1400" dirty="0" smtClean="0"/>
              <a:t>(transparent)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600" b="1" dirty="0" smtClean="0"/>
              <a:t>형식</a:t>
            </a:r>
            <a:r>
              <a:rPr lang="en-US" altLang="ko-KR" sz="1600" b="1" dirty="0" smtClean="0"/>
              <a:t>: &lt;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style</a:t>
            </a:r>
            <a:r>
              <a:rPr lang="en-US" altLang="ko-KR" sz="1600" b="1" dirty="0" smtClean="0"/>
              <a:t>=“background: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1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2 ... ;”&gt; or </a:t>
            </a:r>
            <a:r>
              <a:rPr lang="en-US" altLang="ko-KR" sz="1600" b="1" dirty="0"/>
              <a:t>&lt;</a:t>
            </a:r>
            <a:r>
              <a:rPr lang="ko-KR" altLang="en-US" sz="1600" b="1" dirty="0" err="1"/>
              <a:t>태그명</a:t>
            </a:r>
            <a:r>
              <a:rPr lang="en-US" altLang="ko-KR" sz="1600" b="1" dirty="0"/>
              <a:t> style=“</a:t>
            </a:r>
            <a:r>
              <a:rPr lang="en-US" altLang="ko-KR" sz="1600" b="1" dirty="0" smtClean="0"/>
              <a:t>background-</a:t>
            </a:r>
            <a:r>
              <a:rPr lang="ko-KR" altLang="en-US" sz="1600" b="1" dirty="0" err="1" smtClean="0"/>
              <a:t>속성명</a:t>
            </a:r>
            <a:r>
              <a:rPr lang="en-US" altLang="ko-KR" sz="1600" b="1" dirty="0" smtClean="0"/>
              <a:t>: </a:t>
            </a:r>
            <a:r>
              <a:rPr lang="ko-KR" altLang="en-US" sz="1600" b="1" dirty="0"/>
              <a:t>속성값</a:t>
            </a:r>
            <a:r>
              <a:rPr lang="en-US" altLang="ko-KR" sz="1600" b="1" dirty="0" smtClean="0"/>
              <a:t>; ... ;”&gt;</a:t>
            </a:r>
          </a:p>
          <a:p>
            <a:endParaRPr lang="en-US" altLang="ko-KR" sz="1000" b="1" dirty="0" smtClean="0"/>
          </a:p>
          <a:p>
            <a:r>
              <a:rPr lang="en-US" altLang="ko-KR" sz="1600" b="1" dirty="0" smtClean="0"/>
              <a:t>background  </a:t>
            </a:r>
            <a:r>
              <a:rPr lang="ko-KR" altLang="en-US" sz="1600" b="1" dirty="0" err="1" smtClean="0"/>
              <a:t>속성</a:t>
            </a:r>
            <a:r>
              <a:rPr lang="ko-KR" altLang="en-US" sz="1600" b="1" dirty="0" err="1"/>
              <a:t>명</a:t>
            </a:r>
            <a:r>
              <a:rPr lang="en-US" altLang="ko-KR" sz="1600" b="1" dirty="0" smtClean="0"/>
              <a:t>: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background-color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배경색 설정 </a:t>
            </a:r>
            <a:r>
              <a:rPr lang="en-US" altLang="ko-KR" sz="1400" dirty="0" smtClean="0"/>
              <a:t>(</a:t>
            </a:r>
            <a:r>
              <a:rPr lang="ko-KR" altLang="en-US" sz="1400" dirty="0" err="1"/>
              <a:t>색상값은</a:t>
            </a:r>
            <a:r>
              <a:rPr lang="ko-KR" altLang="en-US" sz="1400" dirty="0"/>
              <a:t> 폰트 색상 방법과 동일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background-image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배경을 이미지로 설정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url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함수를 속성값으로 사용하여 이미지 경로를 불러올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background-size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배경 이미지에 대한 사이즈 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background-repeat :</a:t>
            </a:r>
            <a:r>
              <a:rPr lang="en-US" altLang="ko-KR" sz="1400" dirty="0"/>
              <a:t> </a:t>
            </a:r>
            <a:r>
              <a:rPr lang="ko-KR" altLang="en-US" sz="1400" dirty="0" smtClean="0"/>
              <a:t>배경 반복 방법 설정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background-attachment : </a:t>
            </a:r>
            <a:r>
              <a:rPr lang="ko-KR" altLang="en-US" sz="1400" dirty="0" smtClean="0"/>
              <a:t>배경이미지 고정 여부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속성값으로 </a:t>
            </a:r>
            <a:r>
              <a:rPr lang="en-US" altLang="ko-KR" sz="1400" dirty="0" smtClean="0"/>
              <a:t>fixed(</a:t>
            </a:r>
            <a:r>
              <a:rPr lang="ko-KR" altLang="en-US" sz="1400" dirty="0" smtClean="0"/>
              <a:t>고정</a:t>
            </a:r>
            <a:r>
              <a:rPr lang="en-US" altLang="ko-KR" sz="1400" dirty="0" smtClean="0"/>
              <a:t>) , scroll (</a:t>
            </a:r>
            <a:r>
              <a:rPr lang="ko-KR" altLang="en-US" sz="1400" dirty="0" smtClean="0"/>
              <a:t>비 고정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있다</a:t>
            </a:r>
            <a:r>
              <a:rPr lang="en-US" altLang="ko-KR" sz="1400" dirty="0" smtClean="0"/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background-position : </a:t>
            </a:r>
            <a:r>
              <a:rPr lang="ko-KR" altLang="en-US" sz="1400" dirty="0" smtClean="0"/>
              <a:t>배경이미지의 위치 표시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background-position </a:t>
            </a:r>
            <a:r>
              <a:rPr lang="ko-KR" altLang="en-US" sz="1400" dirty="0" smtClean="0"/>
              <a:t>속성이 없을 경우 디폴트는 </a:t>
            </a:r>
            <a:r>
              <a:rPr lang="ko-KR" altLang="en-US" sz="1400" dirty="0"/>
              <a:t>좌측상단임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좌우위치 없이 상하위치만 기술될 경우에는 좌우위치의 디폴트는 </a:t>
            </a:r>
            <a:r>
              <a:rPr lang="en-US" altLang="ko-KR" sz="1400" dirty="0" smtClean="0"/>
              <a:t>center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상하위치도 마찬가지로 좌우위치만 기술될 경우에 상하위치의 디폴트는 </a:t>
            </a:r>
            <a:r>
              <a:rPr lang="en-US" altLang="ko-KR" sz="1400" dirty="0" smtClean="0"/>
              <a:t>middle</a:t>
            </a:r>
            <a:r>
              <a:rPr lang="ko-KR" altLang="en-US" sz="1400" dirty="0" smtClean="0"/>
              <a:t>로 변경된다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좌우위치는 </a:t>
            </a:r>
            <a:r>
              <a:rPr lang="en-US" altLang="ko-KR" sz="1400" dirty="0" smtClean="0"/>
              <a:t>left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상하위치는 </a:t>
            </a:r>
            <a:r>
              <a:rPr lang="en-US" altLang="ko-KR" sz="1400" dirty="0"/>
              <a:t>top </a:t>
            </a:r>
            <a:r>
              <a:rPr lang="ko-KR" altLang="en-US" sz="1400" dirty="0"/>
              <a:t>또는 </a:t>
            </a:r>
            <a:r>
              <a:rPr lang="en-US" altLang="ko-KR" sz="1400" dirty="0"/>
              <a:t>bottom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표시한다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형식</a:t>
            </a:r>
            <a:r>
              <a:rPr lang="en-US" altLang="ko-KR" sz="1400" b="1" dirty="0" smtClean="0"/>
              <a:t>(Syntax) : </a:t>
            </a:r>
            <a:r>
              <a:rPr lang="en-US" altLang="ko-KR" sz="1400" b="1" dirty="0"/>
              <a:t>background-position : </a:t>
            </a:r>
            <a:r>
              <a:rPr lang="en-US" altLang="ko-KR" sz="1400" b="1" dirty="0" smtClean="0"/>
              <a:t>right bottom ;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600" b="1" dirty="0" smtClean="0"/>
              <a:t>background-repeat </a:t>
            </a:r>
            <a:r>
              <a:rPr lang="ko-KR" altLang="en-US" sz="1600" b="1" dirty="0" smtClean="0"/>
              <a:t>속성값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 : 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, y</a:t>
            </a:r>
            <a:r>
              <a:rPr lang="ko-KR" altLang="en-US" sz="1400" dirty="0" smtClean="0"/>
              <a:t>축 방향 모두 반복 시킴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하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repeat-x : y</a:t>
            </a:r>
            <a:r>
              <a:rPr lang="ko-KR" altLang="en-US" sz="1400" dirty="0" smtClean="0"/>
              <a:t>축은 이미지 사이즈 그대로 유지되고</a:t>
            </a:r>
            <a:r>
              <a:rPr lang="en-US" altLang="ko-KR" sz="1400" dirty="0" smtClean="0"/>
              <a:t>, x</a:t>
            </a:r>
            <a:r>
              <a:rPr lang="ko-KR" altLang="en-US" sz="1400" dirty="0" smtClean="0"/>
              <a:t>축 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좌 </a:t>
            </a:r>
            <a:r>
              <a:rPr lang="en-US" altLang="ko-KR" sz="1400" dirty="0" smtClean="0"/>
              <a:t>= &gt; </a:t>
            </a:r>
            <a:r>
              <a:rPr lang="ko-KR" altLang="en-US" sz="1400" dirty="0" smtClean="0"/>
              <a:t>우 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repeat-y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축은 </a:t>
            </a:r>
            <a:r>
              <a:rPr lang="ko-KR" altLang="en-US" sz="1400" dirty="0"/>
              <a:t>이미지 사이즈 그대로 유지되고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축 </a:t>
            </a:r>
            <a:r>
              <a:rPr lang="ko-KR" altLang="en-US" sz="1400" dirty="0"/>
              <a:t>방향으로만 반복 시킴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상 </a:t>
            </a:r>
            <a:r>
              <a:rPr lang="en-US" altLang="ko-KR" sz="1400" dirty="0"/>
              <a:t>= &gt; </a:t>
            </a:r>
            <a:r>
              <a:rPr lang="ko-KR" altLang="en-US" sz="1400" dirty="0" smtClean="0"/>
              <a:t>하 </a:t>
            </a:r>
            <a:r>
              <a:rPr lang="ko-KR" altLang="en-US" sz="1400" dirty="0"/>
              <a:t>방향으로 반복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no-repeat : </a:t>
            </a:r>
            <a:r>
              <a:rPr lang="ko-KR" altLang="en-US" sz="1400" dirty="0" smtClean="0"/>
              <a:t>이미지 사이즈 만큼만 좌측상단부분을 기준으로 이미지로 나타냄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반복 안됨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*Tip : width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height </a:t>
            </a:r>
            <a:r>
              <a:rPr lang="ko-KR" altLang="en-US" sz="1400" dirty="0" smtClean="0"/>
              <a:t>속성값 설정 시 값의 단위는 </a:t>
            </a:r>
            <a:r>
              <a:rPr lang="en-US" altLang="ko-KR" sz="1400" dirty="0" err="1" smtClean="0"/>
              <a:t>px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픽셀</a:t>
            </a:r>
            <a:r>
              <a:rPr lang="en-US" altLang="ko-KR" sz="1400" dirty="0" smtClean="0"/>
              <a:t>), %(</a:t>
            </a:r>
            <a:r>
              <a:rPr lang="ko-KR" altLang="en-US" sz="1400" dirty="0" smtClean="0"/>
              <a:t>비율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vw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고정너비</a:t>
            </a:r>
            <a:r>
              <a:rPr lang="en-US" altLang="ko-KR" sz="1400" dirty="0" smtClean="0"/>
              <a:t>), </a:t>
            </a:r>
            <a:r>
              <a:rPr lang="en-US" altLang="ko-KR" sz="1400" dirty="0" err="1" smtClean="0"/>
              <a:t>vh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고정폭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등으로 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고정 단위로 설정할 경우는 데이터가 고정 범위를 벗어나면 표현을 해주기는 하지만 어느 정도 범위를 벗어나면 </a:t>
            </a:r>
            <a:r>
              <a:rPr lang="ko-KR" altLang="en-US" sz="1400" dirty="0" err="1" smtClean="0"/>
              <a:t>고정폭은</a:t>
            </a:r>
            <a:r>
              <a:rPr lang="ko-KR" altLang="en-US" sz="1400" dirty="0" smtClean="0"/>
              <a:t> 표현이 의도하지 않은 결과로 표시될 수 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예제 </a:t>
            </a:r>
            <a:r>
              <a:rPr lang="en-US" altLang="ko-KR" sz="1400" dirty="0" smtClean="0"/>
              <a:t>11zbackground2.html </a:t>
            </a:r>
            <a:r>
              <a:rPr lang="ko-KR" altLang="en-US" sz="1400" dirty="0" smtClean="0"/>
              <a:t>파일 참고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119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ko-KR" altLang="en-US" b="1" dirty="0" err="1" smtClean="0"/>
              <a:t>마크업</a:t>
            </a:r>
            <a:r>
              <a:rPr lang="en-US" altLang="ko-KR" b="1" dirty="0" smtClean="0"/>
              <a:t>(Markup)</a:t>
            </a:r>
            <a:r>
              <a:rPr lang="ko-KR" altLang="en-US" b="1" dirty="0" smtClean="0"/>
              <a:t> 언어란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태그 등을 이용하여 문서나 데이터의 구조를 나타내는 언어를 말함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인코딩</a:t>
            </a:r>
            <a:r>
              <a:rPr lang="en-US" altLang="ko-KR" b="1" dirty="0" smtClean="0"/>
              <a:t>(Encoding)</a:t>
            </a:r>
            <a:r>
              <a:rPr lang="ko-KR" altLang="en-US" b="1" dirty="0" smtClean="0"/>
              <a:t> 이란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</a:t>
            </a:r>
            <a:r>
              <a:rPr lang="en-US" altLang="ko-KR" sz="1400" dirty="0" smtClean="0"/>
              <a:t>(Character Set) </a:t>
            </a:r>
            <a:r>
              <a:rPr lang="ko-KR" altLang="en-US" sz="1400" dirty="0" smtClean="0"/>
              <a:t>정보를 표현하기 위한 글자 집합 정의를 말함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문자 집합을 컴퓨터에 저장하거나 통신에 사용할 목적으로 부호화 하는 것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UTF-8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 smtClean="0"/>
              <a:t> 또는 웹 코드</a:t>
            </a:r>
            <a:r>
              <a:rPr lang="en-US" altLang="ko-KR" b="1" dirty="0" smtClean="0"/>
              <a:t>(meta)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인코딩형식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유니코드 기반의 가변 길이 문자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 중 하나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세상에 있는 거의 모든 문자를 표현할 수 있는 유니코드 문자를 지원하는 </a:t>
            </a:r>
            <a:r>
              <a:rPr lang="en-US" altLang="ko-KR" sz="1400" dirty="0"/>
              <a:t>HTML5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조합형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ANSI</a:t>
            </a:r>
            <a:r>
              <a:rPr lang="ko-KR" altLang="en-US" b="1" dirty="0" smtClean="0"/>
              <a:t>이란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파일인코딩형식</a:t>
            </a:r>
            <a:r>
              <a:rPr lang="ko-KR" altLang="en-US" b="1" dirty="0"/>
              <a:t> 또는 웹 코드</a:t>
            </a:r>
            <a:r>
              <a:rPr lang="en-US" altLang="ko-KR" b="1" dirty="0"/>
              <a:t>(meta)</a:t>
            </a:r>
            <a:r>
              <a:rPr lang="ko-KR" altLang="en-US" b="1" dirty="0"/>
              <a:t>의 </a:t>
            </a:r>
            <a:r>
              <a:rPr lang="ko-KR" altLang="en-US" b="1" u="sng" dirty="0" err="1" smtClean="0"/>
              <a:t>인코딩형식은</a:t>
            </a:r>
            <a:r>
              <a:rPr lang="ko-KR" altLang="en-US" b="1" u="sng" dirty="0" smtClean="0"/>
              <a:t> </a:t>
            </a:r>
            <a:r>
              <a:rPr lang="en-US" altLang="ko-KR" b="1" u="sng" dirty="0" smtClean="0"/>
              <a:t>EUC-KR</a:t>
            </a:r>
            <a:r>
              <a:rPr lang="ko-KR" altLang="en-US" b="1" u="sng" dirty="0" smtClean="0"/>
              <a:t>임</a:t>
            </a:r>
            <a:endParaRPr lang="en-US" altLang="ko-KR" b="1" u="sng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ASCII</a:t>
            </a:r>
            <a:r>
              <a:rPr lang="ko-KR" altLang="en-US" sz="1400" dirty="0" smtClean="0"/>
              <a:t>코드를 확장하여 사용할 수 있도록 한 </a:t>
            </a:r>
            <a:r>
              <a:rPr lang="ko-KR" altLang="en-US" sz="1400" dirty="0"/>
              <a:t>문자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방식 중 하나</a:t>
            </a:r>
            <a:r>
              <a:rPr lang="en-US" altLang="ko-KR" sz="1400" dirty="0" smtClean="0"/>
              <a:t>. 256</a:t>
            </a:r>
            <a:r>
              <a:rPr lang="ko-KR" altLang="en-US" sz="1400" dirty="0"/>
              <a:t>개의 문자 코드를 </a:t>
            </a:r>
            <a:r>
              <a:rPr lang="ko-KR" altLang="en-US" sz="1400" dirty="0" smtClean="0"/>
              <a:t>지원하는 </a:t>
            </a:r>
            <a:r>
              <a:rPr lang="en-US" altLang="ko-KR" sz="1400" dirty="0"/>
              <a:t>HTML4</a:t>
            </a:r>
            <a:r>
              <a:rPr lang="ko-KR" altLang="en-US" sz="1400" dirty="0"/>
              <a:t>의 기본 </a:t>
            </a:r>
            <a:r>
              <a:rPr lang="ko-KR" altLang="en-US" sz="1400" dirty="0" err="1" smtClean="0"/>
              <a:t>문자셋임</a:t>
            </a:r>
            <a:r>
              <a:rPr lang="en-US" altLang="ko-KR" sz="1400" dirty="0" smtClean="0"/>
              <a:t>.(</a:t>
            </a:r>
            <a:r>
              <a:rPr lang="ko-KR" altLang="en-US" sz="1400" dirty="0" smtClean="0"/>
              <a:t>완성형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웹</a:t>
            </a:r>
            <a:r>
              <a:rPr lang="en-US" altLang="ko-KR" b="1" dirty="0" smtClean="0"/>
              <a:t>(Semantic Web)</a:t>
            </a:r>
            <a:r>
              <a:rPr lang="ko-KR" altLang="en-US" b="1" dirty="0" smtClean="0"/>
              <a:t>이란 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의미 있는 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지능적인 웹을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/>
              <a:t>▶ </a:t>
            </a:r>
            <a:r>
              <a:rPr lang="ko-KR" altLang="en-US" b="1" dirty="0" smtClean="0"/>
              <a:t>웹 표준이란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어느 브라우저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환경에서든 호환이 가능하도록 일종의 규칙을 만든 것을 말함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/>
              <a:t>▶ 웹 </a:t>
            </a:r>
            <a:r>
              <a:rPr lang="ko-KR" altLang="en-US" b="1" dirty="0" err="1" smtClean="0"/>
              <a:t>접근성이란</a:t>
            </a:r>
            <a:r>
              <a:rPr lang="ko-KR" altLang="en-US" b="1" dirty="0" smtClean="0"/>
              <a:t> </a:t>
            </a:r>
            <a:r>
              <a:rPr lang="en-US" altLang="ko-K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어느 </a:t>
            </a:r>
            <a:r>
              <a:rPr lang="ko-KR" altLang="en-US" sz="1400" dirty="0" smtClean="0"/>
              <a:t>누구나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장애우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고령자더라도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어디에서나 사용 가능한 웹을 만드는 것을 말함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웹 접근성의 대표적인 예시로는 </a:t>
            </a:r>
            <a:r>
              <a:rPr lang="ko-KR" altLang="en-US" sz="1400" dirty="0" err="1" smtClean="0"/>
              <a:t>화면낭독기를</a:t>
            </a:r>
            <a:r>
              <a:rPr lang="ko-KR" altLang="en-US" sz="1400" dirty="0" smtClean="0"/>
              <a:t> 위한 </a:t>
            </a:r>
            <a:r>
              <a:rPr lang="en-US" altLang="ko-KR" sz="1400" dirty="0" smtClean="0"/>
              <a:t>alt, title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고령자를 위한 레이블 등을 들 수 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</a:t>
            </a:r>
            <a:r>
              <a:rPr lang="ko-KR" altLang="en-US" b="1" dirty="0" smtClean="0"/>
              <a:t>스타일  </a:t>
            </a:r>
            <a:r>
              <a:rPr lang="en-US" altLang="ko-KR" b="1" dirty="0"/>
              <a:t>: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스타일을 설정할 때 사용하는 속성임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선 </a:t>
            </a:r>
            <a:r>
              <a:rPr lang="ko-KR" altLang="en-US" sz="1400" dirty="0" err="1" smtClean="0"/>
              <a:t>색상값은</a:t>
            </a:r>
            <a:r>
              <a:rPr lang="ko-KR" altLang="en-US" sz="1400" dirty="0" smtClean="0"/>
              <a:t> 서체 색상 </a:t>
            </a:r>
            <a:r>
              <a:rPr lang="ko-KR" altLang="en-US" sz="1400" dirty="0" err="1" smtClean="0"/>
              <a:t>설정값과</a:t>
            </a:r>
            <a:r>
              <a:rPr lang="ko-KR" altLang="en-US" sz="1400" dirty="0" smtClean="0"/>
              <a:t> 동일하게 사용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border-style(</a:t>
            </a:r>
            <a:r>
              <a:rPr lang="ko-KR" altLang="en-US" b="1" dirty="0" smtClean="0"/>
              <a:t>선 종류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속성값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1. dotted – </a:t>
            </a:r>
            <a:r>
              <a:rPr lang="ko-KR" altLang="en-US" sz="1400" dirty="0" smtClean="0"/>
              <a:t>테두리를 점선으로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2. dash – </a:t>
            </a:r>
            <a:r>
              <a:rPr lang="ko-KR" altLang="en-US" sz="1400" dirty="0" smtClean="0"/>
              <a:t>테두리를 </a:t>
            </a:r>
            <a:r>
              <a:rPr lang="en-US" altLang="ko-KR" sz="1400" dirty="0" smtClean="0"/>
              <a:t>– (</a:t>
            </a:r>
            <a:r>
              <a:rPr lang="ko-KR" altLang="en-US" sz="1400" dirty="0" smtClean="0"/>
              <a:t>짧은 </a:t>
            </a:r>
            <a:r>
              <a:rPr lang="ko-KR" altLang="en-US" sz="1400" dirty="0" err="1" smtClean="0"/>
              <a:t>대시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선으로 표현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3. solid – </a:t>
            </a:r>
            <a:r>
              <a:rPr lang="ko-KR" altLang="en-US" sz="1400" dirty="0" smtClean="0"/>
              <a:t>테두리를 실선으로 표현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4. double – </a:t>
            </a:r>
            <a:r>
              <a:rPr lang="ko-KR" altLang="en-US" sz="1400" dirty="0" smtClean="0"/>
              <a:t>테두리를 이중 실선으로 표현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b="1" dirty="0" smtClean="0"/>
              <a:t>입체표현 선 </a:t>
            </a:r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가지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groove , ridge, inset, outset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테두리의 그림자 표현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색상값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회색임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6. none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값 없음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7. hidden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테두리 숨기기</a:t>
            </a:r>
            <a:r>
              <a:rPr lang="en-US" altLang="ko-KR" sz="1400" smtClean="0"/>
              <a:t>. </a:t>
            </a:r>
            <a:endParaRPr lang="en-US" altLang="ko-KR" sz="1400" dirty="0" smtClean="0"/>
          </a:p>
          <a:p>
            <a:r>
              <a:rPr lang="ko-KR" altLang="en-US" b="1" smtClean="0"/>
              <a:t>▶ </a:t>
            </a:r>
            <a:r>
              <a:rPr lang="ko-KR" altLang="en-US" b="1" dirty="0" err="1" smtClean="0"/>
              <a:t>위치별</a:t>
            </a:r>
            <a:r>
              <a:rPr lang="ko-KR" altLang="en-US" b="1" dirty="0" smtClean="0"/>
              <a:t> 테두리 선 </a:t>
            </a:r>
            <a:r>
              <a:rPr lang="ko-KR" altLang="en-US" b="1" dirty="0" err="1" smtClean="0"/>
              <a:t>속성명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border-top : </a:t>
            </a:r>
            <a:r>
              <a:rPr lang="ko-KR" altLang="en-US" sz="1400" dirty="0" smtClean="0"/>
              <a:t>위쪽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border-bottom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아래쪽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border-left : </a:t>
            </a:r>
            <a:r>
              <a:rPr lang="ko-KR" altLang="en-US" sz="1400" dirty="0" smtClean="0"/>
              <a:t>왼쪽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border-right : </a:t>
            </a:r>
            <a:r>
              <a:rPr lang="ko-KR" altLang="en-US" sz="1400" dirty="0" smtClean="0"/>
              <a:t>오른쪽 테두리의 스타일을 변경할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border-space 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테두리와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셀 사이의 간격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bg2">
                    <a:lumMod val="25000"/>
                  </a:schemeClr>
                </a:solidFill>
              </a:rPr>
              <a:t>테이블의 셀과 셀사이의 간격을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설정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: border-spacing: 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border-collapse </a:t>
            </a:r>
            <a:r>
              <a:rPr lang="en-US" altLang="ko-KR" sz="1400" dirty="0"/>
              <a:t>: </a:t>
            </a:r>
            <a:r>
              <a:rPr lang="ko-KR" altLang="en-US" sz="1400" dirty="0"/>
              <a:t>겹치는 두 선을 한 선으로 표현할 때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속성값으로 </a:t>
            </a:r>
            <a:r>
              <a:rPr lang="en-US" altLang="ko-KR" sz="1400" dirty="0"/>
              <a:t>collapse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</a:t>
            </a:r>
            <a:r>
              <a:rPr lang="en-US" altLang="ko-KR" sz="1600" b="1" dirty="0" smtClean="0"/>
              <a:t>collapse;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49638" y="889901"/>
            <a:ext cx="6588576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 smtClean="0"/>
              <a:t> </a:t>
            </a:r>
            <a:r>
              <a:rPr lang="en-US" altLang="ko-KR" b="1" dirty="0"/>
              <a:t>1 (border shorthand): 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style=“border:</a:t>
            </a:r>
            <a:r>
              <a:rPr lang="ko-KR" altLang="en-US" b="1" dirty="0" err="1"/>
              <a:t>선굵기</a:t>
            </a:r>
            <a:r>
              <a:rPr lang="en-US" altLang="ko-KR" b="1" dirty="0" err="1"/>
              <a:t>px</a:t>
            </a:r>
            <a:r>
              <a:rPr lang="en-US" altLang="ko-KR" b="1" dirty="0"/>
              <a:t>  </a:t>
            </a:r>
            <a:r>
              <a:rPr lang="ko-KR" altLang="en-US" b="1" dirty="0" err="1"/>
              <a:t>선종류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 err="1"/>
              <a:t>선색상</a:t>
            </a:r>
            <a:r>
              <a:rPr lang="en-US" altLang="ko-KR" b="1" dirty="0" smtClean="0"/>
              <a:t>;”&gt;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형식</a:t>
            </a:r>
            <a:r>
              <a:rPr lang="en-US" altLang="ko-KR" b="1" dirty="0"/>
              <a:t>2 :</a:t>
            </a:r>
          </a:p>
          <a:p>
            <a:r>
              <a:rPr lang="en-US" altLang="ko-KR" b="1" dirty="0"/>
              <a:t>&lt;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</a:t>
            </a:r>
            <a:r>
              <a:rPr lang="en-US" altLang="ko-KR" b="1" dirty="0"/>
              <a:t>style=“border-</a:t>
            </a:r>
            <a:r>
              <a:rPr lang="ko-KR" altLang="en-US" b="1" dirty="0"/>
              <a:t>해당스타일</a:t>
            </a:r>
            <a:r>
              <a:rPr lang="en-US" altLang="ko-KR" b="1" dirty="0"/>
              <a:t>: </a:t>
            </a:r>
            <a:r>
              <a:rPr lang="ko-KR" altLang="en-US" b="1" dirty="0"/>
              <a:t>속성값</a:t>
            </a:r>
            <a:r>
              <a:rPr lang="en-US" altLang="ko-KR" b="1" dirty="0"/>
              <a:t>;” &gt;</a:t>
            </a:r>
          </a:p>
        </p:txBody>
      </p:sp>
    </p:spTree>
    <p:extLst>
      <p:ext uri="{BB962C8B-B14F-4D97-AF65-F5344CB8AC3E}">
        <p14:creationId xmlns:p14="http://schemas.microsoft.com/office/powerpoint/2010/main" val="10522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테두리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)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border-radius </a:t>
            </a:r>
            <a:r>
              <a:rPr lang="en-US" altLang="ko-KR" b="1" dirty="0"/>
              <a:t>:  </a:t>
            </a:r>
            <a:r>
              <a:rPr lang="ko-KR" altLang="en-US" b="1" dirty="0" smtClean="0"/>
              <a:t>테두리 </a:t>
            </a:r>
            <a:r>
              <a:rPr lang="ko-KR" altLang="en-US" b="1" dirty="0"/>
              <a:t>굴림</a:t>
            </a:r>
            <a:r>
              <a:rPr lang="en-US" altLang="ko-KR" b="1" dirty="0"/>
              <a:t> , </a:t>
            </a:r>
            <a:r>
              <a:rPr lang="ko-KR" altLang="en-US" b="1" dirty="0"/>
              <a:t>단위는 </a:t>
            </a:r>
            <a:r>
              <a:rPr lang="en-US" altLang="ko-KR" b="1" dirty="0" err="1"/>
              <a:t>px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4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좌측상단값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우측상단값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2</a:t>
            </a:r>
            <a:r>
              <a:rPr lang="ko-KR" altLang="en-US" sz="1600" dirty="0"/>
              <a:t>개 값 지정 시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좌측상단우측하단값</a:t>
            </a:r>
            <a:r>
              <a:rPr lang="ko-KR" altLang="en-US" sz="1600" dirty="0" smtClean="0"/>
              <a:t>   </a:t>
            </a:r>
            <a:r>
              <a:rPr lang="ko-KR" altLang="en-US" sz="1600" dirty="0" err="1" smtClean="0"/>
              <a:t>우측상단좌측하단값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개 값 지정 시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좌측상단우측상단우측하단좌측하단값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;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017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스타일을 지정할 대상을 선택자라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여러 개의 </a:t>
            </a:r>
            <a:r>
              <a:rPr lang="ko-KR" altLang="en-US" sz="1400" dirty="0" err="1" smtClean="0"/>
              <a:t>선택자</a:t>
            </a:r>
            <a:r>
              <a:rPr lang="ko-KR" altLang="en-US" sz="1400" dirty="0" smtClean="0"/>
              <a:t> 기술이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나열은 </a:t>
            </a:r>
            <a:r>
              <a:rPr lang="en-US" altLang="ko-KR" sz="1400" dirty="0" smtClean="0"/>
              <a:t>,(</a:t>
            </a:r>
            <a:r>
              <a:rPr lang="ko-KR" altLang="en-US" sz="1400" dirty="0" smtClean="0"/>
              <a:t>콤마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쉼표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구분하여 나열한다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ko-KR" altLang="en-US" b="1" dirty="0" err="1" smtClean="0"/>
              <a:t>단순선택자</a:t>
            </a:r>
            <a:r>
              <a:rPr lang="en-US" altLang="ko-KR" b="1" dirty="0" smtClean="0"/>
              <a:t>(simple selector)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엘리먼트의</a:t>
            </a:r>
            <a:r>
              <a:rPr lang="ko-KR" altLang="en-US" sz="1400" dirty="0" smtClean="0"/>
              <a:t> 이름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태그명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등으로 선택</a:t>
            </a:r>
            <a:endParaRPr lang="en-US" altLang="ko-KR" sz="1400" dirty="0" smtClean="0"/>
          </a:p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엘리먼트의</a:t>
            </a:r>
            <a:r>
              <a:rPr lang="ko-KR" altLang="en-US" sz="1600" b="1" dirty="0" smtClean="0"/>
              <a:t> 이름</a:t>
            </a:r>
            <a:r>
              <a:rPr lang="en-US" altLang="ko-KR" sz="1600" b="1" dirty="0" smtClean="0"/>
              <a:t>(=</a:t>
            </a:r>
            <a:r>
              <a:rPr lang="ko-KR" altLang="en-US" sz="1600" b="1" dirty="0" err="1" smtClean="0"/>
              <a:t>태그명</a:t>
            </a:r>
            <a:r>
              <a:rPr lang="en-US" altLang="ko-KR" sz="1600" b="1" dirty="0" smtClean="0"/>
              <a:t>=</a:t>
            </a:r>
            <a:r>
              <a:rPr lang="ko-KR" altLang="en-US" sz="1600" b="1" dirty="0" err="1" smtClean="0"/>
              <a:t>요소명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요소명으로</a:t>
            </a:r>
            <a:r>
              <a:rPr lang="ko-KR" altLang="en-US" sz="1600" dirty="0" smtClean="0"/>
              <a:t>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아이디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#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붙인다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아이디는 단 한 개만 존재할 수 있다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권장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여러 개를 기술할 수도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적용도 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스크립트나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속성에 관련된 </a:t>
            </a:r>
            <a:r>
              <a:rPr lang="ko-KR" altLang="en-US" sz="1600" dirty="0" err="1" smtClean="0"/>
              <a:t>엘리먼트</a:t>
            </a:r>
            <a:r>
              <a:rPr lang="en-US" altLang="ko-KR" sz="1600" dirty="0" smtClean="0"/>
              <a:t>(label</a:t>
            </a:r>
            <a:r>
              <a:rPr lang="ko-KR" altLang="en-US" sz="1600" dirty="0" smtClean="0"/>
              <a:t>과 같은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사용 시</a:t>
            </a:r>
            <a:endParaRPr lang="en-US" altLang="ko-KR" sz="1600" dirty="0" smtClean="0"/>
          </a:p>
          <a:p>
            <a:r>
              <a:rPr lang="ko-KR" altLang="en-US" sz="1600" dirty="0" smtClean="0"/>
              <a:t>예상치 못한 결과값이 나올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p#</a:t>
            </a:r>
            <a:r>
              <a:rPr lang="ko-KR" altLang="en-US" sz="1600" dirty="0" err="1" smtClean="0"/>
              <a:t>아이디명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클래스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앞에 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마침</a:t>
            </a:r>
            <a:r>
              <a:rPr lang="ko-KR" altLang="en-US" sz="1600" dirty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붙인다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p.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 그룹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(Group selector)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여러 개의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를 선택하여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 p , #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 , .job { text-align: center; }</a:t>
            </a:r>
          </a:p>
          <a:p>
            <a:endParaRPr lang="en-US" altLang="ko-KR" sz="1600" dirty="0" smtClean="0"/>
          </a:p>
          <a:p>
            <a:r>
              <a:rPr lang="ko-KR" altLang="en-US" sz="1600" b="1" dirty="0"/>
              <a:t>▶ </a:t>
            </a:r>
            <a:r>
              <a:rPr lang="ko-KR" altLang="en-US" sz="1600" b="1" dirty="0" smtClean="0"/>
              <a:t>범용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Universal </a:t>
            </a:r>
            <a:r>
              <a:rPr lang="en-US" altLang="ko-KR" sz="1600" b="1" dirty="0" smtClean="0"/>
              <a:t>Selector) :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모든 요소에 적용</a:t>
            </a:r>
            <a:endParaRPr lang="en-US" altLang="ko-KR" sz="1600" dirty="0" smtClean="0"/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* </a:t>
            </a:r>
            <a:r>
              <a:rPr lang="en-US" altLang="ko-KR" sz="1600" dirty="0" smtClean="0"/>
              <a:t>{</a:t>
            </a:r>
            <a:r>
              <a:rPr lang="en-US" altLang="ko-KR" sz="1600" dirty="0"/>
              <a:t>  text-align: center</a:t>
            </a:r>
            <a:r>
              <a:rPr lang="en-US" altLang="ko-KR" sz="1600" dirty="0" smtClean="0"/>
              <a:t>; color</a:t>
            </a:r>
            <a:r>
              <a:rPr lang="en-US" altLang="ko-KR" sz="1600" dirty="0"/>
              <a:t>: blue</a:t>
            </a:r>
            <a:r>
              <a:rPr lang="en-US" altLang="ko-KR" sz="1600" dirty="0" smtClean="0"/>
              <a:t>;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0021" y="889901"/>
            <a:ext cx="6768193" cy="263707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형식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(selector)</a:t>
            </a:r>
            <a:r>
              <a:rPr lang="en-US" altLang="ko-KR" b="1" dirty="0"/>
              <a:t> {</a:t>
            </a:r>
            <a:br>
              <a:rPr lang="en-US" altLang="ko-KR" b="1" dirty="0"/>
            </a:br>
            <a:r>
              <a:rPr lang="en-US" altLang="ko-KR" b="1" dirty="0"/>
              <a:t> 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1(property)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1(value) ;  /*</a:t>
            </a:r>
            <a:r>
              <a:rPr lang="ko-KR" altLang="en-US" b="1" dirty="0" smtClean="0"/>
              <a:t>선</a:t>
            </a:r>
            <a:r>
              <a:rPr lang="ko-KR" altLang="en-US" b="1" dirty="0"/>
              <a:t>언</a:t>
            </a:r>
            <a:r>
              <a:rPr lang="en-US" altLang="ko-KR" b="1" dirty="0" smtClean="0"/>
              <a:t>*/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  </a:t>
            </a:r>
            <a:r>
              <a:rPr lang="ko-KR" altLang="en-US" b="1" dirty="0" err="1" smtClean="0"/>
              <a:t>속성명</a:t>
            </a:r>
            <a:r>
              <a:rPr lang="en-US" altLang="ko-KR" b="1" dirty="0" smtClean="0"/>
              <a:t>2</a:t>
            </a:r>
            <a:r>
              <a:rPr lang="en-US" altLang="ko-KR" b="1" dirty="0"/>
              <a:t>(property)</a:t>
            </a:r>
            <a:r>
              <a:rPr lang="ko-KR" altLang="en-US" b="1" dirty="0" smtClean="0"/>
              <a:t> </a:t>
            </a:r>
            <a:r>
              <a:rPr lang="en-US" altLang="ko-KR" b="1" dirty="0"/>
              <a:t>: </a:t>
            </a:r>
            <a:r>
              <a:rPr lang="ko-KR" altLang="en-US" b="1" dirty="0" smtClean="0"/>
              <a:t>속성값</a:t>
            </a:r>
            <a:r>
              <a:rPr lang="en-US" altLang="ko-KR" b="1" dirty="0" smtClean="0"/>
              <a:t>2</a:t>
            </a:r>
            <a:r>
              <a:rPr lang="en-US" altLang="ko-KR" b="1" dirty="0"/>
              <a:t>(value</a:t>
            </a:r>
            <a:r>
              <a:rPr lang="en-US" altLang="ko-KR" b="1" dirty="0" smtClean="0"/>
              <a:t>) ;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. . .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3391" y="955221"/>
            <a:ext cx="1245052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구부러진 연결선 8"/>
          <p:cNvCxnSpPr>
            <a:stCxn id="5" idx="1"/>
          </p:cNvCxnSpPr>
          <p:nvPr/>
        </p:nvCxnSpPr>
        <p:spPr>
          <a:xfrm rot="10800000" flipV="1">
            <a:off x="7372367" y="1379764"/>
            <a:ext cx="151025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300483" y="981074"/>
            <a:ext cx="2088695" cy="849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나열 및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선언구분자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구부러진 연결선 14"/>
          <p:cNvCxnSpPr>
            <a:stCxn id="14" idx="1"/>
          </p:cNvCxnSpPr>
          <p:nvPr/>
        </p:nvCxnSpPr>
        <p:spPr>
          <a:xfrm rot="10800000" flipV="1">
            <a:off x="9149461" y="1405617"/>
            <a:ext cx="151022" cy="595992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조합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둘 이상의 단순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 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단순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사이에 </a:t>
            </a:r>
            <a:r>
              <a:rPr lang="ko-KR" altLang="en-US" sz="1600" dirty="0" err="1" smtClean="0"/>
              <a:t>결합자</a:t>
            </a:r>
            <a:r>
              <a:rPr lang="en-US" altLang="ko-KR" sz="1600" dirty="0" smtClean="0"/>
              <a:t>(+)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포함 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r>
              <a:rPr lang="en-US" altLang="ko-KR" sz="1600" b="1" dirty="0" smtClean="0"/>
              <a:t>1</a:t>
            </a:r>
            <a:r>
              <a:rPr lang="en-US" altLang="ko-KR" sz="1600" b="1" smtClean="0"/>
              <a:t>. </a:t>
            </a:r>
            <a:r>
              <a:rPr lang="ko-KR" altLang="en-US" sz="1600" b="1" smtClean="0"/>
              <a:t>자손 </a:t>
            </a:r>
            <a:r>
              <a:rPr lang="ko-KR" altLang="en-US" sz="1600" b="1" err="1" smtClean="0"/>
              <a:t>선택자</a:t>
            </a:r>
            <a:r>
              <a:rPr lang="en-US" altLang="ko-KR" sz="1600" b="1" smtClean="0"/>
              <a:t>: (</a:t>
            </a:r>
            <a:r>
              <a:rPr lang="ko-KR" altLang="en-US" sz="1600" b="1" smtClean="0"/>
              <a:t>자식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자손 모두 포함</a:t>
            </a:r>
            <a:r>
              <a:rPr lang="en-US" altLang="ko-KR" sz="1600" b="1" smtClean="0"/>
              <a:t>)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공백으로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하위 관계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후손 관계를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div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p </a:t>
            </a:r>
            <a:r>
              <a:rPr lang="en-US" altLang="ko-KR" sz="1600" dirty="0" smtClean="0"/>
              <a:t>{ text-align: center; 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자</a:t>
            </a:r>
            <a:r>
              <a:rPr lang="ko-KR" altLang="en-US" sz="1600" b="1" dirty="0"/>
              <a:t>식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자식 관계를 의미한다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후손은 포함되지 않는다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&gt;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인접 형제 </a:t>
            </a:r>
            <a:r>
              <a:rPr lang="ko-KR" altLang="en-US" sz="1600" b="1" dirty="0" err="1" smtClean="0"/>
              <a:t>선택자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두 개의 </a:t>
            </a:r>
            <a:r>
              <a:rPr lang="ko-KR" altLang="en-US" sz="1600" dirty="0" err="1" smtClean="0"/>
              <a:t>선택자</a:t>
            </a:r>
            <a:r>
              <a:rPr lang="ko-KR" altLang="en-US" sz="1600" dirty="0" smtClean="0"/>
              <a:t> 사이를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기호로 구분한다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앞의 선택자의 바로 뒤에 붙어 있는 형제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의미한다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+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일반</a:t>
            </a:r>
            <a:r>
              <a:rPr lang="ko-KR" altLang="en-US" sz="1600" b="1" dirty="0"/>
              <a:t> 형제 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  </a:t>
            </a:r>
            <a:r>
              <a:rPr lang="en-US" altLang="ko-KR" sz="1600" b="1" dirty="0"/>
              <a:t>:</a:t>
            </a:r>
            <a:endParaRPr lang="ko-KR" altLang="en-US" sz="1600" b="1" dirty="0"/>
          </a:p>
          <a:p>
            <a:r>
              <a:rPr lang="ko-KR" altLang="en-US" sz="1600" dirty="0"/>
              <a:t>두 개의 </a:t>
            </a:r>
            <a:r>
              <a:rPr lang="ko-KR" altLang="en-US" sz="1600" dirty="0" err="1"/>
              <a:t>선택자</a:t>
            </a:r>
            <a:r>
              <a:rPr lang="ko-KR" altLang="en-US" sz="1600" dirty="0"/>
              <a:t> 사이를 </a:t>
            </a:r>
            <a:r>
              <a:rPr lang="en-US" altLang="ko-KR" sz="1600" dirty="0"/>
              <a:t>~ </a:t>
            </a:r>
            <a:r>
              <a:rPr lang="ko-KR" altLang="en-US" sz="1600" dirty="0"/>
              <a:t>기호로 구분한다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앞의 선택자의 뒤에 있는 모든 형제 </a:t>
            </a:r>
            <a:r>
              <a:rPr lang="ko-KR" altLang="en-US" sz="1600" dirty="0" err="1"/>
              <a:t>선택자를</a:t>
            </a:r>
            <a:r>
              <a:rPr lang="ko-KR" altLang="en-US" sz="1600" dirty="0"/>
              <a:t> 의미한다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en-US" altLang="ko-KR" sz="1600" b="1" dirty="0"/>
              <a:t> div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~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p </a:t>
            </a:r>
            <a:r>
              <a:rPr lang="en-US" altLang="ko-KR" sz="1600" dirty="0"/>
              <a:t>{ text-align: center; 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96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가상클래스 </a:t>
            </a:r>
            <a:r>
              <a:rPr lang="ko-KR" altLang="en-US" b="1" dirty="0" err="1" smtClean="0"/>
              <a:t>선택자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Combinator</a:t>
            </a:r>
            <a:r>
              <a:rPr lang="en-US" altLang="ko-KR" b="1" dirty="0"/>
              <a:t> selectors</a:t>
            </a:r>
            <a:r>
              <a:rPr lang="en-US" altLang="ko-KR" b="1" dirty="0" smtClean="0"/>
              <a:t>) </a:t>
            </a:r>
            <a:r>
              <a:rPr lang="en-US" altLang="ko-KR" sz="1600" b="1" dirty="0" smtClean="0"/>
              <a:t>:</a:t>
            </a:r>
            <a:r>
              <a:rPr lang="en-US" altLang="ko-KR" sz="1400" b="1" dirty="0" smtClean="0"/>
              <a:t>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요소의 특수 상태를 정의하는 데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요소 위에 마우스를 놓을 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방문한 </a:t>
            </a:r>
            <a:r>
              <a:rPr lang="ko-KR" altLang="en-US" sz="1600" dirty="0"/>
              <a:t>링크와 방문하지 않은 링크를 다르게 </a:t>
            </a:r>
            <a:r>
              <a:rPr lang="ko-KR" altLang="en-US" sz="1600" dirty="0" smtClean="0"/>
              <a:t>스타일링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포커스를 받을 </a:t>
            </a:r>
            <a:r>
              <a:rPr lang="ko-KR" altLang="en-US" sz="1600" dirty="0"/>
              <a:t>때 요소 스타일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endParaRPr lang="en-US" altLang="ko-KR" sz="1400" b="1" dirty="0"/>
          </a:p>
          <a:p>
            <a:r>
              <a:rPr lang="en-US" altLang="ko-KR" sz="1600" b="1" smtClean="0"/>
              <a:t>:</a:t>
            </a:r>
            <a:r>
              <a:rPr lang="ko-KR" altLang="en-US" sz="1600" b="1" smtClean="0"/>
              <a:t>행위</a:t>
            </a:r>
            <a:r>
              <a:rPr lang="en-US" altLang="ko-KR" sz="1600" b="1" smtClean="0"/>
              <a:t>(</a:t>
            </a:r>
            <a:r>
              <a:rPr lang="ko-KR" altLang="en-US" sz="1600" b="1" smtClean="0"/>
              <a:t>행동</a:t>
            </a:r>
            <a:r>
              <a:rPr lang="en-US" altLang="ko-KR" sz="1600" b="1" smtClean="0"/>
              <a:t>)</a:t>
            </a:r>
          </a:p>
          <a:p>
            <a:r>
              <a:rPr lang="ko-KR" altLang="en-US" sz="1600" b="1" smtClean="0"/>
              <a:t>태그명</a:t>
            </a:r>
            <a:r>
              <a:rPr lang="en-US" altLang="ko-KR" sz="1600" b="1" smtClean="0"/>
              <a:t>:hover –</a:t>
            </a:r>
            <a:r>
              <a:rPr lang="ko-KR" altLang="en-US" sz="1600" b="1" smtClean="0"/>
              <a:t>마우스를 오버했을 때</a:t>
            </a:r>
            <a:endParaRPr lang="en-US" altLang="ko-KR" sz="1600" b="1" smtClean="0"/>
          </a:p>
          <a:p>
            <a:r>
              <a:rPr lang="ko-KR" altLang="en-US" sz="1600" b="1" smtClean="0"/>
              <a:t>태그명</a:t>
            </a:r>
            <a:r>
              <a:rPr lang="en-US" altLang="ko-KR" sz="1600" b="1" smtClean="0"/>
              <a:t>:visited – </a:t>
            </a:r>
            <a:r>
              <a:rPr lang="ko-KR" altLang="en-US" sz="1600" b="1" smtClean="0"/>
              <a:t>방문을 했을때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95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7150" y="742948"/>
          <a:ext cx="11919858" cy="5803656"/>
        </p:xfrm>
        <a:graphic>
          <a:graphicData uri="http://schemas.openxmlformats.org/drawingml/2006/table">
            <a:tbl>
              <a:tblPr/>
              <a:tblGrid>
                <a:gridCol w="1894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1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선택자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</a:rPr>
                        <a:t>예 설명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.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"/>
                        </a:rPr>
                        <a:t>class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.intro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class="intro"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#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3"/>
                        </a:rPr>
                        <a:t>id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#firstname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id="firstname"</a:t>
                      </a:r>
                      <a:r>
                        <a:rPr lang="ko-KR" altLang="en-US" sz="1000">
                          <a:effectLst/>
                        </a:rPr>
                        <a:t>인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567A"/>
                          </a:solidFill>
                          <a:effectLst/>
                          <a:hlinkClick r:id="rId4"/>
                        </a:rPr>
                        <a:t>*</a:t>
                      </a:r>
                      <a:endParaRPr lang="ko-KR" alt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*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5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모두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 dirty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element</a:t>
                      </a:r>
                      <a:r>
                        <a:rPr lang="en-US" sz="1000" i="1" dirty="0" smtClean="0">
                          <a:solidFill>
                            <a:srgbClr val="FF567A"/>
                          </a:solidFill>
                          <a:effectLst/>
                          <a:hlinkClick r:id="rId6"/>
                        </a:rPr>
                        <a:t>, element</a:t>
                      </a:r>
                      <a:endParaRPr lang="en-US" sz="1000" dirty="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div,p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모든 </a:t>
                      </a:r>
                      <a:r>
                        <a:rPr lang="en-US" altLang="ko-KR" sz="1000">
                          <a:effectLst/>
                        </a:rPr>
                        <a:t>&lt;div&gt; </a:t>
                      </a:r>
                      <a:r>
                        <a:rPr lang="ko-KR" altLang="en-US" sz="1000">
                          <a:effectLst/>
                        </a:rPr>
                        <a:t>요소와 </a:t>
                      </a:r>
                      <a:r>
                        <a:rPr lang="en-US" altLang="ko-KR" sz="1000">
                          <a:effectLst/>
                        </a:rPr>
                        <a:t>&lt;p&gt; </a:t>
                      </a:r>
                      <a:r>
                        <a:rPr lang="ko-KR" altLang="en-US" sz="100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 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7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div 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안에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&gt;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8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div&gt;p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상위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요소가 </a:t>
                      </a:r>
                      <a:r>
                        <a:rPr lang="en-US" altLang="ko-KR" sz="1000" dirty="0">
                          <a:effectLst/>
                        </a:rPr>
                        <a:t>&lt;div&gt;</a:t>
                      </a:r>
                      <a:r>
                        <a:rPr lang="ko-KR" altLang="en-US" sz="1000" dirty="0">
                          <a:effectLst/>
                        </a:rPr>
                        <a:t>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+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9"/>
                        </a:rPr>
                        <a:t>element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div+p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&lt;div&gt; </a:t>
                      </a:r>
                      <a:r>
                        <a:rPr lang="ko-KR" altLang="en-US" sz="1000" dirty="0">
                          <a:effectLst/>
                        </a:rPr>
                        <a:t>요소 바로 뒤에 있는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0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 </a:t>
                      </a:r>
                      <a:r>
                        <a:rPr lang="ko-KR" altLang="en-US" sz="1000" dirty="0">
                          <a:effectLst/>
                        </a:rPr>
                        <a:t>특성이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1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[target=_blank]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target="_blank"</a:t>
                      </a:r>
                      <a:r>
                        <a:rPr lang="ko-KR" altLang="en-US" sz="1000" dirty="0">
                          <a:effectLst/>
                        </a:rPr>
                        <a:t>가 포함된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~=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value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2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[title~=flower]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"flower"</a:t>
                      </a:r>
                      <a:r>
                        <a:rPr lang="ko-KR" altLang="en-US" sz="1000" dirty="0">
                          <a:effectLst/>
                        </a:rPr>
                        <a:t>란 단어가 포함된 </a:t>
                      </a:r>
                      <a:r>
                        <a:rPr lang="en-US" altLang="ko-KR" sz="1000" dirty="0">
                          <a:effectLst/>
                        </a:rPr>
                        <a:t>title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[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attribute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|=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3"/>
                        </a:rPr>
                        <a:t>]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[lang|=en]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en-US" altLang="ko-KR" sz="1000" dirty="0" err="1">
                          <a:effectLst/>
                        </a:rPr>
                        <a:t>en</a:t>
                      </a:r>
                      <a:r>
                        <a:rPr lang="en-US" altLang="ko-KR" sz="1000" dirty="0">
                          <a:effectLst/>
                        </a:rPr>
                        <a:t>"</a:t>
                      </a:r>
                      <a:r>
                        <a:rPr lang="ko-KR" altLang="en-US" sz="1000" dirty="0">
                          <a:effectLst/>
                        </a:rPr>
                        <a:t>으로 시작하는 </a:t>
                      </a:r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특성 값을 갖는 모든 요소를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4"/>
                        </a:rPr>
                        <a:t>:link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a:link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방문하지 않은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5"/>
                        </a:rPr>
                        <a:t>:visited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a:visited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이미 방문한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6"/>
                        </a:rPr>
                        <a:t>:active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a:active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활성화 된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현재 클릭한 상태의</a:t>
                      </a:r>
                      <a:r>
                        <a:rPr lang="en-US" altLang="ko-KR" sz="1000">
                          <a:effectLst/>
                        </a:rPr>
                        <a:t>) </a:t>
                      </a:r>
                      <a:r>
                        <a:rPr lang="ko-KR" altLang="en-US" sz="1000">
                          <a:effectLst/>
                        </a:rPr>
                        <a:t>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7"/>
                        </a:rPr>
                        <a:t>:hover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a:hover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마우스 커서가 올라가 있는 모든 링크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8"/>
                        </a:rPr>
                        <a:t>:focus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input:focus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현재 선택된 </a:t>
                      </a:r>
                      <a:r>
                        <a:rPr lang="en-US" altLang="ko-KR" sz="1000" dirty="0">
                          <a:effectLst/>
                        </a:rPr>
                        <a:t>input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19"/>
                        </a:rPr>
                        <a:t>:first-letter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p:first-letter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문자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0"/>
                        </a:rPr>
                        <a:t>:first-line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p:first-line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요소의 첫 번째 줄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1"/>
                        </a:rPr>
                        <a:t>:first-child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p:first-child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부모 항목의 첫 번째 자식 항목인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2"/>
                        </a:rPr>
                        <a:t>:before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p:before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앞에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3"/>
                        </a:rPr>
                        <a:t>:after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p:after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뒤에 내용 삽입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1819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:lang(</a:t>
                      </a:r>
                      <a:r>
                        <a:rPr lang="en-US" sz="1000" i="1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language</a:t>
                      </a:r>
                      <a:r>
                        <a:rPr lang="en-US" sz="1000">
                          <a:solidFill>
                            <a:srgbClr val="FF567A"/>
                          </a:solidFill>
                          <a:effectLst/>
                          <a:hlinkClick r:id="rId24"/>
                        </a:rPr>
                        <a:t>)</a:t>
                      </a:r>
                      <a:endParaRPr lang="en-US" sz="1000">
                        <a:effectLst/>
                      </a:endParaRP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p:lang(it)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>
                          <a:effectLst/>
                        </a:rPr>
                        <a:t>lang</a:t>
                      </a:r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속성 값이 </a:t>
                      </a:r>
                      <a:r>
                        <a:rPr lang="en-US" altLang="ko-KR" sz="1000" dirty="0">
                          <a:effectLst/>
                        </a:rPr>
                        <a:t>"it"</a:t>
                      </a:r>
                      <a:r>
                        <a:rPr lang="ko-KR" altLang="en-US" sz="1000" dirty="0">
                          <a:effectLst/>
                        </a:rPr>
                        <a:t>로 시작하는 모든 </a:t>
                      </a:r>
                      <a:r>
                        <a:rPr lang="en-US" altLang="ko-KR" sz="1000" dirty="0">
                          <a:effectLst/>
                        </a:rPr>
                        <a:t>&lt;p&gt; </a:t>
                      </a:r>
                      <a:r>
                        <a:rPr lang="ko-KR" altLang="en-US" sz="1000" dirty="0">
                          <a:effectLst/>
                        </a:rPr>
                        <a:t>요소 선택</a:t>
                      </a:r>
                    </a:p>
                  </a:txBody>
                  <a:tcPr marL="6973" marR="6973" marT="6973" marB="6973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7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CSS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선택자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592261"/>
            <a:ext cx="1192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선택자</a:t>
            </a:r>
            <a:r>
              <a:rPr lang="ko-KR" altLang="en-US" sz="1600" b="1" dirty="0" smtClean="0"/>
              <a:t> 우선순위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62164" y="994410"/>
          <a:ext cx="11439071" cy="443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선택자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계산식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*{}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li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li:first-line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</a:t>
                      </a:r>
                      <a:r>
                        <a:rPr lang="en-US" altLang="ko-KR" sz="1800" smtClean="0"/>
                        <a:t>= 0,0,1,1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li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0,0,0,2 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ol+li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specificity = 0,0,0,3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h1 + *[</a:t>
                      </a:r>
                      <a:r>
                        <a:rPr lang="en-US" altLang="ko-KR" sz="1800" b="1" dirty="0" err="1" smtClean="0"/>
                        <a:t>rel</a:t>
                      </a:r>
                      <a:r>
                        <a:rPr lang="en-US" altLang="ko-KR" sz="1800" b="1" dirty="0" smtClean="0"/>
                        <a:t>=up]{}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0,0,1,1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ul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ol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li.red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0,0,1,3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li.red.level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0,0,2,1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#</a:t>
                      </a:r>
                      <a:r>
                        <a:rPr lang="en-US" altLang="ko-KR" sz="1800" b="1" dirty="0" err="1" smtClean="0"/>
                        <a:t>userid</a:t>
                      </a:r>
                      <a:r>
                        <a:rPr lang="en-US" altLang="ko-KR" sz="1800" b="1" dirty="0" smtClean="0"/>
                        <a:t> {}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0,1,0,0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style=""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specificity = 1,0,0,0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!important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최상위 우선순위를 가진다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</a:t>
            </a:r>
            <a:r>
              <a:rPr lang="en-US" altLang="ko-KR" sz="1400" dirty="0" smtClean="0">
                <a:solidFill>
                  <a:srgbClr val="FF0000"/>
                </a:solidFill>
              </a:rPr>
              <a:t>script&gt;</a:t>
            </a:r>
            <a:r>
              <a:rPr lang="ko-KR" altLang="en-US" sz="1400" dirty="0" smtClean="0">
                <a:solidFill>
                  <a:srgbClr val="FF0000"/>
                </a:solidFill>
              </a:rPr>
              <a:t>태그 </a:t>
            </a:r>
            <a:r>
              <a:rPr lang="ko-KR" altLang="en-US" sz="1400" dirty="0">
                <a:solidFill>
                  <a:srgbClr val="FF0000"/>
                </a:solidFill>
              </a:rPr>
              <a:t>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디자인이나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6769</Words>
  <Application>Microsoft Office PowerPoint</Application>
  <PresentationFormat>와이드스크린</PresentationFormat>
  <Paragraphs>1246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4041</cp:revision>
  <dcterms:created xsi:type="dcterms:W3CDTF">2014-12-01T08:37:15Z</dcterms:created>
  <dcterms:modified xsi:type="dcterms:W3CDTF">2024-07-30T06:38:26Z</dcterms:modified>
</cp:coreProperties>
</file>