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330" r:id="rId10"/>
    <p:sldId id="284" r:id="rId11"/>
    <p:sldId id="323" r:id="rId12"/>
    <p:sldId id="306" r:id="rId13"/>
    <p:sldId id="268" r:id="rId14"/>
    <p:sldId id="266" r:id="rId15"/>
    <p:sldId id="269" r:id="rId16"/>
    <p:sldId id="272" r:id="rId17"/>
    <p:sldId id="270" r:id="rId18"/>
    <p:sldId id="324" r:id="rId19"/>
    <p:sldId id="274" r:id="rId20"/>
    <p:sldId id="275" r:id="rId21"/>
    <p:sldId id="276" r:id="rId22"/>
    <p:sldId id="280" r:id="rId23"/>
    <p:sldId id="28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&lt;li&gt;-</a:t>
            </a:r>
            <a:r>
              <a:rPr lang="ko-KR" altLang="en-US" sz="1600" b="1" dirty="0" err="1" smtClean="0"/>
              <a:t>위아래여백</a:t>
            </a:r>
            <a:r>
              <a:rPr lang="en-US" altLang="ko-KR" sz="1600" b="1" dirty="0" smtClean="0"/>
              <a:t>X, &lt;</a:t>
            </a:r>
            <a:r>
              <a:rPr lang="en-US" altLang="ko-KR" sz="1600" b="1" dirty="0" err="1" smtClean="0"/>
              <a:t>dt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/>
              <a:t>X,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dd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 smtClean="0"/>
              <a:t>X, </a:t>
            </a:r>
            <a:r>
              <a:rPr lang="ko-KR" altLang="en-US" sz="1600" b="1" dirty="0" smtClean="0"/>
              <a:t>왼쪽마진존재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&gt;-</a:t>
            </a:r>
            <a:r>
              <a:rPr lang="ko-KR" altLang="en-US" sz="1600" b="1" dirty="0" smtClean="0"/>
              <a:t>왼쪽패딩존재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ol</a:t>
            </a:r>
            <a:r>
              <a:rPr lang="en-US" altLang="ko-KR" sz="1600" b="1" dirty="0"/>
              <a:t>&gt;-</a:t>
            </a:r>
            <a:r>
              <a:rPr lang="ko-KR" altLang="en-US" sz="1600" b="1"/>
              <a:t>왼쪽패딩존재</a:t>
            </a:r>
            <a:endParaRPr lang="en-US" altLang="ko-KR" sz="1600" b="1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35186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15" y="67571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: </a:t>
            </a:r>
            <a:r>
              <a:rPr lang="ko-KR" altLang="en-US" sz="1400" dirty="0" smtClean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: </a:t>
            </a:r>
            <a:r>
              <a:rPr lang="ko-KR" altLang="en-US" sz="1400" dirty="0" smtClean="0"/>
              <a:t>흰색 작은 원 모양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 smtClean="0"/>
              <a:t>;”  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=‘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’&gt;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list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list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(type=“A”)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=“I”)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”)</a:t>
            </a:r>
          </a:p>
          <a:p>
            <a:r>
              <a:rPr lang="ko-KR" altLang="en-US" sz="1400" dirty="0" smtClean="0"/>
              <a:t>등등</a:t>
            </a:r>
            <a:r>
              <a:rPr lang="en-US" altLang="ko-KR" sz="1400" dirty="0" smtClean="0"/>
              <a:t>…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135965" y="649409"/>
            <a:ext cx="11920070" cy="52322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9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5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구글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“vs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다운로드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https://code.visualstudio.com/download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/>
              <a:t>Download Visual Studio </a:t>
            </a:r>
            <a:r>
              <a:rPr lang="en-US" altLang="ko-KR" b="1" dirty="0" smtClean="0"/>
              <a:t>Code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↓</a:t>
            </a:r>
            <a:r>
              <a:rPr lang="en-US" altLang="ko-KR" b="1" dirty="0" smtClean="0"/>
              <a:t>Windows </a:t>
            </a:r>
            <a:r>
              <a:rPr lang="en-US" altLang="ko-KR" b="1" dirty="0" err="1" smtClean="0"/>
              <a:t>windows</a:t>
            </a:r>
            <a:r>
              <a:rPr lang="en-US" altLang="ko-KR" b="1" dirty="0" smtClean="0"/>
              <a:t> 10, 11]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하여 다운로드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VSCodeUserSetup-x64-1.91.1.exe (97,214KB)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실행하여 설치 시작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1. [v]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동의합니다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[A]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2. 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:\Users\hi\AppData\Local\Programs\Microsoft VS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 그대로 두고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후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3.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Visua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Studio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그대로 두고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4. [v] 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지원되는 파일 형식에 대한 편집기로 등록합니다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[v] PATH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추가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다시 시작한 후 사용 가능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프로그램실행되면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frontend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[v] Trust the authors of all files in the parent folder ‘c:’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[Yes, I trust the authors]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선택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아이콘 클릭하면 나오는 왼쪽 사이드 부분에 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 입력 후 나오는 창에 소스 코딩하면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6" y="4276167"/>
            <a:ext cx="4418691" cy="234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00" y="3693820"/>
            <a:ext cx="3907656" cy="2930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1" y="3682803"/>
            <a:ext cx="251476" cy="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</a:t>
            </a:r>
            <a:r>
              <a:rPr lang="ko-KR" altLang="en-US" sz="1500" smtClean="0"/>
              <a:t>요소이다</a:t>
            </a:r>
            <a:r>
              <a:rPr lang="en-US" altLang="ko-KR" sz="15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05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03-1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3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6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</a:t>
            </a:r>
            <a:r>
              <a:rPr lang="ko-KR" altLang="en-US" sz="1400" dirty="0" smtClean="0"/>
              <a:t>커서가 </a:t>
            </a:r>
            <a:r>
              <a:rPr lang="ko-KR" altLang="en-US" sz="1400" dirty="0"/>
              <a:t>작은 손 </a:t>
            </a:r>
            <a:r>
              <a:rPr lang="ko-KR" altLang="en-US" sz="1400" dirty="0" smtClean="0"/>
              <a:t>모양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포인터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마우스 </a:t>
            </a:r>
            <a:r>
              <a:rPr lang="ko-KR" altLang="en-US" sz="1400" dirty="0"/>
              <a:t>커서가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작은 손 모양</a:t>
            </a:r>
            <a:r>
              <a:rPr lang="en-US" altLang="ko-KR" sz="1400" dirty="0"/>
              <a:t>(=</a:t>
            </a:r>
            <a:r>
              <a:rPr lang="ko-KR" altLang="en-US" sz="1400" dirty="0"/>
              <a:t>포인터</a:t>
            </a:r>
            <a:r>
              <a:rPr lang="en-US" altLang="ko-KR" sz="1400" dirty="0"/>
              <a:t>)</a:t>
            </a:r>
            <a:r>
              <a:rPr lang="ko-KR" altLang="en-US" sz="1400" dirty="0"/>
              <a:t>으로 바뀜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596105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속성이란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요소에 대한 추가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정보를 제공하는 것을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태그의 스타일을 꾸미거나 변경하거나 부가적인 어떠한 성격을 추가하는 것을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모든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요소는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가질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속성은 항상 시작 태그에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일반적으로 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= ＂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와 같은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값은 되도록 따옴표로 감싸줄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href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링크로 이동 페이지의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link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속성으로 사용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트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경로를 표시하는 속성을 지정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엘리먼트에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절대경로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고정된 경로를 지정하는 방법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상대경로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위치를 고려하여 상대적으로 경로를 지정하는 방법 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되도록이면 상대 경로를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다른 곳으로 옮겨도 파일들의 위치만 동등하게 해주면 이미지가 손실될 염려가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너비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폭 관련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값이나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값으로 나타냄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시작엘리먼트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안에 기술할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width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가로 너비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 height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세로 폭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: width=“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height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style = “width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height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”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1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페이지에 이미지를 보여주기 위해 사용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폭 미 지정 시 디폴트는 원본 파일 크기로 적용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속성을 바로 사용하는 경우는 단위를 픽셀로 자동 인식하나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안에 나열되는 속성으로 사용되는 경우는 단위를 꼭 기술해 주어야만 제대로 인식한다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정렬 값은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left-bottom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IMG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 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style= “width: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%); height: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 ;”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포맷 형식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BMP(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비손실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압축을 </a:t>
            </a:r>
            <a:r>
              <a:rPr lang="ko-KR" altLang="en-US" sz="1400" dirty="0"/>
              <a:t>전혀 하지 않기 때문에 </a:t>
            </a:r>
            <a:r>
              <a:rPr lang="en-US" altLang="ko-KR" sz="1400" dirty="0"/>
              <a:t>BMP</a:t>
            </a:r>
            <a:r>
              <a:rPr lang="ko-KR" altLang="en-US" sz="1400" dirty="0"/>
              <a:t>로 저장하면 매우 큰 사이즈로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커서 웹에서 잘 사용하지 않지만 </a:t>
            </a:r>
            <a:r>
              <a:rPr lang="ko-KR" altLang="en-US" sz="1400" dirty="0" err="1" smtClean="0"/>
              <a:t>디코딩을</a:t>
            </a:r>
            <a:r>
              <a:rPr lang="ko-KR" altLang="en-US" sz="1400" dirty="0" smtClean="0"/>
              <a:t> 거의 하지 않아 처리 속도가 빠르다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/>
              <a:t>JPG, JPEG(Joint Photographic Experts Group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손실 압축</a:t>
            </a:r>
            <a:r>
              <a:rPr lang="en-US" altLang="ko-KR" sz="1400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 </a:t>
            </a:r>
            <a:r>
              <a:rPr lang="en-US" altLang="ko-KR" sz="1400" dirty="0"/>
              <a:t>jpg</a:t>
            </a:r>
            <a:r>
              <a:rPr lang="ko-KR" altLang="en-US" sz="1400" dirty="0"/>
              <a:t>와 </a:t>
            </a:r>
            <a:r>
              <a:rPr lang="en-US" altLang="ko-KR" sz="1400" dirty="0"/>
              <a:t>jpeg</a:t>
            </a:r>
            <a:r>
              <a:rPr lang="ko-KR" altLang="en-US" sz="1400" dirty="0"/>
              <a:t>는 같은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도스</a:t>
            </a:r>
            <a:r>
              <a:rPr lang="en-US" altLang="ko-KR" sz="1400" dirty="0" smtClean="0"/>
              <a:t>(DOS)</a:t>
            </a:r>
            <a:r>
              <a:rPr lang="ko-KR" altLang="en-US" sz="1400" dirty="0" smtClean="0"/>
              <a:t>방식에서 확장자명을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자리까지만 지정할 수 있어서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라 줄인 확장자가 생겨난 것임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작아 웹에 자주 쓰이고 압축 속도도 빠르지만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손실이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 사용이 되지 않는다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배경 투명지정 불가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흰색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 smtClean="0"/>
              <a:t>GIF(</a:t>
            </a:r>
            <a:r>
              <a:rPr lang="en-US" altLang="ko-KR" sz="1400" dirty="0"/>
              <a:t> Graphics Interchange </a:t>
            </a:r>
            <a:r>
              <a:rPr lang="en-US" altLang="ko-KR" sz="1400" dirty="0" smtClean="0"/>
              <a:t>Format 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투명도를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압축 손실이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장의 이미지를 한 파일에 담을 수 있어 애니메이션처럼 보이는 기능을 지원함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 smtClean="0"/>
              <a:t>PNG(Portable </a:t>
            </a:r>
            <a:r>
              <a:rPr lang="en-US" altLang="ko-KR" sz="1400" dirty="0"/>
              <a:t>Network Graphics</a:t>
            </a:r>
            <a:r>
              <a:rPr lang="en-US" altLang="ko-KR" sz="1400" dirty="0" smtClean="0"/>
              <a:t>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gif</a:t>
            </a:r>
            <a:r>
              <a:rPr lang="ko-KR" altLang="en-US" sz="1400" dirty="0" smtClean="0"/>
              <a:t>대안으로 나왔으며</a:t>
            </a:r>
            <a:r>
              <a:rPr lang="en-US" altLang="ko-KR" sz="1400" dirty="0" smtClean="0"/>
              <a:t>, gif</a:t>
            </a:r>
            <a:r>
              <a:rPr lang="ko-KR" altLang="en-US" sz="1400" dirty="0" smtClean="0"/>
              <a:t>와는 다르게 </a:t>
            </a:r>
            <a:r>
              <a:rPr lang="ko-KR" altLang="en-US" sz="1400" dirty="0" err="1" smtClean="0"/>
              <a:t>알파값이</a:t>
            </a:r>
            <a:r>
              <a:rPr lang="ko-KR" altLang="en-US" sz="1400" dirty="0" smtClean="0"/>
              <a:t> 존재하여 투명도 지원을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애니메이션 지원이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고정이미지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압축으로 이미지 디테일 손실이 </a:t>
            </a:r>
            <a:r>
              <a:rPr lang="ko-KR" altLang="en-US" sz="1400" dirty="0" err="1"/>
              <a:t>전혀없고</a:t>
            </a:r>
            <a:r>
              <a:rPr lang="ko-KR" altLang="en-US" sz="1400" dirty="0"/>
              <a:t> 고품질 이미지를 생성하지만 파일 크기는 상대적으로 다른 포맷보다 커진다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 시 손실이 없으나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보다는 처리 속도가 느리다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51450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alt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</a:t>
            </a:r>
            <a:r>
              <a:rPr lang="ko-KR" altLang="en-US" sz="1400" dirty="0" smtClean="0"/>
              <a:t>수 없는 </a:t>
            </a:r>
            <a:r>
              <a:rPr lang="ko-KR" altLang="en-US" sz="1400" dirty="0"/>
              <a:t>경우 이미지의 대체 텍스트를 </a:t>
            </a:r>
            <a:r>
              <a:rPr lang="ko-KR" altLang="en-US" sz="1400" dirty="0" smtClean="0"/>
              <a:t>지정함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엘리먼트에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 alt = “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요소에 </a:t>
            </a:r>
            <a:r>
              <a:rPr lang="ko-KR" altLang="en-US" sz="1400" dirty="0"/>
              <a:t>대한 몇 가지 추가 정보를 </a:t>
            </a:r>
            <a:r>
              <a:rPr lang="ko-KR" altLang="en-US" sz="1400" dirty="0" smtClean="0"/>
              <a:t>정의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마우스를 오버하면 </a:t>
            </a:r>
            <a:r>
              <a:rPr lang="ko-KR" altLang="en-US" sz="1400" dirty="0" err="1" smtClean="0"/>
              <a:t>툴팁처럼</a:t>
            </a:r>
            <a:r>
              <a:rPr lang="ko-KR" altLang="en-US" sz="1400" dirty="0" smtClean="0"/>
              <a:t> 내용이 </a:t>
            </a:r>
            <a:r>
              <a:rPr lang="ko-KR" altLang="en-US" sz="1400" dirty="0" err="1" smtClean="0"/>
              <a:t>보여진다하여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툴팁기능이라고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웹 접근성의 가장 기본적인 속성임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시작 </a:t>
            </a:r>
            <a:r>
              <a:rPr lang="ko-KR" altLang="en-US" sz="1400" dirty="0" err="1"/>
              <a:t>엘리먼트에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title </a:t>
            </a:r>
            <a:r>
              <a:rPr lang="en-US" altLang="ko-KR" sz="1600" b="1" dirty="0"/>
              <a:t>= “</a:t>
            </a:r>
            <a:r>
              <a:rPr lang="ko-KR" altLang="en-US" sz="1600" b="1" dirty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수 없는 경우 이미지의 대체 텍스트를 지정함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</a:t>
            </a:r>
            <a:r>
              <a:rPr lang="en-US" altLang="ko-KR" sz="1400" dirty="0" smtClean="0"/>
              <a:t>( 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 )</a:t>
            </a:r>
            <a:r>
              <a:rPr lang="ko-KR" altLang="en-US" sz="1400" dirty="0" smtClean="0"/>
              <a:t>에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웹 페이지의 언어와 국가를 명시할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ko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-KR: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eu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-US 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영어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미국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ja-JP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검색 시 웹 페이지의 언어나 국가를 파악하기 위한 것이지 웹 페이지를 해당 언어로만 기술해야 하는 것은 아니다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err="1" smtClean="0"/>
              <a:t>lang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언어코드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국가코드</a:t>
            </a:r>
            <a:r>
              <a:rPr lang="en-US" altLang="ko-KR" sz="1600" b="1" dirty="0" smtClean="0"/>
              <a:t>”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9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04-1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41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0425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form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(=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입력을 위한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양식을 만드는 데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데이터를 서버로 보낼 때에도 </a:t>
            </a:r>
            <a:r>
              <a:rPr lang="en-US" altLang="ko-KR" sz="1600" dirty="0"/>
              <a:t>form </a:t>
            </a:r>
            <a:r>
              <a:rPr lang="ko-KR" altLang="en-US" sz="1600" dirty="0" smtClean="0"/>
              <a:t>요소를 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입력한 데이터를 처리하는 페이지의 경로를 입력한다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속성이 없는 경우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페이지가 페이지 경로가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target</a:t>
            </a:r>
            <a:r>
              <a:rPr lang="ko-KR" altLang="en-US" sz="1600" dirty="0"/>
              <a:t>속성값과 동일하다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autocomplete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on(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), off</a:t>
            </a:r>
            <a:r>
              <a:rPr lang="ko-KR" altLang="en-US" sz="1600" dirty="0" smtClean="0"/>
              <a:t>값이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자동완성 기능 선택 여부 결정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novalidate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유효성 검사를 하지 않도록 지정하는 기능을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양식 데이터를 서버에 제출할 때 </a:t>
            </a:r>
            <a:r>
              <a:rPr lang="ko-KR" altLang="en-US" sz="1600" dirty="0" err="1"/>
              <a:t>인코딩하는</a:t>
            </a:r>
            <a:r>
              <a:rPr lang="ko-KR" altLang="en-US" sz="1600" dirty="0"/>
              <a:t> 방법을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대표적으로 많이 사용하는 속성값으로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</a:t>
            </a:r>
            <a:endParaRPr lang="en-US" altLang="ko-KR" sz="1600" dirty="0" smtClean="0"/>
          </a:p>
          <a:p>
            <a:r>
              <a:rPr lang="ko-KR" altLang="en-US" sz="1600" dirty="0" smtClean="0"/>
              <a:t>업로드 할 경우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내용을 전송하는 방법을 설정할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데이터를 이름</a:t>
            </a:r>
            <a:r>
              <a:rPr lang="en-US" altLang="ko-KR" sz="1600" dirty="0" smtClean="0"/>
              <a:t>(name)/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(value)</a:t>
            </a:r>
            <a:r>
              <a:rPr lang="ko-KR" altLang="en-US" sz="1600" dirty="0" smtClean="0"/>
              <a:t>의 쌍으로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 뒤에 붙여서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경우는 전송이 안 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2048</a:t>
            </a:r>
            <a:r>
              <a:rPr lang="ko-KR" altLang="en-US" sz="1600" dirty="0" smtClean="0"/>
              <a:t>자로 제한되어 있음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정보의 보호가 안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중요한 데이터를 전송 시는 사용하지 말 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POST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데이터의 값을 본문 내</a:t>
            </a:r>
            <a:r>
              <a:rPr lang="en-US" altLang="ko-KR" sz="1600" dirty="0" smtClean="0"/>
              <a:t>(body)</a:t>
            </a:r>
            <a:r>
              <a:rPr lang="ko-KR" altLang="en-US" sz="1600" dirty="0" smtClean="0"/>
              <a:t>에 붙여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 유용하며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보호에 유용하다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*GET/POST</a:t>
            </a:r>
            <a:r>
              <a:rPr lang="ko-KR" altLang="en-US" sz="1600" b="1" dirty="0" smtClean="0"/>
              <a:t>방식 혼합 사용이 가능하다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방식의 또 다른 방법 중 하나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필요한 데이터를 이름</a:t>
            </a:r>
            <a:r>
              <a:rPr lang="en-US" altLang="ko-KR" sz="1600" dirty="0">
                <a:solidFill>
                  <a:srgbClr val="FF0000"/>
                </a:solidFill>
              </a:rPr>
              <a:t>(name)/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쌍으로 붙여서 기술하는 방법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action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속성값의 경로를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방식으로 넣어주고</a:t>
            </a:r>
            <a:r>
              <a:rPr lang="en-US" altLang="ko-KR" sz="1600" dirty="0" smtClean="0">
                <a:solidFill>
                  <a:srgbClr val="FF0000"/>
                </a:solidFill>
              </a:rPr>
              <a:t> method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속성값을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지정해주면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추가되어 있는 값은 </a:t>
            </a:r>
            <a:r>
              <a:rPr lang="en-US" altLang="ko-KR" sz="1600" dirty="0" smtClean="0">
                <a:solidFill>
                  <a:srgbClr val="FF0000"/>
                </a:solidFill>
              </a:rPr>
              <a:t>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</a:t>
            </a:r>
            <a:r>
              <a:rPr lang="en-US" altLang="ko-KR" sz="1600" dirty="0" smtClean="0">
                <a:solidFill>
                  <a:srgbClr val="FF0000"/>
                </a:solidFill>
              </a:rPr>
              <a:t>, form</a:t>
            </a:r>
            <a:r>
              <a:rPr lang="ko-KR" altLang="en-US" sz="1600" dirty="0" smtClean="0">
                <a:solidFill>
                  <a:srgbClr val="FF0000"/>
                </a:solidFill>
              </a:rPr>
              <a:t>요소 안의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입력데이터들은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 전달된다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6893" y="808263"/>
            <a:ext cx="4201992" cy="43107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&lt;form action=“</a:t>
            </a:r>
            <a:r>
              <a:rPr lang="ko-KR" altLang="en-US" b="1" dirty="0"/>
              <a:t>입력한 데이터를 처리하는 페이지 경로</a:t>
            </a:r>
            <a:r>
              <a:rPr lang="en-US" altLang="ko-KR" b="1" dirty="0"/>
              <a:t>"</a:t>
            </a:r>
            <a:r>
              <a:rPr lang="ko-KR" altLang="en-US" b="1" dirty="0"/>
              <a:t> </a:t>
            </a:r>
            <a:r>
              <a:rPr lang="en-US" altLang="ko-KR" b="1" dirty="0"/>
              <a:t>method="get</a:t>
            </a:r>
            <a:r>
              <a:rPr lang="ko-KR" altLang="en-US" b="1" dirty="0"/>
              <a:t> 또는 </a:t>
            </a:r>
            <a:r>
              <a:rPr lang="en-US" altLang="ko-KR" b="1" dirty="0"/>
              <a:t>post"&gt;</a:t>
            </a:r>
          </a:p>
          <a:p>
            <a:r>
              <a:rPr lang="en-US" altLang="ko-KR" b="1" dirty="0"/>
              <a:t>...</a:t>
            </a:r>
            <a:br>
              <a:rPr lang="en-US" altLang="ko-KR" b="1" dirty="0"/>
            </a:br>
            <a:r>
              <a:rPr lang="en-US" altLang="ko-KR" b="1" dirty="0"/>
              <a:t>form elements (</a:t>
            </a:r>
            <a:r>
              <a:rPr lang="ko-KR" altLang="en-US" b="1" dirty="0"/>
              <a:t>입력 양식에 필요한 요소들</a:t>
            </a:r>
            <a:r>
              <a:rPr lang="en-US" altLang="ko-KR" b="1" dirty="0"/>
              <a:t>.. input</a:t>
            </a:r>
            <a:r>
              <a:rPr lang="ko-KR" altLang="en-US" b="1" dirty="0"/>
              <a:t>태그들</a:t>
            </a:r>
            <a:r>
              <a:rPr lang="en-US" altLang="ko-KR" b="1" dirty="0"/>
              <a:t>..)</a:t>
            </a:r>
            <a:br>
              <a:rPr lang="en-US" altLang="ko-KR" b="1" dirty="0"/>
            </a:br>
            <a:r>
              <a:rPr lang="en-US" altLang="ko-KR" b="1" dirty="0"/>
              <a:t>...</a:t>
            </a:r>
          </a:p>
          <a:p>
            <a:r>
              <a:rPr lang="en-US" altLang="ko-KR" b="1" dirty="0"/>
              <a:t>submit</a:t>
            </a:r>
            <a:r>
              <a:rPr lang="ko-KR" altLang="en-US" b="1" dirty="0"/>
              <a:t>속성을</a:t>
            </a:r>
            <a:r>
              <a:rPr lang="en-US" altLang="ko-KR" b="1" dirty="0"/>
              <a:t> </a:t>
            </a:r>
            <a:r>
              <a:rPr lang="ko-KR" altLang="en-US" b="1" dirty="0"/>
              <a:t>가진 </a:t>
            </a:r>
            <a:r>
              <a:rPr lang="en-US" altLang="ko-KR" b="1" dirty="0"/>
              <a:t>&lt;input&gt;</a:t>
            </a:r>
            <a:r>
              <a:rPr lang="ko-KR" altLang="en-US" b="1" dirty="0"/>
              <a:t>또는 </a:t>
            </a:r>
            <a:r>
              <a:rPr lang="en-US" altLang="ko-KR" b="1" dirty="0"/>
              <a:t>&lt;button&gt;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en-US" altLang="ko-KR" b="1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08589"/>
            <a:ext cx="119200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form</a:t>
            </a:r>
            <a:r>
              <a:rPr lang="ko-KR" altLang="en-US" b="1" dirty="0"/>
              <a:t>요소에 사용되는 자식 요소들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&lt;input&gt; , &lt;label&gt;, &lt;select&gt;,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&gt;, &lt;button&gt;, &lt;</a:t>
            </a:r>
            <a:r>
              <a:rPr lang="en-US" altLang="ko-KR" sz="1600" dirty="0" err="1"/>
              <a:t>fieldset</a:t>
            </a:r>
            <a:r>
              <a:rPr lang="en-US" altLang="ko-KR" sz="1600" dirty="0"/>
              <a:t>&gt; </a:t>
            </a:r>
            <a:r>
              <a:rPr lang="ko-KR" altLang="en-US" sz="1600" dirty="0"/>
              <a:t>등등의  </a:t>
            </a:r>
            <a:r>
              <a:rPr lang="ko-KR" altLang="en-US" sz="1600" dirty="0" err="1"/>
              <a:t>엘리먼트가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전송에 해당되는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이나 </a:t>
            </a:r>
            <a:r>
              <a:rPr lang="en-US" altLang="ko-KR" sz="1600" dirty="0"/>
              <a:t>button</a:t>
            </a:r>
            <a:r>
              <a:rPr lang="ko-KR" altLang="en-US" sz="1600" dirty="0"/>
              <a:t>등의 </a:t>
            </a:r>
            <a:r>
              <a:rPr lang="en-US" altLang="ko-KR" sz="1600" dirty="0"/>
              <a:t>submit</a:t>
            </a:r>
            <a:r>
              <a:rPr lang="ko-KR" altLang="en-US" sz="1600" dirty="0"/>
              <a:t> 속성이 있어야 데이터 전송을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가 있어야 데이터를 </a:t>
            </a:r>
            <a:r>
              <a:rPr lang="ko-KR" altLang="en-US" sz="1600" dirty="0" err="1" smtClean="0"/>
              <a:t>서버측에서</a:t>
            </a:r>
            <a:r>
              <a:rPr lang="ko-KR" altLang="en-US" sz="1600" dirty="0" smtClean="0"/>
              <a:t> 전달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*form</a:t>
            </a:r>
            <a:r>
              <a:rPr lang="ko-KR" altLang="en-US" sz="1600" dirty="0" smtClean="0"/>
              <a:t>컨트롤 요소들이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안에 있어야만 데이터를 </a:t>
            </a:r>
            <a:r>
              <a:rPr lang="ko-KR" altLang="en-US" sz="1600" dirty="0" err="1" smtClean="0"/>
              <a:t>서버측에</a:t>
            </a:r>
            <a:r>
              <a:rPr lang="ko-KR" altLang="en-US" sz="1600" dirty="0" smtClean="0"/>
              <a:t> 전달할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label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많은 폼 요소의 꼬리표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정의할 때 사용함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웹 접근성에 중요한 요소임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판독기가 사용자에게 읽어주는 요소이기 때문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라디오 버튼이나 체크 박스처럼 작은 요소를 클릭하기 어려운 사용자에게 유용한 기능을 제공한다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속성값과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속성값이 일치해야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input </a:t>
            </a:r>
            <a:r>
              <a:rPr lang="ko-KR" altLang="en-US" sz="1600" b="1" dirty="0" smtClean="0"/>
              <a:t>요소와 같이 사용 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&lt;label for=“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&lt;/label</a:t>
            </a:r>
            <a:r>
              <a:rPr lang="en-US" altLang="ko-KR" sz="1600" b="1" dirty="0"/>
              <a:t>&gt;&lt;input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id=“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textarea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여러줄의</a:t>
            </a:r>
            <a:r>
              <a:rPr lang="ko-KR" altLang="en-US" sz="1600" dirty="0" smtClean="0"/>
              <a:t> 입력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rows(</a:t>
            </a:r>
            <a:r>
              <a:rPr lang="ko-KR" altLang="en-US" sz="1600" dirty="0" smtClean="0"/>
              <a:t>줄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cols(</a:t>
            </a:r>
            <a:r>
              <a:rPr lang="ko-KR" altLang="en-US" sz="1600" dirty="0" smtClean="0"/>
              <a:t>칸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속성을 사용하여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width(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height(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이용하여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”&gt;&lt;/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b="1" dirty="0" smtClean="0"/>
              <a:t>or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 rows=“</a:t>
            </a:r>
            <a:r>
              <a:rPr lang="ko-KR" altLang="en-US" sz="1600" b="1" dirty="0" err="1"/>
              <a:t>줄수</a:t>
            </a:r>
            <a:r>
              <a:rPr lang="en-US" altLang="ko-KR" sz="1600" b="1" dirty="0"/>
              <a:t>” cols=“</a:t>
            </a:r>
            <a:r>
              <a:rPr lang="ko-KR" altLang="en-US" sz="1600" b="1" dirty="0"/>
              <a:t>칸수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74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말합니다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29" y="64940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/>
              <a:t>select </a:t>
            </a:r>
            <a:r>
              <a:rPr lang="ko-KR" altLang="en-US" b="1" dirty="0" err="1"/>
              <a:t>엘리먼트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드롭다운</a:t>
            </a:r>
            <a:r>
              <a:rPr lang="ko-KR" altLang="en-US" sz="1600" dirty="0"/>
              <a:t> 목록을 정의하는데 사용됨</a:t>
            </a:r>
            <a:r>
              <a:rPr lang="en-US" altLang="ko-KR" sz="1600" dirty="0"/>
              <a:t>. (</a:t>
            </a:r>
            <a:r>
              <a:rPr lang="ko-KR" altLang="en-US" sz="1600" dirty="0"/>
              <a:t>선택리스트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select </a:t>
            </a:r>
            <a:r>
              <a:rPr lang="ko-KR" altLang="en-US" sz="1600" dirty="0"/>
              <a:t>컨트롤 요소와 속성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option </a:t>
            </a:r>
            <a:r>
              <a:rPr lang="ko-KR" altLang="en-US" sz="1600" dirty="0"/>
              <a:t>요소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선택할 수 있는 옵션</a:t>
            </a:r>
            <a:r>
              <a:rPr lang="en-US" altLang="ko-KR" sz="1600" dirty="0"/>
              <a:t>(</a:t>
            </a:r>
            <a:r>
              <a:rPr lang="ko-KR" altLang="en-US" sz="1600" dirty="0"/>
              <a:t>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정의함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속성으로 전송할 값을 지정하거나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속성이 없으면</a:t>
            </a:r>
            <a:endParaRPr lang="en-US" altLang="ko-KR" sz="1600" dirty="0" smtClean="0"/>
          </a:p>
          <a:p>
            <a:r>
              <a:rPr lang="ko-KR" altLang="en-US" sz="1600" dirty="0" smtClean="0"/>
              <a:t>감싸고 있는 내용이 </a:t>
            </a:r>
            <a:r>
              <a:rPr lang="ko-KR" altLang="en-US" sz="1600" dirty="0" err="1" smtClean="0"/>
              <a:t>전송값이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optgroup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</a:t>
            </a:r>
            <a:r>
              <a:rPr lang="en-US" altLang="ko-KR" sz="1600" dirty="0" smtClean="0"/>
              <a:t>: option</a:t>
            </a:r>
            <a:r>
              <a:rPr lang="ko-KR" altLang="en-US" sz="1600" dirty="0" smtClean="0"/>
              <a:t>의 그룹을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label</a:t>
            </a:r>
            <a:r>
              <a:rPr lang="ko-KR" altLang="en-US" sz="1600" dirty="0" smtClean="0"/>
              <a:t>속성을 이용하여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그룹명을</a:t>
            </a:r>
            <a:r>
              <a:rPr lang="ko-KR" altLang="en-US" sz="1600" dirty="0" smtClean="0"/>
              <a:t> 설정함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다중 </a:t>
            </a:r>
            <a:r>
              <a:rPr lang="ko-KR" altLang="en-US" sz="1600" dirty="0" smtClean="0"/>
              <a:t>선택 값 </a:t>
            </a:r>
            <a:r>
              <a:rPr lang="ko-KR" altLang="en-US" sz="1600" dirty="0"/>
              <a:t>지정을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 err="1" smtClean="0"/>
              <a:t>기본창은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값이 보여지도록이다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size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처음 보여지는 항목의 개수를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selected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선택된 값을 설정해 놓을 수 있다</a:t>
            </a:r>
            <a:r>
              <a:rPr lang="en-US" altLang="ko-KR" sz="160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button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클릭할 수 있는 버튼을 지정하는데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유일하게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안에 넣지 않아도 되며</a:t>
            </a:r>
            <a:r>
              <a:rPr lang="en-US" altLang="ko-KR" sz="1600" dirty="0" smtClean="0"/>
              <a:t>(form</a:t>
            </a:r>
            <a:r>
              <a:rPr lang="ko-KR" altLang="en-US" sz="1600" dirty="0" smtClean="0"/>
              <a:t>데이터전송과 무관한 경우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데이터 전송이 되는 요소가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속성과 자바 스크립트를 이용하여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발생되도록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type=“button”</a:t>
            </a:r>
            <a:r>
              <a:rPr lang="ko-KR" altLang="en-US" sz="1600" dirty="0" smtClean="0"/>
              <a:t>설정을 권장하지만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속성을 기술하지 않아도 사용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&lt;button type=“button” 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button&gt; or &lt;</a:t>
            </a:r>
            <a:r>
              <a:rPr lang="en-US" altLang="ko-KR" sz="1600" b="1" dirty="0" smtClean="0"/>
              <a:t>button&gt;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&lt;/button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fieldset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내의 </a:t>
            </a:r>
            <a:r>
              <a:rPr lang="ko-KR" altLang="en-US" sz="1600" dirty="0" err="1" smtClean="0"/>
              <a:t>소그룹을</a:t>
            </a:r>
            <a:r>
              <a:rPr lang="ko-KR" altLang="en-US" sz="1600" dirty="0" smtClean="0"/>
              <a:t> 설정할 때 사용하는 요소이며</a:t>
            </a:r>
            <a:r>
              <a:rPr lang="en-US" altLang="ko-KR" sz="1600" dirty="0" smtClean="0"/>
              <a:t>, form</a:t>
            </a:r>
            <a:r>
              <a:rPr lang="ko-KR" altLang="en-US" sz="1600" dirty="0" smtClean="0"/>
              <a:t>컨트롤 요소 중 유일하게 </a:t>
            </a:r>
            <a:r>
              <a:rPr lang="ko-KR" altLang="en-US" sz="1600" dirty="0" err="1" smtClean="0"/>
              <a:t>블럭요소이다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legend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fieldset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caption</a:t>
            </a:r>
            <a:r>
              <a:rPr lang="ko-KR" altLang="en-US" sz="1600" dirty="0" smtClean="0"/>
              <a:t>을 지정할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&gt;&lt;legend&gt;</a:t>
            </a:r>
            <a:r>
              <a:rPr lang="ko-KR" altLang="en-US" sz="1600" b="1" dirty="0" err="1" smtClean="0"/>
              <a:t>그룹명</a:t>
            </a:r>
            <a:r>
              <a:rPr lang="en-US" altLang="ko-KR" sz="1600" b="1" dirty="0" smtClean="0"/>
              <a:t>:&lt;/legend&gt;</a:t>
            </a:r>
            <a:r>
              <a:rPr lang="ko-KR" altLang="en-US" sz="1600" b="1" dirty="0" smtClean="0"/>
              <a:t>그룹화할 </a:t>
            </a:r>
            <a:r>
              <a:rPr lang="ko-KR" altLang="en-US" sz="1600" b="1" dirty="0" err="1" smtClean="0"/>
              <a:t>컨텐츠들</a:t>
            </a:r>
            <a:r>
              <a:rPr lang="en-US" altLang="ko-KR" sz="1600" b="1" dirty="0" smtClean="0"/>
              <a:t>...&lt;/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739490" y="633081"/>
            <a:ext cx="6278336" cy="3179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 </a:t>
            </a:r>
            <a:endParaRPr lang="en-US" altLang="ko-KR" b="1" dirty="0" smtClean="0"/>
          </a:p>
          <a:p>
            <a:r>
              <a:rPr lang="en-US" altLang="ko-KR" b="1" dirty="0" smtClean="0"/>
              <a:t>&lt;select name=“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” size=“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1&lt;/option&gt;</a:t>
            </a:r>
          </a:p>
          <a:p>
            <a:r>
              <a:rPr lang="en-US" altLang="ko-KR" b="1" dirty="0" smtClean="0"/>
              <a:t>  &lt;</a:t>
            </a:r>
            <a:r>
              <a:rPr lang="en-US" altLang="ko-KR" b="1" dirty="0"/>
              <a:t>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2” selected&gt;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option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 label=“</a:t>
            </a:r>
            <a:r>
              <a:rPr lang="ko-KR" altLang="en-US" b="1" dirty="0" err="1" smtClean="0"/>
              <a:t>옵션그룹명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	&lt;option value=“</a:t>
            </a:r>
            <a:r>
              <a:rPr lang="ko-KR" altLang="en-US" b="1" dirty="0"/>
              <a:t>옵션</a:t>
            </a:r>
            <a:r>
              <a:rPr lang="en-US" altLang="ko-KR" b="1" dirty="0"/>
              <a:t>1”&gt;</a:t>
            </a:r>
            <a:r>
              <a:rPr lang="ko-KR" altLang="en-US" b="1" dirty="0"/>
              <a:t>옵션</a:t>
            </a:r>
            <a:r>
              <a:rPr lang="en-US" altLang="ko-KR" b="1" dirty="0"/>
              <a:t>1&lt;/option&gt;</a:t>
            </a:r>
          </a:p>
          <a:p>
            <a:r>
              <a:rPr lang="en-US" altLang="ko-KR" b="1" dirty="0" smtClean="0"/>
              <a:t>			. . 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&lt;/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. . .</a:t>
            </a:r>
          </a:p>
          <a:p>
            <a:r>
              <a:rPr lang="en-US" altLang="ko-KR" b="1" dirty="0" smtClean="0"/>
              <a:t>&lt;/select&gt;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049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/>
              <a:t>input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컨트롤러 요소 중 사용자 입력을 위한 실질적인 대상이 되는 요소이며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text </a:t>
            </a:r>
            <a:r>
              <a:rPr lang="en-US" altLang="ko-KR" sz="1600" dirty="0"/>
              <a:t>fields, checkbox, radio, submit </a:t>
            </a:r>
            <a:r>
              <a:rPr lang="ko-KR" altLang="en-US" sz="1600" dirty="0"/>
              <a:t>등 </a:t>
            </a:r>
            <a:r>
              <a:rPr lang="ko-KR" altLang="en-US" sz="1600" dirty="0" smtClean="0"/>
              <a:t>그 외 </a:t>
            </a:r>
            <a:r>
              <a:rPr lang="ko-KR" altLang="en-US" sz="1600" dirty="0"/>
              <a:t>여러 유형</a:t>
            </a:r>
            <a:r>
              <a:rPr lang="en-US" altLang="ko-KR" sz="1600" dirty="0"/>
              <a:t>(type)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사용하는 </a:t>
            </a:r>
            <a:r>
              <a:rPr lang="ko-KR" altLang="en-US" sz="1600" dirty="0"/>
              <a:t>유형에 따라 다양한 값을 입력 받을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속성이 반드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 있어야 하며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form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내에 </a:t>
            </a:r>
            <a:r>
              <a:rPr lang="ko-KR" altLang="en-US" sz="1600" dirty="0" smtClean="0"/>
              <a:t>기술되어야만 데이터 전송을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</a:t>
            </a:r>
            <a:r>
              <a:rPr lang="ko-KR" altLang="en-US" sz="1600" dirty="0"/>
              <a:t>태그</a:t>
            </a:r>
            <a:r>
              <a:rPr lang="en-US" altLang="ko-KR" sz="1600" dirty="0"/>
              <a:t>(empty Tag) 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readonly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오로지 읽을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변경 불가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disabled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값을 전달하지 못하도록 막는 기능을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비활성화 상태로 보이도록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maxlength</a:t>
            </a:r>
            <a:r>
              <a:rPr lang="en-US" altLang="ko-KR" sz="1600" dirty="0"/>
              <a:t> 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문자열길이의 최대값을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이상은 입력 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size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 입력창의 너비 설정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문자열 입력 개수와는 무관함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</a:t>
            </a:r>
            <a:r>
              <a:rPr lang="en-US" altLang="ko-KR" sz="1600" b="1" dirty="0" smtClean="0"/>
              <a:t>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 id=“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 value=“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”&gt;</a:t>
            </a:r>
            <a:endParaRPr lang="en-US" altLang="ko-KR" sz="1600" b="1" dirty="0"/>
          </a:p>
          <a:p>
            <a:r>
              <a:rPr lang="en-US" altLang="ko-KR" sz="1600" b="1" dirty="0" smtClean="0"/>
              <a:t>1. type=“text”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줄 텍스트를 입력할 때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 너비 미 설정 시 기본값은 대략 문자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자 정도 너비이다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2. type=“password”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비밀번호 필드에 입력된 문자는 검은색 원점이나 별표로 표시가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브라우저마다 다름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=“submit”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입력한 데이터를 제출하기 </a:t>
            </a:r>
            <a:r>
              <a:rPr lang="ko-KR" altLang="en-US" sz="1600" dirty="0"/>
              <a:t>위한 버튼을 </a:t>
            </a:r>
            <a:r>
              <a:rPr lang="ko-KR" altLang="en-US" sz="1600" dirty="0" smtClean="0"/>
              <a:t>정의한다</a:t>
            </a:r>
            <a:r>
              <a:rPr lang="en-US" altLang="ko-KR" sz="1600" dirty="0" smtClean="0"/>
              <a:t>. form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action</a:t>
            </a:r>
            <a:r>
              <a:rPr lang="ko-KR" altLang="en-US" sz="1600" dirty="0" smtClean="0"/>
              <a:t>태그의 경로로 이동하는 기능 및 </a:t>
            </a:r>
            <a:endParaRPr lang="en-US" altLang="ko-KR" sz="1600" dirty="0" smtClean="0"/>
          </a:p>
          <a:p>
            <a:r>
              <a:rPr lang="ko-KR" altLang="en-US" sz="1600" dirty="0" smtClean="0"/>
              <a:t>데이터를 전송하는 기능을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/>
              <a:t>3. type</a:t>
            </a:r>
            <a:r>
              <a:rPr lang="en-US" altLang="ko-KR" sz="1600" b="1" dirty="0" smtClean="0"/>
              <a:t>=“reset”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/>
              <a:t>입력한 </a:t>
            </a:r>
            <a:r>
              <a:rPr lang="ko-KR" altLang="en-US" sz="1600" dirty="0" smtClean="0"/>
              <a:t>데이터를 초기 </a:t>
            </a:r>
            <a:r>
              <a:rPr lang="ko-KR" altLang="en-US" sz="1600" dirty="0" err="1" smtClean="0"/>
              <a:t>설정값으로</a:t>
            </a:r>
            <a:r>
              <a:rPr lang="ko-KR" altLang="en-US" sz="1600" dirty="0" smtClean="0"/>
              <a:t> 되돌리는 기능을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 값을 지우는 기능이 아님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81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4. type=“radio”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개의 값을 선택해야만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단일선택 요소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여러 </a:t>
            </a:r>
            <a:r>
              <a:rPr lang="en-US" altLang="ko-KR" sz="1600" dirty="0" smtClean="0"/>
              <a:t>radio </a:t>
            </a:r>
            <a:r>
              <a:rPr lang="ko-KR" altLang="en-US" sz="1600" dirty="0" smtClean="0"/>
              <a:t>옵션의 </a:t>
            </a:r>
            <a:r>
              <a:rPr lang="en-US" altLang="ko-KR" sz="1600" dirty="0" smtClean="0"/>
              <a:t>name </a:t>
            </a:r>
            <a:r>
              <a:rPr lang="ko-KR" altLang="en-US" sz="1600" dirty="0" smtClean="0"/>
              <a:t>속성값이 동일해야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속성의 값에 해당 서버로 직접 전송되어야 하는 값을 기술한다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5. type=“checkbox”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여러 개의 값을 선택해야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다중 선택 요소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value</a:t>
            </a:r>
            <a:r>
              <a:rPr lang="ko-KR" altLang="en-US" sz="1600" dirty="0"/>
              <a:t>속성의 값에 해당 서버로 직접 전송되어야 하는 값을 기술한다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6.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tel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전화번호 입력 양식을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패턴을 지정하여 유효성 검사를 하도록 지정할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필수 속성을 의미함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꼭 값이 입력되어야 하는 키워드 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7.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=“email”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입력 양식을 제공한다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</a:t>
            </a:r>
            <a:r>
              <a:rPr lang="ko-KR" altLang="en-US" sz="1600" dirty="0"/>
              <a:t>제출시 자동으로 유효성을 검사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8.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홈페이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주소 입력 양식을 제공한다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필드는 제출시 자동으로 유효성을 검사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83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비의미적 요소 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–div, span</a:t>
            </a:r>
            <a:r>
              <a:rPr lang="ko-KR" altLang="en-US" sz="40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태그</a:t>
            </a:r>
            <a:r>
              <a:rPr lang="ko-KR" altLang="en-US" sz="4000" b="1" spc="-150" dirty="0" err="1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0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비 의미적 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비의미적 요소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요소가 아닌 </a:t>
            </a:r>
            <a:r>
              <a:rPr lang="ko-KR" altLang="en-US" b="1" dirty="0" err="1" smtClean="0"/>
              <a:t>엘리먼트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의미적 요소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시멘틱</a:t>
            </a:r>
            <a:r>
              <a:rPr lang="ko-KR" altLang="en-US" sz="1500" b="1" dirty="0" smtClean="0"/>
              <a:t> 요소</a:t>
            </a:r>
            <a:r>
              <a:rPr lang="en-US" altLang="ko-KR" sz="1500" b="1" dirty="0" smtClean="0"/>
              <a:t>) : </a:t>
            </a:r>
          </a:p>
          <a:p>
            <a:r>
              <a:rPr lang="ko-KR" altLang="en-US" sz="1500" dirty="0" smtClean="0"/>
              <a:t>내용을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명확하게 명시해주는 요소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시멘틱</a:t>
            </a:r>
            <a:r>
              <a:rPr lang="ko-KR" altLang="en-US" sz="1500" dirty="0" smtClean="0"/>
              <a:t> 요소라고 함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비의미적 </a:t>
            </a:r>
            <a:r>
              <a:rPr lang="ko-KR" altLang="en-US" sz="1500" b="1" dirty="0"/>
              <a:t>요소</a:t>
            </a:r>
            <a:r>
              <a:rPr lang="en-US" altLang="ko-KR" sz="1500" b="1" dirty="0"/>
              <a:t>(</a:t>
            </a:r>
            <a:r>
              <a:rPr lang="ko-KR" altLang="en-US" sz="1500" b="1" dirty="0" err="1"/>
              <a:t>시멘틱</a:t>
            </a:r>
            <a:r>
              <a:rPr lang="ko-KR" altLang="en-US" sz="1500" b="1" dirty="0"/>
              <a:t> 요소</a:t>
            </a:r>
            <a:r>
              <a:rPr lang="en-US" altLang="ko-KR" sz="1500" b="1" dirty="0"/>
              <a:t>) : </a:t>
            </a:r>
            <a:endParaRPr lang="en-US" altLang="ko-KR" sz="1500" b="1" dirty="0" smtClean="0"/>
          </a:p>
          <a:p>
            <a:r>
              <a:rPr lang="ko-KR" altLang="en-US" sz="1500" dirty="0" smtClean="0"/>
              <a:t>어떤 것을 담고 있는지 명확하게 알 수 없는 요소들을 비의미적 요소라고 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b="1" dirty="0" smtClean="0"/>
              <a:t>*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=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= </a:t>
            </a:r>
            <a:r>
              <a:rPr lang="ko-KR" altLang="en-US" sz="1500" b="1" dirty="0" smtClean="0"/>
              <a:t>요소 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smtClean="0"/>
              <a:t>요소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웹 문서의 레이아웃을 설정할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들을 묶는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모든 종류의 </a:t>
            </a:r>
            <a:r>
              <a:rPr lang="ko-KR" altLang="en-US" sz="1500" dirty="0" err="1" smtClean="0"/>
              <a:t>컨텐츠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텍스트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요소들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감쌀 수 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묶은 경우 공통된 정렬이나 너비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폭 등을 지정하여 지정된 영역 안에만 표시할 수 있는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있거나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width, height </a:t>
            </a:r>
            <a:r>
              <a:rPr lang="ko-KR" altLang="en-US" sz="1500" dirty="0" smtClean="0"/>
              <a:t>값을 </a:t>
            </a:r>
            <a:r>
              <a:rPr lang="en-US" altLang="ko-KR" sz="1500" dirty="0" smtClean="0"/>
              <a:t>1px</a:t>
            </a:r>
            <a:r>
              <a:rPr lang="ko-KR" altLang="en-US" sz="1500" dirty="0" smtClean="0"/>
              <a:t>이상이라도 부여해주어</a:t>
            </a:r>
            <a:r>
              <a:rPr lang="ko-KR" altLang="en-US" sz="1500" dirty="0"/>
              <a:t>야</a:t>
            </a:r>
            <a:r>
              <a:rPr lang="ko-KR" altLang="en-US" sz="1500" dirty="0" smtClean="0"/>
              <a:t> 영역을 표현한다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디폴트 값 </a:t>
            </a:r>
            <a:r>
              <a:rPr lang="en-US" altLang="ko-KR" sz="1500" dirty="0"/>
              <a:t>: width – </a:t>
            </a:r>
            <a:r>
              <a:rPr lang="ko-KR" altLang="en-US" sz="1500" dirty="0"/>
              <a:t>가로</a:t>
            </a:r>
            <a:r>
              <a:rPr lang="en-US" altLang="ko-KR" sz="1500" dirty="0"/>
              <a:t>100%, 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영역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만큼 </a:t>
            </a:r>
            <a:r>
              <a:rPr lang="en-US" altLang="ko-KR" sz="1500" dirty="0" smtClean="0"/>
              <a:t>/ width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%,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vw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r>
              <a:rPr lang="en-US" altLang="ko-KR" sz="1500" dirty="0" smtClean="0"/>
              <a:t>, height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블럭요소이다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&lt;div style=“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; 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2 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; ... ; ” 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)&lt;/div&gt;</a:t>
            </a:r>
          </a:p>
          <a:p>
            <a:endParaRPr lang="en-US" altLang="ko-KR" sz="15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span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문서 안의 텍스트를 묶거나 아무 영향이 없는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영역을 표현할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다른 요소들에 아무런 영향을 미치지 않고 묶은 텍스트들의 스타일을 변경하고 싶을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있어야만 영역을 표현한다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표현이 안되더라도 고유의 여백은 가지고 있다</a:t>
            </a:r>
            <a:r>
              <a:rPr lang="en-US" altLang="ko-KR" sz="1500" dirty="0" smtClean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디폴트 값 </a:t>
            </a:r>
            <a:r>
              <a:rPr lang="en-US" altLang="ko-KR" sz="1500" dirty="0" smtClean="0"/>
              <a:t>: </a:t>
            </a:r>
            <a:r>
              <a:rPr lang="en-US" altLang="ko-KR" sz="1500" dirty="0"/>
              <a:t> width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/>
              <a:t>(</a:t>
            </a:r>
            <a:r>
              <a:rPr lang="ko-KR" altLang="en-US" sz="1500" dirty="0"/>
              <a:t>내용이 있는 경우만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요소로 정렬 속성이 적용되지 않는다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b="1" dirty="0"/>
              <a:t>형식 </a:t>
            </a:r>
            <a:r>
              <a:rPr lang="en-US" altLang="ko-KR" sz="1500" b="1" dirty="0"/>
              <a:t>: </a:t>
            </a:r>
            <a:r>
              <a:rPr lang="en-US" altLang="ko-KR" sz="1500" b="1" dirty="0" smtClean="0"/>
              <a:t>&lt;span style</a:t>
            </a:r>
            <a:r>
              <a:rPr lang="en-US" altLang="ko-KR" sz="1500" b="1" dirty="0"/>
              <a:t>=“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1: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1 ; 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2 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2 ; ... ; ” &gt;</a:t>
            </a:r>
            <a:r>
              <a:rPr lang="ko-KR" altLang="en-US" sz="1500" b="1" dirty="0" err="1"/>
              <a:t>컨텐츠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내용</a:t>
            </a:r>
            <a:r>
              <a:rPr lang="en-US" altLang="ko-KR" sz="1500" b="1" dirty="0"/>
              <a:t>)&lt;/div</a:t>
            </a:r>
            <a:r>
              <a:rPr lang="en-US" altLang="ko-KR" sz="1500" b="1" dirty="0" smtClean="0"/>
              <a:t>&gt;</a:t>
            </a:r>
            <a:endParaRPr lang="en-US" altLang="ko-KR" sz="1500" b="1" dirty="0"/>
          </a:p>
        </p:txBody>
      </p:sp>
      <p:sp>
        <p:nvSpPr>
          <p:cNvPr id="4" name="직사각형 3"/>
          <p:cNvSpPr/>
          <p:nvPr/>
        </p:nvSpPr>
        <p:spPr>
          <a:xfrm>
            <a:off x="8139793" y="718457"/>
            <a:ext cx="3796393" cy="24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chemeClr val="bg1"/>
                </a:solidFill>
              </a:rPr>
              <a:t>Tip : </a:t>
            </a:r>
          </a:p>
          <a:p>
            <a:r>
              <a:rPr lang="en-US" altLang="ko-KR" sz="1700" dirty="0" smtClean="0">
                <a:solidFill>
                  <a:schemeClr val="bg1"/>
                </a:solidFill>
              </a:rPr>
              <a:t>div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700" dirty="0" smtClean="0">
                <a:solidFill>
                  <a:schemeClr val="bg1"/>
                </a:solidFill>
              </a:rPr>
              <a:t>span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태그는 자신들이 가지고 있는 고유의 영역이 절대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여백 또한 가지고 있는 것이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컨텐츠가</a:t>
            </a:r>
            <a:r>
              <a:rPr lang="ko-KR" altLang="en-US" sz="1700" dirty="0" smtClean="0">
                <a:solidFill>
                  <a:schemeClr val="bg1"/>
                </a:solidFill>
              </a:rPr>
              <a:t> 하나라도 있거나 영역을 가질만한 속성이 있어야만 비로소 나타나게 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그래서 무뇌태그라고도 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</a:rPr>
              <a:t> 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47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CSS (Cascading Style Sheets)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엘리먼트의</a:t>
            </a:r>
            <a:r>
              <a:rPr lang="ko-KR" altLang="en-US" sz="1400" dirty="0"/>
              <a:t> 기본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천성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새롭게 변경하는 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성격 개조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말한다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장치 및 화면 크기에 대한 디스플레이의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 및 변형을 포함하여 웹 페이지의 스타일을 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(property)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명과 속성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(value)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(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콜론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구분자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나열할 경우는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마지막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속성의 종료부분에서는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생략이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권장하지는 않음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기술 방법에는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가지가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인라인</a:t>
            </a:r>
            <a:r>
              <a:rPr lang="ko-KR" altLang="en-US" sz="1400" b="1" dirty="0" smtClean="0"/>
              <a:t> 스타일</a:t>
            </a:r>
            <a:r>
              <a:rPr lang="en-US" altLang="ko-KR" sz="1400" b="1" dirty="0" smtClean="0"/>
              <a:t>(Inline style) 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body</a:t>
            </a:r>
            <a:r>
              <a:rPr lang="ko-KR" altLang="en-US" sz="1400" dirty="0" smtClean="0"/>
              <a:t>태그 안에 있는 모든 요소들의 시작 </a:t>
            </a:r>
            <a:r>
              <a:rPr lang="ko-KR" altLang="en-US" sz="1400" dirty="0" err="1" smtClean="0"/>
              <a:t>엘리먼트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속성으로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속성이 기술된 해당 </a:t>
            </a:r>
            <a:r>
              <a:rPr lang="ko-KR" altLang="en-US" sz="1400" dirty="0" err="1" smtClean="0"/>
              <a:t>엘리먼트에만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이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 smtClean="0"/>
              <a:t>내부 스타일 시트</a:t>
            </a:r>
            <a:r>
              <a:rPr lang="en-US" altLang="ko-KR" sz="1400" b="1" dirty="0" smtClean="0"/>
              <a:t>(Internal style sheet)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&lt;head&gt;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이라는 태그로 감싼 후에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되도록이면 </a:t>
            </a:r>
            <a:r>
              <a:rPr lang="en-US" altLang="ko-KR" sz="1400" dirty="0" smtClean="0"/>
              <a:t>&lt;meta&gt;,&lt;title&gt;</a:t>
            </a:r>
            <a:r>
              <a:rPr lang="ko-KR" altLang="en-US" sz="1400" dirty="0" smtClean="0"/>
              <a:t>태그 뒤에</a:t>
            </a:r>
            <a:r>
              <a:rPr lang="en-US" altLang="ko-KR" sz="1400" dirty="0" smtClean="0"/>
              <a:t>, &lt;</a:t>
            </a:r>
            <a:r>
              <a:rPr lang="en-US" altLang="ko-KR" sz="1400" dirty="0" err="1" smtClean="0"/>
              <a:t>scirpt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 위에 기술할 것을 권장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요소나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</a:t>
            </a:r>
            <a:r>
              <a:rPr lang="ko-KR" altLang="en-US" sz="1400" dirty="0" smtClean="0"/>
              <a:t>등의 여러 방법으로 기술할 수 있기 때문에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스타일보다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한꺼번에 많은 요소들의 스타일의 설정을 변경할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태그가 기술되어 있는 웹 문서 하나에서만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b="1" dirty="0" smtClean="0"/>
              <a:t>외부 스타일 시트</a:t>
            </a:r>
            <a:r>
              <a:rPr lang="en-US" altLang="ko-KR" sz="1400" b="1" dirty="0" smtClean="0"/>
              <a:t>(External style sheet)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외부에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따로 만들어 </a:t>
            </a:r>
            <a:r>
              <a:rPr lang="en-US" altLang="ko-KR" sz="1400" dirty="0" smtClean="0"/>
              <a:t>link</a:t>
            </a:r>
            <a:r>
              <a:rPr lang="ko-KR" altLang="en-US" sz="1400" dirty="0" smtClean="0"/>
              <a:t>태그를 이용하여 연결하는 방법으로 사용하는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링크한 모든 웹 문서에 스타일을 적용할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범위 순서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우선 순위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해당 브라우저의 스타일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5184" y="2057401"/>
            <a:ext cx="4122966" cy="9633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/>
              <a:t>인라인</a:t>
            </a:r>
            <a:r>
              <a:rPr lang="ko-KR" altLang="en-US" sz="1600" b="1" dirty="0"/>
              <a:t> 스타일</a:t>
            </a:r>
            <a:r>
              <a:rPr lang="en-US" altLang="ko-KR" sz="1600" b="1" dirty="0"/>
              <a:t>(Inline style)</a:t>
            </a:r>
            <a:r>
              <a:rPr lang="ko-KR" altLang="en-US" sz="1600" b="1" dirty="0" smtClean="0"/>
              <a:t> 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/>
              <a:t>style = “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... </a:t>
            </a:r>
            <a:r>
              <a:rPr lang="en-US" altLang="ko-KR" sz="1600" b="1" dirty="0" smtClean="0"/>
              <a:t>;”</a:t>
            </a:r>
            <a:endParaRPr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6678388" y="3042258"/>
            <a:ext cx="5214257" cy="2058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내부 스타일 시트</a:t>
            </a:r>
            <a:r>
              <a:rPr lang="en-US" altLang="ko-KR" sz="1600" b="1" dirty="0"/>
              <a:t>(Internal style sheet)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 smtClean="0"/>
              <a:t>&lt;style&gt;</a:t>
            </a:r>
          </a:p>
          <a:p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(selector) { </a:t>
            </a:r>
          </a:p>
          <a:p>
            <a:r>
              <a:rPr lang="en-US" altLang="ko-KR" sz="1600" b="1" dirty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... 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}</a:t>
            </a:r>
          </a:p>
          <a:p>
            <a:r>
              <a:rPr lang="en-US" altLang="ko-KR" sz="1600" b="1" dirty="0" smtClean="0"/>
              <a:t>&lt;/style&gt;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95940" y="6111019"/>
            <a:ext cx="11672210" cy="5428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외부 스타일 시트</a:t>
            </a:r>
            <a:r>
              <a:rPr lang="en-US" altLang="ko-KR" sz="1600" b="1" dirty="0"/>
              <a:t>(External style sheet)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 &lt;</a:t>
            </a:r>
            <a:r>
              <a:rPr lang="en-US" altLang="ko-KR" sz="1600" b="1" dirty="0"/>
              <a:t>link </a:t>
            </a:r>
            <a:r>
              <a:rPr lang="en-US" altLang="ko-KR" sz="1600" b="1" dirty="0" err="1" smtClean="0"/>
              <a:t>rel</a:t>
            </a:r>
            <a:r>
              <a:rPr lang="en-US" altLang="ko-KR" sz="1600" b="1" dirty="0" smtClean="0"/>
              <a:t> = "</a:t>
            </a:r>
            <a:r>
              <a:rPr lang="en-US" altLang="ko-KR" sz="1600" b="1" dirty="0"/>
              <a:t>stylesheet" 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 = "</a:t>
            </a:r>
            <a:r>
              <a:rPr lang="ko-KR" altLang="en-US" sz="1600" b="1" dirty="0" smtClean="0"/>
              <a:t>경로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파일명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262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ko-KR" altLang="en-US" dirty="0" err="1"/>
              <a:t>인라인스타일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(Style)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style="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2; … ; “&gt;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폰트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서체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Style 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font-size : 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절대사이즈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나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서체 사이즈 미 설정 시 기본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12pt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16px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상대사이즈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배수로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기본은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1em = 1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 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), %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100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%), rem(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브라우저의 기본글꼴사이즈의 배수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최소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사이즈는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정도로 더 작은 사이즈는 설정해도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서체와 동일하게 나타난다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상하여백은 해당 사이즈에 따라 다르게 적용된다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.)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font-family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설정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미 설정 시 해당 브라우저의 기본 글꼴로 표시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하나의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글꼴만을 설정할 수도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같이 설정할 수도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나열할 때에는 쉼표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(,)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구분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글꼴로 설정되어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있으면 맨 처음부터 순서대로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글꼴을 읽어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가장 먼저인 것을 우선 순위로 적용함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글꼴이 없으면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이후 기술된 글꼴로 처리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글꼴의 이름이 한 단어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이상으로 이루어지면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공백이 있으면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반드시 따옴표를 사용하여 둘러 쌓아야 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 적용 우선순위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브라우저 기본 글꼴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font-style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주로 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사용하기 위해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normal(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italic(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oblique(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유사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지원되는 브라우저 거의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b="1" dirty="0" smtClean="0"/>
              <a:t>font-variant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 : </a:t>
            </a:r>
            <a:r>
              <a:rPr lang="ko-KR" altLang="en-US" sz="1600" dirty="0"/>
              <a:t>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속성값들</a:t>
            </a:r>
            <a:r>
              <a:rPr lang="en-US" altLang="ko-KR" sz="1400" dirty="0"/>
              <a:t>: normal(</a:t>
            </a:r>
            <a:r>
              <a:rPr lang="ko-KR" altLang="en-US" sz="1400" dirty="0"/>
              <a:t>기본</a:t>
            </a:r>
            <a:r>
              <a:rPr lang="en-US" altLang="ko-KR" sz="1400" dirty="0"/>
              <a:t>), </a:t>
            </a:r>
            <a:r>
              <a:rPr lang="en-US" altLang="ko-KR" sz="1400" dirty="0" smtClean="0"/>
              <a:t>small-caps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 중 영어소문자만 소문자의 글자 크기는 그대로 유지하면서 대문자로 모두 변경시킴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(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기존의 영문 대문자는 본래의 크기 그대로 출력됨</a:t>
            </a:r>
            <a:r>
              <a:rPr lang="en-US" altLang="ko-KR" sz="1400" dirty="0" smtClean="0"/>
              <a:t>. 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600" b="1" dirty="0"/>
              <a:t>font-weight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두께를 설정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 lighter, normal, bold, bolder 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숫자들</a:t>
            </a:r>
            <a:r>
              <a:rPr lang="en-US" altLang="ko-KR" sz="1400" dirty="0" smtClean="0"/>
              <a:t>(0~1000</a:t>
            </a:r>
            <a:r>
              <a:rPr lang="ko-KR" altLang="en-US" sz="1400" dirty="0" smtClean="0"/>
              <a:t>까지 가능하나 실질적으로 표현은 </a:t>
            </a:r>
            <a:r>
              <a:rPr lang="en-US" altLang="ko-KR" sz="1400" dirty="0" smtClean="0"/>
              <a:t>600~800</a:t>
            </a:r>
            <a:r>
              <a:rPr lang="ko-KR" altLang="en-US" sz="1400" dirty="0" smtClean="0"/>
              <a:t>까지만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색상을 설정함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형식</a:t>
            </a:r>
            <a:r>
              <a:rPr lang="en-US" altLang="ko-KR" sz="1400" dirty="0" smtClean="0"/>
              <a:t>: #HEX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 (</a:t>
            </a:r>
            <a:r>
              <a:rPr lang="en-US" altLang="ko-KR" sz="1400" dirty="0"/>
              <a:t>hue, saturation, </a:t>
            </a:r>
            <a:r>
              <a:rPr lang="en-US" altLang="ko-KR" sz="1400" dirty="0" smtClean="0"/>
              <a:t>lightness-,alpha)</a:t>
            </a:r>
          </a:p>
          <a:p>
            <a:r>
              <a:rPr lang="en-US" altLang="ko-KR" sz="1400" dirty="0" smtClean="0"/>
              <a:t>HEX</a:t>
            </a:r>
            <a:r>
              <a:rPr lang="ko-KR" altLang="en-US" sz="1400" dirty="0" smtClean="0"/>
              <a:t>값이란</a:t>
            </a:r>
            <a:r>
              <a:rPr lang="en-US" altLang="ko-KR" sz="1400" dirty="0" smtClean="0"/>
              <a:t>: 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 0~9, A~F</a:t>
            </a:r>
            <a:r>
              <a:rPr lang="ko-KR" altLang="en-US" sz="1400" dirty="0" smtClean="0"/>
              <a:t>로 표시되는 것을 말함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앞의 두 자리가 </a:t>
            </a:r>
            <a:r>
              <a:rPr lang="en-US" altLang="ko-KR" sz="1400" dirty="0" smtClean="0"/>
              <a:t>Red, </a:t>
            </a:r>
            <a:r>
              <a:rPr lang="ko-KR" altLang="en-US" sz="1400" dirty="0" smtClean="0"/>
              <a:t>중간 두 자리가 </a:t>
            </a:r>
            <a:r>
              <a:rPr lang="en-US" altLang="ko-KR" sz="1400" dirty="0" smtClean="0"/>
              <a:t>Green, </a:t>
            </a:r>
            <a:r>
              <a:rPr lang="ko-KR" altLang="en-US" sz="1400" dirty="0" smtClean="0"/>
              <a:t>마지막 두 자리가 </a:t>
            </a:r>
            <a:r>
              <a:rPr lang="en-US" altLang="ko-KR" sz="1400" dirty="0" smtClean="0"/>
              <a:t>Blue</a:t>
            </a:r>
            <a:r>
              <a:rPr lang="ko-KR" altLang="en-US" sz="1400" dirty="0" smtClean="0"/>
              <a:t>색상을 의미함</a:t>
            </a:r>
            <a:r>
              <a:rPr lang="en-US" altLang="ko-KR" sz="1400" dirty="0" smtClean="0"/>
              <a:t>. 0</a:t>
            </a:r>
            <a:r>
              <a:rPr lang="ko-KR" altLang="en-US" sz="1400" dirty="0" smtClean="0"/>
              <a:t>으로 가까워질수록 어둡게</a:t>
            </a:r>
            <a:r>
              <a:rPr lang="en-US" altLang="ko-KR" sz="1400" dirty="0" smtClean="0"/>
              <a:t>, F</a:t>
            </a:r>
            <a:r>
              <a:rPr lang="ko-KR" altLang="en-US" sz="1400" dirty="0" smtClean="0"/>
              <a:t>에 가까워질수록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밝게 표현됨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#000000 =&gt; </a:t>
            </a:r>
            <a:r>
              <a:rPr lang="ko-KR" altLang="en-US" sz="1400" dirty="0" smtClean="0"/>
              <a:t>검은색을 의미</a:t>
            </a:r>
            <a:r>
              <a:rPr lang="en-US" altLang="ko-KR" sz="1400" dirty="0" smtClean="0"/>
              <a:t>. Black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 , #FFFFFF (</a:t>
            </a:r>
            <a:r>
              <a:rPr lang="ko-KR" altLang="en-US" sz="1400" dirty="0" smtClean="0"/>
              <a:t>대소문자 구분 없음</a:t>
            </a:r>
            <a:r>
              <a:rPr lang="en-US" altLang="ko-KR" sz="1400" dirty="0" smtClean="0"/>
              <a:t>) =&gt; White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. #00FF00 =&gt; Blue</a:t>
            </a:r>
            <a:r>
              <a:rPr lang="ko-KR" altLang="en-US" sz="1400" dirty="0" smtClean="0"/>
              <a:t>색상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두 자리수의 수가 같으면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생략 가능함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자리의 숫자의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쌍이 모두 자신의 짝꿍인 수와 같아야만 생략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#00FFFF =&gt; #0FF </a:t>
            </a:r>
            <a:r>
              <a:rPr lang="ko-KR" altLang="en-US" sz="1400" dirty="0" smtClean="0"/>
              <a:t>로 생략 가능</a:t>
            </a:r>
            <a:r>
              <a:rPr lang="en-US" altLang="ko-KR" sz="1400" dirty="0" smtClean="0"/>
              <a:t>, #0F00FF =&gt; </a:t>
            </a:r>
            <a:r>
              <a:rPr lang="ko-KR" altLang="en-US" sz="1400" dirty="0" smtClean="0"/>
              <a:t>생략 불가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 - 0~255</a:t>
            </a:r>
            <a:r>
              <a:rPr lang="ko-KR" altLang="en-US" sz="1400" dirty="0" smtClean="0"/>
              <a:t>사이의 숫자로 표현 가능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가까워질수록 어둡게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255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가까워질수록</a:t>
            </a:r>
            <a:r>
              <a:rPr lang="en-US" altLang="ko-KR" sz="1400" dirty="0"/>
              <a:t> </a:t>
            </a:r>
            <a:r>
              <a:rPr lang="ko-KR" altLang="en-US" sz="1400" dirty="0"/>
              <a:t>밝게 표현됨</a:t>
            </a:r>
            <a:r>
              <a:rPr lang="en-US" altLang="ko-KR" sz="1400" dirty="0" smtClean="0"/>
              <a:t>.  a(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– 0~1 </a:t>
            </a:r>
            <a:r>
              <a:rPr lang="ko-KR" altLang="en-US" sz="1400" dirty="0" smtClean="0"/>
              <a:t>사이 또는 </a:t>
            </a:r>
            <a:r>
              <a:rPr lang="en-US" altLang="ko-KR" sz="1400" dirty="0" smtClean="0"/>
              <a:t>0%~100%</a:t>
            </a:r>
            <a:r>
              <a:rPr lang="ko-KR" altLang="en-US" sz="1400" dirty="0" smtClean="0"/>
              <a:t>사이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-a(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밝기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(H)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en-US" altLang="ko-KR" sz="1400" dirty="0" smtClean="0"/>
              <a:t>0~360(0,360-red, </a:t>
            </a:r>
            <a:r>
              <a:rPr lang="en-US" altLang="ko-KR" sz="1400" dirty="0" smtClean="0"/>
              <a:t>120-green, 240-blue),  </a:t>
            </a:r>
            <a:r>
              <a:rPr lang="ko-KR" altLang="en-US" sz="1400" dirty="0" smtClean="0"/>
              <a:t>채도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0%~100%(100%</a:t>
            </a:r>
            <a:r>
              <a:rPr lang="ko-KR" altLang="en-US" sz="1400" dirty="0" smtClean="0"/>
              <a:t>가장 맑게</a:t>
            </a:r>
            <a:r>
              <a:rPr lang="en-US" altLang="ko-KR" sz="1400" dirty="0" smtClean="0"/>
              <a:t>) , </a:t>
            </a:r>
            <a:r>
              <a:rPr lang="ko-KR" altLang="en-US" sz="1400" dirty="0" smtClean="0"/>
              <a:t>밝기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(L)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0%~100%(0%</a:t>
            </a:r>
            <a:r>
              <a:rPr lang="ko-KR" altLang="en-US" sz="1400" dirty="0" smtClean="0"/>
              <a:t>어둡게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투명도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(A) -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또는 </a:t>
            </a:r>
            <a:r>
              <a:rPr lang="en-US" altLang="ko-KR" sz="1400" dirty="0"/>
              <a:t>0%~100%</a:t>
            </a:r>
            <a:r>
              <a:rPr lang="ko-KR" altLang="en-US" sz="1400" dirty="0"/>
              <a:t>사이</a:t>
            </a:r>
            <a:r>
              <a:rPr lang="en-US" altLang="ko-KR" sz="1400" dirty="0"/>
              <a:t>(</a:t>
            </a:r>
            <a:r>
              <a:rPr lang="ko-KR" altLang="en-US" sz="1400" dirty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600" b="1" dirty="0" smtClean="0"/>
              <a:t>Text-align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컨텐츠의</a:t>
            </a:r>
            <a:r>
              <a:rPr lang="ko-KR" altLang="en-US" sz="1400" dirty="0" smtClean="0"/>
              <a:t> 가로 정렬을 정의함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영역이 있는 인라인 레벨에만 적용됨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: left(</a:t>
            </a:r>
            <a:r>
              <a:rPr lang="ko-KR" altLang="en-US" sz="1400" dirty="0" smtClean="0"/>
              <a:t>좌측정렬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), center(</a:t>
            </a:r>
            <a:r>
              <a:rPr lang="ko-KR" altLang="en-US" sz="1400" dirty="0" smtClean="0"/>
              <a:t>수평 가운데 정렬</a:t>
            </a:r>
            <a:r>
              <a:rPr lang="en-US" altLang="ko-KR" sz="1400" dirty="0" smtClean="0"/>
              <a:t>), right(</a:t>
            </a:r>
            <a:r>
              <a:rPr lang="ko-KR" altLang="en-US" sz="1400" dirty="0" smtClean="0"/>
              <a:t>우측 정렬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85" y="1338264"/>
            <a:ext cx="5314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40" y="1615847"/>
            <a:ext cx="535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마크업</a:t>
            </a:r>
            <a:r>
              <a:rPr lang="en-US" altLang="ko-KR" b="1" dirty="0" smtClean="0"/>
              <a:t>(Markup)</a:t>
            </a:r>
            <a:r>
              <a:rPr lang="ko-KR" altLang="en-US" b="1" dirty="0" smtClean="0"/>
              <a:t> 언어란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태그 등을 이용하여 문서나 데이터의 구조를 나타내는 언어를 말함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인코딩</a:t>
            </a:r>
            <a:r>
              <a:rPr lang="en-US" altLang="ko-KR" b="1" dirty="0" smtClean="0"/>
              <a:t>(Encoding)</a:t>
            </a:r>
            <a:r>
              <a:rPr lang="ko-KR" altLang="en-US" b="1" dirty="0" smtClean="0"/>
              <a:t> 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</a:t>
            </a:r>
            <a:r>
              <a:rPr lang="en-US" altLang="ko-KR" sz="1400" dirty="0" smtClean="0"/>
              <a:t>(Character Set) </a:t>
            </a:r>
            <a:r>
              <a:rPr lang="ko-KR" altLang="en-US" sz="1400" dirty="0" smtClean="0"/>
              <a:t>정보를 표현하기 위한 글자 집합 정의를 말함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집합을 컴퓨터에 저장하거나 통신에 사용할 목적으로 부호화 하는 것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UTF-8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 smtClean="0"/>
              <a:t> 또는 웹 코드</a:t>
            </a:r>
            <a:r>
              <a:rPr lang="en-US" altLang="ko-KR" b="1" dirty="0" smtClean="0"/>
              <a:t>(meta)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인코딩형식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유니코드 기반의 가변 길이 문자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방식 중 하나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세상에 있는 거의 모든 문자를 표현할 수 있는 유니코드 문자를 지원하는 </a:t>
            </a:r>
            <a:r>
              <a:rPr lang="en-US" altLang="ko-KR" sz="1400" dirty="0"/>
              <a:t>HTML5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조합형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ANSI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/>
              <a:t> 또는 웹 코드</a:t>
            </a:r>
            <a:r>
              <a:rPr lang="en-US" altLang="ko-KR" b="1" dirty="0"/>
              <a:t>(meta)</a:t>
            </a:r>
            <a:r>
              <a:rPr lang="ko-KR" altLang="en-US" b="1" dirty="0"/>
              <a:t>의 </a:t>
            </a:r>
            <a:r>
              <a:rPr lang="ko-KR" altLang="en-US" b="1" u="sng" dirty="0" err="1" smtClean="0"/>
              <a:t>인코딩형식은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EUC-KR</a:t>
            </a:r>
            <a:r>
              <a:rPr lang="ko-KR" altLang="en-US" b="1" u="sng" dirty="0" smtClean="0"/>
              <a:t>임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ASCII</a:t>
            </a:r>
            <a:r>
              <a:rPr lang="ko-KR" altLang="en-US" sz="1400" dirty="0" smtClean="0"/>
              <a:t>코드를 확장하여 사용할 수 있도록 한 </a:t>
            </a:r>
            <a:r>
              <a:rPr lang="ko-KR" altLang="en-US" sz="1400" dirty="0"/>
              <a:t>문자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방식 중 하나</a:t>
            </a:r>
            <a:r>
              <a:rPr lang="en-US" altLang="ko-KR" sz="1400" dirty="0" smtClean="0"/>
              <a:t>. 256</a:t>
            </a:r>
            <a:r>
              <a:rPr lang="ko-KR" altLang="en-US" sz="1400" dirty="0"/>
              <a:t>개의 문자 코드를 </a:t>
            </a:r>
            <a:r>
              <a:rPr lang="ko-KR" altLang="en-US" sz="1400" dirty="0" smtClean="0"/>
              <a:t>지원하는 </a:t>
            </a:r>
            <a:r>
              <a:rPr lang="en-US" altLang="ko-KR" sz="1400" dirty="0"/>
              <a:t>HTML4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완성형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웹</a:t>
            </a:r>
            <a:r>
              <a:rPr lang="en-US" altLang="ko-KR" b="1" dirty="0" smtClean="0"/>
              <a:t>(Semantic Web)</a:t>
            </a:r>
            <a:r>
              <a:rPr lang="ko-KR" altLang="en-US" b="1" dirty="0" smtClean="0"/>
              <a:t>이란 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의미 있는 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지능적인 웹을 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smtClean="0"/>
              <a:t>웹 표준이란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어느 브라우저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환경에서든 호환이 가능하도록 일종의 규칙을 만든 것을 말함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웹 </a:t>
            </a:r>
            <a:r>
              <a:rPr lang="ko-KR" altLang="en-US" b="1" dirty="0" err="1" smtClean="0"/>
              <a:t>접근성이란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어느 </a:t>
            </a:r>
            <a:r>
              <a:rPr lang="ko-KR" altLang="en-US" sz="1400" dirty="0" smtClean="0"/>
              <a:t>누구나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장애우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고령자더라도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어디에서나 사용 가능한 웹을 만드는 것을 말함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웹 접근성의 대표적인 예시로는 </a:t>
            </a:r>
            <a:r>
              <a:rPr lang="ko-KR" altLang="en-US" sz="1400" dirty="0" err="1" smtClean="0"/>
              <a:t>화면낭독기를</a:t>
            </a:r>
            <a:r>
              <a:rPr lang="ko-KR" altLang="en-US" sz="1400" dirty="0" smtClean="0"/>
              <a:t> 위한 </a:t>
            </a:r>
            <a:r>
              <a:rPr lang="en-US" altLang="ko-KR" sz="1400" dirty="0" smtClean="0"/>
              <a:t>alt, title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고령자를 위한 레이블 등을 들 수 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script&gt;</a:t>
            </a:r>
            <a:r>
              <a:rPr lang="ko-KR" altLang="en-US" sz="1400" dirty="0" smtClean="0">
                <a:solidFill>
                  <a:srgbClr val="FF0000"/>
                </a:solidFill>
              </a:rPr>
              <a:t>태그 </a:t>
            </a:r>
            <a:r>
              <a:rPr lang="ko-KR" altLang="en-US" sz="1400" dirty="0">
                <a:solidFill>
                  <a:srgbClr val="FF0000"/>
                </a:solidFill>
              </a:rPr>
              <a:t>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디자인이나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5801</Words>
  <Application>Microsoft Office PowerPoint</Application>
  <PresentationFormat>와이드스크린</PresentationFormat>
  <Paragraphs>971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4039</cp:revision>
  <dcterms:created xsi:type="dcterms:W3CDTF">2014-12-01T08:37:15Z</dcterms:created>
  <dcterms:modified xsi:type="dcterms:W3CDTF">2024-07-29T08:38:37Z</dcterms:modified>
</cp:coreProperties>
</file>