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3" r:id="rId2"/>
    <p:sldId id="322" r:id="rId3"/>
    <p:sldId id="259" r:id="rId4"/>
    <p:sldId id="271" r:id="rId5"/>
    <p:sldId id="273" r:id="rId6"/>
    <p:sldId id="265" r:id="rId7"/>
    <p:sldId id="267" r:id="rId8"/>
    <p:sldId id="282" r:id="rId9"/>
    <p:sldId id="330" r:id="rId10"/>
    <p:sldId id="284" r:id="rId11"/>
    <p:sldId id="323" r:id="rId12"/>
    <p:sldId id="306" r:id="rId13"/>
    <p:sldId id="268" r:id="rId14"/>
    <p:sldId id="266" r:id="rId15"/>
    <p:sldId id="269" r:id="rId16"/>
    <p:sldId id="272" r:id="rId17"/>
    <p:sldId id="270" r:id="rId18"/>
    <p:sldId id="324" r:id="rId19"/>
    <p:sldId id="274" r:id="rId20"/>
    <p:sldId id="275" r:id="rId21"/>
    <p:sldId id="276" r:id="rId22"/>
    <p:sldId id="280" r:id="rId23"/>
    <p:sldId id="281" r:id="rId24"/>
    <p:sldId id="337" r:id="rId25"/>
    <p:sldId id="338" r:id="rId26"/>
    <p:sldId id="339" r:id="rId27"/>
    <p:sldId id="340" r:id="rId28"/>
    <p:sldId id="341" r:id="rId29"/>
    <p:sldId id="342" r:id="rId30"/>
    <p:sldId id="34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웹</a:t>
            </a:r>
            <a:r>
              <a:rPr lang="ko-KR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프로그래밍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Class . HTML 5 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텍스트 요소들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42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05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블록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&amp;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인라인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블록 레벨 요소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자동으로 새 줄 바꿈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new line)</a:t>
            </a:r>
            <a:r>
              <a:rPr lang="ko-KR" altLang="en-US" sz="1600" dirty="0" smtClean="0"/>
              <a:t>이 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항상 새 줄에서 시작한다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요소는 위 아래의 여백을 가지고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요소의  기본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100%</a:t>
            </a:r>
            <a:r>
              <a:rPr lang="ko-KR" altLang="en-US" sz="1600" dirty="0" smtClean="0"/>
              <a:t>가 기본값이다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는 해당 </a:t>
            </a:r>
            <a:r>
              <a:rPr lang="ko-KR" altLang="en-US" sz="1600" dirty="0" err="1" smtClean="0"/>
              <a:t>컨텐츠의</a:t>
            </a:r>
            <a:r>
              <a:rPr lang="ko-KR" altLang="en-US" sz="1600" dirty="0" smtClean="0"/>
              <a:t> 공간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위 아래 여백 값이다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대표적인 블록 요소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엘리먼트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몇 가지</a:t>
            </a:r>
            <a:r>
              <a:rPr lang="en-US" altLang="ko-KR" sz="1600" dirty="0" smtClean="0"/>
              <a:t>: </a:t>
            </a:r>
          </a:p>
          <a:p>
            <a:r>
              <a:rPr lang="pl-PL" altLang="ko-KR" sz="1600" dirty="0"/>
              <a:t>&lt;p&gt;, </a:t>
            </a:r>
            <a:r>
              <a:rPr lang="pl-PL" altLang="ko-KR" sz="1600" dirty="0" smtClean="0"/>
              <a:t>&lt;div</a:t>
            </a:r>
            <a:r>
              <a:rPr lang="pl-PL" altLang="ko-KR" sz="1600" dirty="0"/>
              <a:t>&gt;, &lt;</a:t>
            </a:r>
            <a:r>
              <a:rPr lang="pl-PL" altLang="ko-KR" sz="1600" dirty="0" smtClean="0"/>
              <a:t>h</a:t>
            </a:r>
            <a:r>
              <a:rPr lang="en-US" altLang="ko-KR" sz="1600" dirty="0" smtClean="0"/>
              <a:t>1</a:t>
            </a:r>
            <a:r>
              <a:rPr lang="pl-PL" altLang="ko-KR" sz="1600" dirty="0" smtClean="0"/>
              <a:t>&gt;</a:t>
            </a:r>
            <a:r>
              <a:rPr lang="en-US" altLang="ko-KR" sz="1600" dirty="0" smtClean="0"/>
              <a:t> ~ &lt;h6&gt;</a:t>
            </a:r>
            <a:r>
              <a:rPr lang="pl-PL" altLang="ko-KR" sz="1600" dirty="0" smtClean="0"/>
              <a:t>, </a:t>
            </a:r>
            <a:r>
              <a:rPr lang="pl-PL" altLang="ko-KR" sz="1600" dirty="0"/>
              <a:t>&lt;ul&gt;, &lt;ol&gt;, </a:t>
            </a:r>
            <a:r>
              <a:rPr lang="en-US" altLang="ko-KR" sz="1600" dirty="0" smtClean="0"/>
              <a:t>&lt;dl&gt;, &lt;li&gt; , &lt;table&gt;, </a:t>
            </a:r>
            <a:r>
              <a:rPr lang="pl-PL" altLang="ko-KR" sz="1600" dirty="0" smtClean="0"/>
              <a:t>&lt;form&gt;</a:t>
            </a:r>
            <a:r>
              <a:rPr lang="en-US" altLang="ko-KR" sz="1600" dirty="0" smtClean="0"/>
              <a:t>, &lt;header&gt;, &lt;</a:t>
            </a:r>
            <a:r>
              <a:rPr lang="en-US" altLang="ko-KR" sz="1600" dirty="0" err="1" smtClean="0"/>
              <a:t>nav</a:t>
            </a:r>
            <a:r>
              <a:rPr lang="en-US" altLang="ko-KR" sz="1600" dirty="0" smtClean="0"/>
              <a:t>&gt;, &lt;main&gt;, </a:t>
            </a:r>
            <a:r>
              <a:rPr lang="en-US" altLang="ko-KR" sz="1600" dirty="0"/>
              <a:t>&lt;section&gt;, </a:t>
            </a:r>
            <a:r>
              <a:rPr lang="en-US" altLang="ko-KR" sz="1600" dirty="0" smtClean="0"/>
              <a:t>&lt;aside&gt;, &lt;footer&gt; </a:t>
            </a:r>
            <a:r>
              <a:rPr lang="ko-KR" altLang="en-US" sz="1600" dirty="0" smtClean="0"/>
              <a:t>등이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특이한 케이스의 요소 </a:t>
            </a:r>
            <a:r>
              <a:rPr lang="en-US" altLang="ko-KR" sz="1600" b="1" dirty="0" smtClean="0"/>
              <a:t>: &lt;li&gt;-</a:t>
            </a:r>
            <a:r>
              <a:rPr lang="ko-KR" altLang="en-US" sz="1600" b="1" dirty="0" err="1" smtClean="0"/>
              <a:t>위아래여백</a:t>
            </a:r>
            <a:r>
              <a:rPr lang="en-US" altLang="ko-KR" sz="1600" b="1" dirty="0" smtClean="0"/>
              <a:t>X, &lt;</a:t>
            </a:r>
            <a:r>
              <a:rPr lang="en-US" altLang="ko-KR" sz="1600" b="1" dirty="0" err="1" smtClean="0"/>
              <a:t>dt</a:t>
            </a:r>
            <a:r>
              <a:rPr lang="en-US" altLang="ko-KR" sz="1600" b="1" dirty="0"/>
              <a:t>&gt;-</a:t>
            </a:r>
            <a:r>
              <a:rPr lang="ko-KR" altLang="en-US" sz="1600" b="1" dirty="0" err="1"/>
              <a:t>위아래여백</a:t>
            </a:r>
            <a:r>
              <a:rPr lang="en-US" altLang="ko-KR" sz="1600" b="1" dirty="0"/>
              <a:t>X,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dd</a:t>
            </a:r>
            <a:r>
              <a:rPr lang="en-US" altLang="ko-KR" sz="1600" b="1" dirty="0"/>
              <a:t>&gt;-</a:t>
            </a:r>
            <a:r>
              <a:rPr lang="ko-KR" altLang="en-US" sz="1600" b="1" dirty="0" err="1"/>
              <a:t>위아래여백</a:t>
            </a:r>
            <a:r>
              <a:rPr lang="en-US" altLang="ko-KR" sz="1600" b="1" dirty="0" smtClean="0"/>
              <a:t>X, </a:t>
            </a:r>
            <a:r>
              <a:rPr lang="ko-KR" altLang="en-US" sz="1600" b="1" dirty="0" smtClean="0"/>
              <a:t>왼쪽마진존재</a:t>
            </a:r>
            <a:r>
              <a:rPr lang="en-US" altLang="ko-KR" sz="1600" b="1" dirty="0" smtClean="0"/>
              <a:t>, &lt;</a:t>
            </a:r>
            <a:r>
              <a:rPr lang="en-US" altLang="ko-KR" sz="1600" b="1" dirty="0" err="1" smtClean="0"/>
              <a:t>ul</a:t>
            </a:r>
            <a:r>
              <a:rPr lang="en-US" altLang="ko-KR" sz="1600" b="1" dirty="0" smtClean="0"/>
              <a:t>&gt;-</a:t>
            </a:r>
            <a:r>
              <a:rPr lang="ko-KR" altLang="en-US" sz="1600" b="1" dirty="0" smtClean="0"/>
              <a:t>왼쪽패딩존재</a:t>
            </a:r>
            <a:r>
              <a:rPr lang="en-US" altLang="ko-KR" sz="1600" b="1" dirty="0" smtClean="0"/>
              <a:t>, &lt;</a:t>
            </a:r>
            <a:r>
              <a:rPr lang="en-US" altLang="ko-KR" sz="1600" b="1" dirty="0" err="1" smtClean="0"/>
              <a:t>ol</a:t>
            </a:r>
            <a:r>
              <a:rPr lang="en-US" altLang="ko-KR" sz="1600" b="1" dirty="0"/>
              <a:t>&gt;-</a:t>
            </a:r>
            <a:r>
              <a:rPr lang="ko-KR" altLang="en-US" sz="1600" b="1"/>
              <a:t>왼쪽패딩존재</a:t>
            </a:r>
            <a:endParaRPr lang="en-US" altLang="ko-KR" sz="1600" b="1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대부분의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요소가 </a:t>
            </a:r>
            <a:r>
              <a:rPr lang="en-US" altLang="ko-KR" sz="1600" dirty="0" smtClean="0"/>
              <a:t>width 100%</a:t>
            </a:r>
            <a:r>
              <a:rPr lang="ko-KR" altLang="en-US" sz="1600" dirty="0" smtClean="0"/>
              <a:t>를 가지고 있는 반면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영역이 없이 오로지 줄 바꿈 기능만을 수행한다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&lt;div&gt; </a:t>
            </a:r>
            <a:r>
              <a:rPr lang="ko-KR" altLang="en-US" sz="1500" dirty="0" smtClean="0"/>
              <a:t>태그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대부분의 </a:t>
            </a: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요소가 위 아래의 여백을 가지고 있는 반면</a:t>
            </a:r>
            <a:r>
              <a:rPr lang="en-US" altLang="ko-KR" sz="1500" dirty="0" smtClean="0"/>
              <a:t>, div</a:t>
            </a:r>
            <a:r>
              <a:rPr lang="ko-KR" altLang="en-US" sz="1500" dirty="0" err="1" smtClean="0"/>
              <a:t>엘리먼트는</a:t>
            </a:r>
            <a:r>
              <a:rPr lang="ko-KR" altLang="en-US" sz="1500" dirty="0" smtClean="0"/>
              <a:t> 여백 값이 없다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/>
              <a:t>HTML </a:t>
            </a:r>
            <a:r>
              <a:rPr lang="ko-KR" altLang="en-US" b="1" dirty="0" err="1" smtClean="0"/>
              <a:t>인라인</a:t>
            </a:r>
            <a:r>
              <a:rPr lang="ko-KR" altLang="en-US" b="1" dirty="0" smtClean="0"/>
              <a:t> 레벨 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자동으로 새 줄 바꿈</a:t>
            </a:r>
            <a:r>
              <a:rPr lang="en-US" altLang="ko-KR" sz="1600" dirty="0"/>
              <a:t>(new line)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위 아래의 여백이 없다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엘리먼트가</a:t>
            </a:r>
            <a:r>
              <a:rPr lang="ko-KR" altLang="en-US" sz="1600" dirty="0" smtClean="0"/>
              <a:t> 감싸고 있는 </a:t>
            </a:r>
            <a:r>
              <a:rPr lang="ko-KR" altLang="en-US" sz="1600" dirty="0" err="1" smtClean="0"/>
              <a:t>컨텐츠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만큼의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를 갖는다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img</a:t>
            </a:r>
            <a:r>
              <a:rPr lang="ko-KR" altLang="en-US" sz="1600" dirty="0" smtClean="0"/>
              <a:t>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td, form</a:t>
            </a:r>
            <a:r>
              <a:rPr lang="ko-KR" altLang="en-US" sz="1600" dirty="0" smtClean="0"/>
              <a:t>요소의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레벨 요소들은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를 통하여 </a:t>
            </a:r>
            <a:r>
              <a:rPr lang="en-US" altLang="ko-KR" sz="1600" dirty="0" smtClean="0"/>
              <a:t>width, height</a:t>
            </a:r>
            <a:r>
              <a:rPr lang="ko-KR" altLang="en-US" sz="1600" dirty="0" smtClean="0"/>
              <a:t>값을 설정할 수 있으나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a, span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설정을 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</a:t>
            </a:r>
            <a:r>
              <a:rPr lang="en-US" altLang="ko-KR" sz="1600" dirty="0" smtClean="0"/>
              <a:t>margin</a:t>
            </a:r>
            <a:r>
              <a:rPr lang="ko-KR" altLang="en-US" sz="1600" dirty="0" smtClean="0"/>
              <a:t>은 좌우만 적용되며</a:t>
            </a:r>
            <a:r>
              <a:rPr lang="en-US" altLang="ko-KR" sz="1600" dirty="0" smtClean="0"/>
              <a:t>, padding</a:t>
            </a:r>
            <a:r>
              <a:rPr lang="ko-KR" altLang="en-US" sz="1600" dirty="0" smtClean="0"/>
              <a:t>속성은 </a:t>
            </a:r>
            <a:r>
              <a:rPr lang="ko-KR" altLang="en-US" sz="1600" dirty="0" err="1" smtClean="0"/>
              <a:t>상하좌우값</a:t>
            </a:r>
            <a:r>
              <a:rPr lang="ko-KR" altLang="en-US" sz="1600" dirty="0" smtClean="0"/>
              <a:t> 모두 적용 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의 정렬 속성을 가질 수 없다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대표적인 </a:t>
            </a:r>
            <a:r>
              <a:rPr lang="ko-KR" altLang="en-US" sz="1600" b="1" dirty="0" err="1" smtClean="0"/>
              <a:t>인라인레</a:t>
            </a:r>
            <a:r>
              <a:rPr lang="ko-KR" altLang="en-US" sz="1600" b="1" dirty="0" err="1"/>
              <a:t>벨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요소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엘리먼트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몇 가지</a:t>
            </a:r>
            <a:endParaRPr lang="en-US" altLang="ko-KR" sz="1600" dirty="0"/>
          </a:p>
          <a:p>
            <a:r>
              <a:rPr lang="en-US" altLang="ko-KR" sz="1600" dirty="0"/>
              <a:t>&lt;a&gt;,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button&gt;, &lt;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&gt;,&lt;input&gt;, &lt;label&gt;, &lt;map</a:t>
            </a:r>
            <a:r>
              <a:rPr lang="en-US" altLang="ko-KR" sz="1600" dirty="0" smtClean="0"/>
              <a:t>&gt;, &lt;</a:t>
            </a:r>
            <a:r>
              <a:rPr lang="en-US" altLang="ko-KR" sz="1600" dirty="0"/>
              <a:t>select&gt;, &lt;span&gt;, &lt;strong&gt;, &lt;</a:t>
            </a:r>
            <a:r>
              <a:rPr lang="en-US" altLang="ko-KR" sz="1600" dirty="0" err="1"/>
              <a:t>textarea</a:t>
            </a:r>
            <a:r>
              <a:rPr lang="en-US" altLang="ko-KR" sz="1600" dirty="0" smtClean="0"/>
              <a:t>&gt;</a:t>
            </a:r>
            <a:r>
              <a:rPr lang="ko-KR" altLang="en-US" sz="1600" dirty="0"/>
              <a:t>등이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3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H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Heading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Body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안의 내용의 제목을 표시하는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h1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 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h6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까지 제공함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숫자가 작을수록 글자크기가 커짐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&lt;h&gt;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 약간의 여백이 자동으로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대소문자 구문이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&lt;H1&gt;~&lt;/H1&gt; or &lt;h1&gt;~&lt;/h1&gt;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둘 다 가능함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종료태그는 꼭 기술해주자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인식을 해주기는 하지만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문법을 엄격하게 따지기 때문에 예상치 못한 오류나 결과가 발생할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>
                <a:solidFill>
                  <a:srgbClr val="FF0000"/>
                </a:solidFill>
              </a:rPr>
              <a:t>여러 검색엔진은 각 웹 사이트의 내용을 바로 이 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태그를 이용하여 키워드를 수집하고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그 내용을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파악을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포함되는 제목은 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태그로 작성해야만 검색엔진에 의해 제대로 검색될 확률을 높일 </a:t>
            </a:r>
            <a:r>
              <a:rPr lang="ko-KR" altLang="en-US" sz="1400" dirty="0" smtClean="0">
                <a:solidFill>
                  <a:srgbClr val="FF0000"/>
                </a:solidFill>
              </a:rPr>
              <a:t>수가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136" y="3192233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&lt;h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</a:t>
            </a:r>
            <a:r>
              <a:rPr lang="en-US" altLang="ko-KR" dirty="0">
                <a:solidFill>
                  <a:schemeClr val="bg1"/>
                </a:solidFill>
              </a:rPr>
              <a:t>&lt;/h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136" y="3935186"/>
            <a:ext cx="6841671" cy="25309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pPr algn="ctr"/>
            <a:r>
              <a:rPr lang="en-US" altLang="ko-KR" dirty="0"/>
              <a:t>&lt;h2&gt;</a:t>
            </a:r>
            <a:r>
              <a:rPr lang="ko-KR" altLang="en-US" dirty="0"/>
              <a:t>제목</a:t>
            </a:r>
            <a:r>
              <a:rPr lang="en-US" altLang="ko-KR" dirty="0"/>
              <a:t>2</a:t>
            </a:r>
            <a:r>
              <a:rPr lang="ko-KR" altLang="en-US" dirty="0"/>
              <a:t>의 크기입니다</a:t>
            </a:r>
            <a:r>
              <a:rPr lang="en-US" altLang="ko-KR" dirty="0"/>
              <a:t>!&lt;/h2&gt;</a:t>
            </a:r>
          </a:p>
          <a:p>
            <a:pPr algn="ctr"/>
            <a:r>
              <a:rPr lang="en-US" altLang="ko-KR" dirty="0"/>
              <a:t>&lt;h3&gt;</a:t>
            </a:r>
            <a:r>
              <a:rPr lang="ko-KR" altLang="en-US" dirty="0"/>
              <a:t>제목</a:t>
            </a:r>
            <a:r>
              <a:rPr lang="en-US" altLang="ko-KR" dirty="0"/>
              <a:t>3</a:t>
            </a:r>
            <a:r>
              <a:rPr lang="ko-KR" altLang="en-US" dirty="0"/>
              <a:t>의 크기입니다</a:t>
            </a:r>
            <a:r>
              <a:rPr lang="en-US" altLang="ko-KR" dirty="0"/>
              <a:t>!&lt;/h3&gt;</a:t>
            </a:r>
          </a:p>
          <a:p>
            <a:pPr algn="ctr"/>
            <a:r>
              <a:rPr lang="en-US" altLang="ko-KR" dirty="0"/>
              <a:t>&lt;h4&gt;</a:t>
            </a:r>
            <a:r>
              <a:rPr lang="ko-KR" altLang="en-US" dirty="0"/>
              <a:t>제목</a:t>
            </a:r>
            <a:r>
              <a:rPr lang="en-US" altLang="ko-KR" dirty="0"/>
              <a:t>4</a:t>
            </a:r>
            <a:r>
              <a:rPr lang="ko-KR" altLang="en-US" dirty="0"/>
              <a:t>의 크기입니다</a:t>
            </a:r>
            <a:r>
              <a:rPr lang="en-US" altLang="ko-KR" dirty="0"/>
              <a:t>!&lt;/h4&gt;</a:t>
            </a:r>
          </a:p>
          <a:p>
            <a:pPr algn="ctr"/>
            <a:r>
              <a:rPr lang="en-US" altLang="ko-KR" dirty="0"/>
              <a:t>&lt;h5&gt;</a:t>
            </a:r>
            <a:r>
              <a:rPr lang="ko-KR" altLang="en-US" dirty="0"/>
              <a:t>제목</a:t>
            </a:r>
            <a:r>
              <a:rPr lang="en-US" altLang="ko-KR" dirty="0"/>
              <a:t>5</a:t>
            </a:r>
            <a:r>
              <a:rPr lang="ko-KR" altLang="en-US" dirty="0"/>
              <a:t>의 크기입니다</a:t>
            </a:r>
            <a:r>
              <a:rPr lang="en-US" altLang="ko-KR" dirty="0"/>
              <a:t>!&lt;/h5&gt;</a:t>
            </a:r>
          </a:p>
          <a:p>
            <a:pPr algn="ctr"/>
            <a:r>
              <a:rPr lang="en-US" altLang="ko-KR" dirty="0"/>
              <a:t>&lt;h6&gt;</a:t>
            </a:r>
            <a:r>
              <a:rPr lang="ko-KR" altLang="en-US" dirty="0"/>
              <a:t>제목</a:t>
            </a:r>
            <a:r>
              <a:rPr lang="en-US" altLang="ko-KR" dirty="0"/>
              <a:t>6</a:t>
            </a:r>
            <a:r>
              <a:rPr lang="ko-KR" altLang="en-US" dirty="0"/>
              <a:t>의 크기입니다</a:t>
            </a:r>
            <a:r>
              <a:rPr lang="en-US" altLang="ko-KR" dirty="0"/>
              <a:t>!&lt;/h6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34" y="3045272"/>
            <a:ext cx="4010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단락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Paragraph)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단락이란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내용상 끊어서 구분할 수 있는 하나하나의 부분을 의미하며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문단이라고도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 약간의 여백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(margin)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 자동으로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내에서 작성된 여러 번의 띄어쓰기와 줄 나누기는 오직 하나의 띄어쓰기로만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 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80" y="2543355"/>
            <a:ext cx="6413950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…&lt;/p&gt;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3314687"/>
            <a:ext cx="6413950" cy="25391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p&gt;</a:t>
            </a:r>
          </a:p>
          <a:p>
            <a:r>
              <a:rPr lang="ko-KR" altLang="en-US" dirty="0"/>
              <a:t>첫 째줄 입니다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/>
              <a:t>둘 째줄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p&gt;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21" y="4456326"/>
            <a:ext cx="4619625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(BR)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BR(break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line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 줄 바꿈 기능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새로운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단락을 만들지 않고도 줄을 나눌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안에서 작성해도 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184139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r>
              <a:rPr lang="ko-KR" altLang="en-US" dirty="0">
                <a:solidFill>
                  <a:schemeClr val="bg1"/>
                </a:solidFill>
              </a:rPr>
              <a:t>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&gt; or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 /&gt;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2955458"/>
            <a:ext cx="6841671" cy="361679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&lt;p&gt;</a:t>
            </a:r>
          </a:p>
          <a:p>
            <a:r>
              <a:rPr lang="ko-KR" altLang="en-US" dirty="0" smtClean="0"/>
              <a:t>첫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둘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&lt;/p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 smtClean="0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ko-KR" altLang="en-US" dirty="0" smtClean="0"/>
              <a:t>마지막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3838574"/>
            <a:ext cx="3343275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(HR)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(H</a:t>
            </a:r>
            <a:r>
              <a:rPr lang="en-US" altLang="ko-KR" b="1" dirty="0" smtClean="0"/>
              <a:t>orizontal </a:t>
            </a:r>
            <a:r>
              <a:rPr lang="en-US" altLang="ko-KR" b="1" dirty="0"/>
              <a:t>rule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단락을 나눌 때나 내용상의 구분을 표현하고자 할 때 </a:t>
            </a:r>
            <a:r>
              <a:rPr lang="ko-KR" altLang="en-US" sz="1400" dirty="0" smtClean="0"/>
              <a:t>사용하는 수평 </a:t>
            </a:r>
            <a:r>
              <a:rPr lang="ko-KR" altLang="en-US" sz="1400" dirty="0"/>
              <a:t>가로 </a:t>
            </a:r>
            <a:r>
              <a:rPr lang="ko-KR" altLang="en-US" sz="1400" dirty="0" err="1"/>
              <a:t>구분선을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안에서 작성해도 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1780" y="19555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</a:t>
            </a:r>
            <a:r>
              <a:rPr lang="en-US" altLang="ko-KR" dirty="0" err="1" smtClean="0">
                <a:solidFill>
                  <a:schemeClr val="bg1"/>
                </a:solidFill>
              </a:rPr>
              <a:t>hr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2726866"/>
            <a:ext cx="5697082" cy="37555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첫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두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세 번째</a:t>
            </a:r>
            <a:r>
              <a:rPr lang="ko-KR" altLang="en-US" dirty="0"/>
              <a:t> 하나의 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1</a:t>
            </a:r>
            <a:r>
              <a:rPr lang="ko-KR" altLang="en-US" dirty="0"/>
              <a:t> 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3</a:t>
            </a:r>
            <a:r>
              <a:rPr lang="ko-KR" altLang="en-US" dirty="0"/>
              <a:t> 단락입니다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31" y="3196318"/>
            <a:ext cx="5229225" cy="328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(PRE)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PRE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(Preformatted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text)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(text)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서식 미리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정의하는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작성한 텍스트 서식을 그대로 표현하려면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사용해야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작성된 텍스트의 모든 띄어쓰기와 줄 나누기는 웹 브라우저에 그대로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 작성된 텍스트의 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(fixed-width 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자동변환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*Tip: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(monospaced font, fixed-pitch, fixed-width, non-proportional font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각 글자가 동일한 양의 수평 공간을 차지하는 글꼴을 말한다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576011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&lt;pre&gt;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&lt;/pre&gt;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3347330"/>
            <a:ext cx="6841671" cy="29473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&lt;pre&gt;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첫 번째 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두 번째  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세 번째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&lt;/pre&gt;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4532526"/>
            <a:ext cx="3276600" cy="176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02-2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9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6717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/>
              <a:t>서식</a:t>
            </a:r>
            <a:r>
              <a:rPr lang="en-US" altLang="ko-KR" b="1" dirty="0"/>
              <a:t>(Formatting)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</a:t>
            </a:r>
            <a:r>
              <a:rPr lang="en-US" altLang="ko-KR" sz="1400" dirty="0"/>
              <a:t>(text)</a:t>
            </a:r>
            <a:r>
              <a:rPr lang="ko-KR" altLang="en-US" sz="1400" dirty="0"/>
              <a:t>에 다양한 효과를 주는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에서는 여러 서식 태그</a:t>
            </a:r>
            <a:r>
              <a:rPr lang="en-US" altLang="ko-KR" sz="1400" dirty="0"/>
              <a:t>(tag)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제공한다</a:t>
            </a:r>
            <a:r>
              <a:rPr lang="en-US" altLang="ko-KR" sz="1400" dirty="0" smtClean="0"/>
              <a:t>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(Bold Text)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특별한 의미 없이 텍스트를 굵게 강조하는 기능을 한다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Strong</a:t>
            </a:r>
            <a:r>
              <a:rPr lang="ko-KR" altLang="en-US" b="1" dirty="0" smtClean="0"/>
              <a:t>태그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매우 중요한 텍스트를 정의할 때 굵게 강조하는 기능을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프로그램의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보다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의미있는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웹을 위하여 되도록이면 강조하는 의미를 글자를 표현할 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&lt;B&gt;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보다는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사용을 권장한다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6743" y="2657668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743" y="5126149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&lt;strong&gt;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&lt;/strong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00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31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116717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및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기울이기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((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italic text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는 단순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표현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(emphasized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text)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변환해줄 뿐만 아니라 그 내용이 중요하다는 의미도 함께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포함해 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엔진 사용 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사용하여 강조된 텍스트를 더 중요하게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인식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Small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더 작은 텍스트를 정의합니다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Mark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표시하거나 강조 </a:t>
            </a:r>
            <a:r>
              <a:rPr lang="ko-KR" altLang="en-US" sz="1400" dirty="0" err="1"/>
              <a:t>표시해야하는</a:t>
            </a:r>
            <a:r>
              <a:rPr lang="ko-KR" altLang="en-US" sz="1400" dirty="0"/>
              <a:t> 텍스트를 </a:t>
            </a:r>
            <a:r>
              <a:rPr lang="ko-KR" altLang="en-US" sz="1400" dirty="0" smtClean="0"/>
              <a:t>정의할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하이라이팅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형광펜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효과를 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743" y="2086178"/>
            <a:ext cx="5697082" cy="11958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내용들</a:t>
            </a:r>
            <a:r>
              <a:rPr lang="en-US" altLang="ko-KR" dirty="0">
                <a:solidFill>
                  <a:schemeClr val="bg1"/>
                </a:solidFill>
              </a:rPr>
              <a:t>… </a:t>
            </a:r>
            <a:r>
              <a:rPr lang="en-US" altLang="ko-KR" dirty="0" smtClean="0">
                <a:solidFill>
                  <a:schemeClr val="bg1"/>
                </a:solidFill>
              </a:rPr>
              <a:t>&lt;/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746" y="42829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&lt;small&gt;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&lt;/small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6743" y="5970233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&lt;mark&gt;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&lt;/mark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1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62106" y="77231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&lt;del&gt;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&lt;/del&gt;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62106" y="3216072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62106" y="192893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&lt;ins&gt;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&lt;/ins&gt;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7554" y="4495104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72500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del</a:t>
            </a:r>
            <a:r>
              <a:rPr lang="en-US" altLang="ko-KR" b="1" dirty="0"/>
              <a:t>(delete)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S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취소선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요소는 문서에서 삭제 된 </a:t>
            </a:r>
            <a:r>
              <a:rPr lang="ko-KR" altLang="en-US" sz="1400" dirty="0" smtClean="0"/>
              <a:t>텍스트를 또는 대체 텍스트를 정의할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텍스트 중앙에 가로줄을 만들어 마치 텍스트를 지운 것과 같은 효과를 </a:t>
            </a:r>
            <a:r>
              <a:rPr lang="ko-KR" altLang="en-US" sz="1400" dirty="0" smtClean="0"/>
              <a:t>나타냄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ins</a:t>
            </a:r>
            <a:r>
              <a:rPr lang="en-US" altLang="ko-KR" b="1" dirty="0" smtClean="0"/>
              <a:t>(insert)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U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밑줄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문서에 삽입 된 텍스트를 </a:t>
            </a:r>
            <a:r>
              <a:rPr lang="ko-KR" altLang="en-US" sz="1400" dirty="0" smtClean="0"/>
              <a:t>정의</a:t>
            </a:r>
            <a:r>
              <a:rPr lang="ko-KR" altLang="en-US" sz="1400" dirty="0"/>
              <a:t>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텍스트에 </a:t>
            </a:r>
            <a:r>
              <a:rPr lang="ko-KR" altLang="en-US" sz="1400" dirty="0"/>
              <a:t>밑줄을 </a:t>
            </a:r>
            <a:r>
              <a:rPr lang="ko-KR" altLang="en-US" sz="1400" dirty="0" smtClean="0"/>
              <a:t>그은 효과를 나타냄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sub</a:t>
            </a:r>
            <a:r>
              <a:rPr lang="en-US" altLang="ko-KR" b="1" dirty="0" smtClean="0"/>
              <a:t>(subscript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아래 첨자 기능의 효과를 나타낼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대체로 일반 </a:t>
            </a:r>
            <a:r>
              <a:rPr lang="ko-KR" altLang="en-US" sz="1400" dirty="0"/>
              <a:t>줄 아래에 절반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화학식을 나타내는 텍스트를 표시할 때 많이 사용함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sup</a:t>
            </a:r>
            <a:r>
              <a:rPr lang="en-US" altLang="ko-KR" b="1" dirty="0" smtClean="0"/>
              <a:t>(superscript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위 첨자 </a:t>
            </a:r>
            <a:r>
              <a:rPr lang="ko-KR" altLang="en-US" sz="1400" dirty="0"/>
              <a:t>기능의 효과를 나타낼 때 사용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일반 줄 위에 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각주등을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나타내는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표시할 때 많이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75440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예약어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(reserved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characters)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사용하면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브라우저는 그것을 평소와는 다른 의미로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해석함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기존에 사용하던 의미 그대로 사용하기 위해 별도로 만든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이름은 대소문자를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▼대표적으로 사용되는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56557" y="698826"/>
            <a:ext cx="3930643" cy="11756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엔티티명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엔티티수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13290"/>
              </p:ext>
            </p:extLst>
          </p:nvPr>
        </p:nvGraphicFramePr>
        <p:xfrm>
          <a:off x="261253" y="3122566"/>
          <a:ext cx="11421836" cy="2987040"/>
        </p:xfrm>
        <a:graphic>
          <a:graphicData uri="http://schemas.openxmlformats.org/drawingml/2006/table">
            <a:tbl>
              <a:tblPr/>
              <a:tblGrid>
                <a:gridCol w="157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문자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숫자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 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 </a:t>
                      </a:r>
                      <a:r>
                        <a:rPr lang="ko-KR" altLang="en-US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공백한칸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&amp;nbsp;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줄 바꿈 없는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한 칸 공백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lt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작은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&gt;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gt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&amp;#62;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큰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&amp;#38;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AND </a:t>
                      </a:r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기호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&amp;quot;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&amp;#34;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큰따옴표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'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&amp;apos;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&amp;#39;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작은따옴표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7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754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▼심볼을 나타내는 특수문자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5404"/>
              </p:ext>
            </p:extLst>
          </p:nvPr>
        </p:nvGraphicFramePr>
        <p:xfrm>
          <a:off x="182901" y="1342449"/>
          <a:ext cx="11745120" cy="4370229"/>
        </p:xfrm>
        <a:graphic>
          <a:graphicData uri="http://schemas.openxmlformats.org/drawingml/2006/table">
            <a:tbl>
              <a:tblPr/>
              <a:tblGrid>
                <a:gridCol w="226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심볼 특수문자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¢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&amp;cent;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&amp;#162;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센트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£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&amp;pound;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&amp;#163;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파운드화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¥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&amp;yen;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엔화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€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&amp;euro;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&amp;#8364;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유로화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©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&amp;copy;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&amp;#169;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저작권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®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&amp;reg;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&amp;#174;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등록상표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×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&amp;times;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&amp;#215;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곱셈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÷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&amp;divide;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&amp;#247;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나눗셈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02-3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4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915" y="675715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List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여러 요소들을 일렬로 나열한 목록이나 명단을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순서가 없는 리스트</a:t>
            </a:r>
            <a:r>
              <a:rPr lang="en-US" altLang="ko-KR" sz="1400" dirty="0"/>
              <a:t>(unordered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순서가 있는 리스트</a:t>
            </a:r>
            <a:r>
              <a:rPr lang="en-US" altLang="ko-KR" sz="1400" dirty="0"/>
              <a:t>(ordered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정의 리스트</a:t>
            </a:r>
            <a:r>
              <a:rPr lang="en-US" altLang="ko-KR" sz="1400" dirty="0"/>
              <a:t>(definition </a:t>
            </a:r>
            <a:r>
              <a:rPr lang="en-US" altLang="ko-KR" sz="1400" dirty="0" smtClean="0"/>
              <a:t>list)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unordered </a:t>
            </a:r>
            <a:r>
              <a:rPr lang="en-US" altLang="ko-KR" b="1" dirty="0" smtClean="0"/>
              <a:t>list-</a:t>
            </a:r>
            <a:r>
              <a:rPr lang="ko-KR" altLang="en-US" b="1" dirty="0" smtClean="0"/>
              <a:t>무순서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순서가 의미가 없는 리스트 들을 기술할 때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검정색 작은 원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bullet</a:t>
            </a:r>
            <a:r>
              <a:rPr lang="en-US" altLang="ko-KR" sz="1400" dirty="0" smtClean="0"/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disc : </a:t>
            </a:r>
            <a:r>
              <a:rPr lang="ko-KR" altLang="en-US" sz="1400" dirty="0" smtClean="0"/>
              <a:t>검정색 작은 원 모양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circle : </a:t>
            </a:r>
            <a:r>
              <a:rPr lang="ko-KR" altLang="en-US" sz="1400" dirty="0" smtClean="0"/>
              <a:t>흰색 작은 원 모양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square </a:t>
            </a:r>
            <a:r>
              <a:rPr lang="en-US" altLang="ko-KR" sz="1400" dirty="0"/>
              <a:t>: </a:t>
            </a:r>
            <a:r>
              <a:rPr lang="ko-KR" altLang="en-US" sz="1400" dirty="0"/>
              <a:t>사각형 </a:t>
            </a:r>
            <a:r>
              <a:rPr lang="ko-KR" altLang="en-US" sz="1400" dirty="0" smtClean="0"/>
              <a:t>모양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 </a:t>
            </a:r>
            <a:r>
              <a:rPr lang="en-US" altLang="ko-KR" b="1" dirty="0"/>
              <a:t>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 smtClean="0"/>
              <a:t>;”   </a:t>
            </a:r>
            <a:r>
              <a:rPr lang="ko-KR" altLang="en-US" b="1" dirty="0" err="1" smtClean="0"/>
              <a:t>속성명</a:t>
            </a:r>
            <a:r>
              <a:rPr lang="en-US" altLang="ko-KR" b="1" dirty="0" smtClean="0"/>
              <a:t>=‘</a:t>
            </a:r>
            <a:r>
              <a:rPr lang="ko-KR" altLang="en-US" b="1" dirty="0" smtClean="0"/>
              <a:t>속성값</a:t>
            </a:r>
            <a:r>
              <a:rPr lang="en-US" altLang="ko-KR" b="1" dirty="0" smtClean="0"/>
              <a:t>’&gt;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ul</a:t>
            </a:r>
            <a:r>
              <a:rPr lang="en-US" altLang="ko-KR" b="1" dirty="0"/>
              <a:t>&gt;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82" y="2016578"/>
            <a:ext cx="4124415" cy="4384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33081"/>
            <a:ext cx="11920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ordered list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list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순서가 있어야 하는 데이터 일 경우에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십진정수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(decimal)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바로 뒤에 마침표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붙는데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마침표를 기준으로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우측정렬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텍스트는 좌측정렬이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decimal</a:t>
            </a:r>
            <a:r>
              <a:rPr lang="en-US" altLang="ko-KR" sz="1400" dirty="0"/>
              <a:t> : </a:t>
            </a:r>
            <a:r>
              <a:rPr lang="ko-KR" altLang="en-US" sz="1400" dirty="0"/>
              <a:t>숫자 </a:t>
            </a:r>
            <a:r>
              <a:rPr lang="en-US" altLang="ko-KR" sz="1400" dirty="0"/>
              <a:t>(</a:t>
            </a:r>
            <a:r>
              <a:rPr lang="ko-KR" altLang="en-US" sz="1400" dirty="0"/>
              <a:t>기본설정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대문자 </a:t>
            </a:r>
            <a:r>
              <a:rPr lang="en-US" altLang="ko-KR" sz="1400" dirty="0" smtClean="0"/>
              <a:t>(type=“A”)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소문자</a:t>
            </a:r>
            <a:r>
              <a:rPr lang="en-US" altLang="ko-KR" sz="1400" dirty="0"/>
              <a:t>(type</a:t>
            </a:r>
            <a:r>
              <a:rPr lang="en-US" altLang="ko-KR" sz="1400" dirty="0" smtClean="0"/>
              <a:t>=“a”)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upper-roman</a:t>
            </a:r>
            <a:r>
              <a:rPr lang="en-US" altLang="ko-KR" sz="1400" dirty="0"/>
              <a:t> 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대문자</a:t>
            </a:r>
            <a:r>
              <a:rPr lang="en-US" altLang="ko-KR" sz="1400" dirty="0"/>
              <a:t>(type</a:t>
            </a:r>
            <a:r>
              <a:rPr lang="en-US" altLang="ko-KR" sz="1400" dirty="0" smtClean="0"/>
              <a:t>=“I”)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lower-roman </a:t>
            </a:r>
            <a:r>
              <a:rPr lang="en-US" altLang="ko-KR" sz="1400" dirty="0"/>
              <a:t>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소문자</a:t>
            </a:r>
            <a:r>
              <a:rPr lang="en-US" altLang="ko-KR" sz="1400" dirty="0"/>
              <a:t>(type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”)</a:t>
            </a:r>
          </a:p>
          <a:p>
            <a:r>
              <a:rPr lang="ko-KR" altLang="en-US" sz="1400" dirty="0" smtClean="0"/>
              <a:t>등등</a:t>
            </a:r>
            <a:r>
              <a:rPr lang="en-US" altLang="ko-KR" sz="1400" dirty="0" smtClean="0"/>
              <a:t>…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 </a:t>
            </a:r>
            <a:r>
              <a:rPr lang="en-US" altLang="ko-KR" b="1" dirty="0"/>
              <a:t>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/>
              <a:t>;”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&gt;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10" y="1190625"/>
            <a:ext cx="3822926" cy="4945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0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82065"/>
            <a:ext cx="119200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dl(</a:t>
            </a:r>
            <a:r>
              <a:rPr lang="en-US" altLang="ko-KR" b="1" dirty="0" smtClean="0"/>
              <a:t>description list-</a:t>
            </a:r>
            <a:r>
              <a:rPr lang="ko-KR" altLang="en-US" b="1" dirty="0" smtClean="0"/>
              <a:t>정</a:t>
            </a:r>
            <a:r>
              <a:rPr lang="ko-KR" altLang="en-US" b="1" dirty="0"/>
              <a:t>의</a:t>
            </a:r>
            <a:r>
              <a:rPr lang="ko-KR" altLang="en-US" b="1" dirty="0" smtClean="0"/>
              <a:t>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어떠한 대상과 대상에 대한 설명이 필요한 데이터인 경우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감싸주고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대상은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설명은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들여쓰기가 되지 않으나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 smtClean="0"/>
              <a:t>Description Tag)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/>
              <a:t>Description </a:t>
            </a:r>
            <a:r>
              <a:rPr lang="en-US" altLang="ko-KR" sz="1400" dirty="0" smtClean="0"/>
              <a:t>Describes)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없으므로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/>
              <a:t>list-style-type</a:t>
            </a:r>
            <a:r>
              <a:rPr lang="ko-KR" altLang="en-US" sz="1400" dirty="0" smtClean="0"/>
              <a:t>속성도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적용이 되지 않는다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/>
          </a:p>
          <a:p>
            <a:r>
              <a:rPr lang="ko-KR" altLang="en-US" b="1" dirty="0" smtClean="0"/>
              <a:t>형식 </a:t>
            </a:r>
            <a:r>
              <a:rPr lang="en-US" altLang="ko-KR" b="1" dirty="0" smtClean="0"/>
              <a:t>1 : </a:t>
            </a:r>
          </a:p>
          <a:p>
            <a:r>
              <a:rPr lang="en-US" altLang="ko-KR" b="1" dirty="0" smtClean="0"/>
              <a:t>&lt;dl&gt;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대상에 대한 설명이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&lt;/dl&gt;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/>
              <a:t>형식 </a:t>
            </a:r>
            <a:r>
              <a:rPr lang="en-US" altLang="ko-KR" b="1" dirty="0" smtClean="0"/>
              <a:t>2 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&lt;dl&gt;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&lt;/dl&gt;</a:t>
            </a:r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5"/>
          <a:stretch/>
        </p:blipFill>
        <p:spPr bwMode="auto">
          <a:xfrm>
            <a:off x="6999514" y="2109106"/>
            <a:ext cx="3886200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14" y="4282168"/>
            <a:ext cx="3886200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28</a:t>
            </a:fld>
            <a:endParaRPr lang="ko-KR" altLang="en-US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135965" y="649409"/>
            <a:ext cx="11920070" cy="52322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table </a:t>
            </a:r>
            <a:r>
              <a:rPr lang="ko-KR" altLang="en-US" b="1" dirty="0" smtClean="0"/>
              <a:t>태그 </a:t>
            </a:r>
            <a:r>
              <a:rPr lang="en-US" altLang="ko-KR" b="1" dirty="0"/>
              <a:t>: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데이터를 표 형식으로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줄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-row,</a:t>
            </a:r>
            <a:r>
              <a:rPr lang="ko-KR" altLang="en-US" sz="1600" dirty="0" smtClean="0"/>
              <a:t> 칸</a:t>
            </a:r>
            <a:r>
              <a:rPr lang="en-US" altLang="ko-KR" sz="1600" dirty="0" smtClean="0"/>
              <a:t>,</a:t>
            </a:r>
            <a:r>
              <a:rPr lang="en-US" altLang="ko-KR" sz="1600" dirty="0"/>
              <a:t> </a:t>
            </a:r>
            <a:r>
              <a:rPr lang="ko-KR" altLang="en-US" sz="1600" dirty="0"/>
              <a:t>행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-column) </a:t>
            </a:r>
            <a:r>
              <a:rPr lang="ko-KR" altLang="en-US" sz="1600" dirty="0" smtClean="0"/>
              <a:t>보여주는 </a:t>
            </a:r>
            <a:r>
              <a:rPr lang="ko-KR" altLang="en-US" sz="1600" dirty="0" err="1" smtClean="0"/>
              <a:t>엘리먼트임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,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 </a:t>
            </a:r>
            <a:r>
              <a:rPr lang="ko-KR" altLang="en-US" sz="1600" dirty="0" smtClean="0"/>
              <a:t>태그등과 같이 쓰인다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table </a:t>
            </a:r>
            <a:r>
              <a:rPr lang="ko-KR" altLang="en-US" sz="1600" dirty="0" smtClean="0"/>
              <a:t>태그는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(column)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내용의 정렬 기본값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왼쪽정렬</a:t>
            </a:r>
            <a:r>
              <a:rPr lang="en-US" altLang="ko-KR" sz="1600" dirty="0" smtClean="0"/>
              <a:t>(left),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td</a:t>
            </a:r>
            <a:r>
              <a:rPr lang="ko-KR" altLang="en-US" sz="1600" dirty="0" smtClean="0"/>
              <a:t>와 동일하게 </a:t>
            </a:r>
            <a:r>
              <a:rPr lang="en-US" altLang="ko-KR" sz="1600" dirty="0"/>
              <a:t>: </a:t>
            </a:r>
            <a:r>
              <a:rPr lang="ko-KR" altLang="en-US" sz="1600" dirty="0"/>
              <a:t>테이블의 칸</a:t>
            </a:r>
            <a:r>
              <a:rPr lang="en-US" altLang="ko-KR" sz="1600" dirty="0"/>
              <a:t>,</a:t>
            </a:r>
            <a:r>
              <a:rPr lang="ko-KR" altLang="en-US" sz="1600" dirty="0"/>
              <a:t>행</a:t>
            </a:r>
            <a:r>
              <a:rPr lang="en-US" altLang="ko-KR" sz="1600" dirty="0"/>
              <a:t>(column)</a:t>
            </a:r>
            <a:r>
              <a:rPr lang="ko-KR" altLang="en-US" sz="1600" dirty="0"/>
              <a:t>을 설정하며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요소이다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표 내용의 제목</a:t>
            </a:r>
            <a:r>
              <a:rPr lang="en-US" altLang="ko-KR" sz="1600" dirty="0" smtClean="0"/>
              <a:t>(heading)</a:t>
            </a:r>
            <a:r>
              <a:rPr lang="ko-KR" altLang="en-US" sz="1600" dirty="0" smtClean="0"/>
              <a:t>을 담당하는 태그라 서체가 굵게 표시되며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제목의 정렬 기본값</a:t>
            </a:r>
            <a:r>
              <a:rPr lang="en-US" altLang="ko-KR" sz="1600" dirty="0"/>
              <a:t> (</a:t>
            </a:r>
            <a:r>
              <a:rPr lang="ko-KR" altLang="en-US" sz="1600" dirty="0"/>
              <a:t>디폴트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가운데정렬</a:t>
            </a:r>
            <a:r>
              <a:rPr lang="en-US" altLang="ko-KR" sz="1600" dirty="0" smtClean="0"/>
              <a:t>(center),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기본적으로 셀이라 부르는 것은 </a:t>
            </a: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태그를 일컫는다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셀과 셀 사이는 약간의 공백을 가지고 있다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대소문자를 구분하지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/>
              <a:t>: 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colspan</a:t>
            </a:r>
            <a:r>
              <a:rPr lang="en-US" altLang="ko-KR" sz="1600" dirty="0"/>
              <a:t> : </a:t>
            </a:r>
            <a:r>
              <a:rPr lang="ko-KR" altLang="en-US" sz="1600" dirty="0"/>
              <a:t>칸 병합을 할 때 사용하는 속성임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속성값으로 </a:t>
            </a:r>
            <a:r>
              <a:rPr lang="ko-KR" altLang="en-US" sz="1600" dirty="0"/>
              <a:t>합칠 칸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colspan</a:t>
            </a:r>
            <a:r>
              <a:rPr lang="ko-KR" altLang="en-US" sz="1600" dirty="0"/>
              <a:t>속성이 있는 셀부터 그 이후의 셀을 </a:t>
            </a:r>
            <a:r>
              <a:rPr lang="ko-KR" altLang="en-US" sz="1600" dirty="0" smtClean="0"/>
              <a:t>확인하여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칸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colspan</a:t>
            </a:r>
            <a:r>
              <a:rPr lang="en-US" altLang="ko-KR" sz="1600" b="1" dirty="0"/>
              <a:t> = </a:t>
            </a:r>
            <a:r>
              <a:rPr lang="ko-KR" altLang="en-US" sz="1600" b="1" dirty="0"/>
              <a:t>병합할 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행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endParaRPr lang="en-US" altLang="ko-KR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8137176" y="938887"/>
            <a:ext cx="3755571" cy="40168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/>
              <a:t>테이블 태그들의 형식</a:t>
            </a:r>
            <a:r>
              <a:rPr lang="en-US" altLang="ko-KR" b="1" dirty="0" smtClean="0"/>
              <a:t>:</a:t>
            </a:r>
          </a:p>
          <a:p>
            <a:r>
              <a:rPr lang="en-US" altLang="ko-KR" b="1" dirty="0" smtClean="0"/>
              <a:t>-------------------------------------</a:t>
            </a:r>
            <a:endParaRPr lang="en-US" altLang="ko-KR" b="1" dirty="0"/>
          </a:p>
          <a:p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en-US" altLang="ko-KR" b="1" dirty="0"/>
              <a:t>&lt;table&gt;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th</a:t>
            </a:r>
            <a:r>
              <a:rPr lang="en-US" altLang="ko-KR" b="1" dirty="0"/>
              <a:t>&gt;</a:t>
            </a:r>
            <a:r>
              <a:rPr lang="ko-KR" altLang="en-US" b="1" dirty="0"/>
              <a:t>제목</a:t>
            </a:r>
            <a:r>
              <a:rPr lang="en-US" altLang="ko-KR" b="1" dirty="0"/>
              <a:t>&lt;/</a:t>
            </a:r>
            <a:r>
              <a:rPr lang="en-US" altLang="ko-KR" b="1" dirty="0" err="1"/>
              <a:t>th</a:t>
            </a:r>
            <a:r>
              <a:rPr lang="en-US" altLang="ko-KR" b="1" dirty="0"/>
              <a:t>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&lt;td&gt;</a:t>
            </a:r>
            <a:r>
              <a:rPr lang="ko-KR" altLang="en-US" b="1" dirty="0"/>
              <a:t>내용</a:t>
            </a:r>
            <a:r>
              <a:rPr lang="en-US" altLang="ko-KR" b="1" dirty="0"/>
              <a:t>&lt;/td&gt;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&lt;/table </a:t>
            </a:r>
            <a:r>
              <a:rPr lang="en-US" altLang="ko-KR" b="1" dirty="0" smtClean="0"/>
              <a:t>&gt;</a:t>
            </a:r>
          </a:p>
          <a:p>
            <a:endParaRPr lang="en-US" altLang="ko-KR" b="1" dirty="0" smtClean="0"/>
          </a:p>
          <a:p>
            <a:r>
              <a:rPr lang="en-US" altLang="ko-KR" b="1" dirty="0"/>
              <a:t>-------------------------------------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93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/>
              <a:t>rowspan</a:t>
            </a:r>
            <a:r>
              <a:rPr lang="en-US" altLang="ko-KR" sz="1600" dirty="0"/>
              <a:t> : </a:t>
            </a:r>
            <a:r>
              <a:rPr lang="ko-KR" altLang="en-US" sz="1600" dirty="0"/>
              <a:t>줄 병합을 할 때 사용하는 속성임</a:t>
            </a:r>
            <a:r>
              <a:rPr lang="en-US" altLang="ko-KR" sz="16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속성값으로 합칠 줄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rowspan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속성이 있는 셀부터 그 아래의 셀을 확인하여 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줄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rowspan</a:t>
            </a:r>
            <a:r>
              <a:rPr lang="en-US" altLang="ko-KR" sz="1600" dirty="0"/>
              <a:t> </a:t>
            </a:r>
            <a:r>
              <a:rPr lang="en-US" altLang="ko-KR" sz="1600" b="1" dirty="0"/>
              <a:t>= </a:t>
            </a:r>
            <a:r>
              <a:rPr lang="ko-KR" altLang="en-US" sz="1600" b="1" dirty="0"/>
              <a:t>병합할 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열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 : </a:t>
            </a:r>
            <a:r>
              <a:rPr lang="ko-KR" altLang="en-US" sz="1600" dirty="0" smtClean="0"/>
              <a:t>테두리를 설정하는 속성</a:t>
            </a:r>
            <a:endParaRPr lang="en-US" altLang="ko-KR" sz="1600" dirty="0" smtClean="0"/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border : </a:t>
            </a:r>
            <a:r>
              <a:rPr lang="ko-KR" altLang="en-US" sz="1600" b="1" dirty="0" err="1" smtClean="0"/>
              <a:t>선굵기</a:t>
            </a:r>
            <a:r>
              <a:rPr lang="en-US" altLang="ko-KR" sz="1600" b="1" dirty="0" err="1" smtClean="0"/>
              <a:t>px</a:t>
            </a:r>
            <a:r>
              <a:rPr lang="en-US" altLang="ko-KR" sz="1600" b="1" dirty="0" smtClean="0"/>
              <a:t>  </a:t>
            </a:r>
            <a:r>
              <a:rPr lang="ko-KR" altLang="en-US" sz="1600" b="1" dirty="0" err="1" smtClean="0"/>
              <a:t>선종류</a:t>
            </a:r>
            <a:r>
              <a:rPr lang="ko-KR" altLang="en-US" sz="1600" b="1" dirty="0" smtClean="0"/>
              <a:t>  </a:t>
            </a:r>
            <a:r>
              <a:rPr lang="ko-KR" altLang="en-US" sz="1600" b="1" dirty="0" err="1" smtClean="0"/>
              <a:t>선색상</a:t>
            </a:r>
            <a:r>
              <a:rPr lang="en-US" altLang="ko-KR" sz="1600" b="1" dirty="0" smtClean="0"/>
              <a:t>;</a:t>
            </a:r>
          </a:p>
          <a:p>
            <a:r>
              <a:rPr lang="en-US" altLang="ko-KR" sz="1600" dirty="0" smtClean="0"/>
              <a:t>*solid : </a:t>
            </a:r>
            <a:r>
              <a:rPr lang="ko-KR" altLang="en-US" sz="1600" dirty="0" smtClean="0"/>
              <a:t>이어진 실선으로 표시</a:t>
            </a:r>
            <a:endParaRPr lang="en-US" altLang="ko-KR" sz="1600" dirty="0" smtClean="0"/>
          </a:p>
          <a:p>
            <a:r>
              <a:rPr lang="en-US" altLang="ko-KR" sz="1600" dirty="0" smtClean="0"/>
              <a:t>*none : </a:t>
            </a:r>
            <a:r>
              <a:rPr lang="ko-KR" altLang="en-US" sz="1600" dirty="0" smtClean="0"/>
              <a:t>테두리 없음 표시</a:t>
            </a:r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선 색상은 서체와 동일하게 표현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 smtClean="0"/>
              <a:t>방향에 따른 표현 가능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-top : </a:t>
            </a:r>
            <a:r>
              <a:rPr lang="ko-KR" altLang="en-US" sz="1600" dirty="0" smtClean="0"/>
              <a:t>위쪽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-bottom : </a:t>
            </a:r>
            <a:r>
              <a:rPr lang="ko-KR" altLang="en-US" sz="1600" dirty="0" smtClean="0"/>
              <a:t>아래쪽 선만 설정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-left : </a:t>
            </a:r>
            <a:r>
              <a:rPr lang="ko-KR" altLang="en-US" sz="1600" dirty="0" smtClean="0"/>
              <a:t>왼쪽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-right : </a:t>
            </a:r>
            <a:r>
              <a:rPr lang="ko-KR" altLang="en-US" sz="1600" dirty="0" smtClean="0"/>
              <a:t>오른쪽 선만 설정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border-space </a:t>
            </a:r>
            <a:r>
              <a:rPr lang="en-US" altLang="ko-KR" sz="1600" dirty="0"/>
              <a:t>: </a:t>
            </a:r>
            <a:r>
              <a:rPr lang="ko-KR" altLang="en-US" sz="1600" dirty="0"/>
              <a:t>테두리와 셀 사이의 간격을 설정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border-spacing:  </a:t>
            </a:r>
            <a:r>
              <a:rPr lang="ko-KR" altLang="en-US" sz="1600" b="1" dirty="0"/>
              <a:t>값</a:t>
            </a:r>
            <a:r>
              <a:rPr lang="en-US" altLang="ko-KR" sz="1600" b="1" dirty="0" err="1"/>
              <a:t>px</a:t>
            </a:r>
            <a:r>
              <a:rPr lang="en-US" altLang="ko-KR" sz="1600" b="1" dirty="0"/>
              <a:t>;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border-collapse : </a:t>
            </a:r>
            <a:endParaRPr lang="en-US" altLang="ko-KR" sz="1600" dirty="0" smtClean="0"/>
          </a:p>
          <a:p>
            <a:r>
              <a:rPr lang="ko-KR" altLang="en-US" sz="1600" dirty="0" smtClean="0"/>
              <a:t>겹치는 </a:t>
            </a:r>
            <a:r>
              <a:rPr lang="ko-KR" altLang="en-US" sz="1600" dirty="0"/>
              <a:t>두 선을 한 선으로 표현할 때 사용</a:t>
            </a:r>
            <a:r>
              <a:rPr lang="en-US" altLang="ko-KR" sz="1600" dirty="0"/>
              <a:t>. </a:t>
            </a:r>
            <a:r>
              <a:rPr lang="ko-KR" altLang="en-US" sz="1600" dirty="0"/>
              <a:t>속성값으로 </a:t>
            </a:r>
            <a:r>
              <a:rPr lang="en-US" altLang="ko-KR" sz="1600" dirty="0"/>
              <a:t>collapse</a:t>
            </a:r>
            <a:r>
              <a:rPr lang="ko-KR" altLang="en-US" sz="1600" dirty="0"/>
              <a:t>가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table</a:t>
            </a:r>
            <a:r>
              <a:rPr lang="ko-KR" altLang="en-US" sz="1600" dirty="0" smtClean="0"/>
              <a:t>태그에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border-collapse : collapse;</a:t>
            </a:r>
          </a:p>
          <a:p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253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다운로드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/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설치 및 사용방법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181054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비주얼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스튜디오 코드 설치하기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구글 검색에서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“vs code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다운로드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검색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https://code.visualstudio.com/download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이동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/>
              <a:t>Download Visual Studio </a:t>
            </a:r>
            <a:r>
              <a:rPr lang="en-US" altLang="ko-KR" b="1" dirty="0" smtClean="0"/>
              <a:t>Code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↓</a:t>
            </a:r>
            <a:r>
              <a:rPr lang="en-US" altLang="ko-KR" b="1" dirty="0" smtClean="0"/>
              <a:t>Windows </a:t>
            </a:r>
            <a:r>
              <a:rPr lang="en-US" altLang="ko-KR" b="1" dirty="0" err="1" smtClean="0"/>
              <a:t>windows</a:t>
            </a:r>
            <a:r>
              <a:rPr lang="en-US" altLang="ko-KR" b="1" dirty="0" smtClean="0"/>
              <a:t> 10, 11]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하여 다운로드 받기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VSCodeUserSetup-x64-1.91.1.exe (97,214KB)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실행하여 설치 시작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  1. [v]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동의합니다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[A]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체크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  2. C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:\Users\hi\AppData\Local\Programs\Microsoft VS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Code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경로 그대로 두고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후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클릭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3.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Visua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Studio Code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그대로 두고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4. [v] Code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를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지원되는 파일 형식에 대한 편집기로 등록합니다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[v] PATH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 추가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다시 시작한 후 사용 가능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체크 후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-&gt; [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설치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설치 완료 후 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VSCode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프로그램실행되면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드라이브에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frontend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폴더 생성하기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[v] Trust the authors of all files in the parent folder ‘c:’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체크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[Yes, I trust the authors]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선택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아이콘 클릭하면 나오는 왼쪽 사이드 부분에 파일명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.html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입력 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파일명 입력 후 나오는 창에 소스 코딩하면 됨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06" y="4276167"/>
            <a:ext cx="4418691" cy="234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500" y="3693820"/>
            <a:ext cx="3907656" cy="29307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31" y="3682803"/>
            <a:ext cx="251476" cy="1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 smtClean="0"/>
              <a:t>:</a:t>
            </a:r>
            <a:endParaRPr lang="en-US" altLang="ko-KR" sz="1500" b="1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padding : </a:t>
            </a:r>
            <a:r>
              <a:rPr lang="ko-KR" altLang="en-US" sz="1500" dirty="0"/>
              <a:t>셀 안의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padding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margin : </a:t>
            </a:r>
            <a:r>
              <a:rPr lang="ko-KR" altLang="en-US" sz="1500" dirty="0"/>
              <a:t>테두리 밖의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margin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500" dirty="0" smtClean="0"/>
              <a:t>4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위여백값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우측여백값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아래여백값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좌측여백값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500" dirty="0"/>
              <a:t>2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  <a:r>
              <a:rPr lang="en-US" altLang="ko-KR" sz="1500" dirty="0" smtClean="0"/>
              <a:t> 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/>
              <a:t>1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하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</a:p>
          <a:p>
            <a:r>
              <a:rPr lang="en-US" altLang="ko-KR" sz="1500" b="1" dirty="0" smtClean="0"/>
              <a:t>*border</a:t>
            </a:r>
            <a:r>
              <a:rPr lang="ko-KR" altLang="en-US" sz="1500" b="1" dirty="0" smtClean="0"/>
              <a:t>처럼 </a:t>
            </a:r>
            <a:r>
              <a:rPr lang="en-US" altLang="ko-KR" sz="1500" b="1" dirty="0"/>
              <a:t>-</a:t>
            </a:r>
            <a:r>
              <a:rPr lang="en-US" altLang="ko-KR" sz="1500" b="1" dirty="0" smtClean="0"/>
              <a:t>top , -bottom , -left , -right</a:t>
            </a:r>
            <a:r>
              <a:rPr lang="ko-KR" altLang="en-US" sz="1500" b="1" dirty="0" smtClean="0"/>
              <a:t>로 개별 지정 설정이 가능하다</a:t>
            </a:r>
            <a:r>
              <a:rPr lang="en-US" altLang="ko-KR" sz="1500" b="1" dirty="0" smtClean="0"/>
              <a:t>.</a:t>
            </a:r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Caption </a:t>
            </a:r>
            <a:r>
              <a:rPr lang="ko-KR" altLang="en-US" b="1" dirty="0" smtClean="0"/>
              <a:t>태그 </a:t>
            </a:r>
            <a:r>
              <a:rPr lang="en-US" altLang="ko-KR" b="1" dirty="0" smtClean="0"/>
              <a:t>: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표의 제목을 설정할 때 사용하는 태그이다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&lt;table&gt;</a:t>
            </a:r>
            <a:r>
              <a:rPr lang="ko-KR" altLang="en-US" sz="1500" dirty="0" smtClean="0"/>
              <a:t>시작 </a:t>
            </a:r>
            <a:r>
              <a:rPr lang="ko-KR" altLang="en-US" sz="1500" dirty="0" err="1" smtClean="0"/>
              <a:t>엘리먼트</a:t>
            </a:r>
            <a:r>
              <a:rPr lang="ko-KR" altLang="en-US" sz="1500" dirty="0" smtClean="0"/>
              <a:t> 바로 밑에 기술해주어야 한다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권장사항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</a:t>
            </a:r>
            <a:r>
              <a:rPr lang="ko-KR" altLang="en-US" sz="1500" smtClean="0"/>
              <a:t>요소이다</a:t>
            </a:r>
            <a:r>
              <a:rPr lang="en-US" altLang="ko-KR" sz="15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smtClean="0"/>
              <a:t>table</a:t>
            </a:r>
            <a:r>
              <a:rPr lang="ko-KR" altLang="en-US" sz="1500" dirty="0" smtClean="0"/>
              <a:t>태그 안에 기술 시에는 기본 정렬은 가운데 정렬이다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독립적으로 기술 시에는 기본 정렬이 좌측 정렬이다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05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0676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웹이란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World Wide Web, WWW, W3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인터넷에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연결된 컴퓨터들을 통해 사람들이 정보를 공유할 수 있는 전 세계적인 정보 공간을 말합니다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원래의 명칭은 월드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와이드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웹이라하는데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줄여서 웹이라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W3C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(World </a:t>
            </a:r>
            <a:r>
              <a:rPr lang="en-US" altLang="ko-KR" sz="1400" dirty="0">
                <a:solidFill>
                  <a:srgbClr val="FF0000"/>
                </a:solidFill>
              </a:rPr>
              <a:t>Wide Web </a:t>
            </a:r>
            <a:r>
              <a:rPr lang="en-US" altLang="ko-KR" sz="1400" dirty="0" smtClean="0">
                <a:solidFill>
                  <a:srgbClr val="FF0000"/>
                </a:solidFill>
              </a:rPr>
              <a:t>Consortium) :  </a:t>
            </a:r>
            <a:r>
              <a:rPr lang="ko-KR" altLang="en-US" sz="1400" dirty="0" smtClean="0">
                <a:solidFill>
                  <a:srgbClr val="FF0000"/>
                </a:solidFill>
              </a:rPr>
              <a:t>월드 </a:t>
            </a:r>
            <a:r>
              <a:rPr lang="ko-KR" altLang="en-US" sz="1400" dirty="0" err="1">
                <a:solidFill>
                  <a:srgbClr val="FF0000"/>
                </a:solidFill>
              </a:rPr>
              <a:t>와이드</a:t>
            </a:r>
            <a:r>
              <a:rPr lang="ko-KR" altLang="en-US" sz="1400" dirty="0">
                <a:solidFill>
                  <a:srgbClr val="FF0000"/>
                </a:solidFill>
              </a:rPr>
              <a:t> 웹</a:t>
            </a:r>
            <a:r>
              <a:rPr lang="en-US" altLang="ko-KR" sz="1400" dirty="0">
                <a:solidFill>
                  <a:srgbClr val="FF0000"/>
                </a:solidFill>
              </a:rPr>
              <a:t>(WWW)</a:t>
            </a:r>
            <a:r>
              <a:rPr lang="ko-KR" altLang="en-US" sz="1400" dirty="0">
                <a:solidFill>
                  <a:srgbClr val="FF0000"/>
                </a:solidFill>
              </a:rPr>
              <a:t>을 위한 표준을 제정하고 관리하는 중립적인 </a:t>
            </a:r>
            <a:r>
              <a:rPr lang="ko-KR" altLang="en-US" sz="1400" dirty="0" smtClean="0">
                <a:solidFill>
                  <a:srgbClr val="FF0000"/>
                </a:solidFill>
              </a:rPr>
              <a:t>기관</a:t>
            </a:r>
            <a:r>
              <a:rPr lang="ko-KR" altLang="en-US" sz="1400" dirty="0">
                <a:solidFill>
                  <a:srgbClr val="FF0000"/>
                </a:solidFill>
              </a:rPr>
              <a:t>임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HyperText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Markup Language)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페이지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만들 때 사용하는 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문서로 이동할 수 있는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마크업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이루어진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언어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Web Page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상에 있는 개개의 문서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줄여서 웹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(document)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라고 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태그들로 구성된다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버전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63096"/>
              </p:ext>
            </p:extLst>
          </p:nvPr>
        </p:nvGraphicFramePr>
        <p:xfrm>
          <a:off x="195943" y="4112460"/>
          <a:ext cx="11634109" cy="2444074"/>
        </p:xfrm>
        <a:graphic>
          <a:graphicData uri="http://schemas.openxmlformats.org/drawingml/2006/table">
            <a:tbl>
              <a:tblPr/>
              <a:tblGrid>
                <a:gridCol w="151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버전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년도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DOCTYPE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및 설명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팀 </a:t>
                      </a:r>
                      <a:r>
                        <a:rPr lang="ko-KR" altLang="en-US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버나스리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(Tim Berners-Lee)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가 발표한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2.0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국제 표준으로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3.2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1997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W3C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에 의해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4.01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1999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HTML 4.01//EN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"http://www.w3.org/TR/html4/strict.dtd"&gt;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XHTML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2000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XHTML 1.0 Strict//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EN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http://www.w3.org/TR/xhtml1/DTD/xhtml1-strict.dtd"&gt;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2014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6" y="574336"/>
            <a:ext cx="118513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ko-KR" altLang="en-US" b="1" dirty="0" err="1" smtClean="0"/>
              <a:t>마크업</a:t>
            </a:r>
            <a:r>
              <a:rPr lang="en-US" altLang="ko-KR" b="1" dirty="0" smtClean="0"/>
              <a:t>(Markup)</a:t>
            </a:r>
            <a:r>
              <a:rPr lang="ko-KR" altLang="en-US" b="1" dirty="0" smtClean="0"/>
              <a:t> 언어란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태그 등을 이용하여 문서나 데이터의 구조를 나타내는 언어를 말함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b="1" dirty="0"/>
              <a:t>▶ </a:t>
            </a:r>
            <a:r>
              <a:rPr lang="ko-KR" altLang="en-US" b="1" dirty="0" err="1" smtClean="0"/>
              <a:t>인코딩</a:t>
            </a:r>
            <a:r>
              <a:rPr lang="en-US" altLang="ko-KR" b="1" dirty="0" smtClean="0"/>
              <a:t>(Encoding)</a:t>
            </a:r>
            <a:r>
              <a:rPr lang="ko-KR" altLang="en-US" b="1" dirty="0" smtClean="0"/>
              <a:t> 이란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문자 집합</a:t>
            </a:r>
            <a:r>
              <a:rPr lang="en-US" altLang="ko-KR" sz="1400" dirty="0" smtClean="0"/>
              <a:t>(Character Set) </a:t>
            </a:r>
            <a:r>
              <a:rPr lang="ko-KR" altLang="en-US" sz="1400" dirty="0" smtClean="0"/>
              <a:t>정보를 표현하기 위한 글자 집합 정의를 말함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문자 집합을 컴퓨터에 저장하거나 통신에 사용할 목적으로 부호화 하는 것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UTF-8</a:t>
            </a:r>
            <a:r>
              <a:rPr lang="ko-KR" altLang="en-US" b="1" dirty="0" smtClean="0"/>
              <a:t>이란 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파일인코딩형식</a:t>
            </a:r>
            <a:r>
              <a:rPr lang="ko-KR" altLang="en-US" b="1" dirty="0" smtClean="0"/>
              <a:t> 또는 웹 코드</a:t>
            </a:r>
            <a:r>
              <a:rPr lang="en-US" altLang="ko-KR" b="1" dirty="0" smtClean="0"/>
              <a:t>(meta)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인코딩형식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유니코드 기반의 가변 길이 문자 </a:t>
            </a:r>
            <a:r>
              <a:rPr lang="ko-KR" altLang="en-US" sz="1400" dirty="0" err="1" smtClean="0"/>
              <a:t>인코딩</a:t>
            </a:r>
            <a:r>
              <a:rPr lang="ko-KR" altLang="en-US" sz="1400" dirty="0" smtClean="0"/>
              <a:t> 방식 중 하나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세상에 있는 거의 모든 문자를 표현할 수 있는 유니코드 문자를 지원하는 </a:t>
            </a:r>
            <a:r>
              <a:rPr lang="en-US" altLang="ko-KR" sz="1400" dirty="0"/>
              <a:t>HTML5</a:t>
            </a:r>
            <a:r>
              <a:rPr lang="ko-KR" altLang="en-US" sz="1400" dirty="0"/>
              <a:t>의 기본 </a:t>
            </a:r>
            <a:r>
              <a:rPr lang="ko-KR" altLang="en-US" sz="1400" dirty="0" err="1" smtClean="0"/>
              <a:t>문자셋임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조합형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ANSI</a:t>
            </a:r>
            <a:r>
              <a:rPr lang="ko-KR" altLang="en-US" b="1" dirty="0" smtClean="0"/>
              <a:t>이란 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파일인코딩형식</a:t>
            </a:r>
            <a:r>
              <a:rPr lang="ko-KR" altLang="en-US" b="1" dirty="0"/>
              <a:t> 또는 웹 코드</a:t>
            </a:r>
            <a:r>
              <a:rPr lang="en-US" altLang="ko-KR" b="1" dirty="0"/>
              <a:t>(meta)</a:t>
            </a:r>
            <a:r>
              <a:rPr lang="ko-KR" altLang="en-US" b="1" dirty="0"/>
              <a:t>의 </a:t>
            </a:r>
            <a:r>
              <a:rPr lang="ko-KR" altLang="en-US" b="1" u="sng" dirty="0" err="1" smtClean="0"/>
              <a:t>인코딩형식은</a:t>
            </a:r>
            <a:r>
              <a:rPr lang="ko-KR" altLang="en-US" b="1" u="sng" dirty="0" smtClean="0"/>
              <a:t> </a:t>
            </a:r>
            <a:r>
              <a:rPr lang="en-US" altLang="ko-KR" b="1" u="sng" dirty="0" smtClean="0"/>
              <a:t>EUC-KR</a:t>
            </a:r>
            <a:r>
              <a:rPr lang="ko-KR" altLang="en-US" b="1" u="sng" dirty="0" smtClean="0"/>
              <a:t>임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ASCII</a:t>
            </a:r>
            <a:r>
              <a:rPr lang="ko-KR" altLang="en-US" sz="1400" dirty="0" smtClean="0"/>
              <a:t>코드를 확장하여 사용할 수 있도록 한 </a:t>
            </a:r>
            <a:r>
              <a:rPr lang="ko-KR" altLang="en-US" sz="1400" dirty="0"/>
              <a:t>문자 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방식 중 하나</a:t>
            </a:r>
            <a:r>
              <a:rPr lang="en-US" altLang="ko-KR" sz="1400" dirty="0" smtClean="0"/>
              <a:t>. 256</a:t>
            </a:r>
            <a:r>
              <a:rPr lang="ko-KR" altLang="en-US" sz="1400" dirty="0"/>
              <a:t>개의 문자 코드를 </a:t>
            </a:r>
            <a:r>
              <a:rPr lang="ko-KR" altLang="en-US" sz="1400" dirty="0" smtClean="0"/>
              <a:t>지원하는 </a:t>
            </a:r>
            <a:r>
              <a:rPr lang="en-US" altLang="ko-KR" sz="1400" dirty="0"/>
              <a:t>HTML4</a:t>
            </a:r>
            <a:r>
              <a:rPr lang="ko-KR" altLang="en-US" sz="1400" dirty="0"/>
              <a:t>의 기본 </a:t>
            </a:r>
            <a:r>
              <a:rPr lang="ko-KR" altLang="en-US" sz="1400" dirty="0" err="1" smtClean="0"/>
              <a:t>문자셋임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완성형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b="1" dirty="0" smtClean="0"/>
          </a:p>
          <a:p>
            <a:r>
              <a:rPr lang="ko-KR" altLang="en-US" b="1" dirty="0"/>
              <a:t>▶ 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웹</a:t>
            </a:r>
            <a:r>
              <a:rPr lang="en-US" altLang="ko-KR" b="1" dirty="0" smtClean="0"/>
              <a:t>(Semantic Web)</a:t>
            </a:r>
            <a:r>
              <a:rPr lang="ko-KR" altLang="en-US" b="1" dirty="0" smtClean="0"/>
              <a:t>이란 </a:t>
            </a:r>
            <a:r>
              <a:rPr lang="en-US" altLang="ko-KR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의미 있는 웹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지능적인 웹을 의미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사람이 </a:t>
            </a:r>
            <a:r>
              <a:rPr lang="ko-KR" altLang="en-US" sz="1400" dirty="0"/>
              <a:t>아닌 컴퓨터</a:t>
            </a:r>
            <a:r>
              <a:rPr lang="en-US" altLang="ko-KR" sz="1400" dirty="0"/>
              <a:t>(</a:t>
            </a:r>
            <a:r>
              <a:rPr lang="ko-KR" altLang="en-US" sz="1400" dirty="0"/>
              <a:t>기계</a:t>
            </a:r>
            <a:r>
              <a:rPr lang="en-US" altLang="ko-KR" sz="1400" dirty="0"/>
              <a:t>)</a:t>
            </a:r>
            <a:r>
              <a:rPr lang="ko-KR" altLang="en-US" sz="1400" dirty="0"/>
              <a:t>가 직</a:t>
            </a:r>
            <a:r>
              <a:rPr lang="en-US" altLang="ko-KR" sz="1400" dirty="0"/>
              <a:t>/</a:t>
            </a:r>
            <a:r>
              <a:rPr lang="ko-KR" altLang="en-US" sz="1400" dirty="0"/>
              <a:t>간접적으로 처리할 수 있는 데이터를 위한 웹을 말한다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ko-KR" altLang="en-US" b="1" dirty="0" err="1"/>
              <a:t>시맨틱</a:t>
            </a:r>
            <a:r>
              <a:rPr lang="ko-KR" altLang="en-US" b="1" dirty="0"/>
              <a:t> 요소</a:t>
            </a:r>
            <a:r>
              <a:rPr lang="en-US" altLang="ko-KR" b="1" dirty="0" smtClean="0"/>
              <a:t>(=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태그</a:t>
            </a:r>
            <a:r>
              <a:rPr lang="en-US" altLang="ko-KR" b="1" dirty="0" smtClean="0"/>
              <a:t>: Semantic element)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:</a:t>
            </a:r>
          </a:p>
          <a:p>
            <a:r>
              <a:rPr lang="ko-KR" altLang="en-US" sz="1400" dirty="0"/>
              <a:t>그 이름 자체만으로 브라우저나 </a:t>
            </a:r>
            <a:r>
              <a:rPr lang="ko-KR" altLang="en-US" sz="1400" dirty="0" smtClean="0"/>
              <a:t>컴퓨터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개발자 등이 의미를 파악할 </a:t>
            </a:r>
            <a:r>
              <a:rPr lang="ko-KR" altLang="en-US" sz="1400" dirty="0"/>
              <a:t>수 있는 </a:t>
            </a:r>
            <a:r>
              <a:rPr lang="ko-KR" altLang="en-US" sz="1400" dirty="0" smtClean="0"/>
              <a:t>요소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: h1, </a:t>
            </a:r>
            <a:r>
              <a:rPr lang="en-US" altLang="ko-KR" sz="1400" dirty="0" err="1" smtClean="0"/>
              <a:t>nav</a:t>
            </a:r>
            <a:r>
              <a:rPr lang="en-US" altLang="ko-KR" sz="1400" dirty="0" smtClean="0"/>
              <a:t>, main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ko-KR" altLang="en-US" b="1" dirty="0" smtClean="0"/>
              <a:t>웹 표준이란 </a:t>
            </a:r>
            <a:r>
              <a:rPr lang="en-US" altLang="ko-KR" b="1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어느 브라우저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어느 환경에서든 호환이 가능하도록 일종의 규칙을 만든 것을 말함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/>
              <a:t>▶ 웹 </a:t>
            </a:r>
            <a:r>
              <a:rPr lang="ko-KR" altLang="en-US" b="1" dirty="0" err="1" smtClean="0"/>
              <a:t>접근성이란</a:t>
            </a:r>
            <a:r>
              <a:rPr lang="ko-KR" altLang="en-US" b="1" dirty="0" smtClean="0"/>
              <a:t> </a:t>
            </a:r>
            <a:r>
              <a:rPr lang="en-US" altLang="ko-KR" b="1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어느 </a:t>
            </a:r>
            <a:r>
              <a:rPr lang="ko-KR" altLang="en-US" sz="1400" dirty="0" smtClean="0"/>
              <a:t>누구나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장애우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고령자더라도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어디에서나 사용 가능한 웹을 만드는 것을 말함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웹 접근성의 대표적인 예시로는 </a:t>
            </a:r>
            <a:r>
              <a:rPr lang="ko-KR" altLang="en-US" sz="1400" dirty="0" err="1" smtClean="0"/>
              <a:t>화면낭독기를</a:t>
            </a:r>
            <a:r>
              <a:rPr lang="ko-KR" altLang="en-US" sz="1400" dirty="0" smtClean="0"/>
              <a:t> 위한 </a:t>
            </a:r>
            <a:r>
              <a:rPr lang="en-US" altLang="ko-KR" sz="1400" dirty="0" smtClean="0"/>
              <a:t>alt, title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고령자를 위한 레이블 등을 들 수 있다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86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536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0676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기본 구조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맨 첫 줄은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DTD(Document Type Definition=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문서형식 선언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를 명시해야 함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&lt;!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DOCTYPE html&gt;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현재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HTML5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문서임을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웹 페이지가 어떤 문서인지 웹 브라우저가 이해할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존재함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&lt;html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루트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(root)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요소를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영역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(Scope)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을 나타냄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문서를 작성 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&lt;html&gt;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시작하고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끝나야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안에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여러 요소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등을 기술함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head&gt;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메타데이터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(metadata)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메타데이터</a:t>
            </a:r>
            <a:r>
              <a:rPr lang="en-US" altLang="ko-KR" sz="1400" dirty="0">
                <a:solidFill>
                  <a:srgbClr val="FF0000"/>
                </a:solidFill>
              </a:rPr>
              <a:t>(metadata)</a:t>
            </a:r>
            <a:r>
              <a:rPr lang="ko-KR" altLang="en-US" sz="1400" dirty="0" smtClean="0">
                <a:solidFill>
                  <a:srgbClr val="FF0000"/>
                </a:solidFill>
              </a:rPr>
              <a:t>란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대한 </a:t>
            </a:r>
            <a:r>
              <a:rPr lang="ko-KR" altLang="en-US" sz="1400" dirty="0" smtClean="0">
                <a:solidFill>
                  <a:srgbClr val="FF0000"/>
                </a:solidFill>
              </a:rPr>
              <a:t>정보데이</a:t>
            </a:r>
            <a:r>
              <a:rPr lang="ko-KR" altLang="en-US" sz="1400" dirty="0">
                <a:solidFill>
                  <a:srgbClr val="FF0000"/>
                </a:solidFill>
              </a:rPr>
              <a:t>터</a:t>
            </a:r>
            <a:r>
              <a:rPr lang="ko-KR" altLang="en-US" sz="1400" dirty="0" smtClean="0">
                <a:solidFill>
                  <a:srgbClr val="FF0000"/>
                </a:solidFill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</a:rPr>
              <a:t>웹 브라우저에는 직접적으로 표현되지 않는 정보를 </a:t>
            </a:r>
            <a:r>
              <a:rPr lang="ko-KR" altLang="en-US" sz="1400" dirty="0" smtClean="0">
                <a:solidFill>
                  <a:srgbClr val="FF0000"/>
                </a:solidFill>
              </a:rPr>
              <a:t>의미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: &lt;</a:t>
            </a:r>
            <a:r>
              <a:rPr lang="en-US" altLang="ko-KR" sz="1400" dirty="0">
                <a:solidFill>
                  <a:srgbClr val="FF0000"/>
                </a:solidFill>
              </a:rPr>
              <a:t>title&gt;, &lt;style&gt;, &lt;meta&gt;, &lt;link&gt;, &lt;</a:t>
            </a:r>
            <a:r>
              <a:rPr lang="en-US" altLang="ko-KR" sz="1400" dirty="0" smtClean="0">
                <a:solidFill>
                  <a:srgbClr val="FF0000"/>
                </a:solidFill>
              </a:rPr>
              <a:t>script&gt;</a:t>
            </a:r>
            <a:r>
              <a:rPr lang="ko-KR" altLang="en-US" sz="1400" dirty="0" smtClean="0">
                <a:solidFill>
                  <a:srgbClr val="FF0000"/>
                </a:solidFill>
              </a:rPr>
              <a:t>태그 </a:t>
            </a:r>
            <a:r>
              <a:rPr lang="ko-KR" altLang="en-US" sz="1400" dirty="0">
                <a:solidFill>
                  <a:srgbClr val="FF0000"/>
                </a:solidFill>
              </a:rPr>
              <a:t>등을 이용하여 </a:t>
            </a:r>
            <a:r>
              <a:rPr lang="ko-KR" altLang="en-US" sz="1400" dirty="0" smtClean="0">
                <a:solidFill>
                  <a:srgbClr val="FF0000"/>
                </a:solidFill>
              </a:rPr>
              <a:t>표현함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&lt;title&gt; ~ &lt;/title&gt;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제목을 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툴바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(toolbar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제목표시줄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탭 줄에 표시됨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(favorites)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 추가할 때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제목이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엔진의 결과 페이지에 제목으로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표시되는 부분임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body&gt;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&lt;/body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브라우저를 통해 보이는 내용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(content)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부분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실질적으로 사용자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(User,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클라이언트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웹 상에서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보는 내용에 대한 전반적인 부분을 기술하는 곳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48818"/>
              </p:ext>
            </p:extLst>
          </p:nvPr>
        </p:nvGraphicFramePr>
        <p:xfrm>
          <a:off x="7608207" y="3490140"/>
          <a:ext cx="39197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기본 구조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&lt;!DOCTYPE html&gt;</a:t>
                      </a:r>
                    </a:p>
                    <a:p>
                      <a:r>
                        <a:rPr lang="en-US" altLang="ko-KR" sz="1800" dirty="0" smtClean="0"/>
                        <a:t>&lt;html&gt;</a:t>
                      </a:r>
                    </a:p>
                    <a:p>
                      <a:r>
                        <a:rPr lang="en-US" altLang="ko-KR" sz="1800" dirty="0" smtClean="0"/>
                        <a:t>    &lt;head&gt;</a:t>
                      </a:r>
                    </a:p>
                    <a:p>
                      <a:r>
                        <a:rPr lang="en-US" altLang="ko-KR" sz="1800" dirty="0" smtClean="0"/>
                        <a:t>        &lt;title&gt;</a:t>
                      </a:r>
                      <a:r>
                        <a:rPr lang="ko-KR" altLang="en-US" sz="1800" dirty="0" smtClean="0"/>
                        <a:t>제목 태그</a:t>
                      </a:r>
                      <a:r>
                        <a:rPr lang="en-US" altLang="ko-KR" sz="1800" dirty="0" smtClean="0"/>
                        <a:t>&lt;/title&gt;</a:t>
                      </a:r>
                    </a:p>
                    <a:p>
                      <a:r>
                        <a:rPr lang="en-US" altLang="ko-KR" sz="1800" dirty="0" smtClean="0"/>
                        <a:t>    &lt;/head&gt;</a:t>
                      </a:r>
                    </a:p>
                    <a:p>
                      <a:r>
                        <a:rPr lang="en-US" altLang="ko-KR" sz="1800" dirty="0" smtClean="0"/>
                        <a:t>    &lt;body&gt;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안녕</a:t>
                      </a:r>
                      <a:r>
                        <a:rPr lang="en-US" altLang="ko-KR" sz="1800" dirty="0" smtClean="0"/>
                        <a:t>, HTML5~!!!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만나서 반가워</a:t>
                      </a:r>
                      <a:r>
                        <a:rPr lang="en-US" altLang="ko-KR" sz="1800" dirty="0" smtClean="0"/>
                        <a:t>~</a:t>
                      </a:r>
                    </a:p>
                    <a:p>
                      <a:r>
                        <a:rPr lang="en-US" altLang="ko-KR" sz="1800" dirty="0" smtClean="0"/>
                        <a:t>    &lt;/body&gt;</a:t>
                      </a:r>
                    </a:p>
                    <a:p>
                      <a:r>
                        <a:rPr lang="en-US" altLang="ko-KR" sz="1800" dirty="0" smtClean="0"/>
                        <a:t>&lt;/html&gt;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문자셋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(Character Set)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884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(Character set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웹 문서의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문서를 정확하게 나타내기 위해서는 해당 문서가 어떠한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문자셋으로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저장되었는지를 알아야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태그의 기능 중 해당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설정하는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기능이 있는데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버전마다 살짝 차이가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Meta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 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빈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즉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가지고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대소문자 모두 상관없다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HTML4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http-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equiv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="Content-Type"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content="text/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html;charset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=UTF-8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charset=“UTF-8"&gt;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(Tag)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913265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(Tag)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페이지의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디자인이나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기능을 결정하는데 사용됩니다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꺽쇠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괄호의 쌍으로 표시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 &lt; 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꼭 시작태그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(&lt; 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종료태그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(&lt;/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 바로 뒤에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태그명은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공백없이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붙여서 기술해야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태그명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뒤에는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공백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허용됨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태그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(Tag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or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/&gt; 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종료 태그가 없는 태그를 빈 태그</a:t>
            </a:r>
            <a:r>
              <a:rPr lang="en-US" altLang="ko-KR" sz="1400" dirty="0" smtClean="0">
                <a:solidFill>
                  <a:srgbClr val="FF0000"/>
                </a:solidFill>
              </a:rPr>
              <a:t>(empty tag)</a:t>
            </a:r>
            <a:r>
              <a:rPr lang="ko-KR" altLang="en-US" sz="1400" dirty="0" smtClean="0">
                <a:solidFill>
                  <a:srgbClr val="FF0000"/>
                </a:solidFill>
              </a:rPr>
              <a:t>라고 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 </a:t>
            </a:r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) meta,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</a:t>
            </a:r>
            <a:r>
              <a:rPr lang="en-US" altLang="ko-KR" sz="1400" dirty="0" smtClean="0">
                <a:solidFill>
                  <a:srgbClr val="FF0000"/>
                </a:solidFill>
              </a:rPr>
              <a:t>…</a:t>
            </a:r>
            <a:r>
              <a:rPr lang="ko-KR" altLang="en-US" sz="1400" dirty="0" smtClean="0">
                <a:solidFill>
                  <a:srgbClr val="FF0000"/>
                </a:solidFill>
              </a:rPr>
              <a:t>등등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요소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(Element)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콘텐츠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  or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/&gt;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HTML 태그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96" y="4264263"/>
            <a:ext cx="6305550" cy="22193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796891" y="1841979"/>
            <a:ext cx="3992335" cy="4641610"/>
          </a:xfrm>
          <a:prstGeom prst="rect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Tip.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요소 작성 시 요령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속성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이름은 언제나 소문자로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작성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 이름에 대소문자를 구분하지 않고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있으나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W3C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사용할 때 될 수 있으면 소문자로 작성하도록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권장하고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XHTML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더욱 엄격하게 소문자로만 사용해야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ko-KR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인라인</a:t>
            </a:r>
            <a:r>
              <a:rPr lang="ko-KR" altLang="en-US" sz="1600" b="1" smtClean="0">
                <a:solidFill>
                  <a:schemeClr val="accent5">
                    <a:lumMod val="50000"/>
                  </a:schemeClr>
                </a:solidFill>
              </a:rPr>
              <a:t> 속성값은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언제나 따옴표로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감쌀 것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속성값은 큰따옴표의 쌍이나 작은따옴표의 쌍으로 묶어서 표현함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속성값에 따옴표 사용을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강제하는 않으나 속성값을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따옴표로 감싸지 않으면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예상치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못한 오류가 발생할 수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예시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속성값에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공백이 있을 경우 범위 인식이 안될 수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9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주</a:t>
            </a:r>
            <a:r>
              <a:rPr lang="ko-KR" alt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8220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▶주석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(Comment)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개발자가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작성한 해당 코드에 대한 이해를 돕는 설명이나 디버깅을 위해 작성한 구문을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코드와는 달리 웹 브라우저에 의해 표현되지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주석의 시작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(&lt;!--)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(!)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가 있지만 종료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(--&gt;)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코드의 어느 부분에서라도 사용할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주석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태그안에는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한 줄 내용뿐만 아니라 여러 줄의 내용도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무효화 하는 기능도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주석화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 안에 또 다른 주석을 작성할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수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0677" y="2369239"/>
            <a:ext cx="11877237" cy="38111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2000"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&lt;!-- </a:t>
            </a:r>
            <a:r>
              <a:rPr lang="ko-KR" altLang="en-US" dirty="0" smtClean="0">
                <a:solidFill>
                  <a:schemeClr val="bg1"/>
                </a:solidFill>
              </a:rPr>
              <a:t>주석 처리할 내용 </a:t>
            </a:r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&lt;!--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주석 처리할 내용들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ko-KR" altLang="en-US" dirty="0" err="1" smtClean="0">
                <a:solidFill>
                  <a:schemeClr val="bg1"/>
                </a:solidFill>
              </a:rPr>
              <a:t>주석처리할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엘리먼트들</a:t>
            </a:r>
            <a:r>
              <a:rPr lang="en-US" altLang="ko-KR" dirty="0" smtClean="0">
                <a:solidFill>
                  <a:schemeClr val="bg1"/>
                </a:solidFill>
              </a:rPr>
              <a:t>&gt;…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8710</TotalTime>
  <Words>3408</Words>
  <Application>Microsoft Office PowerPoint</Application>
  <PresentationFormat>와이드스크린</PresentationFormat>
  <Paragraphs>612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hi</cp:lastModifiedBy>
  <cp:revision>4036</cp:revision>
  <dcterms:created xsi:type="dcterms:W3CDTF">2014-12-01T08:37:15Z</dcterms:created>
  <dcterms:modified xsi:type="dcterms:W3CDTF">2024-07-25T09:09:37Z</dcterms:modified>
</cp:coreProperties>
</file>