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8" r:id="rId3"/>
    <p:sldId id="266" r:id="rId4"/>
    <p:sldId id="267" r:id="rId5"/>
    <p:sldId id="268" r:id="rId6"/>
    <p:sldId id="269" r:id="rId7"/>
  </p:sldIdLst>
  <p:sldSz cx="35740975" cy="20104100"/>
  <p:notesSz cx="152400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0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2012" y="1576"/>
      </p:cViewPr>
      <p:guideLst>
        <p:guide orient="horz" pos="2880"/>
        <p:guide pos="50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80575" y="6232274"/>
            <a:ext cx="30379829" cy="17503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374" b="1" i="0">
                <a:solidFill>
                  <a:srgbClr val="04040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61148" y="11258303"/>
            <a:ext cx="2501868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5694" y="2323516"/>
            <a:ext cx="26929929" cy="1750351"/>
          </a:xfrm>
        </p:spPr>
        <p:txBody>
          <a:bodyPr lIns="0" tIns="0" rIns="0" bIns="0"/>
          <a:lstStyle>
            <a:lvl1pPr>
              <a:defRPr sz="11374" b="1" i="0">
                <a:solidFill>
                  <a:srgbClr val="04040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5694" y="2323516"/>
            <a:ext cx="26929929" cy="1750351"/>
          </a:xfrm>
        </p:spPr>
        <p:txBody>
          <a:bodyPr lIns="0" tIns="0" rIns="0" bIns="0"/>
          <a:lstStyle>
            <a:lvl1pPr>
              <a:defRPr sz="11374" b="1" i="0">
                <a:solidFill>
                  <a:srgbClr val="04040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7049" y="4623950"/>
            <a:ext cx="155473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406602" y="4623950"/>
            <a:ext cx="155473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5694" y="2323516"/>
            <a:ext cx="26929929" cy="1750351"/>
          </a:xfrm>
        </p:spPr>
        <p:txBody>
          <a:bodyPr lIns="0" tIns="0" rIns="0" bIns="0"/>
          <a:lstStyle>
            <a:lvl1pPr>
              <a:defRPr sz="11374" b="1" i="0">
                <a:solidFill>
                  <a:srgbClr val="04040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5694" y="2323513"/>
            <a:ext cx="26929929" cy="7463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04040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7052" y="4623950"/>
            <a:ext cx="3216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151932" y="18696821"/>
            <a:ext cx="11437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87049" y="18696821"/>
            <a:ext cx="82204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733502" y="18696821"/>
            <a:ext cx="82204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72218">
        <a:defRPr>
          <a:latin typeface="+mn-lt"/>
          <a:ea typeface="+mn-ea"/>
          <a:cs typeface="+mn-cs"/>
        </a:defRPr>
      </a:lvl2pPr>
      <a:lvl3pPr marL="2144437">
        <a:defRPr>
          <a:latin typeface="+mn-lt"/>
          <a:ea typeface="+mn-ea"/>
          <a:cs typeface="+mn-cs"/>
        </a:defRPr>
      </a:lvl3pPr>
      <a:lvl4pPr marL="3216655">
        <a:defRPr>
          <a:latin typeface="+mn-lt"/>
          <a:ea typeface="+mn-ea"/>
          <a:cs typeface="+mn-cs"/>
        </a:defRPr>
      </a:lvl4pPr>
      <a:lvl5pPr marL="4288874">
        <a:defRPr>
          <a:latin typeface="+mn-lt"/>
          <a:ea typeface="+mn-ea"/>
          <a:cs typeface="+mn-cs"/>
        </a:defRPr>
      </a:lvl5pPr>
      <a:lvl6pPr marL="5361092">
        <a:defRPr>
          <a:latin typeface="+mn-lt"/>
          <a:ea typeface="+mn-ea"/>
          <a:cs typeface="+mn-cs"/>
        </a:defRPr>
      </a:lvl6pPr>
      <a:lvl7pPr marL="6433310">
        <a:defRPr>
          <a:latin typeface="+mn-lt"/>
          <a:ea typeface="+mn-ea"/>
          <a:cs typeface="+mn-cs"/>
        </a:defRPr>
      </a:lvl7pPr>
      <a:lvl8pPr marL="7505526">
        <a:defRPr>
          <a:latin typeface="+mn-lt"/>
          <a:ea typeface="+mn-ea"/>
          <a:cs typeface="+mn-cs"/>
        </a:defRPr>
      </a:lvl8pPr>
      <a:lvl9pPr marL="857774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72218">
        <a:defRPr>
          <a:latin typeface="+mn-lt"/>
          <a:ea typeface="+mn-ea"/>
          <a:cs typeface="+mn-cs"/>
        </a:defRPr>
      </a:lvl2pPr>
      <a:lvl3pPr marL="2144437">
        <a:defRPr>
          <a:latin typeface="+mn-lt"/>
          <a:ea typeface="+mn-ea"/>
          <a:cs typeface="+mn-cs"/>
        </a:defRPr>
      </a:lvl3pPr>
      <a:lvl4pPr marL="3216655">
        <a:defRPr>
          <a:latin typeface="+mn-lt"/>
          <a:ea typeface="+mn-ea"/>
          <a:cs typeface="+mn-cs"/>
        </a:defRPr>
      </a:lvl4pPr>
      <a:lvl5pPr marL="4288874">
        <a:defRPr>
          <a:latin typeface="+mn-lt"/>
          <a:ea typeface="+mn-ea"/>
          <a:cs typeface="+mn-cs"/>
        </a:defRPr>
      </a:lvl5pPr>
      <a:lvl6pPr marL="5361092">
        <a:defRPr>
          <a:latin typeface="+mn-lt"/>
          <a:ea typeface="+mn-ea"/>
          <a:cs typeface="+mn-cs"/>
        </a:defRPr>
      </a:lvl6pPr>
      <a:lvl7pPr marL="6433310">
        <a:defRPr>
          <a:latin typeface="+mn-lt"/>
          <a:ea typeface="+mn-ea"/>
          <a:cs typeface="+mn-cs"/>
        </a:defRPr>
      </a:lvl7pPr>
      <a:lvl8pPr marL="7505526">
        <a:defRPr>
          <a:latin typeface="+mn-lt"/>
          <a:ea typeface="+mn-ea"/>
          <a:cs typeface="+mn-cs"/>
        </a:defRPr>
      </a:lvl8pPr>
      <a:lvl9pPr marL="857774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14760" y="450711"/>
            <a:ext cx="26929929" cy="1682784"/>
          </a:xfrm>
          <a:prstGeom prst="rect">
            <a:avLst/>
          </a:prstGeom>
        </p:spPr>
        <p:txBody>
          <a:bodyPr vert="horz" wrap="square" lIns="0" tIns="23827" rIns="0" bIns="0" rtlCol="0">
            <a:spAutoFit/>
          </a:bodyPr>
          <a:lstStyle/>
          <a:p>
            <a:pPr marL="141474" marR="11914" indent="-113179">
              <a:lnSpc>
                <a:spcPts val="14071"/>
              </a:lnSpc>
              <a:spcBef>
                <a:spcPts val="188"/>
              </a:spcBef>
            </a:pPr>
            <a:r>
              <a:rPr sz="11491" spc="141" dirty="0">
                <a:solidFill>
                  <a:srgbClr val="083333"/>
                </a:solidFill>
                <a:latin typeface="Tahoma"/>
                <a:cs typeface="Tahoma"/>
              </a:rPr>
              <a:t>Solid </a:t>
            </a:r>
            <a:r>
              <a:rPr sz="11500" spc="317" dirty="0">
                <a:solidFill>
                  <a:srgbClr val="083333"/>
                </a:solidFill>
                <a:latin typeface="Tahoma"/>
                <a:cs typeface="Tahoma"/>
              </a:rPr>
              <a:t>Principles</a:t>
            </a:r>
            <a:endParaRPr sz="115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4760" y="2696411"/>
            <a:ext cx="31809468" cy="1163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wrap="square" lIns="457200" tIns="29784" rIns="0" bIns="0" rtlCol="0" anchor="ctr" anchorCtr="0">
            <a:noAutofit/>
          </a:bodyPr>
          <a:lstStyle/>
          <a:p>
            <a:pPr marL="29784">
              <a:spcBef>
                <a:spcPts val="235"/>
              </a:spcBef>
            </a:pPr>
            <a:r>
              <a:rPr sz="5000" dirty="0">
                <a:solidFill>
                  <a:srgbClr val="F7FAFA"/>
                </a:solidFill>
                <a:latin typeface="Calibri"/>
                <a:cs typeface="Calibri"/>
              </a:rPr>
              <a:t>The</a:t>
            </a:r>
            <a:r>
              <a:rPr sz="5000" spc="328" dirty="0">
                <a:solidFill>
                  <a:srgbClr val="F7FAFA"/>
                </a:solidFill>
                <a:latin typeface="Calibri"/>
                <a:cs typeface="Calibri"/>
              </a:rPr>
              <a:t> </a:t>
            </a:r>
            <a:r>
              <a:rPr sz="5000" spc="-70" dirty="0">
                <a:solidFill>
                  <a:srgbClr val="F7FAFA"/>
                </a:solidFill>
                <a:latin typeface="Calibri"/>
                <a:cs typeface="Calibri"/>
              </a:rPr>
              <a:t>SOLID</a:t>
            </a:r>
            <a:r>
              <a:rPr sz="5000" spc="352" dirty="0">
                <a:solidFill>
                  <a:srgbClr val="F7FAF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F7FAFA"/>
                </a:solidFill>
                <a:latin typeface="Calibri"/>
                <a:cs typeface="Calibri"/>
              </a:rPr>
              <a:t>principles</a:t>
            </a:r>
            <a:r>
              <a:rPr sz="5000" spc="352" dirty="0">
                <a:solidFill>
                  <a:srgbClr val="F7FAF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F7FAFA"/>
                </a:solidFill>
                <a:latin typeface="Calibri"/>
                <a:cs typeface="Calibri"/>
              </a:rPr>
              <a:t>were</a:t>
            </a:r>
            <a:r>
              <a:rPr sz="5000" spc="141" dirty="0">
                <a:solidFill>
                  <a:srgbClr val="F7FAFA"/>
                </a:solidFill>
                <a:latin typeface="Calibri"/>
                <a:cs typeface="Calibri"/>
              </a:rPr>
              <a:t> </a:t>
            </a:r>
            <a:r>
              <a:rPr sz="5000" spc="129" dirty="0">
                <a:solidFill>
                  <a:srgbClr val="F7FAFA"/>
                </a:solidFill>
                <a:latin typeface="Calibri"/>
                <a:cs typeface="Calibri"/>
              </a:rPr>
              <a:t>developed</a:t>
            </a:r>
            <a:r>
              <a:rPr sz="5000" spc="199" dirty="0">
                <a:solidFill>
                  <a:srgbClr val="F7FAFA"/>
                </a:solidFill>
                <a:latin typeface="Calibri"/>
                <a:cs typeface="Calibri"/>
              </a:rPr>
              <a:t> </a:t>
            </a:r>
            <a:r>
              <a:rPr sz="5000" spc="152" dirty="0">
                <a:solidFill>
                  <a:srgbClr val="F7FAFA"/>
                </a:solidFill>
                <a:latin typeface="Calibri"/>
                <a:cs typeface="Calibri"/>
              </a:rPr>
              <a:t>by</a:t>
            </a:r>
            <a:r>
              <a:rPr sz="5000" spc="446" dirty="0">
                <a:solidFill>
                  <a:srgbClr val="F7FAF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F7FAFA"/>
                </a:solidFill>
                <a:latin typeface="Calibri"/>
                <a:cs typeface="Calibri"/>
              </a:rPr>
              <a:t>Robert</a:t>
            </a:r>
            <a:r>
              <a:rPr sz="5000" spc="258" dirty="0">
                <a:solidFill>
                  <a:srgbClr val="F7FAF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F7FAFA"/>
                </a:solidFill>
                <a:latin typeface="Times New Roman"/>
                <a:cs typeface="Times New Roman"/>
              </a:rPr>
              <a:t>c.</a:t>
            </a:r>
            <a:r>
              <a:rPr sz="5000" spc="141" dirty="0">
                <a:solidFill>
                  <a:srgbClr val="F7FAFA"/>
                </a:solidFill>
                <a:latin typeface="Times New Roman"/>
                <a:cs typeface="Times New Roman"/>
              </a:rPr>
              <a:t> </a:t>
            </a:r>
            <a:r>
              <a:rPr sz="5000" spc="-59" dirty="0">
                <a:solidFill>
                  <a:srgbClr val="F7FAFA"/>
                </a:solidFill>
                <a:latin typeface="Calibri"/>
                <a:cs typeface="Calibri"/>
              </a:rPr>
              <a:t>Martin.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4760" y="4382919"/>
            <a:ext cx="31809468" cy="2665050"/>
          </a:xfrm>
          <a:prstGeom prst="rect">
            <a:avLst/>
          </a:prstGeom>
        </p:spPr>
        <p:txBody>
          <a:bodyPr vert="horz" wrap="square" lIns="0" tIns="142964" rIns="0" bIns="0" rtlCol="0">
            <a:spAutoFit/>
          </a:bodyPr>
          <a:lstStyle/>
          <a:p>
            <a:pPr marL="29784" marR="11914" indent="56590">
              <a:lnSpc>
                <a:spcPct val="91200"/>
              </a:lnSpc>
              <a:spcBef>
                <a:spcPts val="1126"/>
              </a:spcBef>
            </a:pPr>
            <a:r>
              <a:rPr sz="6000" spc="-47" dirty="0">
                <a:solidFill>
                  <a:srgbClr val="040404"/>
                </a:solidFill>
                <a:latin typeface="Calibri"/>
                <a:cs typeface="Calibri"/>
              </a:rPr>
              <a:t>SOLID</a:t>
            </a:r>
            <a:r>
              <a:rPr sz="6000" spc="537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176" dirty="0">
                <a:solidFill>
                  <a:srgbClr val="040404"/>
                </a:solidFill>
                <a:latin typeface="Calibri"/>
                <a:cs typeface="Calibri"/>
              </a:rPr>
              <a:t>is</a:t>
            </a:r>
            <a:r>
              <a:rPr sz="6000" spc="188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844" dirty="0">
                <a:solidFill>
                  <a:srgbClr val="040404"/>
                </a:solidFill>
                <a:latin typeface="Calibri"/>
                <a:cs typeface="Calibri"/>
              </a:rPr>
              <a:t>a</a:t>
            </a:r>
            <a:r>
              <a:rPr sz="6000" spc="267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223" dirty="0">
                <a:solidFill>
                  <a:srgbClr val="040404"/>
                </a:solidFill>
                <a:latin typeface="Calibri"/>
                <a:cs typeface="Calibri"/>
              </a:rPr>
              <a:t>popular</a:t>
            </a:r>
            <a:r>
              <a:rPr sz="6000" spc="235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188" dirty="0">
                <a:solidFill>
                  <a:srgbClr val="040404"/>
                </a:solidFill>
                <a:latin typeface="Calibri"/>
                <a:cs typeface="Calibri"/>
              </a:rPr>
              <a:t>set</a:t>
            </a:r>
            <a:r>
              <a:rPr sz="6000" spc="281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040404"/>
                </a:solidFill>
                <a:latin typeface="Calibri"/>
                <a:cs typeface="Calibri"/>
              </a:rPr>
              <a:t>of</a:t>
            </a:r>
            <a:r>
              <a:rPr sz="6000" spc="246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364" dirty="0">
                <a:solidFill>
                  <a:srgbClr val="040404"/>
                </a:solidFill>
                <a:latin typeface="Calibri"/>
                <a:cs typeface="Calibri"/>
              </a:rPr>
              <a:t>design</a:t>
            </a:r>
            <a:r>
              <a:rPr sz="6000" spc="317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188" dirty="0">
                <a:solidFill>
                  <a:srgbClr val="040404"/>
                </a:solidFill>
                <a:latin typeface="Calibri"/>
                <a:cs typeface="Calibri"/>
              </a:rPr>
              <a:t>principles</a:t>
            </a:r>
            <a:r>
              <a:rPr sz="6000" spc="235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129" dirty="0">
                <a:solidFill>
                  <a:srgbClr val="040404"/>
                </a:solidFill>
                <a:latin typeface="Calibri"/>
                <a:cs typeface="Calibri"/>
              </a:rPr>
              <a:t>that</a:t>
            </a:r>
            <a:r>
              <a:rPr sz="6000" spc="258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267" dirty="0">
                <a:solidFill>
                  <a:srgbClr val="040404"/>
                </a:solidFill>
                <a:latin typeface="Calibri"/>
                <a:cs typeface="Calibri"/>
              </a:rPr>
              <a:t>are</a:t>
            </a:r>
            <a:r>
              <a:rPr sz="6000" spc="375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352" dirty="0">
                <a:solidFill>
                  <a:srgbClr val="040404"/>
                </a:solidFill>
                <a:latin typeface="Calibri"/>
                <a:cs typeface="Calibri"/>
              </a:rPr>
              <a:t>used</a:t>
            </a:r>
            <a:r>
              <a:rPr sz="6000" spc="246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-59" dirty="0">
                <a:solidFill>
                  <a:srgbClr val="040404"/>
                </a:solidFill>
                <a:latin typeface="Calibri"/>
                <a:cs typeface="Calibri"/>
              </a:rPr>
              <a:t>in </a:t>
            </a:r>
            <a:r>
              <a:rPr sz="6000" spc="235" dirty="0">
                <a:solidFill>
                  <a:srgbClr val="040404"/>
                </a:solidFill>
                <a:latin typeface="Calibri"/>
                <a:cs typeface="Calibri"/>
              </a:rPr>
              <a:t>object-</a:t>
            </a:r>
            <a:r>
              <a:rPr sz="6000" spc="246" dirty="0">
                <a:solidFill>
                  <a:srgbClr val="040404"/>
                </a:solidFill>
                <a:latin typeface="Calibri"/>
                <a:cs typeface="Calibri"/>
              </a:rPr>
              <a:t>oriented</a:t>
            </a:r>
            <a:r>
              <a:rPr sz="6000" spc="267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040404"/>
                </a:solidFill>
                <a:latin typeface="Calibri"/>
                <a:cs typeface="Calibri"/>
              </a:rPr>
              <a:t>software</a:t>
            </a:r>
            <a:r>
              <a:rPr sz="6000" spc="305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129" dirty="0">
                <a:solidFill>
                  <a:srgbClr val="040404"/>
                </a:solidFill>
                <a:latin typeface="Calibri"/>
                <a:cs typeface="Calibri"/>
              </a:rPr>
              <a:t>development.</a:t>
            </a:r>
            <a:r>
              <a:rPr sz="6000" spc="821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040404"/>
                </a:solidFill>
                <a:latin typeface="Calibri"/>
                <a:cs typeface="Calibri"/>
              </a:rPr>
              <a:t>If</a:t>
            </a:r>
            <a:r>
              <a:rPr sz="6000" spc="281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040404"/>
                </a:solidFill>
                <a:latin typeface="Calibri"/>
                <a:cs typeface="Calibri"/>
              </a:rPr>
              <a:t>it</a:t>
            </a:r>
            <a:r>
              <a:rPr sz="6000" spc="317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176" dirty="0">
                <a:solidFill>
                  <a:srgbClr val="040404"/>
                </a:solidFill>
                <a:latin typeface="Calibri"/>
                <a:cs typeface="Calibri"/>
              </a:rPr>
              <a:t>is</a:t>
            </a:r>
            <a:r>
              <a:rPr sz="6000" spc="305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281" dirty="0">
                <a:solidFill>
                  <a:srgbClr val="040404"/>
                </a:solidFill>
                <a:latin typeface="Calibri"/>
                <a:cs typeface="Calibri"/>
              </a:rPr>
              <a:t>applied</a:t>
            </a:r>
            <a:r>
              <a:rPr sz="6000" spc="352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lang="en-US" sz="6000" spc="-23" dirty="0">
                <a:solidFill>
                  <a:srgbClr val="040404"/>
                </a:solidFill>
                <a:latin typeface="Calibri"/>
                <a:cs typeface="Calibri"/>
              </a:rPr>
              <a:t>properly,</a:t>
            </a:r>
            <a:r>
              <a:rPr sz="6000" spc="-23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040404"/>
                </a:solidFill>
                <a:latin typeface="Calibri"/>
                <a:cs typeface="Calibri"/>
              </a:rPr>
              <a:t>it</a:t>
            </a:r>
            <a:r>
              <a:rPr sz="6000" spc="668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410" dirty="0">
                <a:solidFill>
                  <a:srgbClr val="040404"/>
                </a:solidFill>
                <a:latin typeface="Calibri"/>
                <a:cs typeface="Calibri"/>
              </a:rPr>
              <a:t>makes</a:t>
            </a:r>
            <a:r>
              <a:rPr sz="6000" spc="457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040404"/>
                </a:solidFill>
                <a:latin typeface="Calibri"/>
                <a:cs typeface="Calibri"/>
              </a:rPr>
              <a:t>your</a:t>
            </a:r>
            <a:r>
              <a:rPr sz="6000" spc="399" dirty="0">
                <a:solidFill>
                  <a:srgbClr val="040404"/>
                </a:solidFill>
                <a:latin typeface="Calibri"/>
                <a:cs typeface="Calibri"/>
              </a:rPr>
              <a:t> code</a:t>
            </a:r>
            <a:r>
              <a:rPr sz="6000" spc="704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117" dirty="0">
                <a:solidFill>
                  <a:srgbClr val="040404"/>
                </a:solidFill>
                <a:latin typeface="Calibri"/>
                <a:cs typeface="Calibri"/>
              </a:rPr>
              <a:t>more</a:t>
            </a:r>
            <a:r>
              <a:rPr sz="6000" spc="516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040404"/>
                </a:solidFill>
                <a:latin typeface="Calibri"/>
                <a:cs typeface="Calibri"/>
              </a:rPr>
              <a:t>extendable</a:t>
            </a:r>
            <a:r>
              <a:rPr sz="6000" dirty="0">
                <a:solidFill>
                  <a:srgbClr val="040404"/>
                </a:solidFill>
                <a:latin typeface="Calibri"/>
                <a:cs typeface="Calibri"/>
              </a:rPr>
              <a:t>,</a:t>
            </a:r>
            <a:r>
              <a:rPr sz="6000" spc="750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b="1" spc="129" dirty="0">
                <a:solidFill>
                  <a:srgbClr val="040404"/>
                </a:solidFill>
                <a:latin typeface="Calibri"/>
                <a:cs typeface="Calibri"/>
              </a:rPr>
              <a:t>logical</a:t>
            </a:r>
            <a:r>
              <a:rPr sz="6000" spc="129" dirty="0">
                <a:solidFill>
                  <a:srgbClr val="040404"/>
                </a:solidFill>
                <a:latin typeface="Calibri"/>
                <a:cs typeface="Calibri"/>
              </a:rPr>
              <a:t>,</a:t>
            </a:r>
            <a:r>
              <a:rPr sz="6000" spc="668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537" dirty="0">
                <a:solidFill>
                  <a:srgbClr val="040404"/>
                </a:solidFill>
                <a:latin typeface="Calibri"/>
                <a:cs typeface="Calibri"/>
              </a:rPr>
              <a:t>and</a:t>
            </a:r>
            <a:r>
              <a:rPr sz="6000" spc="410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b="1" spc="223" dirty="0">
                <a:solidFill>
                  <a:srgbClr val="040404"/>
                </a:solidFill>
                <a:latin typeface="Calibri"/>
                <a:cs typeface="Calibri"/>
              </a:rPr>
              <a:t>easier</a:t>
            </a:r>
            <a:r>
              <a:rPr sz="6000" spc="610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6000" spc="-59" dirty="0">
                <a:solidFill>
                  <a:srgbClr val="040404"/>
                </a:solidFill>
                <a:latin typeface="Calibri"/>
                <a:cs typeface="Calibri"/>
              </a:rPr>
              <a:t>to </a:t>
            </a:r>
            <a:r>
              <a:rPr sz="6000" spc="-23" dirty="0">
                <a:solidFill>
                  <a:srgbClr val="040404"/>
                </a:solidFill>
                <a:latin typeface="Calibri"/>
                <a:cs typeface="Calibri"/>
              </a:rPr>
              <a:t>read.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8087" y="15379970"/>
            <a:ext cx="31530855" cy="33296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25400"/>
          </a:effectLst>
        </p:spPr>
        <p:txBody>
          <a:bodyPr vert="horz" wrap="square" lIns="457200" tIns="0" rIns="0" bIns="0" rtlCol="0" anchor="ctr" anchorCtr="0">
            <a:noAutofit/>
          </a:bodyPr>
          <a:lstStyle/>
          <a:p>
            <a:pPr marL="81906">
              <a:spcBef>
                <a:spcPts val="7258"/>
              </a:spcBef>
            </a:pPr>
            <a:r>
              <a:rPr sz="5000" b="1" spc="1266" dirty="0">
                <a:solidFill>
                  <a:srgbClr val="0F6B6B"/>
                </a:solidFill>
                <a:latin typeface="Comic Sans MS" panose="030F0702030302020204" pitchFamily="66" charset="0"/>
                <a:cs typeface="Tahoma"/>
              </a:rPr>
              <a:t>Goal-</a:t>
            </a:r>
            <a:endParaRPr sz="5000" dirty="0">
              <a:latin typeface="Comic Sans MS" panose="030F0702030302020204" pitchFamily="66" charset="0"/>
              <a:cs typeface="Tahoma"/>
            </a:endParaRPr>
          </a:p>
          <a:p>
            <a:pPr marL="29784" marR="11914" indent="28295">
              <a:lnSpc>
                <a:spcPts val="7340"/>
              </a:lnSpc>
              <a:spcBef>
                <a:spcPts val="4137"/>
              </a:spcBef>
            </a:pPr>
            <a:r>
              <a:rPr sz="4000" b="1" spc="-188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The</a:t>
            </a:r>
            <a:r>
              <a:rPr sz="4000" b="1" spc="-762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457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goal</a:t>
            </a:r>
            <a:r>
              <a:rPr sz="4000" b="1" spc="-786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-352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of</a:t>
            </a:r>
            <a:r>
              <a:rPr sz="4000" b="1" spc="-786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the</a:t>
            </a:r>
            <a:r>
              <a:rPr sz="4000" b="1" spc="-457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-833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SOLID</a:t>
            </a:r>
            <a:r>
              <a:rPr sz="4000" b="1" spc="-727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223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principles</a:t>
            </a:r>
            <a:r>
              <a:rPr sz="4000" b="1" spc="-879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is</a:t>
            </a:r>
            <a:r>
              <a:rPr sz="4000" b="1" spc="-833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-82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to</a:t>
            </a:r>
            <a:r>
              <a:rPr sz="4000" b="1" spc="-856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223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reduce</a:t>
            </a:r>
            <a:r>
              <a:rPr sz="4000" b="1" spc="-833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375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dependencies</a:t>
            </a:r>
            <a:r>
              <a:rPr sz="4000" b="1" spc="-833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375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so</a:t>
            </a:r>
            <a:r>
              <a:rPr sz="4000" b="1" spc="-809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-47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that </a:t>
            </a:r>
            <a:r>
              <a:rPr sz="4000" b="1" spc="267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engineers</a:t>
            </a:r>
            <a:r>
              <a:rPr sz="4000" b="1" spc="-879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528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change</a:t>
            </a:r>
            <a:r>
              <a:rPr sz="4000" b="1" spc="-715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478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one</a:t>
            </a:r>
            <a:r>
              <a:rPr sz="4000" b="1" spc="-786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199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area</a:t>
            </a:r>
            <a:r>
              <a:rPr sz="4000" b="1" spc="-821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-317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of</a:t>
            </a:r>
            <a:r>
              <a:rPr sz="4000" b="1" spc="-750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-23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software</a:t>
            </a:r>
            <a:r>
              <a:rPr sz="4000" b="1" spc="-786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117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without</a:t>
            </a:r>
            <a:r>
              <a:rPr sz="4000" b="1" spc="-762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422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impacting</a:t>
            </a:r>
            <a:r>
              <a:rPr sz="4000" b="1" spc="-821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 </a:t>
            </a:r>
            <a:r>
              <a:rPr sz="4000" b="1" spc="-23" dirty="0">
                <a:solidFill>
                  <a:srgbClr val="040404"/>
                </a:solidFill>
                <a:latin typeface="Comic Sans MS" panose="030F0702030302020204" pitchFamily="66" charset="0"/>
                <a:cs typeface="Comic Sans MS"/>
              </a:rPr>
              <a:t>others.</a:t>
            </a:r>
            <a:endParaRPr sz="4000" dirty="0">
              <a:latin typeface="Comic Sans MS" panose="030F0702030302020204" pitchFamily="66" charset="0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48991" y="7774677"/>
            <a:ext cx="3105982" cy="645628"/>
          </a:xfrm>
          <a:prstGeom prst="rect">
            <a:avLst/>
          </a:prstGeom>
        </p:spPr>
        <p:txBody>
          <a:bodyPr vert="horz" wrap="square" lIns="0" tIns="29784" rIns="0" bIns="0" rtlCol="0">
            <a:spAutoFit/>
          </a:bodyPr>
          <a:lstStyle/>
          <a:p>
            <a:pPr marL="29784">
              <a:spcBef>
                <a:spcPts val="235"/>
              </a:spcBef>
            </a:pPr>
            <a:endParaRPr sz="4000" dirty="0">
              <a:latin typeface="Microsoft Sans Serif"/>
              <a:cs typeface="Microsoft Sans Serif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C8D46A-BFDB-666A-25DB-8D32D33C6F75}"/>
              </a:ext>
            </a:extLst>
          </p:cNvPr>
          <p:cNvGrpSpPr/>
          <p:nvPr/>
        </p:nvGrpSpPr>
        <p:grpSpPr>
          <a:xfrm>
            <a:off x="2020887" y="8209902"/>
            <a:ext cx="6035039" cy="4829664"/>
            <a:chOff x="1815796" y="8414509"/>
            <a:chExt cx="6035039" cy="4829664"/>
          </a:xfrm>
        </p:grpSpPr>
        <p:sp>
          <p:nvSpPr>
            <p:cNvPr id="12" name="object 12"/>
            <p:cNvSpPr txBox="1">
              <a:spLocks/>
            </p:cNvSpPr>
            <p:nvPr/>
          </p:nvSpPr>
          <p:spPr>
            <a:xfrm>
              <a:off x="1815796" y="8414509"/>
              <a:ext cx="6035039" cy="99534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9784" marR="11914" indent="1097535" algn="ctr">
                <a:lnSpc>
                  <a:spcPts val="5910"/>
                </a:lnSpc>
                <a:spcBef>
                  <a:spcPts val="657"/>
                </a:spcBef>
              </a:pPr>
              <a:r>
                <a:rPr sz="4000" b="1" spc="-23" dirty="0">
                  <a:latin typeface="Microsoft Sans Serif"/>
                  <a:cs typeface="Microsoft Sans Serif"/>
                </a:rPr>
                <a:t>Single</a:t>
              </a:r>
              <a:r>
                <a:rPr lang="en-US" sz="4000" b="1" spc="-23" dirty="0">
                  <a:latin typeface="Microsoft Sans Serif"/>
                  <a:cs typeface="Microsoft Sans Serif"/>
                </a:rPr>
                <a:t> R</a:t>
              </a:r>
              <a:r>
                <a:rPr sz="4000" b="1" spc="-23" dirty="0">
                  <a:latin typeface="Microsoft Sans Serif"/>
                  <a:cs typeface="Microsoft Sans Serif"/>
                </a:rPr>
                <a:t>esponsibility</a:t>
              </a:r>
              <a:endParaRPr sz="4000" b="1" dirty="0">
                <a:latin typeface="Microsoft Sans Serif"/>
                <a:cs typeface="Microsoft Sans Serif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9243B8-B9AD-877E-D130-FDBEAC747ADE}"/>
                </a:ext>
              </a:extLst>
            </p:cNvPr>
            <p:cNvSpPr/>
            <p:nvPr/>
          </p:nvSpPr>
          <p:spPr>
            <a:xfrm>
              <a:off x="3396207" y="9619864"/>
              <a:ext cx="3552753" cy="36243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0" dirty="0">
                  <a:latin typeface="Aharoni" panose="02010803020104030203" pitchFamily="2" charset="-79"/>
                  <a:cs typeface="Aharoni" panose="02010803020104030203" pitchFamily="2" charset="-79"/>
                </a:rPr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015BA1-BB06-1A25-281F-EFF3962C44E6}"/>
              </a:ext>
            </a:extLst>
          </p:cNvPr>
          <p:cNvGrpSpPr/>
          <p:nvPr/>
        </p:nvGrpSpPr>
        <p:grpSpPr>
          <a:xfrm>
            <a:off x="7154042" y="9401823"/>
            <a:ext cx="5819682" cy="4556278"/>
            <a:chOff x="7154051" y="9619864"/>
            <a:chExt cx="5819682" cy="455627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5E0985C-6B59-1D9D-17A8-36E62E1F198E}"/>
                </a:ext>
              </a:extLst>
            </p:cNvPr>
            <p:cNvGrpSpPr/>
            <p:nvPr/>
          </p:nvGrpSpPr>
          <p:grpSpPr>
            <a:xfrm>
              <a:off x="9420971" y="9619864"/>
              <a:ext cx="3552762" cy="4556278"/>
              <a:chOff x="9420971" y="9619864"/>
              <a:chExt cx="3552762" cy="4556278"/>
            </a:xfrm>
          </p:grpSpPr>
          <p:sp>
            <p:nvSpPr>
              <p:cNvPr id="13" name="object 13"/>
              <p:cNvSpPr txBox="1"/>
              <p:nvPr/>
            </p:nvSpPr>
            <p:spPr>
              <a:xfrm>
                <a:off x="9420971" y="13407263"/>
                <a:ext cx="3552753" cy="768879"/>
              </a:xfrm>
              <a:prstGeom prst="rect">
                <a:avLst/>
              </a:prstGeom>
            </p:spPr>
            <p:txBody>
              <a:bodyPr vert="horz" wrap="square" lIns="0" tIns="86374" rIns="0" bIns="0" rtlCol="0">
                <a:spAutoFit/>
              </a:bodyPr>
              <a:lstStyle/>
              <a:p>
                <a:pPr marL="737150" marR="11914" indent="-708855" algn="ctr">
                  <a:lnSpc>
                    <a:spcPts val="5886"/>
                  </a:lnSpc>
                  <a:spcBef>
                    <a:spcPts val="680"/>
                  </a:spcBef>
                </a:pPr>
                <a:r>
                  <a:rPr sz="4000" b="1" dirty="0">
                    <a:latin typeface="Microsoft Sans Serif"/>
                    <a:cs typeface="Microsoft Sans Serif"/>
                  </a:rPr>
                  <a:t>Open-</a:t>
                </a:r>
                <a:r>
                  <a:rPr sz="4000" b="1" spc="-23" dirty="0">
                    <a:latin typeface="Microsoft Sans Serif"/>
                    <a:cs typeface="Microsoft Sans Serif"/>
                  </a:rPr>
                  <a:t>Closed</a:t>
                </a:r>
                <a:endParaRPr sz="4000" b="1" dirty="0">
                  <a:latin typeface="Microsoft Sans Serif"/>
                  <a:cs typeface="Microsoft Sans Serif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5BE8D24-CB11-2D5F-08B9-D8EC43102D1E}"/>
                  </a:ext>
                </a:extLst>
              </p:cNvPr>
              <p:cNvSpPr/>
              <p:nvPr/>
            </p:nvSpPr>
            <p:spPr>
              <a:xfrm>
                <a:off x="9420980" y="9619864"/>
                <a:ext cx="3552753" cy="362430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O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DB199F-35AA-14E4-DB42-EE128AACE409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 flipV="1">
              <a:off x="7154051" y="11213978"/>
              <a:ext cx="2266920" cy="1343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BF5E297-307A-AC67-0547-1DD5C041B8DD}"/>
              </a:ext>
            </a:extLst>
          </p:cNvPr>
          <p:cNvGrpSpPr/>
          <p:nvPr/>
        </p:nvGrpSpPr>
        <p:grpSpPr>
          <a:xfrm>
            <a:off x="13178815" y="8095748"/>
            <a:ext cx="6757802" cy="4930384"/>
            <a:chOff x="12973724" y="8313789"/>
            <a:chExt cx="6757802" cy="493038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2532EE4-3513-723D-6955-3D6EE97AFCE4}"/>
                </a:ext>
              </a:extLst>
            </p:cNvPr>
            <p:cNvGrpSpPr/>
            <p:nvPr/>
          </p:nvGrpSpPr>
          <p:grpSpPr>
            <a:xfrm>
              <a:off x="14209734" y="8313789"/>
              <a:ext cx="5521792" cy="4930384"/>
              <a:chOff x="14209734" y="8313789"/>
              <a:chExt cx="5521792" cy="4930384"/>
            </a:xfrm>
          </p:grpSpPr>
          <p:sp>
            <p:nvSpPr>
              <p:cNvPr id="14" name="object 14"/>
              <p:cNvSpPr txBox="1"/>
              <p:nvPr/>
            </p:nvSpPr>
            <p:spPr>
              <a:xfrm>
                <a:off x="14209734" y="8313789"/>
                <a:ext cx="5521792" cy="764367"/>
              </a:xfrm>
              <a:prstGeom prst="rect">
                <a:avLst/>
              </a:prstGeom>
            </p:spPr>
            <p:txBody>
              <a:bodyPr vert="horz" wrap="square" lIns="0" tIns="81906" rIns="0" bIns="0" rtlCol="0">
                <a:spAutoFit/>
              </a:bodyPr>
              <a:lstStyle/>
              <a:p>
                <a:pPr marL="29784" marR="11914" indent="865219">
                  <a:lnSpc>
                    <a:spcPts val="5933"/>
                  </a:lnSpc>
                  <a:spcBef>
                    <a:spcPts val="645"/>
                  </a:spcBef>
                </a:pPr>
                <a:r>
                  <a:rPr sz="4000" b="1" spc="-23" dirty="0">
                    <a:latin typeface="Microsoft Sans Serif"/>
                    <a:cs typeface="Microsoft Sans Serif"/>
                  </a:rPr>
                  <a:t>Liskov </a:t>
                </a:r>
                <a:r>
                  <a:rPr sz="4000" b="1" spc="117" dirty="0">
                    <a:latin typeface="Microsoft Sans Serif"/>
                    <a:cs typeface="Microsoft Sans Serif"/>
                  </a:rPr>
                  <a:t>substitution</a:t>
                </a:r>
                <a:endParaRPr sz="4000" b="1" dirty="0">
                  <a:latin typeface="Microsoft Sans Serif"/>
                  <a:cs typeface="Microsoft Sans Serif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59F625-5257-EEDB-D954-4A6A5FF30C20}"/>
                  </a:ext>
                </a:extLst>
              </p:cNvPr>
              <p:cNvSpPr/>
              <p:nvPr/>
            </p:nvSpPr>
            <p:spPr>
              <a:xfrm>
                <a:off x="15445756" y="9619864"/>
                <a:ext cx="3552753" cy="362430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L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133A6C-B4CD-990B-5F5F-7D078D08DB8F}"/>
                </a:ext>
              </a:extLst>
            </p:cNvPr>
            <p:cNvCxnSpPr/>
            <p:nvPr/>
          </p:nvCxnSpPr>
          <p:spPr>
            <a:xfrm>
              <a:off x="12973724" y="11436021"/>
              <a:ext cx="247202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C35D95-0AE2-5969-FA65-2602F0CF46D5}"/>
              </a:ext>
            </a:extLst>
          </p:cNvPr>
          <p:cNvGrpSpPr/>
          <p:nvPr/>
        </p:nvGrpSpPr>
        <p:grpSpPr>
          <a:xfrm>
            <a:off x="19160918" y="9401823"/>
            <a:ext cx="7090806" cy="4530390"/>
            <a:chOff x="18955827" y="9619864"/>
            <a:chExt cx="7090806" cy="453039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61F2232-58CB-FA28-A71B-E936A339658F}"/>
                </a:ext>
              </a:extLst>
            </p:cNvPr>
            <p:cNvGrpSpPr/>
            <p:nvPr/>
          </p:nvGrpSpPr>
          <p:grpSpPr>
            <a:xfrm>
              <a:off x="20447173" y="9619864"/>
              <a:ext cx="5599460" cy="4530390"/>
              <a:chOff x="20447173" y="9619864"/>
              <a:chExt cx="5599460" cy="4530390"/>
            </a:xfrm>
          </p:grpSpPr>
          <p:sp>
            <p:nvSpPr>
              <p:cNvPr id="15" name="object 15"/>
              <p:cNvSpPr txBox="1"/>
              <p:nvPr/>
            </p:nvSpPr>
            <p:spPr>
              <a:xfrm>
                <a:off x="20447173" y="13384382"/>
                <a:ext cx="5599460" cy="765872"/>
              </a:xfrm>
              <a:prstGeom prst="rect">
                <a:avLst/>
              </a:prstGeom>
            </p:spPr>
            <p:txBody>
              <a:bodyPr vert="horz" wrap="square" lIns="0" tIns="83396" rIns="0" bIns="0" rtlCol="0">
                <a:spAutoFit/>
              </a:bodyPr>
              <a:lstStyle/>
              <a:p>
                <a:pPr marL="29784" marR="11914" indent="470585">
                  <a:lnSpc>
                    <a:spcPts val="5910"/>
                  </a:lnSpc>
                  <a:spcBef>
                    <a:spcPts val="657"/>
                  </a:spcBef>
                </a:pPr>
                <a:r>
                  <a:rPr sz="4000" b="1" spc="-23" dirty="0">
                    <a:latin typeface="Microsoft Sans Serif"/>
                    <a:cs typeface="Microsoft Sans Serif"/>
                  </a:rPr>
                  <a:t>Interface segregation</a:t>
                </a:r>
                <a:endParaRPr sz="4000" b="1" dirty="0">
                  <a:latin typeface="Microsoft Sans Serif"/>
                  <a:cs typeface="Microsoft Sans Serif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B83F96-1FA6-117C-9B06-FCFA651CEB47}"/>
                  </a:ext>
                </a:extLst>
              </p:cNvPr>
              <p:cNvSpPr/>
              <p:nvPr/>
            </p:nvSpPr>
            <p:spPr>
              <a:xfrm>
                <a:off x="21470527" y="9619864"/>
                <a:ext cx="3552753" cy="362430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I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0D7FF8-1687-179B-1607-B369058684A6}"/>
                </a:ext>
              </a:extLst>
            </p:cNvPr>
            <p:cNvCxnSpPr/>
            <p:nvPr/>
          </p:nvCxnSpPr>
          <p:spPr>
            <a:xfrm>
              <a:off x="18955827" y="11432010"/>
              <a:ext cx="247202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088BBD-920F-3482-734B-DCFC5DD9D341}"/>
              </a:ext>
            </a:extLst>
          </p:cNvPr>
          <p:cNvGrpSpPr/>
          <p:nvPr/>
        </p:nvGrpSpPr>
        <p:grpSpPr>
          <a:xfrm>
            <a:off x="25185687" y="8303095"/>
            <a:ext cx="7620000" cy="4723037"/>
            <a:chOff x="24980596" y="8521136"/>
            <a:chExt cx="7620000" cy="472303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C17476-91BB-4014-82AA-89EA1A286E3A}"/>
                </a:ext>
              </a:extLst>
            </p:cNvPr>
            <p:cNvGrpSpPr/>
            <p:nvPr/>
          </p:nvGrpSpPr>
          <p:grpSpPr>
            <a:xfrm>
              <a:off x="26885596" y="8521136"/>
              <a:ext cx="5715000" cy="4723037"/>
              <a:chOff x="26885596" y="8521136"/>
              <a:chExt cx="5715000" cy="4723037"/>
            </a:xfrm>
          </p:grpSpPr>
          <p:sp>
            <p:nvSpPr>
              <p:cNvPr id="16" name="object 16"/>
              <p:cNvSpPr txBox="1"/>
              <p:nvPr/>
            </p:nvSpPr>
            <p:spPr>
              <a:xfrm>
                <a:off x="26885596" y="8521136"/>
                <a:ext cx="5715000" cy="645628"/>
              </a:xfrm>
              <a:prstGeom prst="rect">
                <a:avLst/>
              </a:prstGeom>
            </p:spPr>
            <p:txBody>
              <a:bodyPr vert="horz" wrap="square" lIns="0" tIns="29784" rIns="0" bIns="0" rtlCol="0">
                <a:spAutoFit/>
              </a:bodyPr>
              <a:lstStyle/>
              <a:p>
                <a:pPr marL="89352">
                  <a:spcBef>
                    <a:spcPts val="235"/>
                  </a:spcBef>
                </a:pPr>
                <a:r>
                  <a:rPr lang="en-US" sz="4000" b="1" spc="-188" dirty="0">
                    <a:latin typeface="Microsoft Sans Serif"/>
                    <a:cs typeface="Microsoft Sans Serif"/>
                  </a:rPr>
                  <a:t>Dependency </a:t>
                </a:r>
                <a:r>
                  <a:rPr lang="en-US" sz="4000" b="1" spc="-317" dirty="0">
                    <a:latin typeface="Microsoft Sans Serif"/>
                    <a:cs typeface="Microsoft Sans Serif"/>
                  </a:rPr>
                  <a:t>Inversion</a:t>
                </a:r>
                <a:endParaRPr sz="4000" b="1" dirty="0">
                  <a:latin typeface="Microsoft Sans Serif"/>
                  <a:cs typeface="Microsoft Sans Serif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9F6792-0DC3-7D83-BC5C-1F3F5794AFF2}"/>
                  </a:ext>
                </a:extLst>
              </p:cNvPr>
              <p:cNvSpPr/>
              <p:nvPr/>
            </p:nvSpPr>
            <p:spPr>
              <a:xfrm>
                <a:off x="27452625" y="9619864"/>
                <a:ext cx="3552753" cy="362430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F0F9FC8-683D-2F54-097F-029379E152D6}"/>
                </a:ext>
              </a:extLst>
            </p:cNvPr>
            <p:cNvCxnSpPr/>
            <p:nvPr/>
          </p:nvCxnSpPr>
          <p:spPr>
            <a:xfrm>
              <a:off x="24980596" y="11432010"/>
              <a:ext cx="247202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42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82887" y="583711"/>
            <a:ext cx="30152927" cy="1920160"/>
          </a:xfrm>
          <a:prstGeom prst="rect">
            <a:avLst/>
          </a:prstGeom>
        </p:spPr>
        <p:txBody>
          <a:bodyPr vert="horz" wrap="square" lIns="0" tIns="259099" rIns="0" bIns="0" rtlCol="0">
            <a:spAutoFit/>
          </a:bodyPr>
          <a:lstStyle/>
          <a:p>
            <a:pPr marL="40208" marR="11914" indent="101266">
              <a:lnSpc>
                <a:spcPts val="14071"/>
              </a:lnSpc>
              <a:spcBef>
                <a:spcPts val="47"/>
              </a:spcBef>
            </a:pPr>
            <a:r>
              <a:rPr sz="11491" spc="141" dirty="0">
                <a:solidFill>
                  <a:srgbClr val="083333"/>
                </a:solidFill>
                <a:latin typeface="Tahoma"/>
                <a:cs typeface="Tahoma"/>
              </a:rPr>
              <a:t>Single Responsibility Principle (SRP)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11487" y="3575050"/>
            <a:ext cx="29489400" cy="216732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457200" anchor="ctr" anchorCtr="0">
            <a:noAutofit/>
          </a:bodyPr>
          <a:lstStyle>
            <a:defPPr>
              <a:defRPr kern="0"/>
            </a:defPPr>
            <a:lvl1pPr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</a:t>
            </a:r>
            <a:r>
              <a:rPr dirty="0"/>
              <a:t>rinciple states that each class</a:t>
            </a:r>
            <a:r>
              <a:rPr lang="en-US" dirty="0"/>
              <a:t> </a:t>
            </a:r>
            <a:r>
              <a:rPr dirty="0"/>
              <a:t>should have one responsibility, one single purpose..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40743" y="7101504"/>
            <a:ext cx="23302913" cy="3718520"/>
          </a:xfrm>
          <a:prstGeom prst="rect">
            <a:avLst/>
          </a:prstGeom>
        </p:spPr>
        <p:txBody>
          <a:bodyPr vert="horz" wrap="square" lIns="0" tIns="29784" rIns="0" bIns="0" rtlCol="0">
            <a:spAutoFit/>
          </a:bodyPr>
          <a:lstStyle/>
          <a:p>
            <a:pPr marL="34249">
              <a:spcBef>
                <a:spcPts val="235"/>
              </a:spcBef>
            </a:pPr>
            <a:r>
              <a:rPr sz="6000" i="1" dirty="0">
                <a:solidFill>
                  <a:srgbClr val="040404"/>
                </a:solidFill>
                <a:latin typeface="Arial"/>
                <a:cs typeface="Arial"/>
              </a:rPr>
              <a:t>If</a:t>
            </a:r>
            <a:r>
              <a:rPr sz="6000" i="1" spc="305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dirty="0">
                <a:solidFill>
                  <a:srgbClr val="040404"/>
                </a:solidFill>
                <a:latin typeface="Arial"/>
                <a:cs typeface="Arial"/>
              </a:rPr>
              <a:t>A</a:t>
            </a:r>
            <a:r>
              <a:rPr sz="6000" i="1" spc="575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246" dirty="0">
                <a:solidFill>
                  <a:srgbClr val="040404"/>
                </a:solidFill>
                <a:latin typeface="Arial"/>
                <a:cs typeface="Arial"/>
              </a:rPr>
              <a:t>Class</a:t>
            </a:r>
            <a:r>
              <a:rPr sz="6000" i="1" spc="633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dirty="0">
                <a:solidFill>
                  <a:srgbClr val="040404"/>
                </a:solidFill>
                <a:latin typeface="Arial"/>
                <a:cs typeface="Arial"/>
              </a:rPr>
              <a:t>Has</a:t>
            </a:r>
            <a:r>
              <a:rPr sz="6000" i="1" spc="633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375" dirty="0">
                <a:solidFill>
                  <a:srgbClr val="040404"/>
                </a:solidFill>
                <a:latin typeface="Arial"/>
                <a:cs typeface="Arial"/>
              </a:rPr>
              <a:t>Many</a:t>
            </a:r>
            <a:r>
              <a:rPr sz="6000" i="1" spc="610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199" dirty="0">
                <a:solidFill>
                  <a:srgbClr val="040404"/>
                </a:solidFill>
                <a:latin typeface="Arial"/>
                <a:cs typeface="Arial"/>
              </a:rPr>
              <a:t>Responsibilities,</a:t>
            </a:r>
            <a:r>
              <a:rPr sz="6000" i="1" spc="809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dirty="0">
                <a:solidFill>
                  <a:srgbClr val="040404"/>
                </a:solidFill>
                <a:latin typeface="Arial"/>
                <a:cs typeface="Arial"/>
              </a:rPr>
              <a:t>It</a:t>
            </a:r>
            <a:r>
              <a:rPr sz="6000" i="1" spc="528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293" dirty="0">
                <a:solidFill>
                  <a:srgbClr val="040404"/>
                </a:solidFill>
                <a:latin typeface="Arial"/>
                <a:cs typeface="Arial"/>
              </a:rPr>
              <a:t>Increases</a:t>
            </a:r>
            <a:r>
              <a:rPr sz="6000" i="1" spc="375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-59" dirty="0">
                <a:solidFill>
                  <a:srgbClr val="040404"/>
                </a:solidFill>
                <a:latin typeface="Arial"/>
                <a:cs typeface="Arial"/>
              </a:rPr>
              <a:t>The</a:t>
            </a:r>
            <a:endParaRPr sz="6000" i="1" dirty="0">
              <a:latin typeface="Arial"/>
              <a:cs typeface="Arial"/>
            </a:endParaRPr>
          </a:p>
          <a:p>
            <a:pPr marL="29784" marR="11914">
              <a:lnSpc>
                <a:spcPct val="102499"/>
              </a:lnSpc>
              <a:spcBef>
                <a:spcPts val="23"/>
              </a:spcBef>
            </a:pPr>
            <a:r>
              <a:rPr sz="6000" i="1" spc="211" dirty="0">
                <a:solidFill>
                  <a:srgbClr val="040404"/>
                </a:solidFill>
                <a:latin typeface="Arial"/>
                <a:cs typeface="Arial"/>
              </a:rPr>
              <a:t>Possibility</a:t>
            </a:r>
            <a:r>
              <a:rPr sz="6000" i="1" spc="446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dirty="0">
                <a:solidFill>
                  <a:srgbClr val="040404"/>
                </a:solidFill>
                <a:latin typeface="Arial"/>
                <a:cs typeface="Arial"/>
              </a:rPr>
              <a:t>Of</a:t>
            </a:r>
            <a:r>
              <a:rPr sz="6000" i="1" spc="610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129" dirty="0">
                <a:solidFill>
                  <a:srgbClr val="040404"/>
                </a:solidFill>
                <a:latin typeface="Arial"/>
                <a:cs typeface="Arial"/>
              </a:rPr>
              <a:t>Bugs</a:t>
            </a:r>
            <a:r>
              <a:rPr sz="6000" i="1" spc="657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246" dirty="0">
                <a:solidFill>
                  <a:srgbClr val="040404"/>
                </a:solidFill>
                <a:latin typeface="Arial"/>
                <a:cs typeface="Arial"/>
              </a:rPr>
              <a:t>Because</a:t>
            </a:r>
            <a:r>
              <a:rPr sz="6000" i="1" spc="633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410" dirty="0">
                <a:solidFill>
                  <a:srgbClr val="040404"/>
                </a:solidFill>
                <a:latin typeface="Arial"/>
                <a:cs typeface="Arial"/>
              </a:rPr>
              <a:t>Making</a:t>
            </a:r>
            <a:r>
              <a:rPr sz="6000" i="1" spc="328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469" dirty="0">
                <a:solidFill>
                  <a:srgbClr val="040404"/>
                </a:solidFill>
                <a:latin typeface="Arial"/>
                <a:cs typeface="Arial"/>
              </a:rPr>
              <a:t>Changes</a:t>
            </a:r>
            <a:r>
              <a:rPr sz="6000" i="1" spc="422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dirty="0">
                <a:solidFill>
                  <a:srgbClr val="040404"/>
                </a:solidFill>
                <a:latin typeface="Arial"/>
                <a:cs typeface="Arial"/>
              </a:rPr>
              <a:t>To</a:t>
            </a:r>
            <a:r>
              <a:rPr sz="6000" i="1" spc="364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199" dirty="0">
                <a:solidFill>
                  <a:srgbClr val="040404"/>
                </a:solidFill>
                <a:latin typeface="Arial"/>
                <a:cs typeface="Arial"/>
              </a:rPr>
              <a:t>One</a:t>
            </a:r>
            <a:r>
              <a:rPr sz="6000" i="1" spc="340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dirty="0">
                <a:solidFill>
                  <a:srgbClr val="040404"/>
                </a:solidFill>
                <a:latin typeface="Arial"/>
                <a:cs typeface="Arial"/>
              </a:rPr>
              <a:t>Of</a:t>
            </a:r>
            <a:r>
              <a:rPr sz="6000" i="1" spc="645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-59" dirty="0">
                <a:solidFill>
                  <a:srgbClr val="040404"/>
                </a:solidFill>
                <a:latin typeface="Arial"/>
                <a:cs typeface="Arial"/>
              </a:rPr>
              <a:t>Its </a:t>
            </a:r>
            <a:r>
              <a:rPr sz="6000" i="1" spc="258" dirty="0">
                <a:solidFill>
                  <a:srgbClr val="040404"/>
                </a:solidFill>
                <a:latin typeface="Arial"/>
                <a:cs typeface="Arial"/>
              </a:rPr>
              <a:t>Responsibilities</a:t>
            </a:r>
            <a:r>
              <a:rPr sz="6000" i="1" spc="352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340" dirty="0">
                <a:solidFill>
                  <a:srgbClr val="040404"/>
                </a:solidFill>
                <a:latin typeface="Arial"/>
                <a:cs typeface="Arial"/>
              </a:rPr>
              <a:t>Could</a:t>
            </a:r>
            <a:r>
              <a:rPr sz="6000" i="1" spc="809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375" dirty="0">
                <a:solidFill>
                  <a:srgbClr val="040404"/>
                </a:solidFill>
                <a:latin typeface="Arial"/>
                <a:cs typeface="Arial"/>
              </a:rPr>
              <a:t>Affect </a:t>
            </a:r>
            <a:r>
              <a:rPr sz="6000" i="1" dirty="0">
                <a:solidFill>
                  <a:srgbClr val="040404"/>
                </a:solidFill>
                <a:latin typeface="Arial"/>
                <a:cs typeface="Arial"/>
              </a:rPr>
              <a:t>The</a:t>
            </a:r>
            <a:r>
              <a:rPr sz="6000" i="1" spc="340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328" dirty="0">
                <a:solidFill>
                  <a:srgbClr val="040404"/>
                </a:solidFill>
                <a:latin typeface="Arial"/>
                <a:cs typeface="Arial"/>
              </a:rPr>
              <a:t>Other</a:t>
            </a:r>
            <a:r>
              <a:rPr sz="6000" i="1" spc="352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176" dirty="0">
                <a:solidFill>
                  <a:srgbClr val="040404"/>
                </a:solidFill>
                <a:latin typeface="Arial"/>
                <a:cs typeface="Arial"/>
              </a:rPr>
              <a:t>Ones</a:t>
            </a:r>
            <a:r>
              <a:rPr sz="6000" i="1" spc="317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469" dirty="0">
                <a:solidFill>
                  <a:srgbClr val="040404"/>
                </a:solidFill>
                <a:latin typeface="Arial"/>
                <a:cs typeface="Arial"/>
              </a:rPr>
              <a:t>Without</a:t>
            </a:r>
            <a:r>
              <a:rPr sz="6000" i="1" spc="317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6000" i="1" spc="-59" dirty="0">
                <a:solidFill>
                  <a:srgbClr val="040404"/>
                </a:solidFill>
                <a:latin typeface="Arial"/>
                <a:cs typeface="Arial"/>
              </a:rPr>
              <a:t>You </a:t>
            </a:r>
            <a:r>
              <a:rPr sz="6000" i="1" spc="199" dirty="0">
                <a:solidFill>
                  <a:srgbClr val="040404"/>
                </a:solidFill>
                <a:latin typeface="Arial"/>
                <a:cs typeface="Arial"/>
              </a:rPr>
              <a:t>Knowing.</a:t>
            </a:r>
            <a:endParaRPr sz="6000" i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5787" y="13252450"/>
            <a:ext cx="29260800" cy="4106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457200" tIns="655251" rIns="0" bIns="0" rtlCol="0">
            <a:noAutofit/>
          </a:bodyPr>
          <a:lstStyle/>
          <a:p>
            <a:pPr marL="68501">
              <a:spcBef>
                <a:spcPts val="5159"/>
              </a:spcBef>
            </a:pPr>
            <a:r>
              <a:rPr sz="5000" b="1" spc="645" dirty="0">
                <a:solidFill>
                  <a:srgbClr val="116D6D"/>
                </a:solidFill>
                <a:latin typeface="Comic Sans MS" panose="030F0702030302020204" pitchFamily="66" charset="0"/>
                <a:cs typeface="Verdana"/>
              </a:rPr>
              <a:t>Goal-</a:t>
            </a:r>
            <a:endParaRPr sz="5000" dirty="0">
              <a:latin typeface="Comic Sans MS" panose="030F0702030302020204" pitchFamily="66" charset="0"/>
              <a:cs typeface="Verdana"/>
            </a:endParaRPr>
          </a:p>
          <a:p>
            <a:pPr marL="29784" marR="11914" indent="7446">
              <a:lnSpc>
                <a:spcPts val="7387"/>
              </a:lnSpc>
              <a:spcBef>
                <a:spcPts val="4174"/>
              </a:spcBef>
              <a:tabLst>
                <a:tab pos="20658072" algn="l"/>
              </a:tabLst>
            </a:pPr>
            <a:r>
              <a:rPr sz="5000" b="1" spc="-293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This</a:t>
            </a:r>
            <a:r>
              <a:rPr sz="5000" b="1" spc="23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principle</a:t>
            </a:r>
            <a:r>
              <a:rPr sz="5000" b="1" spc="23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305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aims</a:t>
            </a:r>
            <a:r>
              <a:rPr sz="5000" b="1" spc="47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117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to</a:t>
            </a:r>
            <a:r>
              <a:rPr sz="5000" b="1" spc="106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28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separate</a:t>
            </a:r>
            <a:r>
              <a:rPr sz="5000" b="1" spc="457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behaviors</a:t>
            </a:r>
            <a:r>
              <a:rPr sz="5000" b="1" spc="82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410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so</a:t>
            </a:r>
            <a:r>
              <a:rPr sz="5000" b="1" spc="59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that</a:t>
            </a:r>
            <a:r>
              <a:rPr sz="5000" b="1" spc="35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if</a:t>
            </a:r>
            <a:r>
              <a:rPr sz="5000" b="1" spc="504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235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bugs</a:t>
            </a:r>
            <a:r>
              <a:rPr sz="5000" b="1" spc="47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117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arise</a:t>
            </a:r>
            <a:r>
              <a:rPr sz="5000" b="1" spc="-12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55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as</a:t>
            </a:r>
            <a:r>
              <a:rPr sz="5000" b="1" spc="35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478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a </a:t>
            </a:r>
            <a:r>
              <a:rPr sz="5000" b="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result</a:t>
            </a:r>
            <a:r>
              <a:rPr sz="5000" b="1" spc="-47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of</a:t>
            </a:r>
            <a:r>
              <a:rPr sz="5000" b="1" spc="-23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your</a:t>
            </a:r>
            <a:r>
              <a:rPr sz="5000" b="1" spc="-35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21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change,</a:t>
            </a:r>
            <a:r>
              <a:rPr sz="5000" b="1" spc="94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it</a:t>
            </a:r>
            <a:r>
              <a:rPr sz="5000" b="1" spc="-47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-59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won't</a:t>
            </a:r>
            <a:r>
              <a:rPr sz="5000" b="1" spc="-14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14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affect</a:t>
            </a:r>
            <a:r>
              <a:rPr sz="5000" b="1" spc="-106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other</a:t>
            </a:r>
            <a:r>
              <a:rPr sz="5000" b="1" spc="-129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5000" b="1" spc="-23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unrelated</a:t>
            </a:r>
            <a:r>
              <a:rPr lang="en-US" sz="5000" b="1" spc="-23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 behaviors</a:t>
            </a:r>
            <a:r>
              <a:rPr sz="5000" b="1" spc="-23" dirty="0">
                <a:solidFill>
                  <a:srgbClr val="040404"/>
                </a:solidFill>
                <a:latin typeface="Comic Sans MS" panose="030F0702030302020204" pitchFamily="66" charset="0"/>
                <a:cs typeface="Times New Roman"/>
              </a:rPr>
              <a:t>.</a:t>
            </a:r>
            <a:endParaRPr sz="5000" dirty="0">
              <a:latin typeface="Comic Sans MS" panose="030F0702030302020204" pitchFamily="66" charset="0"/>
              <a:cs typeface="Times New Roman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71E6ECC-8CC4-8ED1-7027-791D6064C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76287" y="5888421"/>
            <a:ext cx="6477000" cy="6477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8461" y="651506"/>
            <a:ext cx="30686327" cy="1920160"/>
          </a:xfrm>
          <a:prstGeom prst="rect">
            <a:avLst/>
          </a:prstGeom>
        </p:spPr>
        <p:txBody>
          <a:bodyPr vert="horz" wrap="square" lIns="0" tIns="259099" rIns="0" bIns="0" rtlCol="0">
            <a:spAutoFit/>
          </a:bodyPr>
          <a:lstStyle/>
          <a:p>
            <a:pPr marL="40208" marR="11914" indent="101266">
              <a:lnSpc>
                <a:spcPts val="14071"/>
              </a:lnSpc>
              <a:spcBef>
                <a:spcPts val="47"/>
              </a:spcBef>
            </a:pPr>
            <a:r>
              <a:rPr lang="en-US" sz="11491" spc="141" dirty="0">
                <a:solidFill>
                  <a:srgbClr val="083333"/>
                </a:solidFill>
                <a:latin typeface="Tahoma"/>
                <a:cs typeface="Tahoma"/>
              </a:rPr>
              <a:t>Open-Closed principle</a:t>
            </a:r>
            <a:r>
              <a:rPr sz="11491" spc="141" dirty="0">
                <a:solidFill>
                  <a:srgbClr val="083333"/>
                </a:solidFill>
                <a:latin typeface="Tahoma"/>
                <a:cs typeface="Tahoma"/>
              </a:rPr>
              <a:t> (</a:t>
            </a:r>
            <a:r>
              <a:rPr lang="en-US" sz="11491" spc="141" dirty="0">
                <a:solidFill>
                  <a:srgbClr val="083333"/>
                </a:solidFill>
                <a:latin typeface="Tahoma"/>
                <a:cs typeface="Tahoma"/>
              </a:rPr>
              <a:t>OC</a:t>
            </a:r>
            <a:r>
              <a:rPr sz="11491" spc="141" dirty="0">
                <a:solidFill>
                  <a:srgbClr val="083333"/>
                </a:solidFill>
                <a:latin typeface="Tahoma"/>
                <a:cs typeface="Tahoma"/>
              </a:rPr>
              <a:t>P)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46374" y="8236790"/>
            <a:ext cx="22591713" cy="4646723"/>
          </a:xfrm>
          <a:prstGeom prst="rect">
            <a:avLst/>
          </a:prstGeom>
        </p:spPr>
        <p:txBody>
          <a:bodyPr vert="horz" wrap="square" lIns="0" tIns="29784" rIns="0" bIns="0" rtlCol="0">
            <a:spAutoFit/>
          </a:bodyPr>
          <a:lstStyle/>
          <a:p>
            <a:pPr marL="34249">
              <a:spcBef>
                <a:spcPts val="235"/>
              </a:spcBef>
            </a:pPr>
            <a:r>
              <a:rPr lang="en-US" sz="6000" dirty="0">
                <a:solidFill>
                  <a:srgbClr val="040404"/>
                </a:solidFill>
                <a:latin typeface="+mj-lt"/>
                <a:cs typeface="Arial"/>
              </a:rPr>
              <a:t>The Open Close Principle States That The Design And Writing Of The Code Should Be Done In A Way That New Functionality Should Be Added With Minimum Changes In The Existing Code. The Design Should Be Done In A Way To Allow The Adding Of New Functionality As New Classes, Keeping As Much As Possible Existing Code Unchanged. </a:t>
            </a:r>
            <a:endParaRPr sz="6000" dirty="0">
              <a:latin typeface="+mj-l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2EB48-A320-63D7-D927-A0E0DAF3BC8C}"/>
              </a:ext>
            </a:extLst>
          </p:cNvPr>
          <p:cNvSpPr txBox="1"/>
          <p:nvPr/>
        </p:nvSpPr>
        <p:spPr>
          <a:xfrm>
            <a:off x="2782887" y="4337050"/>
            <a:ext cx="30175200" cy="24712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274320" anchor="ctr" anchorCtr="0"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A software artifact - such as a class or a component -should be open for extension but closed for modification.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898FE9E-92AC-0564-EC9B-AA4199F66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087" y="8227836"/>
            <a:ext cx="6761212" cy="67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09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8461" y="651506"/>
            <a:ext cx="30686327" cy="1920160"/>
          </a:xfrm>
          <a:prstGeom prst="rect">
            <a:avLst/>
          </a:prstGeom>
        </p:spPr>
        <p:txBody>
          <a:bodyPr vert="horz" wrap="square" lIns="0" tIns="259099" rIns="0" bIns="0" rtlCol="0">
            <a:spAutoFit/>
          </a:bodyPr>
          <a:lstStyle/>
          <a:p>
            <a:pPr marL="40208" marR="11914" indent="101266">
              <a:lnSpc>
                <a:spcPts val="14071"/>
              </a:lnSpc>
              <a:spcBef>
                <a:spcPts val="47"/>
              </a:spcBef>
            </a:pPr>
            <a:r>
              <a:rPr lang="en-US" sz="11491" spc="141" dirty="0" err="1">
                <a:solidFill>
                  <a:srgbClr val="083333"/>
                </a:solidFill>
                <a:latin typeface="Tahoma"/>
                <a:cs typeface="Tahoma"/>
              </a:rPr>
              <a:t>Liskov</a:t>
            </a:r>
            <a:r>
              <a:rPr lang="en-US" sz="11491" spc="141" dirty="0">
                <a:solidFill>
                  <a:srgbClr val="083333"/>
                </a:solidFill>
                <a:latin typeface="Tahoma"/>
                <a:cs typeface="Tahoma"/>
              </a:rPr>
              <a:t> substitution principle</a:t>
            </a:r>
            <a:r>
              <a:rPr sz="11491" spc="141" dirty="0">
                <a:solidFill>
                  <a:srgbClr val="083333"/>
                </a:solidFill>
                <a:latin typeface="Tahoma"/>
                <a:cs typeface="Tahoma"/>
              </a:rPr>
              <a:t> (</a:t>
            </a:r>
            <a:r>
              <a:rPr lang="en-US" sz="11491" spc="141" dirty="0">
                <a:solidFill>
                  <a:srgbClr val="083333"/>
                </a:solidFill>
                <a:latin typeface="Tahoma"/>
                <a:cs typeface="Tahoma"/>
              </a:rPr>
              <a:t>LC</a:t>
            </a:r>
            <a:r>
              <a:rPr sz="11491" spc="141" dirty="0">
                <a:solidFill>
                  <a:srgbClr val="083333"/>
                </a:solidFill>
                <a:latin typeface="Tahoma"/>
                <a:cs typeface="Tahoma"/>
              </a:rPr>
              <a:t>P)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38462" y="8116450"/>
            <a:ext cx="22171026" cy="3723394"/>
          </a:xfrm>
          <a:prstGeom prst="rect">
            <a:avLst/>
          </a:prstGeom>
        </p:spPr>
        <p:txBody>
          <a:bodyPr vert="horz" wrap="square" lIns="0" tIns="29784" rIns="0" bIns="0" rtlCol="0">
            <a:spAutoFit/>
          </a:bodyPr>
          <a:lstStyle/>
          <a:p>
            <a:pPr marL="34249">
              <a:spcBef>
                <a:spcPts val="235"/>
              </a:spcBef>
            </a:pPr>
            <a:r>
              <a:rPr lang="en-US" sz="6000" dirty="0">
                <a:solidFill>
                  <a:srgbClr val="040404"/>
                </a:solidFill>
                <a:latin typeface="+mj-lt"/>
                <a:cs typeface="Arial"/>
              </a:rPr>
              <a:t>The </a:t>
            </a:r>
            <a:r>
              <a:rPr lang="en-US" sz="6000" dirty="0" err="1">
                <a:solidFill>
                  <a:srgbClr val="040404"/>
                </a:solidFill>
                <a:latin typeface="+mj-lt"/>
                <a:cs typeface="Arial"/>
              </a:rPr>
              <a:t>Liskov</a:t>
            </a:r>
            <a:r>
              <a:rPr lang="en-US" sz="6000" dirty="0">
                <a:solidFill>
                  <a:srgbClr val="040404"/>
                </a:solidFill>
                <a:latin typeface="+mj-lt"/>
                <a:cs typeface="Arial"/>
              </a:rPr>
              <a:t> Substitution Principle (LSP) Is A Fundamental Principle In Object-Oriented Programming That States That Objects Of A Superclass Should Be Able To Be Replaced With Objects Of A Subclass Without Affecting The Correctness Of The Program. </a:t>
            </a:r>
            <a:endParaRPr sz="6000" dirty="0">
              <a:latin typeface="+mj-l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2EB48-A320-63D7-D927-A0E0DAF3BC8C}"/>
              </a:ext>
            </a:extLst>
          </p:cNvPr>
          <p:cNvSpPr txBox="1"/>
          <p:nvPr/>
        </p:nvSpPr>
        <p:spPr>
          <a:xfrm>
            <a:off x="2782887" y="4108450"/>
            <a:ext cx="30175200" cy="24712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548640" anchor="ctr" anchorCtr="0"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Subtypes must be substitutable for their base types.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14F74A4-01CE-076E-111F-1FFD3B133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19287" y="7308850"/>
            <a:ext cx="6038899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8461" y="651506"/>
            <a:ext cx="30686327" cy="1920160"/>
          </a:xfrm>
          <a:prstGeom prst="rect">
            <a:avLst/>
          </a:prstGeom>
        </p:spPr>
        <p:txBody>
          <a:bodyPr vert="horz" wrap="square" lIns="0" tIns="259099" rIns="0" bIns="0" rtlCol="0">
            <a:spAutoFit/>
          </a:bodyPr>
          <a:lstStyle/>
          <a:p>
            <a:pPr marL="40208" marR="11914" indent="101266">
              <a:lnSpc>
                <a:spcPts val="14071"/>
              </a:lnSpc>
              <a:spcBef>
                <a:spcPts val="47"/>
              </a:spcBef>
            </a:pPr>
            <a:r>
              <a:rPr lang="en-US" sz="11491" spc="141" dirty="0">
                <a:solidFill>
                  <a:srgbClr val="083333"/>
                </a:solidFill>
                <a:latin typeface="Tahoma"/>
                <a:cs typeface="Tahoma"/>
              </a:rPr>
              <a:t>Interface segregation principle</a:t>
            </a:r>
            <a:r>
              <a:rPr sz="11491" spc="141" dirty="0">
                <a:solidFill>
                  <a:srgbClr val="083333"/>
                </a:solidFill>
                <a:latin typeface="Tahoma"/>
                <a:cs typeface="Tahoma"/>
              </a:rPr>
              <a:t> (</a:t>
            </a:r>
            <a:r>
              <a:rPr lang="en-US" sz="11491" spc="141" dirty="0">
                <a:solidFill>
                  <a:srgbClr val="083333"/>
                </a:solidFill>
                <a:latin typeface="Tahoma"/>
                <a:cs typeface="Tahoma"/>
              </a:rPr>
              <a:t>IS</a:t>
            </a:r>
            <a:r>
              <a:rPr sz="11491" spc="141" dirty="0">
                <a:solidFill>
                  <a:srgbClr val="083333"/>
                </a:solidFill>
                <a:latin typeface="Tahoma"/>
                <a:cs typeface="Tahoma"/>
              </a:rPr>
              <a:t>P)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38462" y="8116450"/>
            <a:ext cx="22171026" cy="3723394"/>
          </a:xfrm>
          <a:prstGeom prst="rect">
            <a:avLst/>
          </a:prstGeom>
        </p:spPr>
        <p:txBody>
          <a:bodyPr vert="horz" wrap="square" lIns="0" tIns="29784" rIns="0" bIns="0" rtlCol="0">
            <a:spAutoFit/>
          </a:bodyPr>
          <a:lstStyle/>
          <a:p>
            <a:pPr marL="34249">
              <a:spcBef>
                <a:spcPts val="235"/>
              </a:spcBef>
            </a:pPr>
            <a:r>
              <a:rPr lang="en-US" sz="6000" dirty="0">
                <a:solidFill>
                  <a:srgbClr val="040404"/>
                </a:solidFill>
                <a:latin typeface="+mj-lt"/>
                <a:cs typeface="Arial"/>
              </a:rPr>
              <a:t>The Interface Segregation Principle (ISP) States </a:t>
            </a:r>
            <a:r>
              <a:rPr lang="en-US" sz="6000" b="1" dirty="0">
                <a:solidFill>
                  <a:srgbClr val="040404"/>
                </a:solidFill>
                <a:latin typeface="+mj-lt"/>
                <a:cs typeface="Arial"/>
              </a:rPr>
              <a:t>That A Client Should Not Be Exposed To Methods It Doesn't Need</a:t>
            </a:r>
            <a:r>
              <a:rPr lang="en-US" sz="6000" dirty="0">
                <a:solidFill>
                  <a:srgbClr val="040404"/>
                </a:solidFill>
                <a:latin typeface="+mj-lt"/>
                <a:cs typeface="Arial"/>
              </a:rPr>
              <a:t>. Declaring Methods In An Interface That The Client Doesn't Need Pollutes The Interface And Leads To A "Bulky" Or "Fat" Interface. </a:t>
            </a:r>
            <a:endParaRPr lang="en-US" sz="6000" dirty="0">
              <a:latin typeface="+mj-l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2EB48-A320-63D7-D927-A0E0DAF3BC8C}"/>
              </a:ext>
            </a:extLst>
          </p:cNvPr>
          <p:cNvSpPr txBox="1"/>
          <p:nvPr/>
        </p:nvSpPr>
        <p:spPr>
          <a:xfrm>
            <a:off x="2782887" y="4108450"/>
            <a:ext cx="30175200" cy="24712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548640" anchor="ctr" anchorCtr="0"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Clients should not be forced to depend upon interfaces that they do not use.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5D163BB-C5BD-EE1A-FEC9-386A54D5C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31800" y="8424156"/>
            <a:ext cx="69342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7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8461" y="651506"/>
            <a:ext cx="30686327" cy="1920160"/>
          </a:xfrm>
          <a:prstGeom prst="rect">
            <a:avLst/>
          </a:prstGeom>
        </p:spPr>
        <p:txBody>
          <a:bodyPr vert="horz" wrap="square" lIns="0" tIns="259099" rIns="0" bIns="0" rtlCol="0">
            <a:spAutoFit/>
          </a:bodyPr>
          <a:lstStyle/>
          <a:p>
            <a:pPr marL="40208" marR="11914" indent="101266">
              <a:lnSpc>
                <a:spcPts val="14071"/>
              </a:lnSpc>
              <a:spcBef>
                <a:spcPts val="47"/>
              </a:spcBef>
            </a:pPr>
            <a:r>
              <a:rPr lang="en-US" sz="11491" spc="141" dirty="0">
                <a:solidFill>
                  <a:srgbClr val="083333"/>
                </a:solidFill>
                <a:latin typeface="Tahoma"/>
                <a:cs typeface="Tahoma"/>
              </a:rPr>
              <a:t>Dependency inversion principle</a:t>
            </a:r>
            <a:r>
              <a:rPr sz="11491" spc="141" dirty="0">
                <a:solidFill>
                  <a:srgbClr val="083333"/>
                </a:solidFill>
                <a:latin typeface="Tahoma"/>
                <a:cs typeface="Tahoma"/>
              </a:rPr>
              <a:t> (</a:t>
            </a:r>
            <a:r>
              <a:rPr lang="en-US" sz="11491" spc="141" dirty="0">
                <a:solidFill>
                  <a:srgbClr val="083333"/>
                </a:solidFill>
                <a:latin typeface="Tahoma"/>
                <a:cs typeface="Tahoma"/>
              </a:rPr>
              <a:t>DI</a:t>
            </a:r>
            <a:r>
              <a:rPr sz="11491" spc="141" dirty="0">
                <a:solidFill>
                  <a:srgbClr val="083333"/>
                </a:solidFill>
                <a:latin typeface="Tahoma"/>
                <a:cs typeface="Tahoma"/>
              </a:rPr>
              <a:t>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2EB48-A320-63D7-D927-A0E0DAF3BC8C}"/>
              </a:ext>
            </a:extLst>
          </p:cNvPr>
          <p:cNvSpPr txBox="1"/>
          <p:nvPr/>
        </p:nvSpPr>
        <p:spPr>
          <a:xfrm>
            <a:off x="2782887" y="4108450"/>
            <a:ext cx="30175200" cy="2819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548640" anchor="ctr" anchorCtr="0"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The Dependency Inversion Principle (DIP) States That High Level Modules Should Not Depend On Low Level Modules: Both Should Depend On Abstractions. </a:t>
            </a: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1014E9D5-5C87-DAD4-2724-B42433FD3DF3}"/>
              </a:ext>
            </a:extLst>
          </p:cNvPr>
          <p:cNvSpPr txBox="1"/>
          <p:nvPr/>
        </p:nvSpPr>
        <p:spPr>
          <a:xfrm>
            <a:off x="2746374" y="8815931"/>
            <a:ext cx="24572913" cy="38269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457200" tIns="655251" rIns="0" bIns="0" rtlCol="0">
            <a:noAutofit/>
          </a:bodyPr>
          <a:lstStyle/>
          <a:p>
            <a:pPr marL="68501">
              <a:spcBef>
                <a:spcPts val="5159"/>
              </a:spcBef>
            </a:pPr>
            <a:r>
              <a:rPr lang="en-US" sz="5000" b="1" spc="645" dirty="0">
                <a:solidFill>
                  <a:srgbClr val="116D6D"/>
                </a:solidFill>
                <a:latin typeface="Comic Sans MS" panose="030F0702030302020204" pitchFamily="66" charset="0"/>
                <a:cs typeface="Verdana"/>
              </a:rPr>
              <a:t>In Object-Oriented Design, The Dependency Inversion Principle Is A Specific Methodology For Loosely Coupled Software Modules. </a:t>
            </a:r>
            <a:endParaRPr sz="5000" dirty="0">
              <a:latin typeface="Comic Sans MS" panose="030F0702030302020204" pitchFamily="66" charset="0"/>
              <a:cs typeface="Times New Roman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9F7C087-0217-B246-EB58-CB62B858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33574" y="8483684"/>
            <a:ext cx="6553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429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Aharoni</vt:lpstr>
      <vt:lpstr>Arial</vt:lpstr>
      <vt:lpstr>Calibri</vt:lpstr>
      <vt:lpstr>Comic Sans MS</vt:lpstr>
      <vt:lpstr>Microsoft Sans Serif</vt:lpstr>
      <vt:lpstr>Tahoma</vt:lpstr>
      <vt:lpstr>Times New Roman</vt:lpstr>
      <vt:lpstr>Verdana</vt:lpstr>
      <vt:lpstr>Office Theme</vt:lpstr>
      <vt:lpstr>Solid Principles</vt:lpstr>
      <vt:lpstr>Single Responsibility Principle (SRP)</vt:lpstr>
      <vt:lpstr>Open-Closed principle (OCP)</vt:lpstr>
      <vt:lpstr>Liskov substitution principle (LCP)</vt:lpstr>
      <vt:lpstr>Interface segregation principle (ISP)</vt:lpstr>
      <vt:lpstr>Dependency inversion principle (DIP)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Sunil Singh</cp:lastModifiedBy>
  <cp:revision>33</cp:revision>
  <dcterms:created xsi:type="dcterms:W3CDTF">2023-10-02T13:44:54Z</dcterms:created>
  <dcterms:modified xsi:type="dcterms:W3CDTF">2023-10-02T15:23:58Z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2023-10-02T00:00:00Z</vt:filetime>
  </property>
  <property fmtid="{D5CDD505-2E9C-101B-9397-08002B2CF9AE}" pid="3" name="Creator">
    <vt:lpwstr>Adobe Acrobat Pro DC 19.21.20049</vt:lpwstr>
  </property>
  <property fmtid="{D5CDD505-2E9C-101B-9397-08002B2CF9AE}" pid="4" name="LastSaved">
    <vt:filetime>2023-10-02T00:00:00Z</vt:filetime>
  </property>
  <property fmtid="{D5CDD505-2E9C-101B-9397-08002B2CF9AE}" pid="5" name="Producer">
    <vt:lpwstr>Adobe PDF Library 23.3.60</vt:lpwstr>
  </property>
</Properties>
</file>