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259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Baldrige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860231"/>
          </a:xfrm>
        </p:spPr>
        <p:txBody>
          <a:bodyPr>
            <a:normAutofit/>
          </a:bodyPr>
          <a:lstStyle/>
          <a:p>
            <a:r>
              <a:rPr lang="en-US" sz="2800" dirty="0"/>
              <a:t>Analysis of Work Focus Category</a:t>
            </a:r>
          </a:p>
          <a:p>
            <a:r>
              <a:rPr lang="en-US" sz="2800" dirty="0"/>
              <a:t>Criteria Evaluation</a:t>
            </a:r>
          </a:p>
          <a:p>
            <a:r>
              <a:rPr lang="en-US" sz="2800" dirty="0"/>
              <a:t>Reconciling Criteria Over Time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Baldrige Categories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CA16F9-27DB-456D-850A-82C527133C26}"/>
              </a:ext>
            </a:extLst>
          </p:cNvPr>
          <p:cNvSpPr txBox="1"/>
          <p:nvPr/>
        </p:nvSpPr>
        <p:spPr>
          <a:xfrm>
            <a:off x="360189" y="2016997"/>
            <a:ext cx="41483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Leadership</a:t>
            </a:r>
          </a:p>
          <a:p>
            <a:pPr marL="342900" indent="-342900">
              <a:buAutoNum type="arabicPeriod"/>
            </a:pPr>
            <a:r>
              <a:rPr lang="en-US" dirty="0"/>
              <a:t>Strategic Planning</a:t>
            </a:r>
          </a:p>
          <a:p>
            <a:pPr marL="342900" indent="-342900">
              <a:buAutoNum type="arabicPeriod"/>
            </a:pPr>
            <a:r>
              <a:rPr lang="en-US" dirty="0"/>
              <a:t>Customer Focus</a:t>
            </a:r>
          </a:p>
          <a:p>
            <a:pPr marL="342900" indent="-342900">
              <a:buAutoNum type="arabicPeriod"/>
            </a:pPr>
            <a:r>
              <a:rPr lang="en-US" dirty="0"/>
              <a:t>Measurement Information and Analysis</a:t>
            </a:r>
          </a:p>
          <a:p>
            <a:pPr marL="342900" indent="-342900">
              <a:buAutoNum type="arabicPeriod"/>
            </a:pPr>
            <a:r>
              <a:rPr lang="en-US" sz="3600" dirty="0"/>
              <a:t>Workforce Focus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0497DF-34F6-462C-8F40-7A1798D82A39}"/>
              </a:ext>
            </a:extLst>
          </p:cNvPr>
          <p:cNvSpPr/>
          <p:nvPr/>
        </p:nvSpPr>
        <p:spPr>
          <a:xfrm>
            <a:off x="5564781" y="1494541"/>
            <a:ext cx="5713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400"/>
              </a:spcBef>
            </a:pPr>
            <a:r>
              <a:rPr lang="en-US" b="1" kern="0" dirty="0">
                <a:solidFill>
                  <a:srgbClr val="FFFF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number of items in Workforce Focus category by year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59512B44-8C5B-47FB-83C2-5F5D50C8B80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157923" y="1863873"/>
            <a:ext cx="6365847" cy="481142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91FBCE-00C1-488B-8A2E-E358B32E5022}"/>
              </a:ext>
            </a:extLst>
          </p:cNvPr>
          <p:cNvCxnSpPr/>
          <p:nvPr/>
        </p:nvCxnSpPr>
        <p:spPr>
          <a:xfrm>
            <a:off x="4678532" y="1494541"/>
            <a:ext cx="0" cy="518076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EAF1-409A-4087-B8E6-C16B6DCF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Workforce Focus Over Years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3E8869-F946-4B7B-AADB-6B3283FE1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701212"/>
              </p:ext>
            </p:extLst>
          </p:nvPr>
        </p:nvGraphicFramePr>
        <p:xfrm>
          <a:off x="3223238" y="1561747"/>
          <a:ext cx="8800085" cy="5208892"/>
        </p:xfrm>
        <a:graphic>
          <a:graphicData uri="http://schemas.openxmlformats.org/drawingml/2006/table">
            <a:tbl>
              <a:tblPr firstRow="1" firstCol="1" lastRow="1" lastCol="1">
                <a:tableStyleId>{3C2FFA5D-87B4-456A-9821-1D502468CF0F}</a:tableStyleId>
              </a:tblPr>
              <a:tblGrid>
                <a:gridCol w="682937">
                  <a:extLst>
                    <a:ext uri="{9D8B030D-6E8A-4147-A177-3AD203B41FA5}">
                      <a16:colId xmlns:a16="http://schemas.microsoft.com/office/drawing/2014/main" val="2282861572"/>
                    </a:ext>
                  </a:extLst>
                </a:gridCol>
                <a:gridCol w="1935332">
                  <a:extLst>
                    <a:ext uri="{9D8B030D-6E8A-4147-A177-3AD203B41FA5}">
                      <a16:colId xmlns:a16="http://schemas.microsoft.com/office/drawing/2014/main" val="2952458038"/>
                    </a:ext>
                  </a:extLst>
                </a:gridCol>
                <a:gridCol w="2086252">
                  <a:extLst>
                    <a:ext uri="{9D8B030D-6E8A-4147-A177-3AD203B41FA5}">
                      <a16:colId xmlns:a16="http://schemas.microsoft.com/office/drawing/2014/main" val="1314543241"/>
                    </a:ext>
                  </a:extLst>
                </a:gridCol>
                <a:gridCol w="2032987">
                  <a:extLst>
                    <a:ext uri="{9D8B030D-6E8A-4147-A177-3AD203B41FA5}">
                      <a16:colId xmlns:a16="http://schemas.microsoft.com/office/drawing/2014/main" val="3528696875"/>
                    </a:ext>
                  </a:extLst>
                </a:gridCol>
                <a:gridCol w="2062577">
                  <a:extLst>
                    <a:ext uri="{9D8B030D-6E8A-4147-A177-3AD203B41FA5}">
                      <a16:colId xmlns:a16="http://schemas.microsoft.com/office/drawing/2014/main" val="2690141173"/>
                    </a:ext>
                  </a:extLst>
                </a:gridCol>
              </a:tblGrid>
              <a:tr h="3654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Number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1990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1995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1997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2003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05348002"/>
                  </a:ext>
                </a:extLst>
              </a:tr>
              <a:tr h="730812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Human Resource Management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Human Resource Planning and Evaluation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Work Systems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Work Systems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4848092"/>
                  </a:ext>
                </a:extLst>
              </a:tr>
              <a:tr h="109621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Employee Involvement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High performance work systems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Employee Education, Training and Development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Employee Learning and Motivation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5979689"/>
                  </a:ext>
                </a:extLst>
              </a:tr>
              <a:tr h="109621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Quality Education and Training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Employee Education Training and Development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Employee Well Being and Satisfaction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Employee Well Being and Satisfaction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2512356"/>
                  </a:ext>
                </a:extLst>
              </a:tr>
              <a:tr h="730812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Employee Recognition and Performance Measurement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Employee Well being and Satisfaction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dropped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dropped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0235904"/>
                  </a:ext>
                </a:extLst>
              </a:tr>
              <a:tr h="730812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b="0" dirty="0">
                          <a:effectLst/>
                        </a:rPr>
                        <a:t>5</a:t>
                      </a:r>
                      <a:endParaRPr lang="en-US" sz="18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b="0">
                          <a:effectLst/>
                        </a:rPr>
                        <a:t>Employee Well-being and morale</a:t>
                      </a:r>
                      <a:endParaRPr lang="en-US" sz="18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b="0">
                          <a:effectLst/>
                        </a:rPr>
                        <a:t>dropped</a:t>
                      </a:r>
                      <a:endParaRPr lang="en-US" sz="18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b="0">
                          <a:effectLst/>
                        </a:rPr>
                        <a:t>dropped</a:t>
                      </a:r>
                      <a:endParaRPr lang="en-US" sz="18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b="0" dirty="0">
                          <a:effectLst/>
                        </a:rPr>
                        <a:t>dropped</a:t>
                      </a:r>
                      <a:endParaRPr lang="en-US" sz="18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7099980"/>
                  </a:ext>
                </a:extLst>
              </a:tr>
            </a:tbl>
          </a:graphicData>
        </a:graphic>
      </p:graphicFrame>
      <p:pic>
        <p:nvPicPr>
          <p:cNvPr id="6" name="Picture">
            <a:extLst>
              <a:ext uri="{FF2B5EF4-FFF2-40B4-BE49-F238E27FC236}">
                <a16:creationId xmlns:a16="http://schemas.microsoft.com/office/drawing/2014/main" id="{496526FC-40F4-4770-B321-16152CE3EC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68677" y="1545639"/>
            <a:ext cx="2902998" cy="236941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66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E7232-D573-4711-B00E-9691DBF6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icat5total average and icat5max over years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DB8A30A6-5814-4403-B184-9BADF86965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35119" y="1581149"/>
            <a:ext cx="5588632" cy="478413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>
            <a:extLst>
              <a:ext uri="{FF2B5EF4-FFF2-40B4-BE49-F238E27FC236}">
                <a16:creationId xmlns:a16="http://schemas.microsoft.com/office/drawing/2014/main" id="{59CD263B-D59C-4FC0-8929-8CA47C22BEE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031494" y="1581149"/>
            <a:ext cx="5491722" cy="475510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001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5924-1495-4A5C-848A-C4E306830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21328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Hypothesis: </a:t>
            </a:r>
            <a:r>
              <a:rPr lang="en-US" dirty="0">
                <a:effectLst/>
              </a:rPr>
              <a:t>The Scoring for Category 5 Workforce Focus was easier after 1997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BA0E11-D687-4648-86E1-1A8DE73CB46B}"/>
              </a:ext>
            </a:extLst>
          </p:cNvPr>
          <p:cNvSpPr txBox="1"/>
          <p:nvPr/>
        </p:nvSpPr>
        <p:spPr>
          <a:xfrm>
            <a:off x="150690" y="1322770"/>
            <a:ext cx="551554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lm</a:t>
            </a:r>
            <a:r>
              <a:rPr lang="en-US" dirty="0"/>
              <a:t>(formula = icat5total ~ year_before_1997, data = df)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Residuals:</a:t>
            </a:r>
            <a:br>
              <a:rPr lang="en-US" dirty="0"/>
            </a:br>
            <a:r>
              <a:rPr lang="en-US" dirty="0"/>
              <a:t>Min      1Q  Median      3Q     Max </a:t>
            </a:r>
            <a:br>
              <a:rPr lang="en-US" dirty="0"/>
            </a:br>
            <a:r>
              <a:rPr lang="en-US" dirty="0"/>
              <a:t>-53.272 -11.062   0.833  12.530  62.728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Coefficients:</a:t>
            </a:r>
            <a:br>
              <a:rPr lang="en-US" dirty="0"/>
            </a:br>
            <a:r>
              <a:rPr lang="en-US" dirty="0"/>
              <a:t>Estimate Std. Error t value </a:t>
            </a:r>
            <a:r>
              <a:rPr lang="en-US" dirty="0" err="1"/>
              <a:t>Pr</a:t>
            </a:r>
            <a:r>
              <a:rPr lang="en-US" dirty="0"/>
              <a:t>(&gt;|t|)    </a:t>
            </a:r>
            <a:br>
              <a:rPr lang="en-US" dirty="0"/>
            </a:br>
            <a:r>
              <a:rPr lang="en-US" dirty="0"/>
              <a:t>(Intercept)               41.0621     0.9045   45.40   &lt;2e-16 ***</a:t>
            </a:r>
            <a:br>
              <a:rPr lang="en-US" dirty="0"/>
            </a:br>
            <a:r>
              <a:rPr lang="en-US" dirty="0"/>
              <a:t>year_before_19971  19.2100     1.2247   15.69   &lt;2e-16 ***</a:t>
            </a:r>
            <a:br>
              <a:rPr lang="en-US" dirty="0"/>
            </a:br>
            <a:endParaRPr lang="en-US" dirty="0"/>
          </a:p>
          <a:p>
            <a:br>
              <a:rPr lang="en-US" dirty="0"/>
            </a:br>
            <a:r>
              <a:rPr lang="en-US" dirty="0"/>
              <a:t>Residual standard error: 20.21 on 1096 degrees of freedom</a:t>
            </a:r>
            <a:br>
              <a:rPr lang="en-US" dirty="0"/>
            </a:br>
            <a:r>
              <a:rPr lang="en-US" dirty="0"/>
              <a:t>Multiple R-squared:  0.1833, </a:t>
            </a:r>
          </a:p>
          <a:p>
            <a:r>
              <a:rPr lang="en-US" dirty="0"/>
              <a:t>Adjusted R-squared:  0.1826 </a:t>
            </a:r>
            <a:br>
              <a:rPr lang="en-US" dirty="0"/>
            </a:br>
            <a:r>
              <a:rPr lang="en-US" dirty="0"/>
              <a:t>F-statistic: 246.1 on 1 and 1096 DF</a:t>
            </a:r>
          </a:p>
          <a:p>
            <a:r>
              <a:rPr lang="en-US" dirty="0"/>
              <a:t>p-value: &lt; 2.2e-16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858B8E-B9AA-4AC1-BEF2-77AECFF13249}"/>
              </a:ext>
            </a:extLst>
          </p:cNvPr>
          <p:cNvSpPr txBox="1"/>
          <p:nvPr/>
        </p:nvSpPr>
        <p:spPr>
          <a:xfrm>
            <a:off x="5666239" y="1322770"/>
            <a:ext cx="652576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lm</a:t>
            </a:r>
            <a:r>
              <a:rPr lang="en-US" dirty="0"/>
              <a:t>(formula = icat5total ~ year_before_1997 + I(icat5total - icat5max), </a:t>
            </a:r>
            <a:br>
              <a:rPr lang="en-US" dirty="0"/>
            </a:br>
            <a:r>
              <a:rPr lang="en-US" dirty="0"/>
              <a:t>data = df)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Residuals:</a:t>
            </a:r>
            <a:br>
              <a:rPr lang="en-US" dirty="0"/>
            </a:br>
            <a:r>
              <a:rPr lang="en-US" dirty="0"/>
              <a:t>Min      1Q  Median      3Q     Max </a:t>
            </a:r>
            <a:br>
              <a:rPr lang="en-US" dirty="0"/>
            </a:br>
            <a:r>
              <a:rPr lang="en-US" dirty="0"/>
              <a:t>-40.577  -2.117  -0.590   2.932  16.551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Coefficients:</a:t>
            </a:r>
            <a:br>
              <a:rPr lang="en-US" dirty="0"/>
            </a:br>
            <a:r>
              <a:rPr lang="en-US" dirty="0"/>
              <a:t>Estimate Std. Error t value </a:t>
            </a:r>
            <a:r>
              <a:rPr lang="en-US" dirty="0" err="1"/>
              <a:t>Pr</a:t>
            </a:r>
            <a:r>
              <a:rPr lang="en-US" dirty="0"/>
              <a:t>(&gt;|t|)    </a:t>
            </a:r>
            <a:br>
              <a:rPr lang="en-US" dirty="0"/>
            </a:br>
            <a:r>
              <a:rPr lang="en-US" dirty="0"/>
              <a:t>(Intercept)                     81.00751    0.56206  144.12   &lt;2e-16 ***</a:t>
            </a:r>
            <a:br>
              <a:rPr lang="en-US" dirty="0"/>
            </a:br>
            <a:r>
              <a:rPr lang="en-US" dirty="0"/>
              <a:t>year_before_19971        49.00437    0.55544   88.23   &lt;2e-16 ***</a:t>
            </a:r>
            <a:br>
              <a:rPr lang="en-US" dirty="0"/>
            </a:br>
            <a:r>
              <a:rPr lang="en-US" dirty="0"/>
              <a:t>I(icat5total - icat5max)  0.87271    0.01006   86.77   &lt;2e-16 ***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Residual standard error: 7.203 on 1095 degrees of freedom</a:t>
            </a:r>
            <a:br>
              <a:rPr lang="en-US" dirty="0"/>
            </a:br>
            <a:r>
              <a:rPr lang="en-US" dirty="0"/>
              <a:t>Multiple R-squared:  0.8963</a:t>
            </a:r>
          </a:p>
          <a:p>
            <a:r>
              <a:rPr lang="en-US" dirty="0"/>
              <a:t>Adjusted R-squared:  0.8961 </a:t>
            </a:r>
            <a:br>
              <a:rPr lang="en-US" dirty="0"/>
            </a:br>
            <a:r>
              <a:rPr lang="en-US" dirty="0"/>
              <a:t>F-statistic:  4732 on 2 and 1095 DF,</a:t>
            </a:r>
          </a:p>
          <a:p>
            <a:r>
              <a:rPr lang="en-US" dirty="0"/>
              <a:t>p-value: &lt; 2.2e-16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A36E93-DD67-433B-A230-9477FDB90904}"/>
              </a:ext>
            </a:extLst>
          </p:cNvPr>
          <p:cNvSpPr txBox="1"/>
          <p:nvPr/>
        </p:nvSpPr>
        <p:spPr>
          <a:xfrm>
            <a:off x="-80130" y="6367340"/>
            <a:ext cx="1263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Hypothesis Conclusion: Due to Significant p-values, it is true that it was easier to </a:t>
            </a:r>
            <a:r>
              <a:rPr lang="en-US" b="1">
                <a:solidFill>
                  <a:srgbClr val="FFFF00"/>
                </a:solidFill>
              </a:rPr>
              <a:t>score before </a:t>
            </a:r>
            <a:r>
              <a:rPr lang="en-US" b="1" dirty="0">
                <a:solidFill>
                  <a:srgbClr val="FFFF00"/>
                </a:solidFill>
              </a:rPr>
              <a:t>1997, even after adjusting for max value</a:t>
            </a:r>
          </a:p>
        </p:txBody>
      </p:sp>
    </p:spTree>
    <p:extLst>
      <p:ext uri="{BB962C8B-B14F-4D97-AF65-F5344CB8AC3E}">
        <p14:creationId xmlns:p14="http://schemas.microsoft.com/office/powerpoint/2010/main" val="94071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Earthy inspiration</Template>
  <TotalTime>0</TotalTime>
  <Words>195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Cambria</vt:lpstr>
      <vt:lpstr>Goudy Old Style</vt:lpstr>
      <vt:lpstr>Wingdings 2</vt:lpstr>
      <vt:lpstr>SlateVTI</vt:lpstr>
      <vt:lpstr>Baldrige Data</vt:lpstr>
      <vt:lpstr>Baldrige Categories</vt:lpstr>
      <vt:lpstr>Workforce Focus Over Years</vt:lpstr>
      <vt:lpstr>icat5total average and icat5max over years</vt:lpstr>
      <vt:lpstr>Hypothesis: The Scoring for Category 5 Workforce Focus was easier after 1997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2020-01-23T02:59:51Z</dcterms:created>
  <dcterms:modified xsi:type="dcterms:W3CDTF">2020-01-23T23:27:46Z</dcterms:modified>
</cp:coreProperties>
</file>