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1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995805" y="996315"/>
            <a:ext cx="82003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5400" b="1">
                <a:ln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cs typeface="+mj-lt"/>
              </a:rPr>
              <a:t>Library Management System</a:t>
            </a:r>
            <a:endParaRPr lang="en-US" sz="5400" b="1">
              <a:ln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cs typeface="+mj-lt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144395" y="2338705"/>
            <a:ext cx="790321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3200"/>
              <a:t>Bachelor of Information Technology (External)</a:t>
            </a:r>
            <a:endParaRPr lang="en-US" sz="3200"/>
          </a:p>
          <a:p>
            <a:pPr algn="ctr"/>
            <a:r>
              <a:rPr lang="en-US" sz="3200"/>
              <a:t>University of Moratuwa</a:t>
            </a:r>
            <a:endParaRPr lang="en-US" sz="3200"/>
          </a:p>
        </p:txBody>
      </p:sp>
      <p:sp>
        <p:nvSpPr>
          <p:cNvPr id="10" name="Text Box 9"/>
          <p:cNvSpPr txBox="1"/>
          <p:nvPr/>
        </p:nvSpPr>
        <p:spPr>
          <a:xfrm>
            <a:off x="918845" y="4983480"/>
            <a:ext cx="214820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 b="1"/>
              <a:t>E2245624</a:t>
            </a:r>
            <a:endParaRPr lang="en-US" sz="2000" b="1"/>
          </a:p>
          <a:p>
            <a:r>
              <a:rPr lang="en-US" sz="2000" b="1"/>
              <a:t>GHSK Wijesooriya</a:t>
            </a:r>
            <a:endParaRPr lang="en-US" sz="20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2239010"/>
            <a:ext cx="10515600" cy="1325563"/>
          </a:xfrm>
        </p:spPr>
        <p:txBody>
          <a:bodyPr/>
          <a:p>
            <a:pPr algn="ctr"/>
            <a:r>
              <a:rPr lang="en-US" sz="8000">
                <a:latin typeface="Cantarell Extra Bold" charset="0"/>
                <a:cs typeface="Cantarell Extra Bold" charset="0"/>
              </a:rPr>
              <a:t>Thank You</a:t>
            </a:r>
            <a:endParaRPr lang="en-US" sz="8000">
              <a:latin typeface="Cantarell Extra Bold" charset="0"/>
              <a:cs typeface="Cantarell Extra Bold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800">
                <a:latin typeface="Cantarell Extra Bold" charset="0"/>
                <a:cs typeface="Cantarell Extra Bold" charset="0"/>
              </a:rPr>
              <a:t>Introduction</a:t>
            </a:r>
            <a:endParaRPr lang="en-US" sz="4800">
              <a:latin typeface="Cantarell Extra Bold" charset="0"/>
              <a:cs typeface="Cantarell Extra Bol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800" b="1">
                <a:solidFill>
                  <a:schemeClr val="tx1"/>
                </a:solidFill>
                <a:latin typeface="Bitstream Charter" charset="0"/>
                <a:cs typeface="Bitstream Charter" charset="0"/>
              </a:rPr>
              <a:t>Overview:</a:t>
            </a:r>
            <a:endParaRPr lang="en-US" sz="2800" b="1">
              <a:solidFill>
                <a:schemeClr val="tx1"/>
              </a:solidFill>
              <a:latin typeface="Bitstream Charter" charset="0"/>
              <a:cs typeface="Bitstream Charter" charset="0"/>
            </a:endParaRPr>
          </a:p>
          <a:p>
            <a:pPr marL="0" indent="0" algn="just">
              <a:buNone/>
            </a:pPr>
            <a:r>
              <a:rPr lang="en-US" sz="2400">
                <a:solidFill>
                  <a:srgbClr val="7030A0"/>
                </a:solidFill>
                <a:latin typeface="Bitstream Charter" charset="0"/>
                <a:cs typeface="Bitstream Charter" charset="0"/>
              </a:rPr>
              <a:t>The Library Management System is designed to automate and streamline library operations.</a:t>
            </a:r>
            <a:endParaRPr lang="en-US" sz="2400">
              <a:solidFill>
                <a:srgbClr val="7030A0"/>
              </a:solidFill>
              <a:latin typeface="Bitstream Charter" charset="0"/>
              <a:cs typeface="Bitstream Charter" charset="0"/>
            </a:endParaRPr>
          </a:p>
          <a:p>
            <a:pPr marL="0" indent="0" algn="just">
              <a:buNone/>
            </a:pPr>
            <a:r>
              <a:rPr lang="en-US" sz="2400">
                <a:solidFill>
                  <a:srgbClr val="7030A0"/>
                </a:solidFill>
                <a:latin typeface="Bitstream Charter" charset="0"/>
                <a:cs typeface="Bitstream Charter" charset="0"/>
              </a:rPr>
              <a:t>It provides an efficient way to manage book inventory, user transactions, and overall library management.</a:t>
            </a:r>
            <a:endParaRPr lang="en-US" sz="2400">
              <a:solidFill>
                <a:srgbClr val="7030A0"/>
              </a:solidFill>
              <a:latin typeface="Bitstream Charter" charset="0"/>
              <a:cs typeface="Bitstream Charter" charset="0"/>
            </a:endParaRPr>
          </a:p>
          <a:p>
            <a:endParaRPr lang="en-US" sz="2800">
              <a:solidFill>
                <a:schemeClr val="tx1"/>
              </a:solidFill>
              <a:latin typeface="Bitstream Charter" charset="0"/>
              <a:cs typeface="Bitstream Charter" charset="0"/>
            </a:endParaRPr>
          </a:p>
          <a:p>
            <a:pPr marL="0" indent="0">
              <a:buNone/>
            </a:pPr>
            <a:r>
              <a:rPr lang="en-US" sz="2800" b="1">
                <a:solidFill>
                  <a:schemeClr val="tx1"/>
                </a:solidFill>
                <a:latin typeface="Bitstream Charter" charset="0"/>
                <a:cs typeface="Bitstream Charter" charset="0"/>
              </a:rPr>
              <a:t>Objective:</a:t>
            </a:r>
            <a:endParaRPr lang="en-US" sz="2800" b="1">
              <a:solidFill>
                <a:schemeClr val="tx1"/>
              </a:solidFill>
              <a:latin typeface="Bitstream Charter" charset="0"/>
              <a:cs typeface="Bitstream Charter" charset="0"/>
            </a:endParaRPr>
          </a:p>
          <a:p>
            <a:pPr marL="0" indent="0" algn="just">
              <a:buNone/>
            </a:pPr>
            <a:r>
              <a:rPr lang="en-US" sz="2400">
                <a:solidFill>
                  <a:srgbClr val="7030A0"/>
                </a:solidFill>
                <a:latin typeface="Bitstream Charter" charset="0"/>
                <a:cs typeface="Bitstream Charter" charset="0"/>
              </a:rPr>
              <a:t>To enhance user experience and improve the efficiency of library operations.</a:t>
            </a:r>
            <a:endParaRPr lang="en-US" sz="2400">
              <a:solidFill>
                <a:srgbClr val="7030A0"/>
              </a:solidFill>
              <a:latin typeface="Bitstream Charter" charset="0"/>
              <a:cs typeface="Bitstream Charter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Cantarell Extra Bold" charset="0"/>
                <a:cs typeface="Cantarell Extra Bold" charset="0"/>
              </a:rPr>
              <a:t>Features</a:t>
            </a:r>
            <a:endParaRPr lang="en-US" sz="4000">
              <a:latin typeface="Cantarell Extra Bold" charset="0"/>
              <a:cs typeface="Cantarell Extra Bol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440815"/>
            <a:ext cx="11284585" cy="4351655"/>
          </a:xfrm>
        </p:spPr>
        <p:txBody>
          <a:bodyPr>
            <a:noAutofit/>
            <a:scene3d>
              <a:camera prst="orthographicFront"/>
              <a:lightRig rig="threePt" dir="t"/>
            </a:scene3d>
          </a:bodyPr>
          <a:p>
            <a:endParaRPr lang="en-US" sz="1800"/>
          </a:p>
          <a:p>
            <a:pPr marL="0" indent="0">
              <a:lnSpc>
                <a:spcPct val="150000"/>
              </a:lnSpc>
              <a:buNone/>
            </a:pPr>
            <a:r>
              <a:rPr lang="en-US" sz="24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tstream Charter" charset="0"/>
                <a:cs typeface="Bitstream Charter" charset="0"/>
              </a:rPr>
              <a:t>Key Features:</a:t>
            </a:r>
            <a:endParaRPr lang="en-US" sz="24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itstream Charter" charset="0"/>
              <a:cs typeface="Bitstream Charter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n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tstream Charter" charset="0"/>
                <a:cs typeface="Bitstream Charter" charset="0"/>
              </a:rPr>
              <a:t>       1. User Registration and Authentication: Allows users to create accounts and log in securely.</a:t>
            </a:r>
            <a:endParaRPr lang="en-US">
              <a:ln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itstream Charter" charset="0"/>
              <a:cs typeface="Bitstream Charter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n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tstream Charter" charset="0"/>
                <a:cs typeface="Bitstream Charter" charset="0"/>
              </a:rPr>
              <a:t>       2. Book Search and Catalog Management: Users can search for books by title, author, or ISBN.</a:t>
            </a:r>
            <a:endParaRPr lang="en-US">
              <a:ln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itstream Charter" charset="0"/>
              <a:cs typeface="Bitstream Charter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n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tstream Charter" charset="0"/>
                <a:cs typeface="Bitstream Charter" charset="0"/>
              </a:rPr>
              <a:t>       3. Borrowing and Returning Books: Users can borrow and return books with automated tracking.</a:t>
            </a:r>
            <a:endParaRPr lang="en-US">
              <a:ln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itstream Charter" charset="0"/>
              <a:cs typeface="Bitstream Charter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n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tstream Charter" charset="0"/>
                <a:cs typeface="Bitstream Charter" charset="0"/>
              </a:rPr>
              <a:t>       4.Fine Calculation for Late Returns: Automatically calculates fines for overdue books.</a:t>
            </a:r>
            <a:endParaRPr lang="en-US">
              <a:ln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itstream Charter" charset="0"/>
              <a:cs typeface="Bitstream Charter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n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tstream Charter" charset="0"/>
                <a:cs typeface="Bitstream Charter" charset="0"/>
              </a:rPr>
              <a:t>       5.Transaction History Tracking: Users can view their borrowing history.</a:t>
            </a:r>
            <a:endParaRPr lang="en-US">
              <a:ln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itstream Charter" charset="0"/>
              <a:cs typeface="Bitstream Charter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>
                <a:latin typeface="Cantarell Extra Bold" charset="0"/>
                <a:cs typeface="Cantarell Extra Bold" charset="0"/>
              </a:rPr>
              <a:t>Technology Stack</a:t>
            </a:r>
            <a:endParaRPr lang="en-US" sz="3600">
              <a:latin typeface="Cantarell Extra Bold" charset="0"/>
              <a:cs typeface="Cantarell Extra Bol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endParaRPr lang="en-US"/>
          </a:p>
          <a:p>
            <a:pPr marL="0" indent="0">
              <a:buFont typeface="+mj-lt"/>
              <a:buNone/>
            </a:pPr>
            <a:r>
              <a:rPr 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tstream Charter" charset="0"/>
                <a:cs typeface="Bitstream Charter" charset="0"/>
              </a:rPr>
              <a:t>    Frontend:</a:t>
            </a:r>
            <a:endParaRPr lang="en-US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itstream Charter" charset="0"/>
              <a:cs typeface="Bitstream Charter" charset="0"/>
            </a:endParaRPr>
          </a:p>
          <a:p>
            <a:pPr marL="0" indent="0">
              <a:buFont typeface="+mj-lt"/>
              <a:buNone/>
            </a:pPr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tstream Charter" charset="0"/>
                <a:cs typeface="Bitstream Charter" charset="0"/>
              </a:rPr>
              <a:t>        Java Swing (for the user interface)</a:t>
            </a: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itstream Charter" charset="0"/>
              <a:cs typeface="Bitstream Charter" charset="0"/>
            </a:endParaRPr>
          </a:p>
          <a:p>
            <a:pPr marL="0" indent="0">
              <a:buFont typeface="+mj-lt"/>
              <a:buNone/>
            </a:pPr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tstream Charter" charset="0"/>
                <a:cs typeface="Bitstream Charter" charset="0"/>
              </a:rPr>
              <a:t> </a:t>
            </a:r>
            <a:r>
              <a:rPr 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tstream Charter" charset="0"/>
                <a:cs typeface="Bitstream Charter" charset="0"/>
              </a:rPr>
              <a:t>   Backend:</a:t>
            </a: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itstream Charter" charset="0"/>
              <a:cs typeface="Bitstream Charter" charset="0"/>
            </a:endParaRPr>
          </a:p>
          <a:p>
            <a:pPr marL="0" indent="0">
              <a:buFont typeface="+mj-lt"/>
              <a:buNone/>
            </a:pPr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tstream Charter" charset="0"/>
                <a:cs typeface="Bitstream Charter" charset="0"/>
              </a:rPr>
              <a:t>        Java (for application logic)</a:t>
            </a: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itstream Charter" charset="0"/>
              <a:cs typeface="Bitstream Charter" charset="0"/>
            </a:endParaRPr>
          </a:p>
          <a:p>
            <a:pPr marL="0" indent="0">
              <a:buFont typeface="+mj-lt"/>
              <a:buNone/>
            </a:pPr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tstream Charter" charset="0"/>
                <a:cs typeface="Bitstream Charter" charset="0"/>
              </a:rPr>
              <a:t>   </a:t>
            </a:r>
            <a:r>
              <a:rPr 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tstream Charter" charset="0"/>
                <a:cs typeface="Bitstream Charter" charset="0"/>
              </a:rPr>
              <a:t> Database:</a:t>
            </a: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itstream Charter" charset="0"/>
              <a:cs typeface="Bitstream Charter" charset="0"/>
            </a:endParaRPr>
          </a:p>
          <a:p>
            <a:pPr marL="0" indent="0">
              <a:buFont typeface="+mj-lt"/>
              <a:buNone/>
            </a:pPr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tstream Charter" charset="0"/>
                <a:cs typeface="Bitstream Charter" charset="0"/>
              </a:rPr>
              <a:t>        MySQL (for data storage)</a:t>
            </a: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itstream Charter" charset="0"/>
              <a:cs typeface="Bitstream Charter" charset="0"/>
            </a:endParaRPr>
          </a:p>
          <a:p>
            <a:pPr marL="0" indent="0">
              <a:buFont typeface="+mj-lt"/>
              <a:buNone/>
            </a:pPr>
            <a:r>
              <a:rPr 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tstream Charter" charset="0"/>
                <a:cs typeface="Bitstream Charter" charset="0"/>
              </a:rPr>
              <a:t>    Development Tools:</a:t>
            </a:r>
            <a:endParaRPr lang="en-US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itstream Charter" charset="0"/>
              <a:cs typeface="Bitstream Charter" charset="0"/>
            </a:endParaRPr>
          </a:p>
          <a:p>
            <a:pPr marL="0" indent="0">
              <a:buFont typeface="+mj-lt"/>
              <a:buNone/>
            </a:pPr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tstream Charter" charset="0"/>
                <a:cs typeface="Bitstream Charter" charset="0"/>
              </a:rPr>
              <a:t>        Eclipse/IntelliJ IDEA (IDE)</a:t>
            </a: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itstream Charter" charset="0"/>
              <a:cs typeface="Bitstream Charter" charset="0"/>
            </a:endParaRPr>
          </a:p>
          <a:p>
            <a:pPr marL="0" indent="0">
              <a:buFont typeface="+mj-lt"/>
              <a:buNone/>
            </a:pPr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tstream Charter" charset="0"/>
                <a:cs typeface="Bitstream Charter" charset="0"/>
              </a:rPr>
              <a:t>        Maven (for dependency management)</a:t>
            </a: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itstream Charter" charset="0"/>
              <a:cs typeface="Bitstream Charter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Cantarell Extra Bold" charset="0"/>
                <a:cs typeface="Cantarell Extra Bold" charset="0"/>
              </a:rPr>
              <a:t>System Architecture</a:t>
            </a:r>
            <a:endParaRPr lang="en-US" sz="4000">
              <a:latin typeface="Cantarell Extra Bold" charset="0"/>
              <a:cs typeface="Cantarell Extra Bol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itstream Charter" charset="0"/>
              <a:cs typeface="Bitstream Charter" charset="0"/>
            </a:endParaRPr>
          </a:p>
          <a:p>
            <a:pPr marL="0" indent="0">
              <a:buNone/>
            </a:pPr>
            <a:r>
              <a:rPr lang="en-US" sz="24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tstream Charter" charset="0"/>
                <a:cs typeface="Bitstream Charter" charset="0"/>
              </a:rPr>
              <a:t> Diagram: </a:t>
            </a:r>
            <a:endParaRPr lang="en-US" sz="24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itstream Charter" charset="0"/>
              <a:cs typeface="Bitstream Charter" charset="0"/>
            </a:endParaRPr>
          </a:p>
          <a:p>
            <a:pPr lvl="1"/>
            <a:r>
              <a:rPr lang="en-US" sz="2160">
                <a:ln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tstream Charter" charset="0"/>
                <a:cs typeface="Bitstream Charter" charset="0"/>
              </a:rPr>
              <a:t>        User Interface: Represents the front end where users interact.</a:t>
            </a:r>
            <a:endParaRPr lang="en-US" sz="2160">
              <a:ln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itstream Charter" charset="0"/>
              <a:cs typeface="Bitstream Charter" charset="0"/>
            </a:endParaRPr>
          </a:p>
          <a:p>
            <a:pPr lvl="1"/>
            <a:r>
              <a:rPr lang="en-US" sz="2160">
                <a:ln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tstream Charter" charset="0"/>
                <a:cs typeface="Bitstream Charter" charset="0"/>
              </a:rPr>
              <a:t>        Application Logic: The backend processing of requests.</a:t>
            </a:r>
            <a:endParaRPr lang="en-US" sz="2160">
              <a:ln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itstream Charter" charset="0"/>
              <a:cs typeface="Bitstream Charter" charset="0"/>
            </a:endParaRPr>
          </a:p>
          <a:p>
            <a:pPr lvl="1"/>
            <a:r>
              <a:rPr lang="en-US" sz="2160">
                <a:ln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tstream Charter" charset="0"/>
                <a:cs typeface="Bitstream Charter" charset="0"/>
              </a:rPr>
              <a:t>        Database: Where all data is stored.</a:t>
            </a:r>
            <a:endParaRPr lang="en-US" sz="2160">
              <a:ln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itstream Charter" charset="0"/>
              <a:cs typeface="Bitstream Charter" charset="0"/>
            </a:endParaRPr>
          </a:p>
          <a:p>
            <a:pPr>
              <a:buNone/>
            </a:pPr>
            <a:endParaRPr lang="en-US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itstream Charter" charset="0"/>
              <a:cs typeface="Bitstream Charter" charset="0"/>
            </a:endParaRPr>
          </a:p>
          <a:p>
            <a:pPr marL="0" indent="0">
              <a:buNone/>
            </a:pPr>
            <a:r>
              <a:rPr lang="en-US" sz="24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tstream Charter" charset="0"/>
                <a:cs typeface="Bitstream Charter" charset="0"/>
              </a:rPr>
              <a:t>Description:</a:t>
            </a:r>
            <a:endParaRPr lang="en-US" sz="24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itstream Charter" charset="0"/>
              <a:cs typeface="Bitstream Charter" charset="0"/>
            </a:endParaRPr>
          </a:p>
          <a:p>
            <a:pPr marL="457200" lvl="1" indent="0">
              <a:buNone/>
            </a:pPr>
            <a:r>
              <a:rPr lang="en-US" sz="216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tstream Charter" charset="0"/>
                <a:cs typeface="Bitstream Charter" charset="0"/>
              </a:rPr>
              <a:t> </a:t>
            </a:r>
            <a:r>
              <a:rPr lang="en-US" sz="2160" b="1">
                <a:ln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tstream Charter" charset="0"/>
                <a:cs typeface="Bitstream Charter" charset="0"/>
              </a:rPr>
              <a:t>      </a:t>
            </a:r>
            <a:r>
              <a:rPr lang="en-US" sz="2160">
                <a:ln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tstream Charter" charset="0"/>
                <a:cs typeface="Bitstream Charter" charset="0"/>
              </a:rPr>
              <a:t> The user interface communicates with the application logic, which in turn interacts 	  with the database to perform operations.</a:t>
            </a:r>
            <a:endParaRPr lang="en-US" sz="2160">
              <a:ln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itstream Charter" charset="0"/>
              <a:cs typeface="Bitstream Charter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Cantarell Extra Bold" charset="0"/>
                <a:cs typeface="Cantarell Extra Bold" charset="0"/>
              </a:rPr>
              <a:t>User Interface</a:t>
            </a:r>
            <a:endParaRPr lang="en-US" sz="4000">
              <a:latin typeface="Cantarell Extra Bold" charset="0"/>
              <a:cs typeface="Cantarell Extra Bol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584325"/>
            <a:ext cx="10515600" cy="822325"/>
          </a:xfrm>
        </p:spPr>
        <p:txBody>
          <a:bodyPr/>
          <a:p>
            <a:pPr marL="0" indent="0">
              <a:buNone/>
            </a:pPr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tstream Charter" charset="0"/>
                <a:cs typeface="Bitstream Charter" charset="0"/>
              </a:rPr>
              <a:t>The user interface is designed to be intuitive and user-friendly, allowing easy navigation through various functionalities.</a:t>
            </a: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itstream Charter" charset="0"/>
              <a:cs typeface="Bitstream Charter" charset="0"/>
            </a:endParaRPr>
          </a:p>
        </p:txBody>
      </p:sp>
      <p:pic>
        <p:nvPicPr>
          <p:cNvPr id="4" name="Picture 3" descr="log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2406650"/>
            <a:ext cx="2188210" cy="1966595"/>
          </a:xfrm>
          <a:prstGeom prst="rect">
            <a:avLst/>
          </a:prstGeom>
        </p:spPr>
      </p:pic>
      <p:pic>
        <p:nvPicPr>
          <p:cNvPr id="5" name="Picture 4" descr="hom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175" y="2406650"/>
            <a:ext cx="2939415" cy="1936115"/>
          </a:xfrm>
          <a:prstGeom prst="rect">
            <a:avLst/>
          </a:prstGeom>
        </p:spPr>
      </p:pic>
      <p:pic>
        <p:nvPicPr>
          <p:cNvPr id="6" name="Picture 5" descr="addboo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855" y="2406650"/>
            <a:ext cx="2992755" cy="1971675"/>
          </a:xfrm>
          <a:prstGeom prst="rect">
            <a:avLst/>
          </a:prstGeom>
        </p:spPr>
      </p:pic>
      <p:pic>
        <p:nvPicPr>
          <p:cNvPr id="7" name="Picture 6" descr="admi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255" y="4653280"/>
            <a:ext cx="2889885" cy="1903730"/>
          </a:xfrm>
          <a:prstGeom prst="rect">
            <a:avLst/>
          </a:prstGeom>
        </p:spPr>
      </p:pic>
      <p:pic>
        <p:nvPicPr>
          <p:cNvPr id="8" name="Picture 7" descr="available book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0240" y="4652645"/>
            <a:ext cx="2890520" cy="1904365"/>
          </a:xfrm>
          <a:prstGeom prst="rect">
            <a:avLst/>
          </a:prstGeom>
        </p:spPr>
      </p:pic>
      <p:pic>
        <p:nvPicPr>
          <p:cNvPr id="9" name="Picture 8" descr="barrow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9545" y="4653280"/>
            <a:ext cx="2939415" cy="19367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>
                <a:latin typeface="Cantarell Extra Bold" charset="0"/>
                <a:cs typeface="Cantarell Extra Bold" charset="0"/>
              </a:rPr>
              <a:t>Challenges Faced</a:t>
            </a:r>
            <a:endParaRPr lang="en-US" sz="3600">
              <a:latin typeface="Cantarell Extra Bold" charset="0"/>
              <a:cs typeface="Cantarell Extra Bol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4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tstream Charter" charset="0"/>
                <a:cs typeface="Bitstream Charter" charset="0"/>
              </a:rPr>
              <a:t>Technical Challenges:</a:t>
            </a:r>
            <a:endParaRPr lang="en-US" sz="24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itstream Charter" charset="0"/>
              <a:cs typeface="Bitstream Charter" charset="0"/>
            </a:endParaRPr>
          </a:p>
          <a:p>
            <a:pPr marL="0" indent="0">
              <a:buNone/>
            </a:pPr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tstream Charter" charset="0"/>
                <a:cs typeface="Bitstream Charter" charset="0"/>
              </a:rPr>
              <a:t>       </a:t>
            </a:r>
            <a:r>
              <a:rPr lang="en-US">
                <a:ln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tstream Charter" charset="0"/>
                <a:cs typeface="Bitstream Charter" charset="0"/>
              </a:rPr>
              <a:t> </a:t>
            </a:r>
            <a:r>
              <a:rPr lang="en-US">
                <a:ln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tstream Charter" charset="0"/>
                <a:cs typeface="Bitstream Charter" charset="0"/>
              </a:rPr>
              <a:t>Database Integration:</a:t>
            </a:r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tstream Charter" charset="0"/>
                <a:cs typeface="Bitstream Charter" charset="0"/>
              </a:rPr>
              <a:t>    </a:t>
            </a:r>
            <a:r>
              <a:rPr lang="en-US" sz="1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tstream Charter" charset="0"/>
                <a:cs typeface="Bitstream Charter" charset="0"/>
              </a:rPr>
              <a:t>Ensuring smooth communication between the application and the  					     database.</a:t>
            </a: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itstream Charter" charset="0"/>
              <a:cs typeface="Bitstream Charter" charset="0"/>
            </a:endParaRPr>
          </a:p>
          <a:p>
            <a:pPr marL="0" indent="0">
              <a:buNone/>
            </a:pPr>
            <a:r>
              <a:rPr 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itstream Charter" charset="0"/>
                <a:cs typeface="Bitstream Charter" charset="0"/>
              </a:rPr>
              <a:t>        </a:t>
            </a:r>
            <a:r>
              <a:rPr lang="en-US">
                <a:ln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tstream Charter" charset="0"/>
                <a:cs typeface="Bitstream Charter" charset="0"/>
              </a:rPr>
              <a:t>UI Design: </a:t>
            </a:r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tstream Charter" charset="0"/>
                <a:cs typeface="Bitstream Charter" charset="0"/>
              </a:rPr>
              <a:t>  </a:t>
            </a:r>
            <a:r>
              <a:rPr lang="en-US" sz="1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tstream Charter" charset="0"/>
                <a:cs typeface="Bitstream Charter" charset="0"/>
              </a:rPr>
              <a:t> Creating a responsive and user-friendly interface.</a:t>
            </a: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itstream Charter" charset="0"/>
              <a:cs typeface="Bitstream Charter" charset="0"/>
            </a:endParaRPr>
          </a:p>
          <a:p>
            <a:pPr marL="0" indent="0">
              <a:buNone/>
            </a:pP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itstream Charter" charset="0"/>
              <a:cs typeface="Bitstream Charter" charset="0"/>
            </a:endParaRPr>
          </a:p>
          <a:p>
            <a:pPr marL="0" indent="0">
              <a:buNone/>
            </a:pPr>
            <a:r>
              <a:rPr lang="en-US" sz="24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tstream Charter" charset="0"/>
                <a:cs typeface="Bitstream Charter" charset="0"/>
              </a:rPr>
              <a:t>Solutions:</a:t>
            </a:r>
            <a:endParaRPr lang="en-US" sz="24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itstream Charter" charset="0"/>
              <a:cs typeface="Bitstream Charter" charset="0"/>
            </a:endParaRPr>
          </a:p>
          <a:p>
            <a:pPr marL="0" indent="0">
              <a:buNone/>
            </a:pPr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tstream Charter" charset="0"/>
                <a:cs typeface="Bitstream Charter" charset="0"/>
              </a:rPr>
              <a:t>        Utilized JDBC for effective database connectivity.</a:t>
            </a: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itstream Charter" charset="0"/>
              <a:cs typeface="Bitstream Charter" charset="0"/>
            </a:endParaRPr>
          </a:p>
          <a:p>
            <a:pPr marL="0" indent="0">
              <a:buNone/>
            </a:pPr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tstream Charter" charset="0"/>
                <a:cs typeface="Bitstream Charter" charset="0"/>
              </a:rPr>
              <a:t>        Iterated on UI design based on user feedback.</a:t>
            </a: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itstream Charter" charset="0"/>
              <a:cs typeface="Bitstream Charter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>
                <a:latin typeface="Cantarell Extra Bold" charset="0"/>
                <a:cs typeface="Cantarell Extra Bold" charset="0"/>
              </a:rPr>
              <a:t>Future Enhancements</a:t>
            </a:r>
            <a:endParaRPr lang="en-US" sz="3600">
              <a:latin typeface="Cantarell Extra Bold" charset="0"/>
              <a:cs typeface="Cantarell Extra Bol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tstream Charter" charset="0"/>
                <a:cs typeface="Bitstream Charter" charset="0"/>
              </a:rPr>
              <a:t> Potential Features:</a:t>
            </a:r>
            <a:endParaRPr lang="en-US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itstream Charter" charset="0"/>
              <a:cs typeface="Bitstream Charter" charset="0"/>
            </a:endParaRPr>
          </a:p>
          <a:p>
            <a:pPr marL="0" indent="0">
              <a:buNone/>
            </a:pPr>
            <a:r>
              <a:rPr lang="en-US">
                <a:ln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tstream Charter" charset="0"/>
                <a:cs typeface="Bitstream Charter" charset="0"/>
              </a:rPr>
              <a:t>       * Online Catalog Access: Allow users to browse the catalog online.</a:t>
            </a:r>
            <a:endParaRPr lang="en-US">
              <a:ln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itstream Charter" charset="0"/>
              <a:cs typeface="Bitstream Charter" charset="0"/>
            </a:endParaRPr>
          </a:p>
          <a:p>
            <a:pPr marL="0" indent="0">
              <a:buNone/>
            </a:pPr>
            <a:r>
              <a:rPr lang="en-US">
                <a:ln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tstream Charter" charset="0"/>
                <a:cs typeface="Bitstream Charter" charset="0"/>
              </a:rPr>
              <a:t>       * Mobile Application Version: Develop a mobile-friendly version of the application.</a:t>
            </a:r>
            <a:endParaRPr lang="en-US">
              <a:ln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itstream Charter" charset="0"/>
              <a:cs typeface="Bitstream Charter" charset="0"/>
            </a:endParaRPr>
          </a:p>
          <a:p>
            <a:pPr marL="0" indent="0">
              <a:buNone/>
            </a:pPr>
            <a:r>
              <a:rPr lang="en-US">
                <a:ln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tstream Charter" charset="0"/>
                <a:cs typeface="Bitstream Charter" charset="0"/>
              </a:rPr>
              <a:t>       * Advanced Reporting Features: Generate reports on overdue books, popular titles, etc.</a:t>
            </a:r>
            <a:endParaRPr lang="en-US">
              <a:ln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itstream Charter" charset="0"/>
              <a:cs typeface="Bitstream Charter" charset="0"/>
            </a:endParaRPr>
          </a:p>
          <a:p>
            <a:pPr marL="0" indent="0">
              <a:buNone/>
            </a:pPr>
            <a:r>
              <a:rPr lang="en-US">
                <a:ln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tstream Charter" charset="0"/>
                <a:cs typeface="Bitstream Charter" charset="0"/>
              </a:rPr>
              <a:t>       * Integration with External APIs: Fetch book information from online databases.</a:t>
            </a:r>
            <a:endParaRPr lang="en-US">
              <a:ln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itstream Charter" charset="0"/>
              <a:cs typeface="Bitstream Charter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Cantarell Extra Bold" charset="0"/>
                <a:cs typeface="Cantarell Extra Bold" charset="0"/>
              </a:rPr>
              <a:t>Conclusion</a:t>
            </a:r>
            <a:endParaRPr lang="en-US" sz="4000">
              <a:latin typeface="Cantarell Extra Bold" charset="0"/>
              <a:cs typeface="Cantarell Extra Bol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2400" b="1">
                <a:latin typeface="Bitstream Charter" charset="0"/>
                <a:cs typeface="Bitstream Charter" charset="0"/>
              </a:rPr>
              <a:t>Summary:</a:t>
            </a:r>
            <a:endParaRPr lang="en-US" sz="2400" b="1">
              <a:latin typeface="Bitstream Charter" charset="0"/>
              <a:cs typeface="Bitstream Charter" charset="0"/>
            </a:endParaRPr>
          </a:p>
          <a:p>
            <a:pPr marL="0" indent="0">
              <a:buNone/>
            </a:pPr>
            <a:endParaRPr lang="en-US" sz="2400">
              <a:latin typeface="Bitstream Charter" charset="0"/>
              <a:cs typeface="Bitstream Charter" charset="0"/>
            </a:endParaRPr>
          </a:p>
          <a:p>
            <a:pPr marL="0" indent="0" algn="just">
              <a:buNone/>
            </a:pPr>
            <a:r>
              <a:rPr lang="en-US" sz="2400">
                <a:solidFill>
                  <a:srgbClr val="7030A0"/>
                </a:solidFill>
                <a:latin typeface="Bitstream Charter" charset="0"/>
                <a:cs typeface="Bitstream Charter" charset="0"/>
              </a:rPr>
              <a:t>            The Library Management System effectively automates library operations, 	making it easier for users to manage their borrowing activities.</a:t>
            </a:r>
            <a:endParaRPr lang="en-US" sz="2400">
              <a:solidFill>
                <a:srgbClr val="7030A0"/>
              </a:solidFill>
              <a:latin typeface="Bitstream Charter" charset="0"/>
              <a:cs typeface="Bitstream Charter" charset="0"/>
            </a:endParaRPr>
          </a:p>
          <a:p>
            <a:pPr marL="0" indent="0">
              <a:buNone/>
            </a:pPr>
            <a:r>
              <a:rPr lang="en-US" sz="2400">
                <a:solidFill>
                  <a:srgbClr val="7030A0"/>
                </a:solidFill>
                <a:latin typeface="Bitstream Charter" charset="0"/>
                <a:cs typeface="Bitstream Charter" charset="0"/>
              </a:rPr>
              <a:t>            It enhances the overall efficiency of library management.</a:t>
            </a:r>
            <a:endParaRPr lang="en-US" sz="2400">
              <a:solidFill>
                <a:srgbClr val="7030A0"/>
              </a:solidFill>
              <a:latin typeface="Bitstream Charter" charset="0"/>
              <a:cs typeface="Bitstream Charter" charset="0"/>
            </a:endParaRPr>
          </a:p>
          <a:p>
            <a:pPr marL="0" indent="0">
              <a:buNone/>
            </a:pPr>
            <a:endParaRPr lang="en-US" sz="2400">
              <a:solidFill>
                <a:srgbClr val="7030A0"/>
              </a:solidFill>
              <a:latin typeface="Bitstream Charter" charset="0"/>
              <a:cs typeface="Bitstream Charter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2633</Words>
  <Application>WPS Presentation</Application>
  <PresentationFormat>宽屏</PresentationFormat>
  <Paragraphs>81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6" baseType="lpstr">
      <vt:lpstr>Arial</vt:lpstr>
      <vt:lpstr>SimSun</vt:lpstr>
      <vt:lpstr>Wingdings</vt:lpstr>
      <vt:lpstr>Times New Roman</vt:lpstr>
      <vt:lpstr>Arial Unicode MS</vt:lpstr>
      <vt:lpstr>Arial Black</vt:lpstr>
      <vt:lpstr>Microsoft YaHei</vt:lpstr>
      <vt:lpstr>Droid Sans Fallback</vt:lpstr>
      <vt:lpstr>SimSun</vt:lpstr>
      <vt:lpstr>Cantarell</vt:lpstr>
      <vt:lpstr>Cantarell Extra Bold</vt:lpstr>
      <vt:lpstr>Bitstream Charter</vt:lpstr>
      <vt:lpstr>C059</vt:lpstr>
      <vt:lpstr>FontAwesome</vt:lpstr>
      <vt:lpstr>OpenSymbol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sahan</dc:creator>
  <cp:lastModifiedBy>sahan</cp:lastModifiedBy>
  <cp:revision>11</cp:revision>
  <dcterms:created xsi:type="dcterms:W3CDTF">2024-11-10T14:55:45Z</dcterms:created>
  <dcterms:modified xsi:type="dcterms:W3CDTF">2024-11-10T14:55:45Z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1033-11.1.0.11719</vt:lpwstr>
  </property>
  <property fmtid="{D5CDD505-2E9C-101B-9397-08002B2CF9AE}" pid="3" name="ICV">
    <vt:lpwstr/>
  </property>
</Properties>
</file>