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Vidaloka"/>
      <p:regular r:id="rId33"/>
    </p:embeddedFont>
    <p:embeddedFont>
      <p:font typeface="Book Antiqua"/>
      <p:regular r:id="rId34"/>
      <p:bold r:id="rId35"/>
      <p:italic r:id="rId36"/>
      <p:boldItalic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6q1Q7voW3rtEbfZ4VkLf3y+iK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Vidaloka-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BookAntiqua-bold.fntdata"/><Relationship Id="rId12" Type="http://schemas.openxmlformats.org/officeDocument/2006/relationships/slide" Target="slides/slide8.xml"/><Relationship Id="rId34" Type="http://schemas.openxmlformats.org/officeDocument/2006/relationships/font" Target="fonts/BookAntiqua-regular.fntdata"/><Relationship Id="rId15" Type="http://schemas.openxmlformats.org/officeDocument/2006/relationships/slide" Target="slides/slide11.xml"/><Relationship Id="rId37" Type="http://schemas.openxmlformats.org/officeDocument/2006/relationships/font" Target="fonts/BookAntiqua-boldItalic.fntdata"/><Relationship Id="rId14" Type="http://schemas.openxmlformats.org/officeDocument/2006/relationships/slide" Target="slides/slide10.xml"/><Relationship Id="rId36" Type="http://schemas.openxmlformats.org/officeDocument/2006/relationships/font" Target="fonts/BookAntiqua-italic.fntdata"/><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Helvetica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9d1ece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9d1ec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a9d1ece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a9d1ece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a9d1ece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a9d1ece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a9d1ece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a9d1ece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a9d1ece0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a9d1ece0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8" name="Shape 8"/>
        <p:cNvGrpSpPr/>
        <p:nvPr/>
      </p:nvGrpSpPr>
      <p:grpSpPr>
        <a:xfrm>
          <a:off x="0" y="0"/>
          <a:ext cx="0" cy="0"/>
          <a:chOff x="0" y="0"/>
          <a:chExt cx="0" cy="0"/>
        </a:xfrm>
      </p:grpSpPr>
      <p:cxnSp>
        <p:nvCxnSpPr>
          <p:cNvPr id="9" name="Google Shape;9;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 name="Google Shape;10;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 name="Google Shape;11;p1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 name="Google Shape;12;p19"/>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3" name="Shape 13"/>
        <p:cNvGrpSpPr/>
        <p:nvPr/>
      </p:nvGrpSpPr>
      <p:grpSpPr>
        <a:xfrm>
          <a:off x="0" y="0"/>
          <a:ext cx="0" cy="0"/>
          <a:chOff x="0" y="0"/>
          <a:chExt cx="0" cy="0"/>
        </a:xfrm>
      </p:grpSpPr>
      <p:sp>
        <p:nvSpPr>
          <p:cNvPr id="14" name="Google Shape;14;p20"/>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20"/>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6" name="Google Shape;16;p20"/>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 name="Google Shape;17;p20"/>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20"/>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20"/>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20"/>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20"/>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20"/>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20"/>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4" name="Google Shape;24;p20"/>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5" name="Google Shape;25;p20"/>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20"/>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7" name="Google Shape;27;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1"/>
          <p:cNvSpPr txBox="1"/>
          <p:nvPr>
            <p:ph type="title"/>
          </p:nvPr>
        </p:nvSpPr>
        <p:spPr>
          <a:xfrm>
            <a:off x="2714550" y="2543963"/>
            <a:ext cx="3714900" cy="6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21"/>
          <p:cNvSpPr txBox="1"/>
          <p:nvPr>
            <p:ph idx="2" type="title"/>
          </p:nvPr>
        </p:nvSpPr>
        <p:spPr>
          <a:xfrm>
            <a:off x="3746550" y="1478925"/>
            <a:ext cx="16509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32" name="Google Shape;32;p21"/>
          <p:cNvSpPr txBox="1"/>
          <p:nvPr>
            <p:ph idx="1" type="subTitle"/>
          </p:nvPr>
        </p:nvSpPr>
        <p:spPr>
          <a:xfrm>
            <a:off x="2291400" y="3279625"/>
            <a:ext cx="4561200" cy="3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3" name="Google Shape;33;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 name="Google Shape;34;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21"/>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 name="Google Shape;36;p21"/>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7" name="Shape 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38" name="Shape 38"/>
        <p:cNvGrpSpPr/>
        <p:nvPr/>
      </p:nvGrpSpPr>
      <p:grpSpPr>
        <a:xfrm>
          <a:off x="0" y="0"/>
          <a:ext cx="0" cy="0"/>
          <a:chOff x="0" y="0"/>
          <a:chExt cx="0" cy="0"/>
        </a:xfrm>
      </p:grpSpPr>
      <p:cxnSp>
        <p:nvCxnSpPr>
          <p:cNvPr id="39" name="Google Shape;39;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 name="Google Shape;40;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1" name="Shape 41"/>
        <p:cNvGrpSpPr/>
        <p:nvPr/>
      </p:nvGrpSpPr>
      <p:grpSpPr>
        <a:xfrm>
          <a:off x="0" y="0"/>
          <a:ext cx="0" cy="0"/>
          <a:chOff x="0" y="0"/>
          <a:chExt cx="0" cy="0"/>
        </a:xfrm>
      </p:grpSpPr>
      <p:cxnSp>
        <p:nvCxnSpPr>
          <p:cNvPr id="42" name="Google Shape;42;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 name="Google Shape;43;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 name="Google Shape;44;p2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idify.com/resources/export-spotify-playlist-to-excel-csv.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drive.google.com/file/d/1bMkaE9gARUU9oJm1zVhONyi72RdToXTU/view"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4.png"/><Relationship Id="rId6"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p:nvPr/>
        </p:nvSpPr>
        <p:spPr>
          <a:xfrm>
            <a:off x="307375" y="288975"/>
            <a:ext cx="8730000" cy="769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100" u="none" cap="none" strike="noStrike">
                <a:solidFill>
                  <a:srgbClr val="262626"/>
                </a:solidFill>
                <a:latin typeface="Times New Roman"/>
                <a:ea typeface="Times New Roman"/>
                <a:cs typeface="Times New Roman"/>
                <a:sym typeface="Times New Roman"/>
              </a:rPr>
              <a:t>Recommender System for Dev</a:t>
            </a:r>
            <a:r>
              <a:rPr b="1" lang="en-US" sz="3100">
                <a:solidFill>
                  <a:srgbClr val="262626"/>
                </a:solidFill>
                <a:latin typeface="Times New Roman"/>
                <a:ea typeface="Times New Roman"/>
                <a:cs typeface="Times New Roman"/>
                <a:sym typeface="Times New Roman"/>
              </a:rPr>
              <a:t>otional </a:t>
            </a:r>
            <a:r>
              <a:rPr b="1" i="0" lang="en-US" sz="3100" u="none" cap="none" strike="noStrike">
                <a:solidFill>
                  <a:srgbClr val="262626"/>
                </a:solidFill>
                <a:latin typeface="Times New Roman"/>
                <a:ea typeface="Times New Roman"/>
                <a:cs typeface="Times New Roman"/>
                <a:sym typeface="Times New Roman"/>
              </a:rPr>
              <a:t>Music </a:t>
            </a:r>
            <a:r>
              <a:rPr b="1" lang="en-US" sz="3100">
                <a:solidFill>
                  <a:srgbClr val="262626"/>
                </a:solidFill>
                <a:latin typeface="Times New Roman"/>
                <a:ea typeface="Times New Roman"/>
                <a:cs typeface="Times New Roman"/>
                <a:sym typeface="Times New Roman"/>
              </a:rPr>
              <a:t>A</a:t>
            </a:r>
            <a:r>
              <a:rPr b="1" i="0" lang="en-US" sz="3100" u="none" cap="none" strike="noStrike">
                <a:solidFill>
                  <a:srgbClr val="262626"/>
                </a:solidFill>
                <a:latin typeface="Times New Roman"/>
                <a:ea typeface="Times New Roman"/>
                <a:cs typeface="Times New Roman"/>
                <a:sym typeface="Times New Roman"/>
              </a:rPr>
              <a:t>pp</a:t>
            </a:r>
            <a:endParaRPr b="1" i="0" sz="3100" u="none" cap="none" strike="noStrike">
              <a:solidFill>
                <a:srgbClr val="262626"/>
              </a:solidFill>
              <a:latin typeface="Times New Roman"/>
              <a:ea typeface="Times New Roman"/>
              <a:cs typeface="Times New Roman"/>
              <a:sym typeface="Times New Roman"/>
            </a:endParaRPr>
          </a:p>
        </p:txBody>
      </p:sp>
      <p:sp>
        <p:nvSpPr>
          <p:cNvPr id="50" name="Google Shape;50;p1"/>
          <p:cNvSpPr txBox="1"/>
          <p:nvPr/>
        </p:nvSpPr>
        <p:spPr>
          <a:xfrm>
            <a:off x="1025220" y="2491200"/>
            <a:ext cx="3697980" cy="1101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Mr. Milind Malhari Takate</a:t>
            </a:r>
            <a:endParaRPr/>
          </a:p>
          <a:p>
            <a:pPr indent="-406400" lvl="0" marL="45720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Mr. Aniket Anil Sharma</a:t>
            </a:r>
            <a:endParaRPr b="0" i="0" sz="1800" u="none" cap="none" strike="noStrike">
              <a:solidFill>
                <a:schemeClr val="dk1"/>
              </a:solidFill>
              <a:latin typeface="Arial"/>
              <a:ea typeface="Arial"/>
              <a:cs typeface="Arial"/>
              <a:sym typeface="Arial"/>
            </a:endParaRPr>
          </a:p>
          <a:p>
            <a:pPr indent="-406400" lvl="0" marL="45720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Mr. Yeggoni Manoj Kumar</a:t>
            </a:r>
            <a:endParaRPr b="0" i="0" sz="1800" u="none" cap="none" strike="noStrike">
              <a:solidFill>
                <a:schemeClr val="dk1"/>
              </a:solidFill>
              <a:latin typeface="Arial"/>
              <a:ea typeface="Arial"/>
              <a:cs typeface="Arial"/>
              <a:sym typeface="Arial"/>
            </a:endParaRPr>
          </a:p>
        </p:txBody>
      </p:sp>
      <p:sp>
        <p:nvSpPr>
          <p:cNvPr id="51" name="Google Shape;51;p1"/>
          <p:cNvSpPr/>
          <p:nvPr/>
        </p:nvSpPr>
        <p:spPr>
          <a:xfrm>
            <a:off x="1962000" y="1138331"/>
            <a:ext cx="457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400" u="none" cap="none" strike="noStrike">
                <a:solidFill>
                  <a:srgbClr val="000000"/>
                </a:solidFill>
                <a:latin typeface="Algerian"/>
                <a:ea typeface="Algerian"/>
                <a:cs typeface="Algerian"/>
                <a:sym typeface="Algerian"/>
              </a:rPr>
              <a:t>Team 4</a:t>
            </a:r>
            <a:endParaRPr b="1" i="0" sz="4400" u="none" cap="none" strike="noStrike">
              <a:solidFill>
                <a:srgbClr val="000000"/>
              </a:solidFill>
              <a:latin typeface="Algerian"/>
              <a:ea typeface="Algerian"/>
              <a:cs typeface="Algerian"/>
              <a:sym typeface="Algerian"/>
            </a:endParaRPr>
          </a:p>
        </p:txBody>
      </p:sp>
      <p:sp>
        <p:nvSpPr>
          <p:cNvPr id="52" name="Google Shape;52;p1"/>
          <p:cNvSpPr txBox="1"/>
          <p:nvPr/>
        </p:nvSpPr>
        <p:spPr>
          <a:xfrm>
            <a:off x="4723200" y="2414047"/>
            <a:ext cx="3810420" cy="1255906"/>
          </a:xfrm>
          <a:prstGeom prst="rect">
            <a:avLst/>
          </a:prstGeom>
          <a:noFill/>
          <a:ln>
            <a:noFill/>
          </a:ln>
        </p:spPr>
        <p:txBody>
          <a:bodyPr anchorCtr="0" anchor="t" bIns="45700" lIns="91425" spcFirstLastPara="1" rIns="91425" wrap="square" tIns="45700">
            <a:noAutofit/>
          </a:bodyPr>
          <a:lstStyle/>
          <a:p>
            <a:pPr indent="-285750" lvl="0" marL="33655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Mr. Saket sham Khatavkar</a:t>
            </a:r>
            <a:endParaRPr/>
          </a:p>
          <a:p>
            <a:pPr indent="-285750" lvl="0" marL="33655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Mr. Vaibhav Prakash</a:t>
            </a:r>
            <a:endParaRPr b="0" i="0" sz="1800" u="none" cap="none" strike="noStrike">
              <a:solidFill>
                <a:schemeClr val="dk1"/>
              </a:solidFill>
              <a:latin typeface="Book Antiqua"/>
              <a:ea typeface="Book Antiqua"/>
              <a:cs typeface="Book Antiqua"/>
              <a:sym typeface="Book Antiqua"/>
            </a:endParaRPr>
          </a:p>
          <a:p>
            <a:pPr indent="-285750" lvl="0" marL="336550" marR="0" rtl="0" algn="l">
              <a:lnSpc>
                <a:spcPct val="90000"/>
              </a:lnSpc>
              <a:spcBef>
                <a:spcPts val="0"/>
              </a:spcBef>
              <a:spcAft>
                <a:spcPts val="0"/>
              </a:spcAft>
              <a:buClr>
                <a:srgbClr val="000000"/>
              </a:buClr>
              <a:buSzPts val="2800"/>
              <a:buFont typeface="Arial"/>
              <a:buChar char="•"/>
            </a:pPr>
            <a:r>
              <a:rPr b="0" i="0" lang="en-US" sz="1800" u="none" cap="none" strike="noStrike">
                <a:solidFill>
                  <a:srgbClr val="000000"/>
                </a:solidFill>
                <a:latin typeface="Book Antiqua"/>
                <a:ea typeface="Book Antiqua"/>
                <a:cs typeface="Book Antiqua"/>
                <a:sym typeface="Book Antiqua"/>
              </a:rPr>
              <a:t>Miss. Anagha Pradeep</a:t>
            </a:r>
            <a:endParaRPr b="0" i="0" sz="1800" u="none" cap="none" strike="noStrike">
              <a:solidFill>
                <a:schemeClr val="dk1"/>
              </a:solidFill>
              <a:latin typeface="Book Antiqua"/>
              <a:ea typeface="Book Antiqua"/>
              <a:cs typeface="Book Antiqua"/>
              <a:sym typeface="Book Antiqua"/>
            </a:endParaRPr>
          </a:p>
          <a:p>
            <a:pPr indent="-107950" lvl="0" marL="336550" marR="0" rtl="0" algn="l">
              <a:lnSpc>
                <a:spcPct val="90000"/>
              </a:lnSpc>
              <a:spcBef>
                <a:spcPts val="0"/>
              </a:spcBef>
              <a:spcAft>
                <a:spcPts val="0"/>
              </a:spcAft>
              <a:buClr>
                <a:srgbClr val="000000"/>
              </a:buClr>
              <a:buSzPts val="2800"/>
              <a:buFont typeface="Arial"/>
              <a:buNone/>
            </a:pPr>
            <a:r>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p:nvPr/>
        </p:nvSpPr>
        <p:spPr>
          <a:xfrm>
            <a:off x="769620" y="278130"/>
            <a:ext cx="82296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Times New Roman"/>
                <a:ea typeface="Times New Roman"/>
                <a:cs typeface="Times New Roman"/>
                <a:sym typeface="Times New Roman"/>
              </a:rPr>
              <a:t>Recommender</a:t>
            </a:r>
            <a:r>
              <a:rPr b="1" lang="en-US" sz="3200">
                <a:solidFill>
                  <a:srgbClr val="262626"/>
                </a:solidFill>
                <a:latin typeface="Times New Roman"/>
                <a:ea typeface="Times New Roman"/>
                <a:cs typeface="Times New Roman"/>
                <a:sym typeface="Times New Roman"/>
              </a:rPr>
              <a:t>:</a:t>
            </a:r>
            <a:r>
              <a:rPr b="1" i="0" lang="en-US" sz="3200" u="none" cap="none" strike="noStrike">
                <a:solidFill>
                  <a:srgbClr val="262626"/>
                </a:solidFill>
                <a:latin typeface="Times New Roman"/>
                <a:ea typeface="Times New Roman"/>
                <a:cs typeface="Times New Roman"/>
                <a:sym typeface="Times New Roman"/>
              </a:rPr>
              <a:t> </a:t>
            </a:r>
            <a:endParaRPr b="1" i="0" sz="3200" u="none" cap="none" strike="noStrike">
              <a:solidFill>
                <a:srgbClr val="262626"/>
              </a:solidFill>
              <a:latin typeface="Times New Roman"/>
              <a:ea typeface="Times New Roman"/>
              <a:cs typeface="Times New Roman"/>
              <a:sym typeface="Times New Roman"/>
            </a:endParaRPr>
          </a:p>
        </p:txBody>
      </p:sp>
      <p:sp>
        <p:nvSpPr>
          <p:cNvPr id="129" name="Google Shape;129;p8"/>
          <p:cNvSpPr/>
          <p:nvPr/>
        </p:nvSpPr>
        <p:spPr>
          <a:xfrm>
            <a:off x="632460" y="975360"/>
            <a:ext cx="8054340" cy="377952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5000"/>
              </a:lnSpc>
              <a:spcBef>
                <a:spcPts val="0"/>
              </a:spcBef>
              <a:spcAft>
                <a:spcPts val="0"/>
              </a:spcAft>
              <a:buClr>
                <a:schemeClr val="dk2"/>
              </a:buClr>
              <a:buSzPts val="1200"/>
              <a:buFont typeface="Arial"/>
              <a:buNone/>
            </a:pPr>
            <a:r>
              <a:t/>
            </a:r>
            <a:endParaRPr b="1" sz="1800">
              <a:solidFill>
                <a:schemeClr val="dk1"/>
              </a:solidFill>
              <a:latin typeface="Times New Roman"/>
              <a:ea typeface="Times New Roman"/>
              <a:cs typeface="Times New Roman"/>
              <a:sym typeface="Times New Roman"/>
            </a:endParaRPr>
          </a:p>
          <a:p>
            <a:pPr indent="-273050" lvl="0" marL="273050" marR="0" rtl="0" algn="l">
              <a:lnSpc>
                <a:spcPct val="95000"/>
              </a:lnSpc>
              <a:spcBef>
                <a:spcPts val="0"/>
              </a:spcBef>
              <a:spcAft>
                <a:spcPts val="0"/>
              </a:spcAft>
              <a:buClr>
                <a:schemeClr val="dk2"/>
              </a:buClr>
              <a:buSzPts val="1200"/>
              <a:buFont typeface="Arial"/>
              <a:buNone/>
            </a:pPr>
            <a:r>
              <a:t/>
            </a:r>
            <a:endParaRPr b="1" sz="1800">
              <a:solidFill>
                <a:schemeClr val="dk1"/>
              </a:solidFill>
              <a:latin typeface="Times New Roman"/>
              <a:ea typeface="Times New Roman"/>
              <a:cs typeface="Times New Roman"/>
              <a:sym typeface="Times New Roman"/>
            </a:endParaRPr>
          </a:p>
          <a:p>
            <a:pPr indent="-273050" lvl="0" marL="273050" marR="0" rtl="0" algn="l">
              <a:lnSpc>
                <a:spcPct val="95000"/>
              </a:lnSpc>
              <a:spcBef>
                <a:spcPts val="0"/>
              </a:spcBef>
              <a:spcAft>
                <a:spcPts val="0"/>
              </a:spcAft>
              <a:buClr>
                <a:schemeClr val="dk2"/>
              </a:buClr>
              <a:buSzPts val="1200"/>
              <a:buFont typeface="Arial"/>
              <a:buNone/>
            </a:pPr>
            <a:r>
              <a:rPr b="1" i="0" lang="en-US" sz="1800" u="none" cap="none" strike="noStrike">
                <a:solidFill>
                  <a:schemeClr val="dk1"/>
                </a:solidFill>
                <a:latin typeface="Times New Roman"/>
                <a:ea typeface="Times New Roman"/>
                <a:cs typeface="Times New Roman"/>
                <a:sym typeface="Times New Roman"/>
              </a:rPr>
              <a:t>A good recommender: </a:t>
            </a:r>
            <a:endParaRPr sz="1800">
              <a:latin typeface="Times New Roman"/>
              <a:ea typeface="Times New Roman"/>
              <a:cs typeface="Times New Roman"/>
              <a:sym typeface="Times New Roman"/>
            </a:endParaRPr>
          </a:p>
          <a:p>
            <a:pPr indent="-311150" lvl="0" marL="273050" marR="0" rtl="0" algn="l">
              <a:lnSpc>
                <a:spcPct val="95000"/>
              </a:lnSpc>
              <a:spcBef>
                <a:spcPts val="1200"/>
              </a:spcBef>
              <a:spcAft>
                <a:spcPts val="0"/>
              </a:spcAft>
              <a:buClr>
                <a:schemeClr val="dk2"/>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Shows programming titles to a software engineer and baby toys to a new mother. </a:t>
            </a:r>
            <a:endParaRPr sz="1800">
              <a:latin typeface="Times New Roman"/>
              <a:ea typeface="Times New Roman"/>
              <a:cs typeface="Times New Roman"/>
              <a:sym typeface="Times New Roman"/>
            </a:endParaRPr>
          </a:p>
          <a:p>
            <a:pPr indent="-311150" lvl="0" marL="273050" marR="0" rtl="0" algn="l">
              <a:lnSpc>
                <a:spcPct val="95000"/>
              </a:lnSpc>
              <a:spcBef>
                <a:spcPts val="1200"/>
              </a:spcBef>
              <a:spcAft>
                <a:spcPts val="0"/>
              </a:spcAft>
              <a:buClr>
                <a:schemeClr val="dk2"/>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Don’t recommend items user already knows or would find anyway.</a:t>
            </a:r>
            <a:endParaRPr sz="1800">
              <a:latin typeface="Times New Roman"/>
              <a:ea typeface="Times New Roman"/>
              <a:cs typeface="Times New Roman"/>
              <a:sym typeface="Times New Roman"/>
            </a:endParaRPr>
          </a:p>
          <a:p>
            <a:pPr indent="-311150" lvl="0" marL="273050" marR="0" rtl="0" algn="l">
              <a:lnSpc>
                <a:spcPct val="95000"/>
              </a:lnSpc>
              <a:spcBef>
                <a:spcPts val="1200"/>
              </a:spcBef>
              <a:spcAft>
                <a:spcPts val="0"/>
              </a:spcAft>
              <a:buClr>
                <a:schemeClr val="dk2"/>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Expand user’s taste without offending or annoying him/her…</a:t>
            </a:r>
            <a:endParaRPr sz="1800">
              <a:latin typeface="Times New Roman"/>
              <a:ea typeface="Times New Roman"/>
              <a:cs typeface="Times New Roman"/>
              <a:sym typeface="Times New Roman"/>
            </a:endParaRPr>
          </a:p>
          <a:p>
            <a:pPr indent="-196850" lvl="0" marL="273050" marR="0" rtl="0" algn="l">
              <a:lnSpc>
                <a:spcPct val="95000"/>
              </a:lnSpc>
              <a:spcBef>
                <a:spcPts val="1200"/>
              </a:spcBef>
              <a:spcAft>
                <a:spcPts val="0"/>
              </a:spcAft>
              <a:buClr>
                <a:schemeClr val="dk2"/>
              </a:buClr>
              <a:buSzPts val="1200"/>
              <a:buFont typeface="Arial"/>
              <a:buNone/>
            </a:pPr>
            <a:r>
              <a:t/>
            </a:r>
            <a:endParaRPr i="0" sz="1800" u="none" cap="none" strike="noStrike">
              <a:solidFill>
                <a:schemeClr val="dk1"/>
              </a:solidFill>
              <a:latin typeface="Times New Roman"/>
              <a:ea typeface="Times New Roman"/>
              <a:cs typeface="Times New Roman"/>
              <a:sym typeface="Times New Roman"/>
            </a:endParaRPr>
          </a:p>
          <a:p>
            <a:pPr indent="0" lvl="0" marL="457200" marR="0" rtl="0" algn="l">
              <a:lnSpc>
                <a:spcPct val="95000"/>
              </a:lnSpc>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0a9d1ece00_0_0"/>
          <p:cNvSpPr txBox="1"/>
          <p:nvPr/>
        </p:nvSpPr>
        <p:spPr>
          <a:xfrm>
            <a:off x="583450" y="798400"/>
            <a:ext cx="7354500" cy="3607800"/>
          </a:xfrm>
          <a:prstGeom prst="rect">
            <a:avLst/>
          </a:prstGeom>
          <a:noFill/>
          <a:ln>
            <a:noFill/>
          </a:ln>
        </p:spPr>
        <p:txBody>
          <a:bodyPr anchorCtr="0" anchor="t" bIns="91425" lIns="91425" spcFirstLastPara="1" rIns="91425" wrap="square" tIns="91425">
            <a:spAutoFit/>
          </a:bodyPr>
          <a:lstStyle/>
          <a:p>
            <a:pPr indent="-273050" lvl="0" marL="273050" rtl="0" algn="l">
              <a:lnSpc>
                <a:spcPct val="95000"/>
              </a:lnSpc>
              <a:spcBef>
                <a:spcPts val="1200"/>
              </a:spcBef>
              <a:spcAft>
                <a:spcPts val="0"/>
              </a:spcAft>
              <a:buNone/>
            </a:pPr>
            <a:r>
              <a:rPr b="1" lang="en-US" sz="2600">
                <a:solidFill>
                  <a:schemeClr val="dk1"/>
                </a:solidFill>
                <a:latin typeface="Times New Roman"/>
                <a:ea typeface="Times New Roman"/>
                <a:cs typeface="Times New Roman"/>
                <a:sym typeface="Times New Roman"/>
              </a:rPr>
              <a:t>Challenges:</a:t>
            </a:r>
            <a:endParaRPr b="1" sz="2600">
              <a:solidFill>
                <a:schemeClr val="dk1"/>
              </a:solidFill>
              <a:latin typeface="Times New Roman"/>
              <a:ea typeface="Times New Roman"/>
              <a:cs typeface="Times New Roman"/>
              <a:sym typeface="Times New Roman"/>
            </a:endParaRPr>
          </a:p>
          <a:p>
            <a:pPr indent="-273050" lvl="0" marL="273050" rtl="0" algn="l">
              <a:lnSpc>
                <a:spcPct val="95000"/>
              </a:lnSpc>
              <a:spcBef>
                <a:spcPts val="1200"/>
              </a:spcBef>
              <a:spcAft>
                <a:spcPts val="0"/>
              </a:spcAft>
              <a:buClr>
                <a:schemeClr val="dk1"/>
              </a:buClr>
              <a:buSzPts val="1200"/>
              <a:buFont typeface="Arial"/>
              <a:buNone/>
            </a:pPr>
            <a:r>
              <a:t/>
            </a:r>
            <a:endParaRPr b="1" sz="1800">
              <a:solidFill>
                <a:schemeClr val="dk1"/>
              </a:solidFill>
              <a:latin typeface="Times New Roman"/>
              <a:ea typeface="Times New Roman"/>
              <a:cs typeface="Times New Roman"/>
              <a:sym typeface="Times New Roman"/>
            </a:endParaRPr>
          </a:p>
          <a:p>
            <a:pPr indent="-311150" lvl="0" marL="273050" rtl="0" algn="l">
              <a:lnSpc>
                <a:spcPct val="9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Huge amounts of data, tens of millions of customers and millions of distinct catalog items. </a:t>
            </a:r>
            <a:endParaRPr sz="1800">
              <a:solidFill>
                <a:schemeClr val="dk1"/>
              </a:solidFill>
              <a:latin typeface="Times New Roman"/>
              <a:ea typeface="Times New Roman"/>
              <a:cs typeface="Times New Roman"/>
              <a:sym typeface="Times New Roman"/>
            </a:endParaRPr>
          </a:p>
          <a:p>
            <a:pPr indent="-311150" lvl="0" marL="273050" rtl="0" algn="l">
              <a:lnSpc>
                <a:spcPct val="9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Results are required to be returned in real time.</a:t>
            </a:r>
            <a:endParaRPr sz="1800">
              <a:solidFill>
                <a:schemeClr val="dk1"/>
              </a:solidFill>
              <a:latin typeface="Times New Roman"/>
              <a:ea typeface="Times New Roman"/>
              <a:cs typeface="Times New Roman"/>
              <a:sym typeface="Times New Roman"/>
            </a:endParaRPr>
          </a:p>
          <a:p>
            <a:pPr indent="-311150" lvl="0" marL="273050" rtl="0" algn="l">
              <a:lnSpc>
                <a:spcPct val="9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New customers have limited information.</a:t>
            </a:r>
            <a:endParaRPr sz="1800">
              <a:solidFill>
                <a:schemeClr val="dk1"/>
              </a:solidFill>
              <a:latin typeface="Times New Roman"/>
              <a:ea typeface="Times New Roman"/>
              <a:cs typeface="Times New Roman"/>
              <a:sym typeface="Times New Roman"/>
            </a:endParaRPr>
          </a:p>
          <a:p>
            <a:pPr indent="-311150" lvl="0" marL="273050" rtl="0" algn="l">
              <a:lnSpc>
                <a:spcPct val="9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Old customers can have a glut of information.</a:t>
            </a:r>
            <a:endParaRPr sz="1800">
              <a:solidFill>
                <a:schemeClr val="dk1"/>
              </a:solidFill>
              <a:latin typeface="Times New Roman"/>
              <a:ea typeface="Times New Roman"/>
              <a:cs typeface="Times New Roman"/>
              <a:sym typeface="Times New Roman"/>
            </a:endParaRPr>
          </a:p>
          <a:p>
            <a:pPr indent="-311150" lvl="0" marL="273050" rtl="0" algn="l">
              <a:lnSpc>
                <a:spcPct val="9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Customer data is volatile.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p:nvPr/>
        </p:nvSpPr>
        <p:spPr>
          <a:xfrm>
            <a:off x="777240" y="422910"/>
            <a:ext cx="82296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Times New Roman"/>
                <a:ea typeface="Times New Roman"/>
                <a:cs typeface="Times New Roman"/>
                <a:sym typeface="Times New Roman"/>
              </a:rPr>
              <a:t>Traditional Recommendation Algorithms</a:t>
            </a:r>
            <a:endParaRPr b="1" i="0" sz="3200" u="none" cap="none" strike="noStrike">
              <a:solidFill>
                <a:srgbClr val="262626"/>
              </a:solidFill>
              <a:latin typeface="Times New Roman"/>
              <a:ea typeface="Times New Roman"/>
              <a:cs typeface="Times New Roman"/>
              <a:sym typeface="Times New Roman"/>
            </a:endParaRPr>
          </a:p>
        </p:txBody>
      </p:sp>
      <p:sp>
        <p:nvSpPr>
          <p:cNvPr id="140" name="Google Shape;140;p9"/>
          <p:cNvSpPr txBox="1"/>
          <p:nvPr/>
        </p:nvSpPr>
        <p:spPr>
          <a:xfrm>
            <a:off x="629500" y="1228300"/>
            <a:ext cx="7677000" cy="3638700"/>
          </a:xfrm>
          <a:prstGeom prst="rect">
            <a:avLst/>
          </a:prstGeom>
          <a:noFill/>
          <a:ln>
            <a:noFill/>
          </a:ln>
        </p:spPr>
        <p:txBody>
          <a:bodyPr anchorCtr="0" anchor="t" bIns="45700" lIns="91425" spcFirstLastPara="1" rIns="91425" wrap="square" tIns="45700">
            <a:noAutofit/>
          </a:bodyPr>
          <a:lstStyle/>
          <a:p>
            <a:pPr indent="-267970" lvl="0" marL="34290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C00000"/>
                </a:solidFill>
                <a:latin typeface="Times New Roman"/>
                <a:ea typeface="Times New Roman"/>
                <a:cs typeface="Times New Roman"/>
                <a:sym typeface="Times New Roman"/>
              </a:rPr>
              <a:t>Collaborative/Social-filtering system</a:t>
            </a:r>
            <a:r>
              <a:rPr i="0" lang="en-US" sz="1700" u="none" cap="none" strike="noStrike">
                <a:solidFill>
                  <a:srgbClr val="000000"/>
                </a:solidFill>
                <a:latin typeface="Times New Roman"/>
                <a:ea typeface="Times New Roman"/>
                <a:cs typeface="Times New Roman"/>
                <a:sym typeface="Times New Roman"/>
              </a:rPr>
              <a:t> – aggregation of consumers’ preferences and recommendations to other users based on similarity in behavioral patterns</a:t>
            </a:r>
            <a:endParaRPr i="0" sz="1700" u="none" cap="none" strike="noStrike">
              <a:solidFill>
                <a:srgbClr val="000000"/>
              </a:solidFill>
              <a:latin typeface="Times New Roman"/>
              <a:ea typeface="Times New Roman"/>
              <a:cs typeface="Times New Roman"/>
              <a:sym typeface="Times New Roman"/>
            </a:endParaRPr>
          </a:p>
          <a:p>
            <a:pPr indent="-251459" lvl="0" marL="342900" marR="0" rtl="0" algn="l">
              <a:lnSpc>
                <a:spcPct val="100000"/>
              </a:lnSpc>
              <a:spcBef>
                <a:spcPts val="240"/>
              </a:spcBef>
              <a:spcAft>
                <a:spcPts val="0"/>
              </a:spcAft>
              <a:buClr>
                <a:srgbClr val="FFCC00"/>
              </a:buClr>
              <a:buSzPts val="1440"/>
              <a:buFont typeface="Tahoma"/>
              <a:buNone/>
            </a:pPr>
            <a:r>
              <a:t/>
            </a:r>
            <a:endParaRPr i="0" sz="1700" u="none" cap="none" strike="noStrike">
              <a:solidFill>
                <a:srgbClr val="000000"/>
              </a:solidFill>
              <a:latin typeface="Times New Roman"/>
              <a:ea typeface="Times New Roman"/>
              <a:cs typeface="Times New Roman"/>
              <a:sym typeface="Times New Roman"/>
            </a:endParaRPr>
          </a:p>
          <a:p>
            <a:pPr indent="-267970" lvl="0" marL="342900" marR="0" rtl="0" algn="l">
              <a:lnSpc>
                <a:spcPct val="100000"/>
              </a:lnSpc>
              <a:spcBef>
                <a:spcPts val="480"/>
              </a:spcBef>
              <a:spcAft>
                <a:spcPts val="0"/>
              </a:spcAft>
              <a:buClr>
                <a:srgbClr val="000000"/>
              </a:buClr>
              <a:buSzPts val="1700"/>
              <a:buFont typeface="Times New Roman"/>
              <a:buChar char="•"/>
            </a:pPr>
            <a:r>
              <a:rPr i="0" lang="en-US" sz="1700" u="none" cap="none" strike="noStrike">
                <a:solidFill>
                  <a:srgbClr val="C00000"/>
                </a:solidFill>
                <a:latin typeface="Times New Roman"/>
                <a:ea typeface="Times New Roman"/>
                <a:cs typeface="Times New Roman"/>
                <a:sym typeface="Times New Roman"/>
              </a:rPr>
              <a:t>Content-based system </a:t>
            </a:r>
            <a:r>
              <a:rPr i="0" lang="en-US" sz="1700" u="none" cap="none" strike="noStrike">
                <a:solidFill>
                  <a:srgbClr val="000000"/>
                </a:solidFill>
                <a:latin typeface="Times New Roman"/>
                <a:ea typeface="Times New Roman"/>
                <a:cs typeface="Times New Roman"/>
                <a:sym typeface="Times New Roman"/>
              </a:rPr>
              <a:t>– supervised machine learning used to induce a classifier to discriminate between interesting and uninteresting items for the user</a:t>
            </a:r>
            <a:endParaRPr i="0" sz="1700" u="none" cap="none" strike="noStrike">
              <a:solidFill>
                <a:srgbClr val="000000"/>
              </a:solidFill>
              <a:latin typeface="Times New Roman"/>
              <a:ea typeface="Times New Roman"/>
              <a:cs typeface="Times New Roman"/>
              <a:sym typeface="Times New Roman"/>
            </a:endParaRPr>
          </a:p>
          <a:p>
            <a:pPr indent="-251459" lvl="0" marL="342900" marR="0" rtl="0" algn="l">
              <a:lnSpc>
                <a:spcPct val="100000"/>
              </a:lnSpc>
              <a:spcBef>
                <a:spcPts val="240"/>
              </a:spcBef>
              <a:spcAft>
                <a:spcPts val="0"/>
              </a:spcAft>
              <a:buClr>
                <a:srgbClr val="FFCC00"/>
              </a:buClr>
              <a:buSzPts val="1440"/>
              <a:buFont typeface="Tahoma"/>
              <a:buNone/>
            </a:pPr>
            <a:r>
              <a:t/>
            </a:r>
            <a:endParaRPr i="0" sz="1700" u="none" cap="none" strike="noStrike">
              <a:solidFill>
                <a:srgbClr val="000000"/>
              </a:solidFill>
              <a:latin typeface="Times New Roman"/>
              <a:ea typeface="Times New Roman"/>
              <a:cs typeface="Times New Roman"/>
              <a:sym typeface="Times New Roman"/>
            </a:endParaRPr>
          </a:p>
          <a:p>
            <a:pPr indent="-267970" lvl="0" marL="342900" marR="0" rtl="0" algn="l">
              <a:lnSpc>
                <a:spcPct val="100000"/>
              </a:lnSpc>
              <a:spcBef>
                <a:spcPts val="480"/>
              </a:spcBef>
              <a:spcAft>
                <a:spcPts val="0"/>
              </a:spcAft>
              <a:buClr>
                <a:srgbClr val="000000"/>
              </a:buClr>
              <a:buSzPts val="1700"/>
              <a:buFont typeface="Times New Roman"/>
              <a:buChar char="•"/>
            </a:pPr>
            <a:r>
              <a:rPr i="0" lang="en-US" sz="1700" u="none" cap="none" strike="noStrike">
                <a:solidFill>
                  <a:srgbClr val="C00000"/>
                </a:solidFill>
                <a:latin typeface="Times New Roman"/>
                <a:ea typeface="Times New Roman"/>
                <a:cs typeface="Times New Roman"/>
                <a:sym typeface="Times New Roman"/>
              </a:rPr>
              <a:t>Knowledge-based system</a:t>
            </a:r>
            <a:r>
              <a:rPr i="0" lang="en-US" sz="1700" u="none" cap="none" strike="noStrike">
                <a:solidFill>
                  <a:srgbClr val="000000"/>
                </a:solidFill>
                <a:latin typeface="Times New Roman"/>
                <a:ea typeface="Times New Roman"/>
                <a:cs typeface="Times New Roman"/>
                <a:sym typeface="Times New Roman"/>
              </a:rPr>
              <a:t> – knowledge about users and products used to reason what meets the user’s requirements, using discrimination tree, decision support tools, case-based reasoning (CBR)</a:t>
            </a:r>
            <a:endParaRPr i="0" sz="17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2"/>
              </a:buClr>
              <a:buSzPts val="1800"/>
              <a:buFont typeface="Montserrat"/>
              <a:buNone/>
            </a:pPr>
            <a:r>
              <a:rPr lang="en-US" sz="1700">
                <a:solidFill>
                  <a:schemeClr val="dk2"/>
                </a:solidFill>
                <a:latin typeface="Times New Roman"/>
                <a:ea typeface="Times New Roman"/>
                <a:cs typeface="Times New Roman"/>
                <a:sym typeface="Times New Roman"/>
              </a:rPr>
              <a:t>The one we have used is Collaborative or Social-filtering system.</a:t>
            </a:r>
            <a:endParaRPr i="0" sz="17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nvSpPr>
        <p:spPr>
          <a:xfrm>
            <a:off x="693420" y="414655"/>
            <a:ext cx="8077200" cy="56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Times New Roman"/>
                <a:ea typeface="Times New Roman"/>
                <a:cs typeface="Times New Roman"/>
                <a:sym typeface="Times New Roman"/>
              </a:rPr>
              <a:t>Data collection</a:t>
            </a:r>
            <a:endParaRPr sz="3200">
              <a:latin typeface="Times New Roman"/>
              <a:ea typeface="Times New Roman"/>
              <a:cs typeface="Times New Roman"/>
              <a:sym typeface="Times New Roman"/>
            </a:endParaRPr>
          </a:p>
        </p:txBody>
      </p:sp>
      <p:sp>
        <p:nvSpPr>
          <p:cNvPr id="146" name="Google Shape;146;p10"/>
          <p:cNvSpPr/>
          <p:nvPr/>
        </p:nvSpPr>
        <p:spPr>
          <a:xfrm>
            <a:off x="632460" y="975360"/>
            <a:ext cx="8054340" cy="3779520"/>
          </a:xfrm>
          <a:prstGeom prst="rect">
            <a:avLst/>
          </a:prstGeom>
          <a:noFill/>
          <a:ln>
            <a:noFill/>
          </a:ln>
        </p:spPr>
        <p:txBody>
          <a:bodyPr anchorCtr="0" anchor="t" bIns="45700" lIns="91425" spcFirstLastPara="1" rIns="91425" wrap="square" tIns="45700">
            <a:noAutofit/>
          </a:bodyPr>
          <a:lstStyle/>
          <a:p>
            <a:pPr indent="-285750" lvl="0" marL="273050" marR="0" rtl="0" algn="l">
              <a:lnSpc>
                <a:spcPct val="95000"/>
              </a:lnSpc>
              <a:spcBef>
                <a:spcPts val="0"/>
              </a:spcBef>
              <a:spcAft>
                <a:spcPts val="0"/>
              </a:spcAft>
              <a:buClr>
                <a:schemeClr val="dk2"/>
              </a:buClr>
              <a:buSzPts val="1600"/>
              <a:buFont typeface="Arial"/>
              <a:buChar char="•"/>
            </a:pPr>
            <a:r>
              <a:rPr i="0" lang="en-US" sz="1600" u="none" cap="none" strike="noStrike">
                <a:solidFill>
                  <a:schemeClr val="dk1"/>
                </a:solidFill>
                <a:latin typeface="Times New Roman"/>
                <a:ea typeface="Times New Roman"/>
                <a:cs typeface="Times New Roman"/>
                <a:sym typeface="Times New Roman"/>
              </a:rPr>
              <a:t>We have used different methods of extraction - </a:t>
            </a:r>
            <a:r>
              <a:rPr b="1" i="0" lang="en-US" sz="1600" u="none" cap="none" strike="noStrike">
                <a:solidFill>
                  <a:schemeClr val="dk1"/>
                </a:solidFill>
                <a:latin typeface="Times New Roman"/>
                <a:ea typeface="Times New Roman"/>
                <a:cs typeface="Times New Roman"/>
                <a:sym typeface="Times New Roman"/>
              </a:rPr>
              <a:t>API’s</a:t>
            </a:r>
            <a:r>
              <a:rPr i="0" lang="en-US" sz="1600" u="none" cap="none" strike="noStrike">
                <a:solidFill>
                  <a:schemeClr val="dk1"/>
                </a:solidFill>
                <a:latin typeface="Times New Roman"/>
                <a:ea typeface="Times New Roman"/>
                <a:cs typeface="Times New Roman"/>
                <a:sym typeface="Times New Roman"/>
              </a:rPr>
              <a:t> and </a:t>
            </a:r>
            <a:r>
              <a:rPr b="1" i="0" lang="en-US" sz="1600" u="none" cap="none" strike="noStrike">
                <a:solidFill>
                  <a:schemeClr val="dk1"/>
                </a:solidFill>
                <a:latin typeface="Times New Roman"/>
                <a:ea typeface="Times New Roman"/>
                <a:cs typeface="Times New Roman"/>
                <a:sym typeface="Times New Roman"/>
              </a:rPr>
              <a:t>Reportify/Sidify Music Converter</a:t>
            </a:r>
            <a:r>
              <a:rPr i="0" lang="en-US" sz="1600" u="none" cap="none" strike="noStrike">
                <a:solidFill>
                  <a:schemeClr val="dk1"/>
                </a:solidFill>
                <a:latin typeface="Times New Roman"/>
                <a:ea typeface="Times New Roman"/>
                <a:cs typeface="Times New Roman"/>
                <a:sym typeface="Times New Roman"/>
              </a:rPr>
              <a:t> to get the desired data sets for our project and source of these data sets are obtained from Kaggle and GitHub</a:t>
            </a:r>
            <a:endParaRPr sz="1600">
              <a:latin typeface="Times New Roman"/>
              <a:ea typeface="Times New Roman"/>
              <a:cs typeface="Times New Roman"/>
              <a:sym typeface="Times New Roman"/>
            </a:endParaRPr>
          </a:p>
          <a:p>
            <a:pPr indent="-285750" lvl="0" marL="273050" marR="0" rtl="0" algn="l">
              <a:lnSpc>
                <a:spcPct val="95000"/>
              </a:lnSpc>
              <a:spcBef>
                <a:spcPts val="1200"/>
              </a:spcBef>
              <a:spcAft>
                <a:spcPts val="0"/>
              </a:spcAft>
              <a:buClr>
                <a:schemeClr val="dk2"/>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Link: </a:t>
            </a:r>
            <a:r>
              <a:rPr i="0" lang="en-US" sz="16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https://www.sidify.com/resources/export-spotify-playlist-to-excel-csv.html</a:t>
            </a:r>
            <a:endParaRPr i="0" sz="1600" u="none" cap="none" strike="noStrike">
              <a:solidFill>
                <a:srgbClr val="0000FF"/>
              </a:solidFill>
              <a:latin typeface="Times New Roman"/>
              <a:ea typeface="Times New Roman"/>
              <a:cs typeface="Times New Roman"/>
              <a:sym typeface="Times New Roman"/>
            </a:endParaRPr>
          </a:p>
          <a:p>
            <a:pPr indent="0" lvl="0" marL="0" marR="0" rtl="0" algn="l">
              <a:lnSpc>
                <a:spcPct val="95000"/>
              </a:lnSpc>
              <a:spcBef>
                <a:spcPts val="1000"/>
              </a:spcBef>
              <a:spcAft>
                <a:spcPts val="0"/>
              </a:spcAft>
              <a:buClr>
                <a:schemeClr val="dk2"/>
              </a:buClr>
              <a:buSzPts val="1400"/>
              <a:buFont typeface="Arial"/>
              <a:buNone/>
            </a:pPr>
            <a:r>
              <a:rPr lang="en-US" sz="1600">
                <a:latin typeface="Times New Roman"/>
                <a:ea typeface="Times New Roman"/>
                <a:cs typeface="Times New Roman"/>
                <a:sym typeface="Times New Roman"/>
              </a:rPr>
              <a:t>The file being used is:</a:t>
            </a:r>
            <a:endParaRPr sz="1600">
              <a:latin typeface="Times New Roman"/>
              <a:ea typeface="Times New Roman"/>
              <a:cs typeface="Times New Roman"/>
              <a:sym typeface="Times New Roman"/>
            </a:endParaRPr>
          </a:p>
          <a:p>
            <a:pPr indent="0" lvl="0" marL="0" marR="0" rtl="0" algn="l">
              <a:lnSpc>
                <a:spcPct val="95000"/>
              </a:lnSpc>
              <a:spcBef>
                <a:spcPts val="1000"/>
              </a:spcBef>
              <a:spcAft>
                <a:spcPts val="0"/>
              </a:spcAft>
              <a:buClr>
                <a:schemeClr val="dk1"/>
              </a:buClr>
              <a:buSzPts val="1400"/>
              <a:buFont typeface="Arial"/>
              <a:buNone/>
            </a:pPr>
            <a:r>
              <a:rPr b="1" i="0" lang="en-US" sz="1600" u="none" cap="none" strike="noStrike">
                <a:solidFill>
                  <a:schemeClr val="dk1"/>
                </a:solidFill>
                <a:latin typeface="Times New Roman"/>
                <a:ea typeface="Times New Roman"/>
                <a:cs typeface="Times New Roman"/>
                <a:sym typeface="Times New Roman"/>
              </a:rPr>
              <a:t> 1.      </a:t>
            </a:r>
            <a:r>
              <a:rPr i="0" lang="en-US" sz="1600" u="none" cap="none" strike="noStrike">
                <a:solidFill>
                  <a:schemeClr val="dk1"/>
                </a:solidFill>
                <a:latin typeface="Times New Roman"/>
                <a:ea typeface="Times New Roman"/>
                <a:cs typeface="Times New Roman"/>
                <a:sym typeface="Times New Roman"/>
              </a:rPr>
              <a:t> </a:t>
            </a:r>
            <a:r>
              <a:rPr b="1" i="0" lang="en-US" sz="1600" u="none" cap="none" strike="noStrike">
                <a:solidFill>
                  <a:srgbClr val="C00000"/>
                </a:solidFill>
                <a:latin typeface="Times New Roman"/>
                <a:ea typeface="Times New Roman"/>
                <a:cs typeface="Times New Roman"/>
                <a:sym typeface="Times New Roman"/>
              </a:rPr>
              <a:t>triplets_file.csv</a:t>
            </a:r>
            <a:r>
              <a:rPr i="0" lang="en-US" sz="1600" u="none" cap="none" strike="noStrike">
                <a:solidFill>
                  <a:schemeClr val="dk1"/>
                </a:solidFill>
                <a:latin typeface="Times New Roman"/>
                <a:ea typeface="Times New Roman"/>
                <a:cs typeface="Times New Roman"/>
                <a:sym typeface="Times New Roman"/>
              </a:rPr>
              <a:t>: Number of Rows: </a:t>
            </a:r>
            <a:r>
              <a:rPr i="0" lang="en-US" sz="1600" u="sng" cap="none" strike="noStrike">
                <a:solidFill>
                  <a:srgbClr val="C00000"/>
                </a:solidFill>
                <a:latin typeface="Times New Roman"/>
                <a:ea typeface="Times New Roman"/>
                <a:cs typeface="Times New Roman"/>
                <a:sym typeface="Times New Roman"/>
              </a:rPr>
              <a:t>1,048,576</a:t>
            </a:r>
            <a:r>
              <a:rPr i="0" lang="en-US" sz="1600" u="none" cap="none" strike="noStrike">
                <a:solidFill>
                  <a:schemeClr val="dk1"/>
                </a:solidFill>
                <a:latin typeface="Times New Roman"/>
                <a:ea typeface="Times New Roman"/>
                <a:cs typeface="Times New Roman"/>
                <a:sym typeface="Times New Roman"/>
              </a:rPr>
              <a:t> Number of Columns: </a:t>
            </a:r>
            <a:r>
              <a:rPr i="0" lang="en-US" sz="1600" u="sng" cap="none" strike="noStrike">
                <a:solidFill>
                  <a:srgbClr val="C00000"/>
                </a:solidFill>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p>
            <a:pPr indent="0" lvl="0" marL="457200" marR="0" rtl="0" algn="l">
              <a:lnSpc>
                <a:spcPct val="95000"/>
              </a:lnSpc>
              <a:spcBef>
                <a:spcPts val="1000"/>
              </a:spcBef>
              <a:spcAft>
                <a:spcPts val="0"/>
              </a:spcAft>
              <a:buClr>
                <a:schemeClr val="dk2"/>
              </a:buClr>
              <a:buSzPts val="1400"/>
              <a:buFont typeface="Arial"/>
              <a:buNone/>
            </a:pPr>
            <a:r>
              <a:rPr i="0" lang="en-US" sz="1600" u="none" cap="none" strike="noStrike">
                <a:solidFill>
                  <a:schemeClr val="dk1"/>
                </a:solidFill>
                <a:latin typeface="Times New Roman"/>
                <a:ea typeface="Times New Roman"/>
                <a:cs typeface="Times New Roman"/>
                <a:sym typeface="Times New Roman"/>
              </a:rPr>
              <a:t>	          Names of Columns: </a:t>
            </a:r>
            <a:r>
              <a:rPr i="0" lang="en-US" sz="1600" u="sng" cap="none" strike="noStrike">
                <a:solidFill>
                  <a:srgbClr val="C00000"/>
                </a:solidFill>
                <a:latin typeface="Times New Roman"/>
                <a:ea typeface="Times New Roman"/>
                <a:cs typeface="Times New Roman"/>
                <a:sym typeface="Times New Roman"/>
              </a:rPr>
              <a:t>user_id, song_id and listen_count.</a:t>
            </a:r>
            <a:endParaRPr sz="1600">
              <a:latin typeface="Times New Roman"/>
              <a:ea typeface="Times New Roman"/>
              <a:cs typeface="Times New Roman"/>
              <a:sym typeface="Times New Roman"/>
            </a:endParaRPr>
          </a:p>
          <a:p>
            <a:pPr indent="0" lvl="0" marL="457200" marR="0" rtl="0" algn="l">
              <a:lnSpc>
                <a:spcPct val="95000"/>
              </a:lnSpc>
              <a:spcBef>
                <a:spcPts val="1000"/>
              </a:spcBef>
              <a:spcAft>
                <a:spcPts val="0"/>
              </a:spcAft>
              <a:buClr>
                <a:schemeClr val="dk2"/>
              </a:buClr>
              <a:buSzPts val="1200"/>
              <a:buFont typeface="Arial"/>
              <a:buNone/>
            </a:pPr>
            <a:r>
              <a:t/>
            </a:r>
            <a:endParaRPr i="0" sz="1600" u="none" cap="none" strike="noStrike">
              <a:solidFill>
                <a:srgbClr val="C00000"/>
              </a:solidFill>
              <a:latin typeface="Times New Roman"/>
              <a:ea typeface="Times New Roman"/>
              <a:cs typeface="Times New Roman"/>
              <a:sym typeface="Times New Roman"/>
            </a:endParaRPr>
          </a:p>
          <a:p>
            <a:pPr indent="-196850" lvl="0" marL="273050" marR="0" rtl="0" algn="l">
              <a:lnSpc>
                <a:spcPct val="95000"/>
              </a:lnSpc>
              <a:spcBef>
                <a:spcPts val="1200"/>
              </a:spcBef>
              <a:spcAft>
                <a:spcPts val="0"/>
              </a:spcAft>
              <a:buClr>
                <a:schemeClr val="dk2"/>
              </a:buClr>
              <a:buSzPts val="1200"/>
              <a:buFont typeface="Arial"/>
              <a:buNone/>
            </a:pPr>
            <a:r>
              <a:t/>
            </a:r>
            <a:endParaRPr i="0" sz="1600" u="none" cap="none" strike="noStrike">
              <a:solidFill>
                <a:srgbClr val="0000FF"/>
              </a:solidFill>
              <a:latin typeface="Times New Roman"/>
              <a:ea typeface="Times New Roman"/>
              <a:cs typeface="Times New Roman"/>
              <a:sym typeface="Times New Roman"/>
            </a:endParaRPr>
          </a:p>
          <a:p>
            <a:pPr indent="-196850" lvl="0" marL="273050" marR="0" rtl="0" algn="l">
              <a:lnSpc>
                <a:spcPct val="95000"/>
              </a:lnSpc>
              <a:spcBef>
                <a:spcPts val="1200"/>
              </a:spcBef>
              <a:spcAft>
                <a:spcPts val="0"/>
              </a:spcAft>
              <a:buClr>
                <a:schemeClr val="dk2"/>
              </a:buClr>
              <a:buSzPts val="12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3"/>
          <p:cNvPicPr preferRelativeResize="0"/>
          <p:nvPr/>
        </p:nvPicPr>
        <p:blipFill rotWithShape="1">
          <a:blip r:embed="rId3">
            <a:alphaModFix/>
          </a:blip>
          <a:srcRect b="0" l="0" r="0" t="0"/>
          <a:stretch/>
        </p:blipFill>
        <p:spPr>
          <a:xfrm>
            <a:off x="914400" y="490537"/>
            <a:ext cx="7315200" cy="4162425"/>
          </a:xfrm>
          <a:prstGeom prst="rect">
            <a:avLst/>
          </a:prstGeom>
          <a:solidFill>
            <a:srgbClr val="ECECEC"/>
          </a:solid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52" name="Google Shape;152;p13"/>
          <p:cNvSpPr txBox="1"/>
          <p:nvPr>
            <p:ph type="title"/>
          </p:nvPr>
        </p:nvSpPr>
        <p:spPr>
          <a:xfrm>
            <a:off x="1052575" y="383050"/>
            <a:ext cx="5902800" cy="52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4"/>
              </a:buClr>
              <a:buSzPts val="3600"/>
              <a:buNone/>
            </a:pPr>
            <a:r>
              <a:rPr lang="en-US" sz="3200">
                <a:latin typeface="Times New Roman"/>
                <a:ea typeface="Times New Roman"/>
                <a:cs typeface="Times New Roman"/>
                <a:sym typeface="Times New Roman"/>
              </a:rPr>
              <a:t>Project Flow/Project Architecture</a:t>
            </a:r>
            <a:br>
              <a:rPr lang="en-US" sz="3200">
                <a:latin typeface="Times New Roman"/>
                <a:ea typeface="Times New Roman"/>
                <a:cs typeface="Times New Roman"/>
                <a:sym typeface="Times New Roman"/>
              </a:rPr>
            </a:br>
            <a:br>
              <a:rPr lang="en-US" sz="3200"/>
            </a:b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p:nvPr/>
        </p:nvSpPr>
        <p:spPr>
          <a:xfrm>
            <a:off x="175250" y="273325"/>
            <a:ext cx="2417700" cy="4791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US" sz="3200" u="none" cap="none" strike="noStrike">
                <a:solidFill>
                  <a:schemeClr val="accent5"/>
                </a:solidFill>
                <a:latin typeface="Times New Roman"/>
                <a:ea typeface="Times New Roman"/>
                <a:cs typeface="Times New Roman"/>
                <a:sym typeface="Times New Roman"/>
              </a:rPr>
              <a:t>EDA</a:t>
            </a:r>
            <a:endParaRPr i="0" sz="3200" u="none" cap="none" strike="noStrike">
              <a:solidFill>
                <a:schemeClr val="accent5"/>
              </a:solidFill>
              <a:latin typeface="Times New Roman"/>
              <a:ea typeface="Times New Roman"/>
              <a:cs typeface="Times New Roman"/>
              <a:sym typeface="Times New Roman"/>
            </a:endParaRPr>
          </a:p>
        </p:txBody>
      </p:sp>
      <p:sp>
        <p:nvSpPr>
          <p:cNvPr id="158" name="Google Shape;158;p14"/>
          <p:cNvSpPr txBox="1"/>
          <p:nvPr/>
        </p:nvSpPr>
        <p:spPr>
          <a:xfrm>
            <a:off x="175260" y="960121"/>
            <a:ext cx="8557260" cy="36195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Clr>
                <a:schemeClr val="dk1"/>
              </a:buClr>
              <a:buSzPts val="935"/>
              <a:buFont typeface="Arial"/>
              <a:buNone/>
            </a:pPr>
            <a:r>
              <a:t/>
            </a:r>
            <a:endParaRPr sz="1800">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1. We have 3 columns - user_id song_id and listen_count </a:t>
            </a:r>
            <a:endParaRPr sz="1800">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of which the first two columns are in the form of Strings and the third one Numerical (Float).</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2. Each id in the user_id represents unique user and the id in song_id represents unique songs. </a:t>
            </a:r>
            <a:endParaRPr sz="1800">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This helps in building a recommendation system for any genre including devotional.</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3. We have grouped data based on the songs count i.e., how many times each songs has been heard by all the users, and also grouped data based on how many songs each user has heard.</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rPr i="0" lang="en-US" sz="1800" u="none" cap="none" strike="noStrike">
                <a:solidFill>
                  <a:srgbClr val="000000"/>
                </a:solidFill>
                <a:latin typeface="Times New Roman"/>
                <a:ea typeface="Times New Roman"/>
                <a:cs typeface="Times New Roman"/>
                <a:sym typeface="Times New Roman"/>
              </a:rPr>
              <a:t>4. We have obtained data about a particular user i.e., how many songs have been heard by the user 'n' number of times</a:t>
            </a:r>
            <a:endParaRPr sz="1800">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1"/>
              </a:buClr>
              <a:buSzPts val="935"/>
              <a:buFont typeface="Arial"/>
              <a:buNone/>
            </a:pPr>
            <a:r>
              <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1000"/>
              </a:spcBef>
              <a:spcAft>
                <a:spcPts val="0"/>
              </a:spcAft>
              <a:buClr>
                <a:schemeClr val="dk2"/>
              </a:buClr>
              <a:buSzPts val="935"/>
              <a:buFont typeface="Montserrat"/>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nvSpPr>
        <p:spPr>
          <a:xfrm>
            <a:off x="350525" y="952500"/>
            <a:ext cx="8293500" cy="38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rPr i="0" lang="en-US" sz="2000" u="none" cap="none" strike="noStrike">
                <a:solidFill>
                  <a:schemeClr val="dk1"/>
                </a:solidFill>
                <a:latin typeface="Times New Roman"/>
                <a:ea typeface="Times New Roman"/>
                <a:cs typeface="Times New Roman"/>
                <a:sym typeface="Times New Roman"/>
              </a:rPr>
              <a:t>5. We have plotted the listen_count data.</a:t>
            </a:r>
            <a:endParaRPr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rPr i="0" lang="en-US" sz="2000" u="none" cap="none" strike="noStrike">
                <a:solidFill>
                  <a:schemeClr val="dk1"/>
                </a:solidFill>
                <a:latin typeface="Times New Roman"/>
                <a:ea typeface="Times New Roman"/>
                <a:cs typeface="Times New Roman"/>
                <a:sym typeface="Times New Roman"/>
              </a:rPr>
              <a:t>6. We have fetched number of unique users (out of 20000) we have 1247 unique users and 8562 unique songs.</a:t>
            </a:r>
            <a:endParaRPr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rPr i="0" lang="en-US" sz="2000" u="none" cap="none" strike="noStrike">
                <a:solidFill>
                  <a:schemeClr val="dk1"/>
                </a:solidFill>
                <a:latin typeface="Times New Roman"/>
                <a:ea typeface="Times New Roman"/>
                <a:cs typeface="Times New Roman"/>
                <a:sym typeface="Times New Roman"/>
              </a:rPr>
              <a:t>7. We then have also obtained a matrix of unique users and songs and a Pivot table that converts data into numerical matrix with listen_count as values</a:t>
            </a:r>
            <a:endParaRPr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rPr i="0" lang="en-US" sz="2000" u="none" cap="none" strike="noStrike">
                <a:solidFill>
                  <a:schemeClr val="dk1"/>
                </a:solidFill>
                <a:latin typeface="Times New Roman"/>
                <a:ea typeface="Times New Roman"/>
                <a:cs typeface="Times New Roman"/>
                <a:sym typeface="Times New Roman"/>
              </a:rPr>
              <a:t>8. Finally we have filled the Nan values with 0</a:t>
            </a:r>
            <a:endParaRPr sz="2000">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2"/>
              </a:buClr>
              <a:buSzPts val="1800"/>
              <a:buFont typeface="Montserrat"/>
              <a:buNone/>
            </a:pPr>
            <a:r>
              <a:t/>
            </a:r>
            <a:endParaRPr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752350" y="383850"/>
            <a:ext cx="7154700" cy="428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3600"/>
              <a:buNone/>
            </a:pPr>
            <a:r>
              <a:rPr lang="en-US" sz="3200">
                <a:latin typeface="Times New Roman"/>
                <a:ea typeface="Times New Roman"/>
                <a:cs typeface="Times New Roman"/>
                <a:sym typeface="Times New Roman"/>
              </a:rPr>
              <a:t>Further Process:</a:t>
            </a:r>
            <a:endParaRPr sz="32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lang="en-US" sz="1700">
                <a:latin typeface="Times New Roman"/>
                <a:ea typeface="Times New Roman"/>
                <a:cs typeface="Times New Roman"/>
                <a:sym typeface="Times New Roman"/>
              </a:rPr>
              <a:t>1</a:t>
            </a:r>
            <a:r>
              <a:rPr lang="en-US" sz="1700">
                <a:latin typeface="Times New Roman"/>
                <a:ea typeface="Times New Roman"/>
                <a:cs typeface="Times New Roman"/>
                <a:sym typeface="Times New Roman"/>
              </a:rPr>
              <a:t>.  We have used cosine to find the distance first and then similarity between two users. In this, user_sim = 1 - pairwise_distances( user_songs_df.values,metric='cosine') - more distance less similarity and vice versa</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Similar listen count will give values as 1 and same user id angle will give 0</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lang="en-US" sz="1700">
                <a:latin typeface="Times New Roman"/>
                <a:ea typeface="Times New Roman"/>
                <a:cs typeface="Times New Roman"/>
                <a:sym typeface="Times New Roman"/>
              </a:rPr>
              <a:t>3</a:t>
            </a:r>
            <a:r>
              <a:rPr lang="en-US" sz="1700">
                <a:latin typeface="Times New Roman"/>
                <a:ea typeface="Times New Roman"/>
                <a:cs typeface="Times New Roman"/>
                <a:sym typeface="Times New Roman"/>
              </a:rPr>
              <a:t>. While calculating between 2 user so not keeping diagonal as 1</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a9d1ece00_0_7"/>
          <p:cNvSpPr txBox="1"/>
          <p:nvPr/>
        </p:nvSpPr>
        <p:spPr>
          <a:xfrm>
            <a:off x="1105475" y="1259000"/>
            <a:ext cx="72624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600"/>
              <a:buFont typeface="Arial"/>
              <a:buNone/>
            </a:pPr>
            <a:r>
              <a:rPr lang="en-US" sz="1800">
                <a:solidFill>
                  <a:schemeClr val="dk1"/>
                </a:solidFill>
                <a:latin typeface="Times New Roman"/>
                <a:ea typeface="Times New Roman"/>
                <a:cs typeface="Times New Roman"/>
                <a:sym typeface="Times New Roman"/>
              </a:rPr>
              <a:t>4</a:t>
            </a:r>
            <a:r>
              <a:rPr lang="en-US" sz="1800">
                <a:solidFill>
                  <a:schemeClr val="dk1"/>
                </a:solidFill>
                <a:latin typeface="Times New Roman"/>
                <a:ea typeface="Times New Roman"/>
                <a:cs typeface="Times New Roman"/>
                <a:sym typeface="Times New Roman"/>
              </a:rPr>
              <a:t>. Converting matrix into data frame user_sim_df = pd.DataFrame(user_sim) and describing the shape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rPr lang="en-US" sz="1800">
                <a:solidFill>
                  <a:schemeClr val="dk1"/>
                </a:solidFill>
                <a:latin typeface="Times New Roman"/>
                <a:ea typeface="Times New Roman"/>
                <a:cs typeface="Times New Roman"/>
                <a:sym typeface="Times New Roman"/>
              </a:rPr>
              <a:t>5. user_sim_df.iloc[:5,:5] -&gt; similarity between 2 users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rPr lang="en-US" sz="1800">
                <a:solidFill>
                  <a:schemeClr val="dk1"/>
                </a:solidFill>
                <a:latin typeface="Times New Roman"/>
                <a:ea typeface="Times New Roman"/>
                <a:cs typeface="Times New Roman"/>
                <a:sym typeface="Times New Roman"/>
              </a:rPr>
              <a:t>6. We then set indexes with user[24] and filling diagonal with 0 -&gt; user_sim_df</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rPr lang="en-US" sz="1800">
                <a:solidFill>
                  <a:schemeClr val="dk1"/>
                </a:solidFill>
                <a:latin typeface="Times New Roman"/>
                <a:ea typeface="Times New Roman"/>
                <a:cs typeface="Times New Roman"/>
                <a:sym typeface="Times New Roman"/>
              </a:rPr>
              <a:t>7. Sorting according to user(0007c0e74728ca9ef0fe4eb7f75732e8026a278b) and find Top 100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733"/>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0a9d1ece00_0_20"/>
          <p:cNvSpPr txBox="1"/>
          <p:nvPr/>
        </p:nvSpPr>
        <p:spPr>
          <a:xfrm>
            <a:off x="475975" y="583450"/>
            <a:ext cx="787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Times New Roman"/>
                <a:ea typeface="Times New Roman"/>
                <a:cs typeface="Times New Roman"/>
                <a:sym typeface="Times New Roman"/>
              </a:rPr>
              <a:t>Video of the Deployed Project:</a:t>
            </a:r>
            <a:endParaRPr/>
          </a:p>
        </p:txBody>
      </p:sp>
      <p:pic>
        <p:nvPicPr>
          <p:cNvPr id="179" name="Google Shape;179;g10a9d1ece00_0_20" title="Latest Version Project video.mp4">
            <a:hlinkClick r:id="rId3"/>
          </p:cNvPr>
          <p:cNvPicPr preferRelativeResize="0"/>
          <p:nvPr/>
        </p:nvPicPr>
        <p:blipFill>
          <a:blip r:embed="rId4">
            <a:alphaModFix/>
          </a:blip>
          <a:stretch>
            <a:fillRect/>
          </a:stretch>
        </p:blipFill>
        <p:spPr>
          <a:xfrm>
            <a:off x="1764550" y="1335800"/>
            <a:ext cx="5761598" cy="3240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Table of contents</a:t>
            </a:r>
            <a:endParaRPr/>
          </a:p>
        </p:txBody>
      </p:sp>
      <p:sp>
        <p:nvSpPr>
          <p:cNvPr id="58" name="Google Shape;58;p2"/>
          <p:cNvSpPr txBox="1"/>
          <p:nvPr>
            <p:ph idx="3" type="subTitle"/>
          </p:nvPr>
        </p:nvSpPr>
        <p:spPr>
          <a:xfrm>
            <a:off x="1160890" y="1700997"/>
            <a:ext cx="3474720" cy="79265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sz="2000"/>
              <a:t>Introduction to </a:t>
            </a:r>
            <a:r>
              <a:rPr b="1" lang="en-US" sz="2000">
                <a:latin typeface="Book Antiqua"/>
                <a:ea typeface="Book Antiqua"/>
                <a:cs typeface="Book Antiqua"/>
                <a:sym typeface="Book Antiqua"/>
              </a:rPr>
              <a:t>Recommender System </a:t>
            </a:r>
            <a:endParaRPr sz="2000"/>
          </a:p>
        </p:txBody>
      </p:sp>
      <p:sp>
        <p:nvSpPr>
          <p:cNvPr id="59" name="Google Shape;59;p2"/>
          <p:cNvSpPr txBox="1"/>
          <p:nvPr>
            <p:ph idx="1" type="subTitle"/>
          </p:nvPr>
        </p:nvSpPr>
        <p:spPr>
          <a:xfrm>
            <a:off x="5001000" y="1832775"/>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Data collection</a:t>
            </a:r>
            <a:endParaRPr/>
          </a:p>
        </p:txBody>
      </p:sp>
      <p:sp>
        <p:nvSpPr>
          <p:cNvPr id="60" name="Google Shape;60;p2"/>
          <p:cNvSpPr txBox="1"/>
          <p:nvPr>
            <p:ph idx="2" type="subTitle"/>
          </p:nvPr>
        </p:nvSpPr>
        <p:spPr>
          <a:xfrm>
            <a:off x="4850325" y="2189775"/>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Extracting dataset from Kaggle</a:t>
            </a:r>
            <a:endParaRPr/>
          </a:p>
        </p:txBody>
      </p:sp>
      <p:sp>
        <p:nvSpPr>
          <p:cNvPr id="61" name="Google Shape;61;p2"/>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Final outcome</a:t>
            </a:r>
            <a:endParaRPr/>
          </a:p>
        </p:txBody>
      </p:sp>
      <p:sp>
        <p:nvSpPr>
          <p:cNvPr id="62" name="Google Shape;62;p2"/>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Model deployment</a:t>
            </a:r>
            <a:endParaRPr/>
          </a:p>
        </p:txBody>
      </p:sp>
      <p:sp>
        <p:nvSpPr>
          <p:cNvPr id="63" name="Google Shape;63;p2"/>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US"/>
              <a:t>EDA</a:t>
            </a:r>
            <a:endParaRPr/>
          </a:p>
        </p:txBody>
      </p:sp>
      <p:sp>
        <p:nvSpPr>
          <p:cNvPr id="64" name="Google Shape;64;p2"/>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Performing initial investigation on data</a:t>
            </a:r>
            <a:endParaRPr/>
          </a:p>
        </p:txBody>
      </p:sp>
      <p:sp>
        <p:nvSpPr>
          <p:cNvPr id="65" name="Google Shape;65;p2"/>
          <p:cNvSpPr txBox="1"/>
          <p:nvPr>
            <p:ph idx="9" type="title"/>
          </p:nvPr>
        </p:nvSpPr>
        <p:spPr>
          <a:xfrm>
            <a:off x="2378650" y="1099947"/>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01</a:t>
            </a:r>
            <a:endParaRPr/>
          </a:p>
        </p:txBody>
      </p:sp>
      <p:sp>
        <p:nvSpPr>
          <p:cNvPr id="66" name="Google Shape;66;p2"/>
          <p:cNvSpPr txBox="1"/>
          <p:nvPr>
            <p:ph idx="13" type="title"/>
          </p:nvPr>
        </p:nvSpPr>
        <p:spPr>
          <a:xfrm>
            <a:off x="5624000" y="10999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02</a:t>
            </a:r>
            <a:endParaRPr/>
          </a:p>
        </p:txBody>
      </p:sp>
      <p:sp>
        <p:nvSpPr>
          <p:cNvPr id="67" name="Google Shape;67;p2"/>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03</a:t>
            </a:r>
            <a:endParaRPr/>
          </a:p>
        </p:txBody>
      </p:sp>
      <p:sp>
        <p:nvSpPr>
          <p:cNvPr id="68" name="Google Shape;68;p2"/>
          <p:cNvSpPr txBox="1"/>
          <p:nvPr>
            <p:ph idx="15" type="title"/>
          </p:nvPr>
        </p:nvSpPr>
        <p:spPr>
          <a:xfrm>
            <a:off x="5724450" y="3025474"/>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04</a:t>
            </a:r>
            <a:endParaRPr/>
          </a:p>
        </p:txBody>
      </p:sp>
      <p:sp>
        <p:nvSpPr>
          <p:cNvPr id="69" name="Google Shape;69;p2"/>
          <p:cNvSpPr txBox="1"/>
          <p:nvPr/>
        </p:nvSpPr>
        <p:spPr>
          <a:xfrm>
            <a:off x="1655200" y="2436394"/>
            <a:ext cx="2486100" cy="61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0" lang="en-US" sz="1400" u="none" cap="none" strike="noStrike">
                <a:solidFill>
                  <a:schemeClr val="dk1"/>
                </a:solidFill>
                <a:latin typeface="Montserrat"/>
                <a:ea typeface="Montserrat"/>
                <a:cs typeface="Montserrat"/>
                <a:sym typeface="Montserrat"/>
              </a:rPr>
              <a:t>Why recommender? &amp; examples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nvSpPr>
        <p:spPr>
          <a:xfrm>
            <a:off x="2091810" y="1585740"/>
            <a:ext cx="3905130" cy="108648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none" cap="none" strike="noStrike">
                <a:solidFill>
                  <a:srgbClr val="000000"/>
                </a:solidFill>
                <a:latin typeface="Arial"/>
                <a:ea typeface="Arial"/>
                <a:cs typeface="Arial"/>
                <a:sym typeface="Arial"/>
              </a:rPr>
              <a:t>Thank</a:t>
            </a:r>
            <a:r>
              <a:rPr b="1" lang="en-US" sz="5400"/>
              <a:t>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0a9d1ece00_2_0"/>
          <p:cNvSpPr txBox="1"/>
          <p:nvPr/>
        </p:nvSpPr>
        <p:spPr>
          <a:xfrm>
            <a:off x="829100" y="660200"/>
            <a:ext cx="3070800" cy="1120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1A9988"/>
              </a:buClr>
              <a:buSzPts val="990"/>
              <a:buFont typeface="Calibri"/>
              <a:buNone/>
            </a:pPr>
            <a:r>
              <a:rPr b="1" lang="en-US" sz="3200">
                <a:solidFill>
                  <a:schemeClr val="dk1"/>
                </a:solidFill>
                <a:latin typeface="Times New Roman"/>
                <a:ea typeface="Times New Roman"/>
                <a:cs typeface="Times New Roman"/>
                <a:sym typeface="Times New Roman"/>
              </a:rPr>
              <a:t>Introduction</a:t>
            </a:r>
            <a:endParaRPr b="1"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75" name="Google Shape;75;g10a9d1ece00_2_0"/>
          <p:cNvSpPr txBox="1"/>
          <p:nvPr/>
        </p:nvSpPr>
        <p:spPr>
          <a:xfrm>
            <a:off x="829100" y="1535375"/>
            <a:ext cx="68325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1900">
                <a:solidFill>
                  <a:schemeClr val="dk1"/>
                </a:solidFill>
                <a:latin typeface="Times New Roman"/>
                <a:ea typeface="Times New Roman"/>
                <a:cs typeface="Times New Roman"/>
                <a:sym typeface="Times New Roman"/>
              </a:rPr>
              <a:t>Recommendation is an information filtering technique, which provides users with information, which he/she may be interested in. With advancement in the technologies, recommendation systems are becoming more &amp; more popular and necessary.</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900">
                <a:solidFill>
                  <a:schemeClr val="dk1"/>
                </a:solidFill>
                <a:latin typeface="Times New Roman"/>
                <a:ea typeface="Times New Roman"/>
                <a:cs typeface="Times New Roman"/>
                <a:sym typeface="Times New Roman"/>
              </a:rPr>
              <a:t>This project intends to develop a recommendation feature for an application in order to improve the user experience.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b="1"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0a9d1ece00_2_18"/>
          <p:cNvSpPr txBox="1"/>
          <p:nvPr/>
        </p:nvSpPr>
        <p:spPr>
          <a:xfrm>
            <a:off x="951925" y="491325"/>
            <a:ext cx="5143500" cy="1105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1A9988"/>
              </a:buClr>
              <a:buSzPts val="990"/>
              <a:buFont typeface="Calibri"/>
              <a:buNone/>
            </a:pPr>
            <a:r>
              <a:rPr b="1" lang="en-US" sz="3200">
                <a:solidFill>
                  <a:schemeClr val="dk1"/>
                </a:solidFill>
                <a:latin typeface="Times New Roman"/>
                <a:ea typeface="Times New Roman"/>
                <a:cs typeface="Times New Roman"/>
                <a:sym typeface="Times New Roman"/>
              </a:rPr>
              <a:t>Problem Statement</a:t>
            </a:r>
            <a:endParaRPr b="1"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Montserrat"/>
              <a:ea typeface="Montserrat"/>
              <a:cs typeface="Montserrat"/>
              <a:sym typeface="Montserrat"/>
            </a:endParaRPr>
          </a:p>
        </p:txBody>
      </p:sp>
      <p:sp>
        <p:nvSpPr>
          <p:cNvPr id="81" name="Google Shape;81;g10a9d1ece00_2_18"/>
          <p:cNvSpPr txBox="1"/>
          <p:nvPr/>
        </p:nvSpPr>
        <p:spPr>
          <a:xfrm>
            <a:off x="706250" y="1596525"/>
            <a:ext cx="6786300" cy="24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The aim of this project is to build a feature of recommendation system to support a music app. As the first phase we need to develop the proof of concept to make the client understand how effective the feature could be.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Lato"/>
              <a:ea typeface="Lato"/>
              <a:cs typeface="Lato"/>
              <a:sym typeface="Lato"/>
            </a:endParaRPr>
          </a:p>
          <a:p>
            <a:pPr indent="0" lvl="0" marL="0" rtl="0" algn="l">
              <a:spcBef>
                <a:spcPts val="160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p:nvPr/>
        </p:nvSpPr>
        <p:spPr>
          <a:xfrm>
            <a:off x="1003004" y="381443"/>
            <a:ext cx="82296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Helvetica Neue"/>
                <a:ea typeface="Helvetica Neue"/>
                <a:cs typeface="Helvetica Neue"/>
                <a:sym typeface="Helvetica Neue"/>
              </a:rPr>
              <a:t>Why Recommender?</a:t>
            </a:r>
            <a:endParaRPr b="1" i="0" sz="3200" u="none" cap="none" strike="noStrike">
              <a:solidFill>
                <a:srgbClr val="262626"/>
              </a:solidFill>
              <a:latin typeface="Cambria"/>
              <a:ea typeface="Cambria"/>
              <a:cs typeface="Cambria"/>
              <a:sym typeface="Cambria"/>
            </a:endParaRPr>
          </a:p>
        </p:txBody>
      </p:sp>
      <p:pic>
        <p:nvPicPr>
          <p:cNvPr descr="Gravity_slides_980x430_2.jpg" id="87" name="Google Shape;87;p3"/>
          <p:cNvPicPr preferRelativeResize="0"/>
          <p:nvPr/>
        </p:nvPicPr>
        <p:blipFill rotWithShape="1">
          <a:blip r:embed="rId3">
            <a:alphaModFix/>
          </a:blip>
          <a:srcRect b="0" l="0" r="0" t="0"/>
          <a:stretch/>
        </p:blipFill>
        <p:spPr>
          <a:xfrm>
            <a:off x="0" y="1083395"/>
            <a:ext cx="8683256" cy="2962800"/>
          </a:xfrm>
          <a:prstGeom prst="rect">
            <a:avLst/>
          </a:prstGeom>
          <a:noFill/>
          <a:ln>
            <a:noFill/>
          </a:ln>
        </p:spPr>
      </p:pic>
      <p:sp>
        <p:nvSpPr>
          <p:cNvPr id="88" name="Google Shape;88;p3"/>
          <p:cNvSpPr txBox="1"/>
          <p:nvPr/>
        </p:nvSpPr>
        <p:spPr>
          <a:xfrm>
            <a:off x="210875" y="4046201"/>
            <a:ext cx="83820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“We are l</a:t>
            </a:r>
            <a:r>
              <a:rPr lang="en-US" sz="1800">
                <a:solidFill>
                  <a:schemeClr val="dk1"/>
                </a:solidFill>
              </a:rPr>
              <a:t>i</a:t>
            </a:r>
            <a:r>
              <a:rPr b="0" i="0" lang="en-US" sz="1800" u="none" cap="none" strike="noStrike">
                <a:solidFill>
                  <a:schemeClr val="dk1"/>
                </a:solidFill>
                <a:latin typeface="Arial"/>
                <a:ea typeface="Arial"/>
                <a:cs typeface="Arial"/>
                <a:sym typeface="Arial"/>
              </a:rPr>
              <a:t>ving in the age of information and entering the age of recommendation.”</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  Chris Anderson in “The Long Tail”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4"/>
          <p:cNvGrpSpPr/>
          <p:nvPr/>
        </p:nvGrpSpPr>
        <p:grpSpPr>
          <a:xfrm>
            <a:off x="914400" y="1059772"/>
            <a:ext cx="7753042" cy="4291127"/>
            <a:chOff x="279849" y="2524786"/>
            <a:chExt cx="7753831" cy="4290540"/>
          </a:xfrm>
        </p:grpSpPr>
        <p:pic>
          <p:nvPicPr>
            <p:cNvPr descr="showcase2.jpg" id="94" name="Google Shape;94;p4"/>
            <p:cNvPicPr preferRelativeResize="0"/>
            <p:nvPr/>
          </p:nvPicPr>
          <p:blipFill rotWithShape="1">
            <a:blip r:embed="rId3">
              <a:alphaModFix/>
            </a:blip>
            <a:srcRect b="0" l="0" r="0" t="0"/>
            <a:stretch/>
          </p:blipFill>
          <p:spPr>
            <a:xfrm>
              <a:off x="279849" y="2524786"/>
              <a:ext cx="3787571" cy="3223644"/>
            </a:xfrm>
            <a:prstGeom prst="rect">
              <a:avLst/>
            </a:prstGeom>
            <a:noFill/>
            <a:ln>
              <a:noFill/>
            </a:ln>
          </p:spPr>
        </p:pic>
        <p:sp>
          <p:nvSpPr>
            <p:cNvPr id="95" name="Google Shape;95;p4"/>
            <p:cNvSpPr/>
            <p:nvPr/>
          </p:nvSpPr>
          <p:spPr>
            <a:xfrm rot="1942812">
              <a:off x="6572748" y="4868373"/>
              <a:ext cx="1060558" cy="180315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grpSp>
      <p:sp>
        <p:nvSpPr>
          <p:cNvPr id="96" name="Google Shape;96;p4"/>
          <p:cNvSpPr/>
          <p:nvPr/>
        </p:nvSpPr>
        <p:spPr>
          <a:xfrm>
            <a:off x="914400" y="353090"/>
            <a:ext cx="8229600" cy="59011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Helvetica Neue"/>
                <a:ea typeface="Helvetica Neue"/>
                <a:cs typeface="Helvetica Neue"/>
                <a:sym typeface="Helvetica Neue"/>
              </a:rPr>
              <a:t>The Age of Recommendation</a:t>
            </a:r>
            <a:endParaRPr b="1" i="0" sz="3200" u="none" cap="none" strike="noStrike">
              <a:solidFill>
                <a:srgbClr val="262626"/>
              </a:solidFill>
              <a:latin typeface="Cambria"/>
              <a:ea typeface="Cambria"/>
              <a:cs typeface="Cambria"/>
              <a:sym typeface="Cambria"/>
            </a:endParaRPr>
          </a:p>
        </p:txBody>
      </p:sp>
      <p:sp>
        <p:nvSpPr>
          <p:cNvPr id="97" name="Google Shape;97;p4"/>
          <p:cNvSpPr txBox="1"/>
          <p:nvPr/>
        </p:nvSpPr>
        <p:spPr>
          <a:xfrm>
            <a:off x="5029200" y="1236478"/>
            <a:ext cx="3342167" cy="2847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sng" cap="none" strike="noStrike">
                <a:solidFill>
                  <a:schemeClr val="dk1"/>
                </a:solidFill>
                <a:latin typeface="Arial"/>
                <a:ea typeface="Arial"/>
                <a:cs typeface="Arial"/>
                <a:sym typeface="Arial"/>
              </a:rPr>
              <a:t>Search: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User          Items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sng" cap="none" strike="noStrike">
                <a:solidFill>
                  <a:schemeClr val="dk1"/>
                </a:solidFill>
                <a:latin typeface="Arial"/>
                <a:ea typeface="Arial"/>
                <a:cs typeface="Arial"/>
                <a:sym typeface="Arial"/>
              </a:rPr>
              <a:t>Recommend:</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Items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p:nvPr/>
        </p:nvSpPr>
        <p:spPr>
          <a:xfrm>
            <a:off x="1052004" y="520145"/>
            <a:ext cx="82296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262626"/>
                </a:solidFill>
                <a:latin typeface="Helvetica Neue"/>
                <a:ea typeface="Helvetica Neue"/>
                <a:cs typeface="Helvetica Neue"/>
                <a:sym typeface="Helvetica Neue"/>
              </a:rPr>
              <a:t>Amazon: A personalized online store</a:t>
            </a:r>
            <a:endParaRPr b="1" i="0" sz="3200" u="none" cap="none" strike="noStrike">
              <a:solidFill>
                <a:srgbClr val="262626"/>
              </a:solidFill>
              <a:latin typeface="Cambria"/>
              <a:ea typeface="Cambria"/>
              <a:cs typeface="Cambria"/>
              <a:sym typeface="Cambria"/>
            </a:endParaRPr>
          </a:p>
        </p:txBody>
      </p:sp>
      <p:pic>
        <p:nvPicPr>
          <p:cNvPr id="103" name="Google Shape;103;p5"/>
          <p:cNvPicPr preferRelativeResize="0"/>
          <p:nvPr/>
        </p:nvPicPr>
        <p:blipFill rotWithShape="1">
          <a:blip r:embed="rId3">
            <a:alphaModFix/>
          </a:blip>
          <a:srcRect b="0" l="0" r="0" t="0"/>
          <a:stretch/>
        </p:blipFill>
        <p:spPr>
          <a:xfrm>
            <a:off x="4505184" y="1213565"/>
            <a:ext cx="4419535" cy="3081179"/>
          </a:xfrm>
          <a:prstGeom prst="rect">
            <a:avLst/>
          </a:prstGeom>
          <a:noFill/>
          <a:ln>
            <a:noFill/>
          </a:ln>
        </p:spPr>
      </p:pic>
      <p:pic>
        <p:nvPicPr>
          <p:cNvPr id="104" name="Google Shape;104;p5"/>
          <p:cNvPicPr preferRelativeResize="0"/>
          <p:nvPr/>
        </p:nvPicPr>
        <p:blipFill rotWithShape="1">
          <a:blip r:embed="rId4">
            <a:alphaModFix/>
          </a:blip>
          <a:srcRect b="0" l="0" r="0" t="0"/>
          <a:stretch/>
        </p:blipFill>
        <p:spPr>
          <a:xfrm>
            <a:off x="135460" y="1294050"/>
            <a:ext cx="4239895" cy="3142139"/>
          </a:xfrm>
          <a:prstGeom prst="rect">
            <a:avLst/>
          </a:prstGeom>
          <a:noFill/>
          <a:ln>
            <a:noFill/>
          </a:ln>
        </p:spPr>
      </p:pic>
      <p:sp>
        <p:nvSpPr>
          <p:cNvPr id="105" name="Google Shape;105;p5"/>
          <p:cNvSpPr/>
          <p:nvPr/>
        </p:nvSpPr>
        <p:spPr>
          <a:xfrm>
            <a:off x="4505184" y="1475345"/>
            <a:ext cx="3831095" cy="441960"/>
          </a:xfrm>
          <a:prstGeom prst="ellipse">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106" name="Google Shape;106;p5"/>
          <p:cNvSpPr/>
          <p:nvPr/>
        </p:nvSpPr>
        <p:spPr>
          <a:xfrm>
            <a:off x="0" y="2571750"/>
            <a:ext cx="1706880" cy="293370"/>
          </a:xfrm>
          <a:prstGeom prst="ellipse">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782150" y="3227076"/>
            <a:ext cx="8077200" cy="1425000"/>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Clr>
                <a:schemeClr val="dk2"/>
              </a:buClr>
              <a:buSzPts val="1800"/>
              <a:buFont typeface="Arial"/>
              <a:buNone/>
            </a:pPr>
            <a:r>
              <a:rPr i="0" lang="en-US" sz="1800" u="none" cap="none" strike="noStrike">
                <a:solidFill>
                  <a:schemeClr val="dk1"/>
                </a:solidFill>
                <a:latin typeface="Times New Roman"/>
                <a:ea typeface="Times New Roman"/>
                <a:cs typeface="Times New Roman"/>
                <a:sym typeface="Times New Roman"/>
              </a:rPr>
              <a:t>I</a:t>
            </a:r>
            <a:r>
              <a:rPr i="0" lang="en-US" sz="1500" u="none" cap="none" strike="noStrike">
                <a:solidFill>
                  <a:schemeClr val="dk1"/>
                </a:solidFill>
                <a:latin typeface="Times New Roman"/>
                <a:ea typeface="Times New Roman"/>
                <a:cs typeface="Times New Roman"/>
                <a:sym typeface="Times New Roman"/>
              </a:rPr>
              <a:t>nteresting things: </a:t>
            </a:r>
            <a:endParaRPr sz="1500">
              <a:latin typeface="Times New Roman"/>
              <a:ea typeface="Times New Roman"/>
              <a:cs typeface="Times New Roman"/>
              <a:sym typeface="Times New Roman"/>
            </a:endParaRPr>
          </a:p>
          <a:p>
            <a:pPr indent="-95250" lvl="0" marL="0" marR="0" rtl="0" algn="l">
              <a:lnSpc>
                <a:spcPct val="100000"/>
              </a:lnSpc>
              <a:spcBef>
                <a:spcPts val="1200"/>
              </a:spcBef>
              <a:spcAft>
                <a:spcPts val="0"/>
              </a:spcAft>
              <a:buClr>
                <a:schemeClr val="dk2"/>
              </a:buClr>
              <a:buSzPts val="1500"/>
              <a:buFont typeface="Times New Roman"/>
              <a:buChar char="•"/>
            </a:pPr>
            <a:r>
              <a:rPr i="0" lang="en-US" sz="1500" u="none" cap="none" strike="noStrike">
                <a:solidFill>
                  <a:schemeClr val="dk1"/>
                </a:solidFill>
                <a:latin typeface="Times New Roman"/>
                <a:ea typeface="Times New Roman"/>
                <a:cs typeface="Times New Roman"/>
                <a:sym typeface="Times New Roman"/>
              </a:rPr>
              <a:t>Give up its old recommendation system based on random walk, changed  to a new one based on Amazon’s item-to-item collaborative filtering in 2010</a:t>
            </a:r>
            <a:endParaRPr sz="1500">
              <a:latin typeface="Times New Roman"/>
              <a:ea typeface="Times New Roman"/>
              <a:cs typeface="Times New Roman"/>
              <a:sym typeface="Times New Roman"/>
            </a:endParaRPr>
          </a:p>
          <a:p>
            <a:pPr indent="-95250" lvl="0" marL="0" marR="0" rtl="0" algn="l">
              <a:lnSpc>
                <a:spcPct val="100000"/>
              </a:lnSpc>
              <a:spcBef>
                <a:spcPts val="1200"/>
              </a:spcBef>
              <a:spcAft>
                <a:spcPts val="0"/>
              </a:spcAft>
              <a:buClr>
                <a:schemeClr val="dk2"/>
              </a:buClr>
              <a:buSzPts val="1500"/>
              <a:buFont typeface="Times New Roman"/>
              <a:buChar char="•"/>
            </a:pPr>
            <a:r>
              <a:rPr i="0" lang="en-US" sz="1500" u="none" cap="none" strike="noStrike">
                <a:solidFill>
                  <a:schemeClr val="dk1"/>
                </a:solidFill>
                <a:latin typeface="Times New Roman"/>
                <a:ea typeface="Times New Roman"/>
                <a:cs typeface="Times New Roman"/>
                <a:sym typeface="Times New Roman"/>
              </a:rPr>
              <a:t>Amazon’s item-to-item collaborative filtering appears to be the best for video recommendation</a:t>
            </a:r>
            <a:endParaRPr sz="1500">
              <a:latin typeface="Times New Roman"/>
              <a:ea typeface="Times New Roman"/>
              <a:cs typeface="Times New Roman"/>
              <a:sym typeface="Times New Roman"/>
            </a:endParaRPr>
          </a:p>
        </p:txBody>
      </p:sp>
      <p:pic>
        <p:nvPicPr>
          <p:cNvPr id="112" name="Google Shape;112;p6"/>
          <p:cNvPicPr preferRelativeResize="0"/>
          <p:nvPr/>
        </p:nvPicPr>
        <p:blipFill rotWithShape="1">
          <a:blip r:embed="rId3">
            <a:alphaModFix/>
          </a:blip>
          <a:srcRect b="0" l="20429" r="4066" t="3857"/>
          <a:stretch/>
        </p:blipFill>
        <p:spPr>
          <a:xfrm>
            <a:off x="5762941" y="1120416"/>
            <a:ext cx="3096419" cy="1780623"/>
          </a:xfrm>
          <a:prstGeom prst="rect">
            <a:avLst/>
          </a:prstGeom>
          <a:noFill/>
          <a:ln>
            <a:noFill/>
          </a:ln>
        </p:spPr>
      </p:pic>
      <p:sp>
        <p:nvSpPr>
          <p:cNvPr id="113" name="Google Shape;113;p6"/>
          <p:cNvSpPr/>
          <p:nvPr/>
        </p:nvSpPr>
        <p:spPr>
          <a:xfrm>
            <a:off x="774550" y="865774"/>
            <a:ext cx="4645200" cy="2361300"/>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Clr>
                <a:schemeClr val="dk2"/>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Why: </a:t>
            </a:r>
            <a:endParaRPr>
              <a:latin typeface="Times New Roman"/>
              <a:ea typeface="Times New Roman"/>
              <a:cs typeface="Times New Roman"/>
              <a:sym typeface="Times New Roman"/>
            </a:endParaRPr>
          </a:p>
          <a:p>
            <a:pPr indent="-225425" lvl="0" marL="225425" marR="0" rtl="0" algn="l">
              <a:lnSpc>
                <a:spcPct val="100000"/>
              </a:lnSpc>
              <a:spcBef>
                <a:spcPts val="1200"/>
              </a:spcBef>
              <a:spcAft>
                <a:spcPts val="0"/>
              </a:spcAft>
              <a:buClr>
                <a:schemeClr val="dk2"/>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Focus on videos, bring videos to users which they believe users will be interest in</a:t>
            </a:r>
            <a:endParaRPr>
              <a:latin typeface="Times New Roman"/>
              <a:ea typeface="Times New Roman"/>
              <a:cs typeface="Times New Roman"/>
              <a:sym typeface="Times New Roman"/>
            </a:endParaRPr>
          </a:p>
          <a:p>
            <a:pPr indent="-225425" lvl="0" marL="225425" marR="0" rtl="0" algn="l">
              <a:lnSpc>
                <a:spcPct val="100000"/>
              </a:lnSpc>
              <a:spcBef>
                <a:spcPts val="1200"/>
              </a:spcBef>
              <a:spcAft>
                <a:spcPts val="0"/>
              </a:spcAft>
              <a:buClr>
                <a:schemeClr val="dk2"/>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Increase the numbers of videos, increase the length of time, and maximize the enjoyment</a:t>
            </a:r>
            <a:endParaRPr>
              <a:latin typeface="Times New Roman"/>
              <a:ea typeface="Times New Roman"/>
              <a:cs typeface="Times New Roman"/>
              <a:sym typeface="Times New Roman"/>
            </a:endParaRPr>
          </a:p>
          <a:p>
            <a:pPr indent="-225425" lvl="0" marL="225425" marR="0" rtl="0" algn="l">
              <a:lnSpc>
                <a:spcPct val="100000"/>
              </a:lnSpc>
              <a:spcBef>
                <a:spcPts val="1200"/>
              </a:spcBef>
              <a:spcAft>
                <a:spcPts val="0"/>
              </a:spcAft>
              <a:buClr>
                <a:schemeClr val="dk2"/>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Ultimately google can increase revenue by showing more ads</a:t>
            </a:r>
            <a:endParaRPr>
              <a:latin typeface="Times New Roman"/>
              <a:ea typeface="Times New Roman"/>
              <a:cs typeface="Times New Roman"/>
              <a:sym typeface="Times New Roman"/>
            </a:endParaRPr>
          </a:p>
        </p:txBody>
      </p:sp>
      <p:sp>
        <p:nvSpPr>
          <p:cNvPr id="114" name="Google Shape;114;p6"/>
          <p:cNvSpPr txBox="1"/>
          <p:nvPr/>
        </p:nvSpPr>
        <p:spPr>
          <a:xfrm>
            <a:off x="881220" y="300630"/>
            <a:ext cx="8077200" cy="56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Google YouTube </a:t>
            </a:r>
            <a:r>
              <a:rPr b="1" lang="en-US" sz="3200">
                <a:solidFill>
                  <a:schemeClr val="dk1"/>
                </a:solidFill>
                <a:latin typeface="Times New Roman"/>
                <a:ea typeface="Times New Roman"/>
                <a:cs typeface="Times New Roman"/>
                <a:sym typeface="Times New Roman"/>
              </a:rPr>
              <a:t>R</a:t>
            </a:r>
            <a:r>
              <a:rPr b="1" i="0" lang="en-US" sz="3200" u="none" cap="none" strike="noStrike">
                <a:solidFill>
                  <a:schemeClr val="dk1"/>
                </a:solidFill>
                <a:latin typeface="Times New Roman"/>
                <a:ea typeface="Times New Roman"/>
                <a:cs typeface="Times New Roman"/>
                <a:sym typeface="Times New Roman"/>
              </a:rPr>
              <a:t>ecommendation </a:t>
            </a:r>
            <a:r>
              <a:rPr b="1" lang="en-US" sz="3200">
                <a:solidFill>
                  <a:schemeClr val="dk1"/>
                </a:solidFill>
                <a:latin typeface="Times New Roman"/>
                <a:ea typeface="Times New Roman"/>
                <a:cs typeface="Times New Roman"/>
                <a:sym typeface="Times New Roman"/>
              </a:rPr>
              <a:t>S</a:t>
            </a:r>
            <a:r>
              <a:rPr b="1" i="0" lang="en-US" sz="3200" u="none" cap="none" strike="noStrike">
                <a:solidFill>
                  <a:schemeClr val="dk1"/>
                </a:solidFill>
                <a:latin typeface="Times New Roman"/>
                <a:ea typeface="Times New Roman"/>
                <a:cs typeface="Times New Roman"/>
                <a:sym typeface="Times New Roman"/>
              </a:rPr>
              <a:t>ystem </a:t>
            </a:r>
            <a:endParaRPr b="1" i="0" sz="3200" u="none" cap="none" strike="noStrike">
              <a:solidFill>
                <a:srgbClr val="26262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nvSpPr>
        <p:spPr>
          <a:xfrm>
            <a:off x="693420" y="414655"/>
            <a:ext cx="8077200" cy="56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262626"/>
                </a:solidFill>
                <a:latin typeface="Helvetica Neue"/>
                <a:ea typeface="Helvetica Neue"/>
                <a:cs typeface="Helvetica Neue"/>
                <a:sym typeface="Helvetica Neue"/>
              </a:rPr>
              <a:t>Some Related Applications</a:t>
            </a:r>
            <a:endParaRPr/>
          </a:p>
        </p:txBody>
      </p:sp>
      <p:pic>
        <p:nvPicPr>
          <p:cNvPr id="120" name="Google Shape;120;p7"/>
          <p:cNvPicPr preferRelativeResize="0"/>
          <p:nvPr/>
        </p:nvPicPr>
        <p:blipFill rotWithShape="1">
          <a:blip r:embed="rId3">
            <a:alphaModFix/>
          </a:blip>
          <a:srcRect b="0" l="20429" r="4066" t="3857"/>
          <a:stretch/>
        </p:blipFill>
        <p:spPr>
          <a:xfrm>
            <a:off x="1532970" y="3174177"/>
            <a:ext cx="2844958" cy="1636018"/>
          </a:xfrm>
          <a:prstGeom prst="rect">
            <a:avLst/>
          </a:prstGeom>
          <a:noFill/>
          <a:ln>
            <a:noFill/>
          </a:ln>
        </p:spPr>
      </p:pic>
      <p:pic>
        <p:nvPicPr>
          <p:cNvPr id="121" name="Google Shape;121;p7"/>
          <p:cNvPicPr preferRelativeResize="0"/>
          <p:nvPr/>
        </p:nvPicPr>
        <p:blipFill rotWithShape="1">
          <a:blip r:embed="rId4">
            <a:alphaModFix/>
          </a:blip>
          <a:srcRect b="20627" l="0" r="0" t="0"/>
          <a:stretch/>
        </p:blipFill>
        <p:spPr>
          <a:xfrm>
            <a:off x="838200" y="979805"/>
            <a:ext cx="3733800" cy="2079625"/>
          </a:xfrm>
          <a:prstGeom prst="rect">
            <a:avLst/>
          </a:prstGeom>
          <a:noFill/>
          <a:ln>
            <a:noFill/>
          </a:ln>
        </p:spPr>
      </p:pic>
      <p:pic>
        <p:nvPicPr>
          <p:cNvPr id="122" name="Google Shape;122;p7"/>
          <p:cNvPicPr preferRelativeResize="0"/>
          <p:nvPr/>
        </p:nvPicPr>
        <p:blipFill rotWithShape="1">
          <a:blip r:embed="rId5">
            <a:alphaModFix/>
          </a:blip>
          <a:srcRect b="0" l="0" r="0" t="0"/>
          <a:stretch/>
        </p:blipFill>
        <p:spPr>
          <a:xfrm>
            <a:off x="5278199" y="868427"/>
            <a:ext cx="3246120" cy="1857598"/>
          </a:xfrm>
          <a:prstGeom prst="rect">
            <a:avLst/>
          </a:prstGeom>
          <a:noFill/>
          <a:ln>
            <a:noFill/>
          </a:ln>
        </p:spPr>
      </p:pic>
      <p:pic>
        <p:nvPicPr>
          <p:cNvPr id="123" name="Google Shape;123;p7"/>
          <p:cNvPicPr preferRelativeResize="0"/>
          <p:nvPr/>
        </p:nvPicPr>
        <p:blipFill rotWithShape="1">
          <a:blip r:embed="rId6">
            <a:alphaModFix/>
          </a:blip>
          <a:srcRect b="0" l="0" r="0" t="0"/>
          <a:stretch/>
        </p:blipFill>
        <p:spPr>
          <a:xfrm>
            <a:off x="5632529" y="2930248"/>
            <a:ext cx="2537460" cy="19260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