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9" r:id="rId4"/>
    <p:sldId id="268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26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53" autoAdjust="0"/>
  </p:normalViewPr>
  <p:slideViewPr>
    <p:cSldViewPr snapToGrid="0" showGuides="1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8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8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5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3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8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144566-2C87-4293-BC99-EFC4AF6C320B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144566-2C87-4293-BC99-EFC4AF6C320B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79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echnical_standard" TargetMode="External"/><Relationship Id="rId3" Type="http://schemas.openxmlformats.org/officeDocument/2006/relationships/hyperlink" Target="https://en.wikipedia.org/wiki/Donald_D._Chamberlin" TargetMode="External"/><Relationship Id="rId7" Type="http://schemas.openxmlformats.org/officeDocument/2006/relationships/hyperlink" Target="https://en.wikipedia.org/wiki/IBM_System_R" TargetMode="External"/><Relationship Id="rId2" Type="http://schemas.openxmlformats.org/officeDocument/2006/relationships/hyperlink" Target="https://en.wikipedia.org/wiki/IB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SQL#cite_note-Early_History-17" TargetMode="External"/><Relationship Id="rId5" Type="http://schemas.openxmlformats.org/officeDocument/2006/relationships/hyperlink" Target="https://en.wikipedia.org/wiki/Edgar_F._Codd" TargetMode="External"/><Relationship Id="rId10" Type="http://schemas.openxmlformats.org/officeDocument/2006/relationships/hyperlink" Target="https://en.wikipedia.org/wiki/International_Organization_for_Standardization" TargetMode="External"/><Relationship Id="rId4" Type="http://schemas.openxmlformats.org/officeDocument/2006/relationships/hyperlink" Target="https://en.wikipedia.org/wiki/Raymond_F._Boyce" TargetMode="External"/><Relationship Id="rId9" Type="http://schemas.openxmlformats.org/officeDocument/2006/relationships/hyperlink" Target="https://en.wikipedia.org/wiki/American_National_Standards_Institut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Introduction to SQL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DDL Commands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CREATE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SQL Data Types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SQL </a:t>
            </a:r>
            <a:r>
              <a:rPr lang="en-US" sz="1600" dirty="0" smtClean="0"/>
              <a:t>Constraints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ALTER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DROP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TRUNCATE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/>
              <a:t>RENAME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27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7639" y="1961535"/>
            <a:ext cx="10161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Each column in a database table is required to have a name and a data type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An SQL developer must decide what type of data that will be stored inside each column when creating a table. </a:t>
            </a: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data type is a guideline for SQL to understand what type of data is expected inside of each column, and it also identifies how SQL will interact with the stored data.</a:t>
            </a:r>
          </a:p>
        </p:txBody>
      </p:sp>
    </p:spTree>
    <p:extLst>
      <p:ext uri="{BB962C8B-B14F-4D97-AF65-F5344CB8AC3E}">
        <p14:creationId xmlns:p14="http://schemas.microsoft.com/office/powerpoint/2010/main" val="261057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 Types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81565"/>
            <a:ext cx="10058400" cy="2979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23729"/>
            <a:ext cx="10058400" cy="426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2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 Types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2845"/>
            <a:ext cx="10058400" cy="348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9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Constraints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1464"/>
            <a:ext cx="10058400" cy="400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7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smtClean="0"/>
              <a:t>Constraints cont..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80419"/>
            <a:ext cx="10058400" cy="38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41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Constraints cont</a:t>
            </a:r>
            <a:r>
              <a:rPr lang="en-US" dirty="0" smtClean="0"/>
              <a:t>..(Example)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65389"/>
            <a:ext cx="9683791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18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Command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7628"/>
            <a:ext cx="10317972" cy="427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96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 – Add Column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3045"/>
            <a:ext cx="10058400" cy="42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31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Table – </a:t>
            </a:r>
            <a:r>
              <a:rPr lang="en-US" dirty="0" smtClean="0"/>
              <a:t>Drop </a:t>
            </a:r>
            <a:r>
              <a:rPr lang="en-US" dirty="0"/>
              <a:t>Column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91031"/>
            <a:ext cx="10058399" cy="413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30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Table – </a:t>
            </a:r>
            <a:r>
              <a:rPr lang="en-US" dirty="0" smtClean="0"/>
              <a:t>Modify </a:t>
            </a:r>
            <a:r>
              <a:rPr lang="en-US" dirty="0"/>
              <a:t>Column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" y="1873045"/>
            <a:ext cx="10048875" cy="430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4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(Structured Query Language)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887794"/>
            <a:ext cx="10058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 SQL </a:t>
            </a:r>
            <a:r>
              <a:rPr lang="en-US" sz="2000" dirty="0"/>
              <a:t>is a language to specify queries in structured manner.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 Structured </a:t>
            </a:r>
            <a:r>
              <a:rPr lang="en-US" sz="2000" dirty="0"/>
              <a:t>means relational data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 SQL </a:t>
            </a:r>
            <a:r>
              <a:rPr lang="en-US" sz="2000" dirty="0"/>
              <a:t>is a language to specify queries in a relational database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 SQL </a:t>
            </a:r>
            <a:r>
              <a:rPr lang="en-US" sz="2000" dirty="0"/>
              <a:t>is a standard language for storing, manipulating and retrieving data stored in a relational databases.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 SQL </a:t>
            </a:r>
            <a:r>
              <a:rPr lang="en-US" sz="2000" dirty="0"/>
              <a:t>allows users to communicate with Relational Databases and retrieve data from their tables.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 SQL </a:t>
            </a:r>
            <a:r>
              <a:rPr lang="en-US" sz="2000" dirty="0"/>
              <a:t>is the standard language for RDBMS.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 All </a:t>
            </a:r>
            <a:r>
              <a:rPr lang="en-US" sz="2000" dirty="0"/>
              <a:t>Relational Database Management Systems (RDBMS) like MS SQL Server, IBM DB2, Oracle, MySQL, and Microsoft Access use SQL as standard database language.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 The </a:t>
            </a:r>
            <a:r>
              <a:rPr lang="en-US" sz="2000" dirty="0"/>
              <a:t>data in RDBMS is stored in database objects called tables.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 A </a:t>
            </a:r>
            <a:r>
              <a:rPr lang="en-US" sz="2000" dirty="0"/>
              <a:t>table is a collection of related data entries and it consists of columns and rows.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86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Command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10" y="2105771"/>
            <a:ext cx="10058400" cy="17878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11" y="4261985"/>
            <a:ext cx="10058400" cy="19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82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TRUNCATE Command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4" y="1887794"/>
            <a:ext cx="10270776" cy="429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4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Command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6548"/>
            <a:ext cx="9801225" cy="36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92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7280" y="1961431"/>
            <a:ext cx="10058400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SQL statement to create a table named customers with the following columns: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(INT, primary key),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first_name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(VARCHAR(50)),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last_name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(VARCHAR(50)), email (VARCHAR(100)), and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created_at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(DATETIME).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9905" y="3653144"/>
            <a:ext cx="5524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customers (</a:t>
            </a:r>
          </a:p>
          <a:p>
            <a:r>
              <a:rPr lang="en-US" dirty="0"/>
              <a:t>    </a:t>
            </a:r>
            <a:r>
              <a:rPr lang="en-US" dirty="0" err="1"/>
              <a:t>customer_id</a:t>
            </a:r>
            <a:r>
              <a:rPr lang="en-US" dirty="0"/>
              <a:t> INT PRIMARY KEY,</a:t>
            </a:r>
          </a:p>
          <a:p>
            <a:r>
              <a:rPr lang="en-US" dirty="0"/>
              <a:t>    </a:t>
            </a:r>
            <a:r>
              <a:rPr lang="en-US" dirty="0" err="1"/>
              <a:t>first_name</a:t>
            </a:r>
            <a:r>
              <a:rPr lang="en-US" dirty="0"/>
              <a:t> VARCHAR(50),</a:t>
            </a:r>
          </a:p>
          <a:p>
            <a:r>
              <a:rPr lang="en-US" dirty="0"/>
              <a:t>    </a:t>
            </a:r>
            <a:r>
              <a:rPr lang="en-US" dirty="0" err="1"/>
              <a:t>last_name</a:t>
            </a:r>
            <a:r>
              <a:rPr lang="en-US" dirty="0"/>
              <a:t> VARCHAR(50),</a:t>
            </a:r>
          </a:p>
          <a:p>
            <a:r>
              <a:rPr lang="en-US" dirty="0"/>
              <a:t>    email VARCHAR(100),</a:t>
            </a:r>
          </a:p>
          <a:p>
            <a:r>
              <a:rPr lang="en-US" dirty="0"/>
              <a:t>    </a:t>
            </a:r>
            <a:r>
              <a:rPr lang="en-US" dirty="0" err="1"/>
              <a:t>created_at</a:t>
            </a:r>
            <a:r>
              <a:rPr lang="en-US" dirty="0"/>
              <a:t> DATETIME DEFAULT CURRENT_TIMESTAMP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30995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Modifying Tables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62112" y="1981497"/>
            <a:ext cx="9493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</a:t>
            </a:r>
            <a:r>
              <a:rPr lang="en-US" sz="2000" b="1" dirty="0" smtClean="0"/>
              <a:t>rite </a:t>
            </a:r>
            <a:r>
              <a:rPr lang="en-US" sz="2000" b="1" dirty="0"/>
              <a:t>a SQL command to add a new column status (VARCHAR(20)) to the </a:t>
            </a:r>
            <a:r>
              <a:rPr lang="en-US" sz="2000" b="1" dirty="0" smtClean="0"/>
              <a:t>previous table</a:t>
            </a:r>
            <a:r>
              <a:rPr lang="en-US" sz="2000" b="1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791510"/>
            <a:ext cx="4295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ALTER TABLE orders</a:t>
            </a:r>
          </a:p>
          <a:p>
            <a:r>
              <a:rPr lang="en-US" dirty="0"/>
              <a:t>ADD COLUMN status VARCHAR(20);</a:t>
            </a:r>
          </a:p>
        </p:txBody>
      </p:sp>
    </p:spTree>
    <p:extLst>
      <p:ext uri="{BB962C8B-B14F-4D97-AF65-F5344CB8AC3E}">
        <p14:creationId xmlns:p14="http://schemas.microsoft.com/office/powerpoint/2010/main" val="1862120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Dropping Tables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15824" y="3244334"/>
            <a:ext cx="3160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DROP TABLE IF EXISTS products;</a:t>
            </a:r>
          </a:p>
        </p:txBody>
      </p:sp>
      <p:sp>
        <p:nvSpPr>
          <p:cNvPr id="4" name="Rectangle 3"/>
          <p:cNvSpPr/>
          <p:nvPr/>
        </p:nvSpPr>
        <p:spPr>
          <a:xfrm>
            <a:off x="3361601" y="2102151"/>
            <a:ext cx="6533392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SQL command to drop the table products if it exists.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787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Altering Table Constraints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78480" y="41488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ALTER TABLE </a:t>
            </a:r>
            <a:r>
              <a:rPr lang="en-US" dirty="0" smtClean="0"/>
              <a:t>customers</a:t>
            </a:r>
            <a:endParaRPr lang="en-US" dirty="0"/>
          </a:p>
          <a:p>
            <a:r>
              <a:rPr lang="en-US" dirty="0"/>
              <a:t>ADD CONSTRAINT </a:t>
            </a:r>
            <a:r>
              <a:rPr lang="en-US" dirty="0" err="1"/>
              <a:t>unique_email</a:t>
            </a:r>
            <a:r>
              <a:rPr lang="en-US" dirty="0"/>
              <a:t> UNIQUE (email);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5950" y="1939867"/>
            <a:ext cx="7886699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have a table called </a:t>
            </a:r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a column email. Write a command to add a UNIQUE constraint on the email column to ensure that no two employees can have the same email address.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731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Composite Primary Key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62162" y="2010072"/>
            <a:ext cx="8110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Create a table named </a:t>
            </a:r>
            <a:r>
              <a:rPr lang="en-US" b="1" dirty="0" err="1"/>
              <a:t>course_enrollments</a:t>
            </a:r>
            <a:r>
              <a:rPr lang="en-US" b="1" dirty="0"/>
              <a:t> with columns </a:t>
            </a:r>
            <a:r>
              <a:rPr lang="en-US" b="1" dirty="0" err="1"/>
              <a:t>student_id</a:t>
            </a:r>
            <a:r>
              <a:rPr lang="en-US" b="1" dirty="0"/>
              <a:t>, </a:t>
            </a:r>
            <a:r>
              <a:rPr lang="en-US" b="1" dirty="0" err="1"/>
              <a:t>course_id</a:t>
            </a:r>
            <a:r>
              <a:rPr lang="en-US" b="1" dirty="0"/>
              <a:t>, and </a:t>
            </a:r>
            <a:r>
              <a:rPr lang="en-US" b="1" dirty="0" err="1"/>
              <a:t>enrollment_date</a:t>
            </a:r>
            <a:r>
              <a:rPr lang="en-US" b="1" dirty="0"/>
              <a:t>. Define a composite primary key on </a:t>
            </a:r>
            <a:r>
              <a:rPr lang="en-US" b="1" dirty="0" err="1"/>
              <a:t>student_id</a:t>
            </a:r>
            <a:r>
              <a:rPr lang="en-US" b="1" dirty="0"/>
              <a:t> and </a:t>
            </a:r>
            <a:r>
              <a:rPr lang="en-US" b="1" dirty="0" err="1"/>
              <a:t>course_id</a:t>
            </a:r>
            <a:r>
              <a:rPr lang="en-US" b="1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7962" y="34090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TABLE </a:t>
            </a:r>
            <a:r>
              <a:rPr lang="en-US" dirty="0" err="1"/>
              <a:t>course_enrollments</a:t>
            </a:r>
            <a:r>
              <a:rPr lang="en-US" dirty="0"/>
              <a:t> (</a:t>
            </a:r>
          </a:p>
          <a:p>
            <a:r>
              <a:rPr lang="en-US" dirty="0"/>
              <a:t>    </a:t>
            </a:r>
            <a:r>
              <a:rPr lang="en-US" dirty="0" err="1"/>
              <a:t>student_id</a:t>
            </a:r>
            <a:r>
              <a:rPr lang="en-US" dirty="0"/>
              <a:t> INT,</a:t>
            </a:r>
          </a:p>
          <a:p>
            <a:r>
              <a:rPr lang="en-US" dirty="0"/>
              <a:t>    </a:t>
            </a:r>
            <a:r>
              <a:rPr lang="en-US" dirty="0" err="1"/>
              <a:t>course_id</a:t>
            </a:r>
            <a:r>
              <a:rPr lang="en-US" dirty="0"/>
              <a:t> INT,</a:t>
            </a:r>
          </a:p>
          <a:p>
            <a:r>
              <a:rPr lang="en-US" dirty="0"/>
              <a:t>    </a:t>
            </a:r>
            <a:r>
              <a:rPr lang="en-US" dirty="0" err="1"/>
              <a:t>enrollment_date</a:t>
            </a:r>
            <a:r>
              <a:rPr lang="en-US" dirty="0"/>
              <a:t> DATE,</a:t>
            </a:r>
          </a:p>
          <a:p>
            <a:r>
              <a:rPr lang="en-US" dirty="0"/>
              <a:t>    PRIMARY KEY (</a:t>
            </a:r>
            <a:r>
              <a:rPr lang="en-US" dirty="0" err="1"/>
              <a:t>student_id</a:t>
            </a:r>
            <a:r>
              <a:rPr lang="en-US" dirty="0"/>
              <a:t>, </a:t>
            </a:r>
            <a:r>
              <a:rPr lang="en-US" dirty="0" err="1"/>
              <a:t>course_id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52553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Data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5037" y="2052935"/>
            <a:ext cx="7024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Write a SQL command to change the data type of the </a:t>
            </a:r>
            <a:r>
              <a:rPr lang="en-US" b="1" dirty="0" err="1"/>
              <a:t>phone_number</a:t>
            </a:r>
            <a:r>
              <a:rPr lang="en-US" b="1" dirty="0"/>
              <a:t> column in the contacts table from VARCHAR(15) to VARCHAR(20).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ALTER TABLE contacts</a:t>
            </a:r>
          </a:p>
          <a:p>
            <a:r>
              <a:rPr lang="en-US" dirty="0"/>
              <a:t>MODIFY COLUMN </a:t>
            </a:r>
            <a:r>
              <a:rPr lang="en-US" dirty="0" err="1"/>
              <a:t>phone_number</a:t>
            </a:r>
            <a:r>
              <a:rPr lang="en-US" dirty="0"/>
              <a:t> VARCHAR(20);</a:t>
            </a:r>
          </a:p>
        </p:txBody>
      </p:sp>
    </p:spTree>
    <p:extLst>
      <p:ext uri="{BB962C8B-B14F-4D97-AF65-F5344CB8AC3E}">
        <p14:creationId xmlns:p14="http://schemas.microsoft.com/office/powerpoint/2010/main" val="2762145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a Table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2494792" y="2172772"/>
            <a:ext cx="5673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Write a command to rename the table inventory to stock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ALTER TABLE inventory</a:t>
            </a:r>
          </a:p>
          <a:p>
            <a:r>
              <a:rPr lang="en-US" dirty="0"/>
              <a:t>RENAME TO stock;</a:t>
            </a:r>
          </a:p>
        </p:txBody>
      </p:sp>
    </p:spTree>
    <p:extLst>
      <p:ext uri="{BB962C8B-B14F-4D97-AF65-F5344CB8AC3E}">
        <p14:creationId xmlns:p14="http://schemas.microsoft.com/office/powerpoint/2010/main" val="176536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(Structured Query Language)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6129" y="2035277"/>
            <a:ext cx="1005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SQL is a domain specific language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SQL is declarative language </a:t>
            </a:r>
            <a:r>
              <a:rPr lang="en-US" sz="2400" dirty="0" err="1" smtClean="0"/>
              <a:t>i.e</a:t>
            </a:r>
            <a:r>
              <a:rPr lang="en-US" sz="2400" dirty="0" smtClean="0"/>
              <a:t> a non-procedural language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SQL allows to declare what we want to do, but not how to do</a:t>
            </a: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In SQL, we can specify through queries that what data we want but does not specify how to get those data.</a:t>
            </a: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Whereas, C is procedural language as it uses functions, procedures, loops etc. to specify what to do and how to do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0918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Columns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376487" y="2098432"/>
            <a:ext cx="7439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If you have a table employees and want to remove the </a:t>
            </a:r>
            <a:r>
              <a:rPr lang="en-US" b="1" dirty="0" err="1"/>
              <a:t>middle_name</a:t>
            </a:r>
            <a:r>
              <a:rPr lang="en-US" b="1" dirty="0"/>
              <a:t> column, write the SQL command to do this.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ALTER TABLE employees</a:t>
            </a:r>
          </a:p>
          <a:p>
            <a:r>
              <a:rPr lang="en-US" dirty="0"/>
              <a:t>DROP COLUMN </a:t>
            </a:r>
            <a:r>
              <a:rPr lang="en-US" dirty="0" err="1"/>
              <a:t>middle_name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84327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Foreign Key Constraint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519487" y="39948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TABLE </a:t>
            </a:r>
            <a:r>
              <a:rPr lang="en-US" dirty="0" err="1"/>
              <a:t>student_courses</a:t>
            </a:r>
            <a:r>
              <a:rPr lang="en-US" dirty="0"/>
              <a:t> (</a:t>
            </a:r>
          </a:p>
          <a:p>
            <a:r>
              <a:rPr lang="en-US" dirty="0"/>
              <a:t>    </a:t>
            </a:r>
            <a:r>
              <a:rPr lang="en-US" dirty="0" err="1"/>
              <a:t>course_id</a:t>
            </a:r>
            <a:r>
              <a:rPr lang="en-US" dirty="0"/>
              <a:t> INT,</a:t>
            </a:r>
          </a:p>
          <a:p>
            <a:r>
              <a:rPr lang="en-US" dirty="0"/>
              <a:t>    </a:t>
            </a:r>
            <a:r>
              <a:rPr lang="en-US" dirty="0" err="1"/>
              <a:t>student_id</a:t>
            </a:r>
            <a:r>
              <a:rPr lang="en-US" dirty="0"/>
              <a:t> INT,</a:t>
            </a:r>
          </a:p>
          <a:p>
            <a:r>
              <a:rPr lang="en-US" dirty="0"/>
              <a:t>    PRIMARY KEY (</a:t>
            </a:r>
            <a:r>
              <a:rPr lang="en-US" dirty="0" err="1"/>
              <a:t>course_id</a:t>
            </a:r>
            <a:r>
              <a:rPr lang="en-US" dirty="0"/>
              <a:t>, </a:t>
            </a:r>
            <a:r>
              <a:rPr lang="en-US" dirty="0" err="1"/>
              <a:t>student_id</a:t>
            </a:r>
            <a:r>
              <a:rPr lang="en-US" dirty="0"/>
              <a:t>),</a:t>
            </a:r>
          </a:p>
          <a:p>
            <a:r>
              <a:rPr lang="en-US" dirty="0"/>
              <a:t>    FOREIGN KEY (</a:t>
            </a:r>
            <a:r>
              <a:rPr lang="en-US" dirty="0" err="1"/>
              <a:t>student_id</a:t>
            </a:r>
            <a:r>
              <a:rPr lang="en-US" dirty="0"/>
              <a:t>) REFERENCES students(</a:t>
            </a:r>
            <a:r>
              <a:rPr lang="en-US" dirty="0" err="1"/>
              <a:t>student_id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5100" y="1985873"/>
            <a:ext cx="7481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You have two tables: students (with columns </a:t>
            </a:r>
            <a:r>
              <a:rPr lang="en-US" b="1" dirty="0" err="1"/>
              <a:t>student_id</a:t>
            </a:r>
            <a:r>
              <a:rPr lang="en-US" b="1" dirty="0"/>
              <a:t>, name) and courses (with columns </a:t>
            </a:r>
            <a:r>
              <a:rPr lang="en-US" b="1" dirty="0" err="1"/>
              <a:t>course_id</a:t>
            </a:r>
            <a:r>
              <a:rPr lang="en-US" b="1" dirty="0"/>
              <a:t>, </a:t>
            </a:r>
            <a:r>
              <a:rPr lang="en-US" b="1" dirty="0" err="1"/>
              <a:t>course_name</a:t>
            </a:r>
            <a:r>
              <a:rPr lang="en-US" b="1" dirty="0"/>
              <a:t>). Write a SQL command to create a </a:t>
            </a:r>
            <a:r>
              <a:rPr lang="en-US" b="1" dirty="0" err="1"/>
              <a:t>student_courses</a:t>
            </a:r>
            <a:r>
              <a:rPr lang="en-US" b="1" dirty="0"/>
              <a:t> table with a foreign key referencing </a:t>
            </a:r>
            <a:r>
              <a:rPr lang="en-US" b="1" dirty="0" err="1"/>
              <a:t>student_id</a:t>
            </a:r>
            <a:r>
              <a:rPr lang="en-US" b="1" dirty="0"/>
              <a:t> in the students table.</a:t>
            </a:r>
          </a:p>
        </p:txBody>
      </p:sp>
    </p:spTree>
    <p:extLst>
      <p:ext uri="{BB962C8B-B14F-4D97-AF65-F5344CB8AC3E}">
        <p14:creationId xmlns:p14="http://schemas.microsoft.com/office/powerpoint/2010/main" val="1620461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Table with Default Values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78480" y="2057771"/>
            <a:ext cx="647985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SQL statement to create a table named products with a column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stock_quantity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defaults to 0 if no value is provided.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5212" y="34904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TABLE products (</a:t>
            </a:r>
          </a:p>
          <a:p>
            <a:r>
              <a:rPr lang="en-US" dirty="0"/>
              <a:t>    </a:t>
            </a:r>
            <a:r>
              <a:rPr lang="en-US" dirty="0" err="1"/>
              <a:t>product_id</a:t>
            </a:r>
            <a:r>
              <a:rPr lang="en-US" dirty="0"/>
              <a:t> INT PRIMARY KEY,</a:t>
            </a:r>
          </a:p>
          <a:p>
            <a:r>
              <a:rPr lang="en-US" dirty="0"/>
              <a:t>    </a:t>
            </a:r>
            <a:r>
              <a:rPr lang="en-US" dirty="0" err="1"/>
              <a:t>product_name</a:t>
            </a:r>
            <a:r>
              <a:rPr lang="en-US" dirty="0"/>
              <a:t> VARCHAR(255),</a:t>
            </a:r>
          </a:p>
          <a:p>
            <a:r>
              <a:rPr lang="en-US" dirty="0"/>
              <a:t>    </a:t>
            </a:r>
            <a:r>
              <a:rPr lang="en-US" dirty="0" err="1"/>
              <a:t>stock_quantity</a:t>
            </a:r>
            <a:r>
              <a:rPr lang="en-US" dirty="0"/>
              <a:t> INT DEFAULT 0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76477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Check Constraints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376487" y="1967210"/>
            <a:ext cx="7496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Write a SQL statement to create a payments table with a </a:t>
            </a:r>
            <a:r>
              <a:rPr lang="en-US" b="1" dirty="0" err="1"/>
              <a:t>payment_amount</a:t>
            </a:r>
            <a:r>
              <a:rPr lang="en-US" b="1" dirty="0"/>
              <a:t> column that must be greater than zero (use a CHECK constraint).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5162" y="32805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TABLE payments (</a:t>
            </a:r>
          </a:p>
          <a:p>
            <a:r>
              <a:rPr lang="en-US" dirty="0"/>
              <a:t>    </a:t>
            </a:r>
            <a:r>
              <a:rPr lang="en-US" dirty="0" err="1"/>
              <a:t>payment_id</a:t>
            </a:r>
            <a:r>
              <a:rPr lang="en-US" dirty="0"/>
              <a:t> INT PRIMARY KEY,</a:t>
            </a:r>
          </a:p>
          <a:p>
            <a:r>
              <a:rPr lang="en-US" dirty="0"/>
              <a:t>    </a:t>
            </a:r>
            <a:r>
              <a:rPr lang="en-US" dirty="0" err="1"/>
              <a:t>payment_date</a:t>
            </a:r>
            <a:r>
              <a:rPr lang="en-US" dirty="0"/>
              <a:t> DATE,</a:t>
            </a:r>
          </a:p>
          <a:p>
            <a:r>
              <a:rPr lang="en-US" dirty="0"/>
              <a:t>    </a:t>
            </a:r>
            <a:r>
              <a:rPr lang="en-US" dirty="0" err="1"/>
              <a:t>payment_amount</a:t>
            </a:r>
            <a:r>
              <a:rPr lang="en-US" dirty="0"/>
              <a:t> DECIMAL(10, 2) CHECK (</a:t>
            </a:r>
            <a:r>
              <a:rPr lang="en-US" dirty="0" err="1"/>
              <a:t>payment_amount</a:t>
            </a:r>
            <a:r>
              <a:rPr lang="en-US" dirty="0"/>
              <a:t> &gt; 0)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76272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Table with a Composite Unique Constraint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078480" y="347061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CREATE TABLE users (</a:t>
            </a:r>
          </a:p>
          <a:p>
            <a:r>
              <a:rPr lang="en-US" dirty="0"/>
              <a:t>    </a:t>
            </a:r>
            <a:r>
              <a:rPr lang="en-US" dirty="0" err="1"/>
              <a:t>user_id</a:t>
            </a:r>
            <a:r>
              <a:rPr lang="en-US" dirty="0"/>
              <a:t> INT PRIMARY KEY,</a:t>
            </a:r>
          </a:p>
          <a:p>
            <a:r>
              <a:rPr lang="en-US" dirty="0"/>
              <a:t>    username VARCHAR(255),</a:t>
            </a:r>
          </a:p>
          <a:p>
            <a:r>
              <a:rPr lang="en-US" dirty="0"/>
              <a:t>    email VARCHAR(255),</a:t>
            </a:r>
          </a:p>
          <a:p>
            <a:r>
              <a:rPr lang="en-US" dirty="0"/>
              <a:t>    </a:t>
            </a:r>
            <a:r>
              <a:rPr lang="en-US" dirty="0" err="1"/>
              <a:t>created_at</a:t>
            </a:r>
            <a:r>
              <a:rPr lang="en-US" dirty="0"/>
              <a:t> TIMESTAMP DEFAULT CURRENT_TIMESTAMP,</a:t>
            </a:r>
          </a:p>
          <a:p>
            <a:r>
              <a:rPr lang="en-US" dirty="0"/>
              <a:t>    UNIQUE (username, email)</a:t>
            </a:r>
          </a:p>
          <a:p>
            <a:r>
              <a:rPr lang="en-US" dirty="0"/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3687" y="2109614"/>
            <a:ext cx="726757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users table with columns username, email, and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created_at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ensure that both username and email together must be unique.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773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1755" y="2315497"/>
            <a:ext cx="7359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/>
                </a:solidFill>
              </a:rPr>
              <a:t>Thank You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6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SQL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6632" y="2020529"/>
            <a:ext cx="100731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/>
              <a:t>SQL was initially developed at </a:t>
            </a:r>
            <a:r>
              <a:rPr lang="en-US" sz="2000" dirty="0">
                <a:hlinkClick r:id="rId2" tooltip="IBM"/>
              </a:rPr>
              <a:t>IBM</a:t>
            </a:r>
            <a:r>
              <a:rPr lang="en-US" sz="2000" dirty="0"/>
              <a:t> by </a:t>
            </a:r>
            <a:r>
              <a:rPr lang="en-US" sz="2000" dirty="0">
                <a:hlinkClick r:id="rId3" tooltip="Donald D. Chamberlin"/>
              </a:rPr>
              <a:t>Donald D. Chamberlin</a:t>
            </a:r>
            <a:r>
              <a:rPr lang="en-US" sz="2000" dirty="0"/>
              <a:t> and </a:t>
            </a:r>
            <a:r>
              <a:rPr lang="en-US" sz="2000" dirty="0">
                <a:hlinkClick r:id="rId4" tooltip="Raymond F. Boyce"/>
              </a:rPr>
              <a:t>Raymond F. Boyce</a:t>
            </a:r>
            <a:r>
              <a:rPr lang="en-US" sz="2000" dirty="0"/>
              <a:t> after learning about the relational model from </a:t>
            </a:r>
            <a:r>
              <a:rPr lang="en-US" sz="2000" dirty="0">
                <a:hlinkClick r:id="rId5" tooltip="Edgar F. Codd"/>
              </a:rPr>
              <a:t>Edgar F. </a:t>
            </a:r>
            <a:r>
              <a:rPr lang="en-US" sz="2000" dirty="0" err="1">
                <a:hlinkClick r:id="rId5" tooltip="Edgar F. Codd"/>
              </a:rPr>
              <a:t>Codd</a:t>
            </a:r>
            <a:r>
              <a:rPr lang="en-US" sz="2000" baseline="30000" dirty="0">
                <a:hlinkClick r:id="rId6"/>
              </a:rPr>
              <a:t>[14]</a:t>
            </a:r>
            <a:r>
              <a:rPr lang="en-US" sz="2000" dirty="0"/>
              <a:t> in the early </a:t>
            </a:r>
            <a:r>
              <a:rPr lang="en-US" sz="2000" dirty="0" smtClean="0"/>
              <a:t>1970s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This </a:t>
            </a:r>
            <a:r>
              <a:rPr lang="en-US" sz="2000" dirty="0"/>
              <a:t>version, initially called </a:t>
            </a:r>
            <a:r>
              <a:rPr lang="en-US" sz="2000" i="1" dirty="0"/>
              <a:t>SEQUEL</a:t>
            </a:r>
            <a:r>
              <a:rPr lang="en-US" sz="2000" dirty="0"/>
              <a:t> (</a:t>
            </a:r>
            <a:r>
              <a:rPr lang="en-US" sz="2000" i="1" dirty="0"/>
              <a:t>Structured English Query Language</a:t>
            </a:r>
            <a:r>
              <a:rPr lang="en-US" sz="2000" dirty="0"/>
              <a:t>), was designed to manipulate and retrieve data stored in </a:t>
            </a:r>
            <a:r>
              <a:rPr lang="en-US" sz="2000" dirty="0">
                <a:hlinkClick r:id="rId2" tooltip="IBM"/>
              </a:rPr>
              <a:t>IBM</a:t>
            </a:r>
            <a:r>
              <a:rPr lang="en-US" sz="2000" dirty="0"/>
              <a:t>'s original quasi-relational database management system, </a:t>
            </a:r>
            <a:r>
              <a:rPr lang="en-US" sz="2000" dirty="0">
                <a:hlinkClick r:id="rId7" tooltip="IBM System R"/>
              </a:rPr>
              <a:t>System </a:t>
            </a:r>
            <a:r>
              <a:rPr lang="en-US" sz="2000" dirty="0" smtClean="0">
                <a:hlinkClick r:id="rId7" tooltip="IBM System R"/>
              </a:rPr>
              <a:t>R</a:t>
            </a:r>
            <a:endParaRPr lang="en-US" sz="20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SQL </a:t>
            </a:r>
            <a:r>
              <a:rPr lang="en-US" sz="2000" dirty="0"/>
              <a:t>became a </a:t>
            </a:r>
            <a:r>
              <a:rPr lang="en-US" sz="2000" dirty="0">
                <a:hlinkClick r:id="rId8" tooltip="Technical standard"/>
              </a:rPr>
              <a:t>standard</a:t>
            </a:r>
            <a:r>
              <a:rPr lang="en-US" sz="2000" dirty="0"/>
              <a:t> of the </a:t>
            </a:r>
            <a:r>
              <a:rPr lang="en-US" sz="2000" dirty="0">
                <a:hlinkClick r:id="rId9" tooltip="American National Standards Institute"/>
              </a:rPr>
              <a:t>American National Standards Institute</a:t>
            </a:r>
            <a:r>
              <a:rPr lang="en-US" sz="2000" dirty="0"/>
              <a:t> (ANSI) in 1986, and of the </a:t>
            </a:r>
            <a:r>
              <a:rPr lang="en-US" sz="2000" dirty="0">
                <a:hlinkClick r:id="rId10" tooltip="International Organization for Standardization"/>
              </a:rPr>
              <a:t>International Organization for Standardization</a:t>
            </a:r>
            <a:r>
              <a:rPr lang="en-US" sz="2000" dirty="0"/>
              <a:t> (ISO) in </a:t>
            </a:r>
            <a:r>
              <a:rPr lang="en-US" sz="2000" dirty="0" smtClean="0"/>
              <a:t>1987.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/>
              <a:t>New </a:t>
            </a:r>
            <a:r>
              <a:rPr lang="en-US" sz="2000" dirty="0"/>
              <a:t>versions of the standard were published in 1989, 1992, 1996, 1999, 2003, 2006, 2008, </a:t>
            </a:r>
            <a:r>
              <a:rPr lang="en-US" sz="2000" dirty="0" smtClean="0"/>
              <a:t>2011</a:t>
            </a:r>
            <a:r>
              <a:rPr lang="en-US" sz="2000" baseline="30000" dirty="0"/>
              <a:t> </a:t>
            </a:r>
            <a:r>
              <a:rPr lang="en-US" sz="2000" dirty="0" smtClean="0"/>
              <a:t>and</a:t>
            </a:r>
            <a:r>
              <a:rPr lang="en-US" sz="2000" dirty="0"/>
              <a:t>, most recently, 2016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1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SQL do?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1887794"/>
            <a:ext cx="10058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SQL can execute queries against a </a:t>
            </a:r>
            <a:r>
              <a:rPr lang="en-US" sz="2400" dirty="0" smtClean="0"/>
              <a:t>database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SQL </a:t>
            </a:r>
            <a:r>
              <a:rPr lang="en-US" sz="2400" dirty="0"/>
              <a:t>can retrieve data from a </a:t>
            </a:r>
            <a:r>
              <a:rPr lang="en-US" sz="2400" dirty="0" smtClean="0"/>
              <a:t>database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SQL </a:t>
            </a:r>
            <a:r>
              <a:rPr lang="en-US" sz="2400" dirty="0"/>
              <a:t>can insert records in a </a:t>
            </a:r>
            <a:r>
              <a:rPr lang="en-US" sz="2400" dirty="0" smtClean="0"/>
              <a:t>database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SQL </a:t>
            </a:r>
            <a:r>
              <a:rPr lang="en-US" sz="2400" dirty="0"/>
              <a:t>can update records in a </a:t>
            </a:r>
            <a:r>
              <a:rPr lang="en-US" sz="2400" dirty="0" smtClean="0"/>
              <a:t>database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SQL </a:t>
            </a:r>
            <a:r>
              <a:rPr lang="en-US" sz="2400" dirty="0"/>
              <a:t>can delete records from a </a:t>
            </a:r>
            <a:r>
              <a:rPr lang="en-US" sz="2400" dirty="0" smtClean="0"/>
              <a:t>database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SQL </a:t>
            </a:r>
            <a:r>
              <a:rPr lang="en-US" sz="2400" dirty="0"/>
              <a:t>can create new </a:t>
            </a:r>
            <a:r>
              <a:rPr lang="en-US" sz="2400" dirty="0" smtClean="0"/>
              <a:t>databases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SQL </a:t>
            </a:r>
            <a:r>
              <a:rPr lang="en-US" sz="2400" dirty="0"/>
              <a:t>can create new tables in a </a:t>
            </a:r>
            <a:r>
              <a:rPr lang="en-US" sz="2400" dirty="0" smtClean="0"/>
              <a:t>database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SQL </a:t>
            </a:r>
            <a:r>
              <a:rPr lang="en-US" sz="2400" dirty="0"/>
              <a:t>can create stored procedures in a </a:t>
            </a:r>
            <a:r>
              <a:rPr lang="en-US" sz="2400" dirty="0" smtClean="0"/>
              <a:t>database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SQL </a:t>
            </a:r>
            <a:r>
              <a:rPr lang="en-US" sz="2400" dirty="0"/>
              <a:t>can create views in a </a:t>
            </a:r>
            <a:r>
              <a:rPr lang="en-US" sz="2400" dirty="0" smtClean="0"/>
              <a:t>database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SQL </a:t>
            </a:r>
            <a:r>
              <a:rPr lang="en-US" sz="2400" dirty="0"/>
              <a:t>can set permissions on tables, procedures, and 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6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: Data Definition Language (DDL)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991033"/>
            <a:ext cx="993451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000" dirty="0" smtClean="0"/>
              <a:t>It </a:t>
            </a:r>
            <a:r>
              <a:rPr lang="en-US" sz="2000" dirty="0"/>
              <a:t>is used to define database structure or pattern. 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2000" dirty="0"/>
              <a:t> It is used to create schema, tables, indexes, constraints, etc. in the database.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2000" dirty="0"/>
              <a:t> Using the DDL statements, you can create the skeleton of the database. 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2000" dirty="0"/>
              <a:t> Data definition language is used to store the information of metadata like the number of tables and schemas, their names, indexes, columns in each table, constraints, etc.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3899248"/>
            <a:ext cx="1014689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Font typeface="Wingdings" pitchFamily="2" charset="2"/>
              <a:buChar char="q"/>
            </a:pPr>
            <a:r>
              <a:rPr lang="en-US" b="1" dirty="0" smtClean="0"/>
              <a:t> </a:t>
            </a:r>
            <a:r>
              <a:rPr lang="en-US" sz="2000" b="1" dirty="0" smtClean="0"/>
              <a:t>Here </a:t>
            </a:r>
            <a:r>
              <a:rPr lang="en-US" sz="2000" b="1" dirty="0"/>
              <a:t>are some tasks that come under DDL:</a:t>
            </a:r>
          </a:p>
          <a:p>
            <a:pPr lvl="2" algn="just"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/>
              <a:t>Create:</a:t>
            </a:r>
            <a:r>
              <a:rPr lang="en-US" sz="2000" dirty="0"/>
              <a:t> It is used to create objects in the database.</a:t>
            </a:r>
          </a:p>
          <a:p>
            <a:pPr lvl="2" algn="just"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/>
              <a:t>Alter:</a:t>
            </a:r>
            <a:r>
              <a:rPr lang="en-US" sz="2000" dirty="0"/>
              <a:t> It is used to alter the structure of the database.</a:t>
            </a:r>
          </a:p>
          <a:p>
            <a:pPr lvl="2" algn="just"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/>
              <a:t>Drop:</a:t>
            </a:r>
            <a:r>
              <a:rPr lang="en-US" sz="2000" dirty="0"/>
              <a:t> It is used to delete objects from the database.</a:t>
            </a:r>
          </a:p>
          <a:p>
            <a:pPr lvl="2" algn="just"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/>
              <a:t>Truncate:</a:t>
            </a:r>
            <a:r>
              <a:rPr lang="en-US" sz="2000" dirty="0"/>
              <a:t> It is used to remove all records from a table.</a:t>
            </a:r>
          </a:p>
          <a:p>
            <a:pPr lvl="2" algn="just"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/>
              <a:t>Rename:</a:t>
            </a:r>
            <a:r>
              <a:rPr lang="en-US" sz="2000" dirty="0"/>
              <a:t> It is used to rename an object.</a:t>
            </a:r>
          </a:p>
          <a:p>
            <a:pPr lvl="2" algn="just"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/>
              <a:t>Comment:</a:t>
            </a:r>
            <a:r>
              <a:rPr lang="en-US" sz="2000" dirty="0"/>
              <a:t> It is used to comment on the data dictionary.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29" y="2079522"/>
            <a:ext cx="10043652" cy="219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8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 Database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2028" y="1887793"/>
            <a:ext cx="667512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In SQL, the 'Create Database' statement is a first step for storing the structured data in the </a:t>
            </a:r>
            <a:r>
              <a:rPr lang="en-US" dirty="0" smtClean="0"/>
              <a:t>database.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database developers and the users use this statement in SQL for creating the new database in the database systems. </a:t>
            </a: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It </a:t>
            </a:r>
            <a:r>
              <a:rPr lang="en-US" dirty="0"/>
              <a:t>creates the database with the name which has been specified in the Create Database statement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Syntax of Create Database statement in SQL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CREATE</a:t>
            </a:r>
            <a:r>
              <a:rPr lang="en-US" dirty="0"/>
              <a:t> </a:t>
            </a:r>
            <a:r>
              <a:rPr lang="en-US" b="1" dirty="0"/>
              <a:t>DATABASE</a:t>
            </a:r>
            <a:r>
              <a:rPr lang="en-US" dirty="0"/>
              <a:t> </a:t>
            </a:r>
            <a:r>
              <a:rPr lang="en-US" dirty="0" err="1"/>
              <a:t>Database_Name</a:t>
            </a:r>
            <a:r>
              <a:rPr lang="en-US" dirty="0"/>
              <a:t>;  </a:t>
            </a:r>
            <a:endParaRPr lang="en-US" dirty="0" smtClean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smtClean="0"/>
              <a:t>Example :</a:t>
            </a: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US" dirty="0"/>
              <a:t>This example creates the </a:t>
            </a:r>
            <a:r>
              <a:rPr lang="en-US" b="1" dirty="0"/>
              <a:t>Student</a:t>
            </a:r>
            <a:r>
              <a:rPr lang="en-US" dirty="0"/>
              <a:t> database. </a:t>
            </a:r>
            <a:endParaRPr lang="en-US" dirty="0" smtClean="0"/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US" dirty="0" smtClean="0"/>
              <a:t>To </a:t>
            </a:r>
            <a:r>
              <a:rPr lang="en-US" dirty="0"/>
              <a:t>create the Student database, you have to type the following command in Structured Query Language</a:t>
            </a:r>
            <a:r>
              <a:rPr lang="en-US" dirty="0" smtClean="0"/>
              <a:t>:</a:t>
            </a: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CREATE</a:t>
            </a:r>
            <a:r>
              <a:rPr lang="en-US" dirty="0"/>
              <a:t> </a:t>
            </a:r>
            <a:r>
              <a:rPr lang="en-US" b="1" dirty="0"/>
              <a:t>DATABASE</a:t>
            </a:r>
            <a:r>
              <a:rPr lang="en-US" dirty="0"/>
              <a:t> Student ;</a:t>
            </a:r>
            <a:r>
              <a:rPr lang="en-US" sz="2000" dirty="0"/>
              <a:t> </a:t>
            </a: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4851" y="2743199"/>
            <a:ext cx="3613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SHOW Statement :</a:t>
            </a:r>
          </a:p>
          <a:p>
            <a:r>
              <a:rPr lang="en-US" dirty="0" smtClean="0"/>
              <a:t>To see existing databases and tables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SHOW databases.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SHOW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3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 TABLE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917291"/>
            <a:ext cx="544215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SQL CREATE TABLE statement is used to create table in a database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If you want to create a table, you should name the table and define its column and each column's data type</a:t>
            </a:r>
            <a:r>
              <a:rPr lang="en-US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Syntax :</a:t>
            </a:r>
          </a:p>
          <a:p>
            <a:pPr lvl="1"/>
            <a:r>
              <a:rPr lang="en-US" sz="2000" b="1" dirty="0"/>
              <a:t>create</a:t>
            </a:r>
            <a:r>
              <a:rPr lang="en-US" sz="2000" dirty="0"/>
              <a:t> </a:t>
            </a:r>
            <a:r>
              <a:rPr lang="en-US" sz="2000" b="1" dirty="0"/>
              <a:t>table</a:t>
            </a:r>
            <a:r>
              <a:rPr lang="en-US" sz="2000" dirty="0"/>
              <a:t> </a:t>
            </a:r>
            <a:r>
              <a:rPr lang="en-US" sz="2000" dirty="0" err="1" smtClean="0"/>
              <a:t>tablename</a:t>
            </a:r>
            <a:r>
              <a:rPr lang="en-US" sz="2000" dirty="0"/>
              <a:t> </a:t>
            </a:r>
          </a:p>
          <a:p>
            <a:pPr lvl="1"/>
            <a:r>
              <a:rPr lang="en-US" sz="2000" dirty="0"/>
              <a:t>("column1" "data type",  </a:t>
            </a:r>
          </a:p>
          <a:p>
            <a:pPr lvl="1"/>
            <a:r>
              <a:rPr lang="en-US" sz="2000" dirty="0"/>
              <a:t>"column2" "data type",  </a:t>
            </a:r>
          </a:p>
          <a:p>
            <a:pPr lvl="1"/>
            <a:r>
              <a:rPr lang="en-US" sz="2000" dirty="0"/>
              <a:t>"column3" "data type",  </a:t>
            </a:r>
          </a:p>
          <a:p>
            <a:pPr lvl="1"/>
            <a:r>
              <a:rPr lang="en-US" sz="2000" dirty="0"/>
              <a:t>...  </a:t>
            </a:r>
          </a:p>
          <a:p>
            <a:pPr lvl="1"/>
            <a:r>
              <a:rPr lang="en-US" sz="2000" dirty="0"/>
              <a:t>"</a:t>
            </a:r>
            <a:r>
              <a:rPr lang="en-US" sz="2000" dirty="0" err="1"/>
              <a:t>columnN</a:t>
            </a:r>
            <a:r>
              <a:rPr lang="en-US" sz="2000" dirty="0"/>
              <a:t>" "data type");  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43252" y="2109019"/>
            <a:ext cx="466049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:</a:t>
            </a:r>
          </a:p>
          <a:p>
            <a:endParaRPr lang="en-US" dirty="0" smtClean="0"/>
          </a:p>
          <a:p>
            <a:r>
              <a:rPr lang="en-US" b="1" dirty="0" smtClean="0"/>
              <a:t>CREATE</a:t>
            </a:r>
            <a:r>
              <a:rPr lang="en-US" dirty="0"/>
              <a:t> </a:t>
            </a:r>
            <a:r>
              <a:rPr lang="en-US" b="1" dirty="0"/>
              <a:t>TABLE</a:t>
            </a:r>
            <a:r>
              <a:rPr lang="en-US" dirty="0"/>
              <a:t> STUDENTS (  </a:t>
            </a:r>
          </a:p>
          <a:p>
            <a:r>
              <a:rPr lang="en-US" dirty="0"/>
              <a:t>ID </a:t>
            </a:r>
            <a:r>
              <a:rPr lang="en-US" b="1" dirty="0"/>
              <a:t>INT</a:t>
            </a:r>
            <a:r>
              <a:rPr lang="en-US" dirty="0"/>
              <a:t>                           NOT NULL,  </a:t>
            </a:r>
          </a:p>
          <a:p>
            <a:r>
              <a:rPr lang="en-US" b="1" dirty="0"/>
              <a:t>NAME</a:t>
            </a:r>
            <a:r>
              <a:rPr lang="en-US" dirty="0"/>
              <a:t> </a:t>
            </a:r>
            <a:r>
              <a:rPr lang="en-US" b="1" dirty="0"/>
              <a:t>VARCHAR</a:t>
            </a:r>
            <a:r>
              <a:rPr lang="en-US" dirty="0"/>
              <a:t> (20) NOT NULL,  </a:t>
            </a:r>
          </a:p>
          <a:p>
            <a:r>
              <a:rPr lang="en-US" dirty="0"/>
              <a:t>AGE </a:t>
            </a:r>
            <a:r>
              <a:rPr lang="en-US" b="1" dirty="0"/>
              <a:t>INT</a:t>
            </a:r>
            <a:r>
              <a:rPr lang="en-US" dirty="0"/>
              <a:t>                         NOT NULL,  </a:t>
            </a:r>
          </a:p>
          <a:p>
            <a:r>
              <a:rPr lang="en-US" dirty="0"/>
              <a:t>ADDRESS </a:t>
            </a:r>
            <a:r>
              <a:rPr lang="en-US" b="1" dirty="0"/>
              <a:t>CHAR</a:t>
            </a:r>
            <a:r>
              <a:rPr lang="en-US" dirty="0"/>
              <a:t> (25),  </a:t>
            </a:r>
          </a:p>
          <a:p>
            <a:r>
              <a:rPr lang="en-US" b="1" dirty="0"/>
              <a:t>PRIMARY</a:t>
            </a:r>
            <a:r>
              <a:rPr lang="en-US" dirty="0"/>
              <a:t> </a:t>
            </a:r>
            <a:r>
              <a:rPr lang="en-US" b="1" dirty="0"/>
              <a:t>KEY</a:t>
            </a:r>
            <a:r>
              <a:rPr lang="en-US" dirty="0"/>
              <a:t> (ID)  </a:t>
            </a:r>
          </a:p>
          <a:p>
            <a:r>
              <a:rPr lang="en-US" dirty="0"/>
              <a:t>);  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3252" y="5063674"/>
            <a:ext cx="4601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DESC Statement : </a:t>
            </a:r>
            <a:r>
              <a:rPr lang="en-US" dirty="0" smtClean="0"/>
              <a:t>To describe the details of the table structure.</a:t>
            </a:r>
          </a:p>
          <a:p>
            <a:r>
              <a:rPr lang="en-US" b="1" dirty="0" smtClean="0"/>
              <a:t>Syntax : </a:t>
            </a:r>
            <a:r>
              <a:rPr lang="en-US" dirty="0" smtClean="0"/>
              <a:t>DESC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</a:p>
          <a:p>
            <a:r>
              <a:rPr lang="en-US" b="1" dirty="0" smtClean="0"/>
              <a:t>Example : </a:t>
            </a:r>
            <a:r>
              <a:rPr lang="en-US" dirty="0" smtClean="0"/>
              <a:t>DESC STUDENTS;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106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858</TotalTime>
  <Words>1446</Words>
  <Application>Microsoft Office PowerPoint</Application>
  <PresentationFormat>Widescreen</PresentationFormat>
  <Paragraphs>180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Calibri Light</vt:lpstr>
      <vt:lpstr>Times New Roman</vt:lpstr>
      <vt:lpstr>Wingdings</vt:lpstr>
      <vt:lpstr>Retrospect</vt:lpstr>
      <vt:lpstr>Outline</vt:lpstr>
      <vt:lpstr>SQL (Structured Query Language)</vt:lpstr>
      <vt:lpstr>SQL (Structured Query Language)</vt:lpstr>
      <vt:lpstr>History of SQL</vt:lpstr>
      <vt:lpstr>What Can SQL do?</vt:lpstr>
      <vt:lpstr>SQL : Data Definition Language (DDL)</vt:lpstr>
      <vt:lpstr>CREATE</vt:lpstr>
      <vt:lpstr>SQL Create Database</vt:lpstr>
      <vt:lpstr>SQL CREATE TABLE</vt:lpstr>
      <vt:lpstr>SQL Data Types</vt:lpstr>
      <vt:lpstr>SQL Data Types</vt:lpstr>
      <vt:lpstr>SQL Data Types</vt:lpstr>
      <vt:lpstr>SQL Constraints</vt:lpstr>
      <vt:lpstr>SQL Constraints cont..</vt:lpstr>
      <vt:lpstr>SQL Constraints cont..(Example)</vt:lpstr>
      <vt:lpstr>ALTER Command</vt:lpstr>
      <vt:lpstr>ALTER Table – Add Column</vt:lpstr>
      <vt:lpstr>ALTER Table – Drop Column</vt:lpstr>
      <vt:lpstr>ALTER Table – Modify Column</vt:lpstr>
      <vt:lpstr>DROP Command</vt:lpstr>
      <vt:lpstr>TRUNCATE Command</vt:lpstr>
      <vt:lpstr>RENAME Command</vt:lpstr>
      <vt:lpstr>Creating Tables</vt:lpstr>
      <vt:lpstr>Modifying Tables</vt:lpstr>
      <vt:lpstr>Dropping Tables</vt:lpstr>
      <vt:lpstr>Altering Table Constraints</vt:lpstr>
      <vt:lpstr>Creating Composite Primary Key</vt:lpstr>
      <vt:lpstr>Changing Data Types</vt:lpstr>
      <vt:lpstr>Renaming a Table</vt:lpstr>
      <vt:lpstr>Dropping Columns</vt:lpstr>
      <vt:lpstr>Creating a Foreign Key Constraint</vt:lpstr>
      <vt:lpstr>Creating a Table with Default Values</vt:lpstr>
      <vt:lpstr>Using Check Constraints</vt:lpstr>
      <vt:lpstr>Creating a Table with a Composite Unique Constraint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user</dc:creator>
  <cp:lastModifiedBy>Suman Reza</cp:lastModifiedBy>
  <cp:revision>377</cp:revision>
  <dcterms:created xsi:type="dcterms:W3CDTF">2022-04-02T13:01:45Z</dcterms:created>
  <dcterms:modified xsi:type="dcterms:W3CDTF">2024-10-28T15:51:38Z</dcterms:modified>
</cp:coreProperties>
</file>