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53" autoAdjust="0"/>
  </p:normalViewPr>
  <p:slideViewPr>
    <p:cSldViewPr snapToGrid="0" showGuides="1">
      <p:cViewPr varScale="1">
        <p:scale>
          <a:sx n="71" d="100"/>
          <a:sy n="71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07-Dec-24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98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07-Dec-24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8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07-Dec-24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07-Dec-24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0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07-Dec-24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96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07-Dec-24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5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07-Dec-24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3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07-Dec-24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0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07-Dec-24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8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144566-2C87-4293-BC99-EFC4AF6C320B}" type="datetimeFigureOut">
              <a:rPr lang="en-US" smtClean="0"/>
              <a:t>07-Dec-24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0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07-Dec-24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144566-2C87-4293-BC99-EFC4AF6C320B}" type="datetimeFigureOut">
              <a:rPr lang="en-US" smtClean="0"/>
              <a:t>07-Dec-24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79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SQL Joins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55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Right Outer Join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19195"/>
            <a:ext cx="4681184" cy="25118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517" y="2019195"/>
            <a:ext cx="4067033" cy="18659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219" y="5022376"/>
            <a:ext cx="6164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SELECT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students.student_id,students.name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</a:t>
            </a:r>
          </a:p>
          <a:p>
            <a:pPr lvl="2" algn="just"/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students.salary,students.age,departments.dept_name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lvl="2" algn="just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FROM students RIGHT JOIN departments ON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students.student_id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departments.student_id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24837" y="4531057"/>
            <a:ext cx="256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61110" y="3885116"/>
            <a:ext cx="215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departments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893" y="4531057"/>
            <a:ext cx="4099787" cy="158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0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 – Full Outer Join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97280" y="1938662"/>
            <a:ext cx="10058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The FULL OUTER JOIN in SQL Server returns a result that includes all rows from both tables. </a:t>
            </a: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columns of the right-hand table return NULL when no matching records are found in the left-hand table. </a:t>
            </a: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And </a:t>
            </a:r>
            <a:r>
              <a:rPr lang="en-US" dirty="0"/>
              <a:t>if no matching records are found in the right-hand table, the left-hand table column returns </a:t>
            </a:r>
            <a:r>
              <a:rPr lang="en-US" dirty="0" smtClean="0"/>
              <a:t>NULL.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below visual representation illustrates the FULL OUTER JOIN: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643" y="3617292"/>
            <a:ext cx="29813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6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 – Full Outer Join cont..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42883" y="2149786"/>
            <a:ext cx="76693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FULL OUTER JOIN </a:t>
            </a:r>
            <a:r>
              <a:rPr lang="en-US" dirty="0" smtClean="0"/>
              <a:t>Syntax :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following syntax illustrates the use of FULL OUTER JOIN in SQL Server: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column_lists</a:t>
            </a:r>
            <a:r>
              <a:rPr lang="en-US" dirty="0"/>
              <a:t>    </a:t>
            </a:r>
          </a:p>
          <a:p>
            <a:r>
              <a:rPr lang="en-US" dirty="0"/>
              <a:t>FROM table1    </a:t>
            </a:r>
          </a:p>
          <a:p>
            <a:r>
              <a:rPr lang="en-US" dirty="0"/>
              <a:t>FULL [OUTER] JOIN table2    </a:t>
            </a:r>
          </a:p>
          <a:p>
            <a:r>
              <a:rPr lang="en-US" dirty="0"/>
              <a:t>ON table1.column = table2.column; </a:t>
            </a:r>
          </a:p>
        </p:txBody>
      </p:sp>
    </p:spTree>
    <p:extLst>
      <p:ext uri="{BB962C8B-B14F-4D97-AF65-F5344CB8AC3E}">
        <p14:creationId xmlns:p14="http://schemas.microsoft.com/office/powerpoint/2010/main" val="3382875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 – Full Outer Join cont..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1881782"/>
            <a:ext cx="4200861" cy="352474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98140" y="188178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Example</a:t>
            </a:r>
          </a:p>
          <a:p>
            <a:endParaRPr lang="en-US" dirty="0"/>
          </a:p>
          <a:p>
            <a:r>
              <a:rPr lang="en-US" dirty="0"/>
              <a:t>The following example explains how to use the FULL OUTER JOIN to get records from both tables:</a:t>
            </a:r>
          </a:p>
          <a:p>
            <a:endParaRPr lang="en-US" dirty="0"/>
          </a:p>
          <a:p>
            <a:r>
              <a:rPr lang="en-US" b="1" dirty="0"/>
              <a:t>SELECT </a:t>
            </a:r>
            <a:r>
              <a:rPr lang="en-US" b="1" dirty="0" err="1"/>
              <a:t>Student.admission_no</a:t>
            </a:r>
            <a:r>
              <a:rPr lang="en-US" b="1" dirty="0"/>
              <a:t>, </a:t>
            </a:r>
            <a:r>
              <a:rPr lang="en-US" b="1" dirty="0" err="1"/>
              <a:t>Student.first_name</a:t>
            </a:r>
            <a:r>
              <a:rPr lang="en-US" b="1" dirty="0"/>
              <a:t>, </a:t>
            </a:r>
            <a:r>
              <a:rPr lang="en-US" b="1" dirty="0" err="1"/>
              <a:t>Student.last_name</a:t>
            </a:r>
            <a:r>
              <a:rPr lang="en-US" b="1" dirty="0"/>
              <a:t>, </a:t>
            </a:r>
            <a:r>
              <a:rPr lang="en-US" b="1" dirty="0" err="1"/>
              <a:t>Fee.course</a:t>
            </a:r>
            <a:r>
              <a:rPr lang="en-US" b="1" dirty="0"/>
              <a:t>, </a:t>
            </a:r>
            <a:r>
              <a:rPr lang="en-US" b="1" dirty="0" err="1"/>
              <a:t>Fee.amount_paid</a:t>
            </a:r>
            <a:r>
              <a:rPr lang="en-US" b="1" dirty="0"/>
              <a:t>  </a:t>
            </a:r>
          </a:p>
          <a:p>
            <a:r>
              <a:rPr lang="en-US" b="1" dirty="0"/>
              <a:t>FROM Student  </a:t>
            </a:r>
          </a:p>
          <a:p>
            <a:r>
              <a:rPr lang="en-US" b="1" dirty="0"/>
              <a:t>FULL OUTER JOIN Fee  </a:t>
            </a:r>
          </a:p>
          <a:p>
            <a:r>
              <a:rPr lang="en-US" b="1" dirty="0"/>
              <a:t>ON </a:t>
            </a:r>
            <a:r>
              <a:rPr lang="en-US" b="1" dirty="0" err="1"/>
              <a:t>Student.admission_no</a:t>
            </a:r>
            <a:r>
              <a:rPr lang="en-US" b="1" dirty="0"/>
              <a:t> = </a:t>
            </a:r>
            <a:r>
              <a:rPr lang="en-US" b="1" dirty="0" err="1"/>
              <a:t>Fee.admission_no</a:t>
            </a:r>
            <a:r>
              <a:rPr lang="en-US" b="1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9020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 – Full Outer Join cont..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76" y="2119129"/>
            <a:ext cx="8673353" cy="304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8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Cross Join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97281" y="1931912"/>
            <a:ext cx="34747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Produces the Cartesian product of two </a:t>
            </a:r>
            <a:r>
              <a:rPr lang="en-US" dirty="0" err="1"/>
              <a:t>tables.Each</a:t>
            </a:r>
            <a:r>
              <a:rPr lang="en-US" dirty="0"/>
              <a:t> row from the first table is combined with every row from the second </a:t>
            </a:r>
            <a:r>
              <a:rPr lang="en-US" dirty="0" smtClean="0"/>
              <a:t>table.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 smtClean="0"/>
              <a:t>Syntax :</a:t>
            </a:r>
          </a:p>
          <a:p>
            <a:pPr lvl="1" algn="just"/>
            <a:r>
              <a:rPr lang="en-US" dirty="0"/>
              <a:t>SELECT column1, column2</a:t>
            </a:r>
          </a:p>
          <a:p>
            <a:pPr lvl="1" algn="just"/>
            <a:r>
              <a:rPr lang="en-US" dirty="0"/>
              <a:t>FROM table1</a:t>
            </a:r>
          </a:p>
          <a:p>
            <a:pPr lvl="1" algn="just"/>
            <a:r>
              <a:rPr lang="en-US" dirty="0"/>
              <a:t>CROSS JOIN table2;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893" y="2040359"/>
            <a:ext cx="6611273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04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Cross Join cont..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1999147"/>
            <a:ext cx="4953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Products.Product_Name</a:t>
            </a:r>
            <a:r>
              <a:rPr lang="en-US" dirty="0"/>
              <a:t>, </a:t>
            </a:r>
            <a:r>
              <a:rPr lang="en-US" dirty="0" err="1"/>
              <a:t>Colors.Color_Name</a:t>
            </a:r>
            <a:endParaRPr lang="en-US" dirty="0"/>
          </a:p>
          <a:p>
            <a:r>
              <a:rPr lang="en-US" dirty="0"/>
              <a:t>FROM Products</a:t>
            </a:r>
          </a:p>
          <a:p>
            <a:r>
              <a:rPr lang="en-US" dirty="0"/>
              <a:t>CROSS JOIN Colors;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207" y="1817117"/>
            <a:ext cx="6516009" cy="253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26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1755" y="2315497"/>
            <a:ext cx="73594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accent2"/>
                </a:solidFill>
              </a:rPr>
              <a:t>Thank You</a:t>
            </a:r>
            <a:endParaRPr lang="en-US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6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Joins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7280" y="1951630"/>
            <a:ext cx="9766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JOIN clause is used to combine rows from two or more tables, based on a related column between them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Example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31" y="3151959"/>
            <a:ext cx="4681184" cy="25118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66031" y="5786652"/>
            <a:ext cx="256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585" y="3222446"/>
            <a:ext cx="4067033" cy="1865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052178" y="5115663"/>
            <a:ext cx="215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departments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3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2764" y="1978925"/>
            <a:ext cx="64417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Notice that the </a:t>
            </a:r>
            <a:r>
              <a:rPr lang="en-US" dirty="0" smtClean="0"/>
              <a:t>“</a:t>
            </a:r>
            <a:r>
              <a:rPr lang="en-US" dirty="0" err="1" smtClean="0"/>
              <a:t>student_id</a:t>
            </a:r>
            <a:r>
              <a:rPr lang="en-US" dirty="0" smtClean="0"/>
              <a:t>" </a:t>
            </a:r>
            <a:r>
              <a:rPr lang="en-US" dirty="0"/>
              <a:t>column in the </a:t>
            </a:r>
            <a:r>
              <a:rPr lang="en-US" dirty="0" smtClean="0"/>
              <a:t>“students" </a:t>
            </a:r>
            <a:r>
              <a:rPr lang="en-US" dirty="0"/>
              <a:t>table refers to the </a:t>
            </a:r>
            <a:r>
              <a:rPr lang="en-US" dirty="0" smtClean="0"/>
              <a:t>“</a:t>
            </a:r>
            <a:r>
              <a:rPr lang="en-US" dirty="0" err="1" smtClean="0"/>
              <a:t>student_id</a:t>
            </a:r>
            <a:r>
              <a:rPr lang="en-US" dirty="0" smtClean="0"/>
              <a:t>" </a:t>
            </a:r>
            <a:r>
              <a:rPr lang="en-US" dirty="0"/>
              <a:t>in the </a:t>
            </a:r>
            <a:r>
              <a:rPr lang="en-US" dirty="0" smtClean="0"/>
              <a:t>“departments" </a:t>
            </a:r>
            <a:r>
              <a:rPr lang="en-US" dirty="0"/>
              <a:t>table. </a:t>
            </a: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relationship between the two tables above is the </a:t>
            </a:r>
            <a:r>
              <a:rPr lang="en-US" dirty="0" smtClean="0"/>
              <a:t>“</a:t>
            </a:r>
            <a:r>
              <a:rPr lang="en-US" dirty="0" err="1" smtClean="0"/>
              <a:t>student_id</a:t>
            </a:r>
            <a:r>
              <a:rPr lang="en-US" dirty="0" smtClean="0"/>
              <a:t>" column.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Then</a:t>
            </a:r>
            <a:r>
              <a:rPr lang="en-US" dirty="0"/>
              <a:t>, we can create the following SQL statement (that contains an INNER JOIN), that selects records that have matching values in both tables</a:t>
            </a:r>
            <a:r>
              <a:rPr lang="en-US" dirty="0" smtClean="0"/>
              <a:t>:</a:t>
            </a:r>
          </a:p>
          <a:p>
            <a:pPr algn="just"/>
            <a:endParaRPr lang="en-US" dirty="0" smtClean="0"/>
          </a:p>
          <a:p>
            <a:pPr lvl="2" algn="just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SELECT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students.student_id,students.name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</a:t>
            </a:r>
          </a:p>
          <a:p>
            <a:pPr lvl="2" algn="just"/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students.salary,students.age,departments.dept_name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lvl="2" algn="just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FROM students INNER JOIN departments ON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students.student_id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departments.student_id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920" y="2388357"/>
            <a:ext cx="3318325" cy="18015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43499" y="449011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Result (Inner Join)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2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SQL JOINs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329" y="2067205"/>
            <a:ext cx="7947212" cy="348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0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Inner Join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04147"/>
            <a:ext cx="100584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1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Inner Join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19195"/>
            <a:ext cx="4681184" cy="25118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517" y="2019195"/>
            <a:ext cx="4067033" cy="18659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219" y="5022376"/>
            <a:ext cx="6164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SELECT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students.student_id,students.name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</a:t>
            </a:r>
          </a:p>
          <a:p>
            <a:pPr lvl="2" algn="just"/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students.salary,students.age,departments.dept_name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lvl="2" algn="just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FROM students INNER JOIN departments ON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students.student_id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departments.student_id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24837" y="4531057"/>
            <a:ext cx="256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61110" y="3885116"/>
            <a:ext cx="215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departments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870" y="4531058"/>
            <a:ext cx="3318325" cy="169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8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 – Left Outer Join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24335"/>
            <a:ext cx="10058400" cy="427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4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Left Join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19195"/>
            <a:ext cx="4681184" cy="25118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517" y="2019195"/>
            <a:ext cx="4067033" cy="18659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219" y="5022376"/>
            <a:ext cx="6164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SELECT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students.student_id,students.name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</a:t>
            </a:r>
          </a:p>
          <a:p>
            <a:pPr lvl="2" algn="just"/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students.salary,students.age,departments.dept_name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lvl="2" algn="just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FROM students LEFT JOIN departments ON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students.student_id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departments.student_id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24837" y="4531057"/>
            <a:ext cx="256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61110" y="3885116"/>
            <a:ext cx="215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departments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58" y="4441050"/>
            <a:ext cx="4435523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0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 - Right Outer Join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7281"/>
            <a:ext cx="10058400" cy="413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857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1068</TotalTime>
  <Words>419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Wingdings</vt:lpstr>
      <vt:lpstr>Retrospect</vt:lpstr>
      <vt:lpstr>Outline</vt:lpstr>
      <vt:lpstr>SQL Joins</vt:lpstr>
      <vt:lpstr>Explanation</vt:lpstr>
      <vt:lpstr>Different Types of SQL JOINs</vt:lpstr>
      <vt:lpstr>SQL Inner Join</vt:lpstr>
      <vt:lpstr>Example : Inner Join</vt:lpstr>
      <vt:lpstr>Outer Join – Left Outer Join</vt:lpstr>
      <vt:lpstr>Example : Left Join</vt:lpstr>
      <vt:lpstr>Outer Join - Right Outer Join</vt:lpstr>
      <vt:lpstr>Example : Right Outer Join</vt:lpstr>
      <vt:lpstr>Outer Join – Full Outer Join</vt:lpstr>
      <vt:lpstr>Outer Join – Full Outer Join cont..</vt:lpstr>
      <vt:lpstr>Outer Join – Full Outer Join cont..</vt:lpstr>
      <vt:lpstr>Outer Join – Full Outer Join cont..</vt:lpstr>
      <vt:lpstr>Cross Join</vt:lpstr>
      <vt:lpstr>Cross Join cont..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user</dc:creator>
  <cp:lastModifiedBy>Suman Reza</cp:lastModifiedBy>
  <cp:revision>502</cp:revision>
  <dcterms:created xsi:type="dcterms:W3CDTF">2022-04-02T13:01:45Z</dcterms:created>
  <dcterms:modified xsi:type="dcterms:W3CDTF">2024-12-07T17:37:12Z</dcterms:modified>
</cp:coreProperties>
</file>