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7" r:id="rId4"/>
    <p:sldId id="282" r:id="rId5"/>
    <p:sldId id="269" r:id="rId6"/>
    <p:sldId id="270" r:id="rId7"/>
    <p:sldId id="271" r:id="rId8"/>
    <p:sldId id="273" r:id="rId9"/>
    <p:sldId id="274" r:id="rId10"/>
    <p:sldId id="281" r:id="rId11"/>
    <p:sldId id="283" r:id="rId12"/>
    <p:sldId id="275" r:id="rId13"/>
    <p:sldId id="276" r:id="rId14"/>
    <p:sldId id="277" r:id="rId15"/>
    <p:sldId id="279" r:id="rId16"/>
    <p:sldId id="278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28-Dec-24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98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28-Dec-24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8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28-Dec-24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28-Dec-24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0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28-Dec-24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96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28-Dec-24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5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28-Dec-24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3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28-Dec-24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0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28-Dec-24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8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144566-2C87-4293-BC99-EFC4AF6C320B}" type="datetimeFigureOut">
              <a:rPr lang="en-US" smtClean="0"/>
              <a:t>28-Dec-24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0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28-Dec-24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144566-2C87-4293-BC99-EFC4AF6C320B}" type="datetimeFigureOut">
              <a:rPr lang="en-US" smtClean="0"/>
              <a:t>28-Dec-24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79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Concept of views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How to create views (Simple and Complex views)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How to update views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How to manipulate data in views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How to delete views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Uses of </a:t>
            </a:r>
            <a:r>
              <a:rPr lang="en-US" sz="2400" dirty="0" smtClean="0"/>
              <a:t>views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Summary of views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927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Defined Using Other </a:t>
            </a:r>
            <a:r>
              <a:rPr lang="en-US" dirty="0" smtClean="0"/>
              <a:t>Views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2009516"/>
            <a:ext cx="9201150" cy="4119821"/>
          </a:xfrm>
        </p:spPr>
      </p:pic>
    </p:spTree>
    <p:extLst>
      <p:ext uri="{BB962C8B-B14F-4D97-AF65-F5344CB8AC3E}">
        <p14:creationId xmlns:p14="http://schemas.microsoft.com/office/powerpoint/2010/main" val="2164437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Why Are Complex Views Usually Non-Updatable?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7280" y="1934200"/>
            <a:ext cx="10058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/>
              <a:t>Ambiguity in Mapping to Base Tables</a:t>
            </a:r>
            <a:r>
              <a:rPr lang="en-US" sz="2000" b="1" dirty="0" smtClean="0"/>
              <a:t>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dirty="0" smtClean="0"/>
              <a:t>If </a:t>
            </a:r>
            <a:r>
              <a:rPr lang="en-US" sz="2000" dirty="0"/>
              <a:t>a view combines multiple tables using joins, the system cannot determine which table to update when data is modified through the view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b="1" dirty="0" smtClean="0"/>
              <a:t>Derived </a:t>
            </a:r>
            <a:r>
              <a:rPr lang="en-US" sz="2000" b="1" dirty="0"/>
              <a:t>or Computed Columns</a:t>
            </a:r>
            <a:r>
              <a:rPr lang="en-US" sz="2000" b="1" dirty="0" smtClean="0"/>
              <a:t>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dirty="0" smtClean="0"/>
              <a:t>Views </a:t>
            </a:r>
            <a:r>
              <a:rPr lang="en-US" sz="2000" dirty="0"/>
              <a:t>with columns calculated using expressions (e.g., Salary * 12) cannot be updated because these columns don't directly exist in the base table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b="1" dirty="0" smtClean="0"/>
              <a:t>Aggregate </a:t>
            </a:r>
            <a:r>
              <a:rPr lang="en-US" sz="2000" b="1" dirty="0"/>
              <a:t>Functions</a:t>
            </a:r>
            <a:r>
              <a:rPr lang="en-US" sz="2000" b="1" dirty="0" smtClean="0"/>
              <a:t>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dirty="0" smtClean="0"/>
              <a:t>Views </a:t>
            </a:r>
            <a:r>
              <a:rPr lang="en-US" sz="2000" dirty="0"/>
              <a:t>with aggregate functions (e.g., SUM, AVG, COUNT) summarize data and cannot be mapped back to individual rows for updates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b="1" dirty="0" smtClean="0"/>
              <a:t>GROUP </a:t>
            </a:r>
            <a:r>
              <a:rPr lang="en-US" sz="2000" b="1" dirty="0"/>
              <a:t>BY or DISTINCT Clauses</a:t>
            </a:r>
            <a:r>
              <a:rPr lang="en-US" sz="2000" b="1" dirty="0" smtClean="0"/>
              <a:t>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dirty="0" smtClean="0"/>
              <a:t>These </a:t>
            </a:r>
            <a:r>
              <a:rPr lang="en-US" sz="2000" dirty="0"/>
              <a:t>operations collapse rows into groups, making it impossible to identify individual rows in the base table to update</a:t>
            </a:r>
          </a:p>
        </p:txBody>
      </p:sp>
    </p:spTree>
    <p:extLst>
      <p:ext uri="{BB962C8B-B14F-4D97-AF65-F5344CB8AC3E}">
        <p14:creationId xmlns:p14="http://schemas.microsoft.com/office/powerpoint/2010/main" val="3156747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Now we know how to create simple and complex views but what if we don't need our created views </a:t>
            </a:r>
            <a:r>
              <a:rPr lang="en-US" dirty="0" smtClean="0"/>
              <a:t>anymore.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So </a:t>
            </a:r>
            <a:r>
              <a:rPr lang="en-US" dirty="0"/>
              <a:t>we need to delete the view so as we DROP a table in SQL, similarly, we can delete or drop a view using the DROP statement.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DROP statement completely deletes the structure of the view.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05" y="3786000"/>
            <a:ext cx="10732770" cy="250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7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Suppose we want to add more columns to the created view so we will have to update the </a:t>
            </a:r>
            <a:r>
              <a:rPr lang="en-US" dirty="0" smtClean="0"/>
              <a:t>view.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updating the views we can use CREATE OR REPLACE VIEW statement, new columns will replace or get added to the view.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98" y="3057526"/>
            <a:ext cx="10482802" cy="328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Data in a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/>
              <a:t> Views can also be used to manipulate data in the scope of the view table only, manipulating data in a view does not affect the data of the original table. </a:t>
            </a:r>
            <a:endParaRPr lang="en-US" sz="2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/>
              <a:t> </a:t>
            </a:r>
            <a:r>
              <a:rPr lang="en-US" sz="2200" dirty="0" smtClean="0"/>
              <a:t>Updateable </a:t>
            </a:r>
            <a:r>
              <a:rPr lang="en-US" sz="2200" dirty="0"/>
              <a:t>Views are views that allow for data manipulation but there are certain conditions needed to be taken care of while manipulating the data of the </a:t>
            </a:r>
            <a:r>
              <a:rPr lang="en-US" sz="2200" dirty="0" smtClean="0"/>
              <a:t>view: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 smtClean="0"/>
              <a:t>The </a:t>
            </a:r>
            <a:r>
              <a:rPr lang="en-US" sz="2200" dirty="0"/>
              <a:t>GROUP BY and ORDER BY clauses should not be included in the SELECT statement used to generate the </a:t>
            </a:r>
            <a:r>
              <a:rPr lang="en-US" sz="2200" dirty="0" smtClean="0"/>
              <a:t>view.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 smtClean="0"/>
              <a:t>The </a:t>
            </a:r>
            <a:r>
              <a:rPr lang="en-US" sz="2200" dirty="0"/>
              <a:t>DISTINCT keyword should not be used in the SELECT </a:t>
            </a:r>
            <a:r>
              <a:rPr lang="en-US" sz="2200" dirty="0" smtClean="0"/>
              <a:t>statement.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 smtClean="0"/>
              <a:t>All </a:t>
            </a:r>
            <a:r>
              <a:rPr lang="en-US" sz="2200" dirty="0"/>
              <a:t>NOT NULL values should be present in the </a:t>
            </a:r>
            <a:r>
              <a:rPr lang="en-US" sz="2200" dirty="0" smtClean="0"/>
              <a:t>View.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 smtClean="0"/>
              <a:t>Nested </a:t>
            </a:r>
            <a:r>
              <a:rPr lang="en-US" sz="2200" dirty="0"/>
              <a:t>or complex queries should not be used to construct the </a:t>
            </a:r>
            <a:r>
              <a:rPr lang="en-US" sz="2200" dirty="0" smtClean="0"/>
              <a:t>view.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200" dirty="0" smtClean="0"/>
              <a:t>A </a:t>
            </a:r>
            <a:r>
              <a:rPr lang="en-US" sz="2200" dirty="0"/>
              <a:t>single table should be used to generate the view. We will not be able to update the view if it was constructed using several tables.</a:t>
            </a:r>
          </a:p>
        </p:txBody>
      </p:sp>
    </p:spTree>
    <p:extLst>
      <p:ext uri="{BB962C8B-B14F-4D97-AF65-F5344CB8AC3E}">
        <p14:creationId xmlns:p14="http://schemas.microsoft.com/office/powerpoint/2010/main" val="38521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Row in a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Deleting a row in the view takes the same syntax as we use to delete a row in a simple table.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2547814"/>
            <a:ext cx="8858249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Row in a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Inserting a row in the view takes the same syntax as we use to insert a row in a simple </a:t>
            </a:r>
            <a:r>
              <a:rPr lang="en-US" dirty="0" smtClean="0"/>
              <a:t>table.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3" y="2514472"/>
            <a:ext cx="9115425" cy="217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1755" y="2315497"/>
            <a:ext cx="73594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accent2"/>
                </a:solidFill>
              </a:rPr>
              <a:t>Thank You</a:t>
            </a:r>
            <a:endParaRPr lang="en-US" sz="8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62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Views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63040" y="1970038"/>
            <a:ext cx="94945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/>
              <a:t>A view is a virtual table in a database that is created by a SQL query. </a:t>
            </a:r>
            <a:endParaRPr lang="en-US" sz="2000" dirty="0" smtClean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/>
              <a:t>It </a:t>
            </a:r>
            <a:r>
              <a:rPr lang="en-US" sz="2000" dirty="0"/>
              <a:t>does not store data physically but provides a way to look at data from one or more tables through a predefined query. </a:t>
            </a:r>
            <a:endParaRPr lang="en-US" sz="2000" dirty="0" smtClean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/>
              <a:t>Views </a:t>
            </a:r>
            <a:r>
              <a:rPr lang="en-US" sz="2000" dirty="0"/>
              <a:t>act as an abstraction layer to simplify complex queries and restrict access to specific data</a:t>
            </a:r>
            <a:r>
              <a:rPr lang="en-US" sz="2000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/>
              <a:t>Views </a:t>
            </a:r>
            <a:r>
              <a:rPr lang="en-US" sz="2000" dirty="0"/>
              <a:t>are dynamic and always reflect the latest changes made to the underlying tables</a:t>
            </a:r>
            <a:r>
              <a:rPr lang="en-US" sz="2000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/>
              <a:t>They </a:t>
            </a:r>
            <a:r>
              <a:rPr lang="en-US" sz="2000" dirty="0"/>
              <a:t>behave like a real table when queried, but their content is generated dynamically from the base tables.</a:t>
            </a:r>
          </a:p>
        </p:txBody>
      </p:sp>
    </p:spTree>
    <p:extLst>
      <p:ext uri="{BB962C8B-B14F-4D97-AF65-F5344CB8AC3E}">
        <p14:creationId xmlns:p14="http://schemas.microsoft.com/office/powerpoint/2010/main" val="342418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Views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sz="2200" dirty="0"/>
              <a:t>Let's take an example to understand this better. </a:t>
            </a:r>
            <a:endParaRPr lang="en-US" sz="2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/>
              <a:t> </a:t>
            </a:r>
            <a:r>
              <a:rPr lang="en-US" sz="2200" dirty="0" smtClean="0"/>
              <a:t>Suppose</a:t>
            </a:r>
            <a:r>
              <a:rPr lang="en-US" sz="2200" dirty="0"/>
              <a:t>, the user needs only 2 columns of data, so instead of giving him access to the whole table in the database, the Database Administrator can easily create a virtual table of 2 columns which the user needs using the views. </a:t>
            </a:r>
            <a:endParaRPr lang="en-US" sz="2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/>
              <a:t> </a:t>
            </a:r>
            <a:r>
              <a:rPr lang="en-US" sz="2200" dirty="0" smtClean="0"/>
              <a:t>This </a:t>
            </a:r>
            <a:r>
              <a:rPr lang="en-US" sz="2200" dirty="0"/>
              <a:t>will not give full access to the table and the user is only seeing the projection of only 2 columns and it keeps the database secure.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87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56123"/>
            <a:ext cx="10058400" cy="1450757"/>
          </a:xfrm>
        </p:spPr>
        <p:txBody>
          <a:bodyPr/>
          <a:lstStyle/>
          <a:p>
            <a:r>
              <a:rPr lang="en-US" dirty="0" smtClean="0"/>
              <a:t>Purposes of Views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7280" y="1983939"/>
            <a:ext cx="51206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Data Abstraction</a:t>
            </a:r>
            <a:r>
              <a:rPr lang="en-US" b="1" dirty="0" smtClean="0"/>
              <a:t>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 smtClean="0"/>
              <a:t>Simplifies </a:t>
            </a:r>
            <a:r>
              <a:rPr lang="en-US" dirty="0"/>
              <a:t>complex queries by hiding the underlying complexity from users</a:t>
            </a:r>
            <a:r>
              <a:rPr lang="en-US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 smtClean="0"/>
              <a:t>For </a:t>
            </a:r>
            <a:r>
              <a:rPr lang="en-US" dirty="0"/>
              <a:t>example, joining multiple tables or applying filters can be abstracted into a single </a:t>
            </a:r>
            <a:r>
              <a:rPr lang="en-US" dirty="0" smtClean="0"/>
              <a:t>view.</a:t>
            </a:r>
          </a:p>
          <a:p>
            <a:pPr algn="just"/>
            <a:r>
              <a:rPr lang="en-US" b="1" dirty="0" smtClean="0"/>
              <a:t>Data </a:t>
            </a:r>
            <a:r>
              <a:rPr lang="en-US" b="1" dirty="0"/>
              <a:t>Security</a:t>
            </a:r>
            <a:r>
              <a:rPr lang="en-US" b="1" dirty="0" smtClean="0"/>
              <a:t>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 smtClean="0"/>
              <a:t>Restricts </a:t>
            </a:r>
            <a:r>
              <a:rPr lang="en-US" dirty="0"/>
              <a:t>access to sensitive data by showing only specific rows or columns to users</a:t>
            </a:r>
            <a:r>
              <a:rPr lang="en-US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 smtClean="0"/>
              <a:t>Example</a:t>
            </a:r>
            <a:r>
              <a:rPr lang="en-US" dirty="0"/>
              <a:t>: A view can expose only non-confidential employee details while hiding salaries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Simplified </a:t>
            </a:r>
            <a:r>
              <a:rPr lang="en-US" b="1" dirty="0"/>
              <a:t>Querying</a:t>
            </a:r>
            <a:r>
              <a:rPr lang="en-US" b="1" dirty="0" smtClean="0"/>
              <a:t>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 smtClean="0"/>
              <a:t>Makes </a:t>
            </a:r>
            <a:r>
              <a:rPr lang="en-US" dirty="0"/>
              <a:t>querying easier for end users by providing a user-friendly schema</a:t>
            </a:r>
            <a:r>
              <a:rPr lang="en-US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 smtClean="0"/>
              <a:t>Example</a:t>
            </a:r>
            <a:r>
              <a:rPr lang="en-US" dirty="0"/>
              <a:t>: A view named </a:t>
            </a:r>
            <a:r>
              <a:rPr lang="en-US" dirty="0" err="1"/>
              <a:t>Sales_Summary</a:t>
            </a:r>
            <a:r>
              <a:rPr lang="en-US" dirty="0"/>
              <a:t> can summarize sales data for analysis.</a:t>
            </a:r>
          </a:p>
        </p:txBody>
      </p:sp>
      <p:sp>
        <p:nvSpPr>
          <p:cNvPr id="6" name="Rectangle 5"/>
          <p:cNvSpPr/>
          <p:nvPr/>
        </p:nvSpPr>
        <p:spPr>
          <a:xfrm>
            <a:off x="6492240" y="1983939"/>
            <a:ext cx="5105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Logical Independence</a:t>
            </a:r>
            <a:r>
              <a:rPr lang="en-US" b="1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Allows </a:t>
            </a:r>
            <a:r>
              <a:rPr lang="en-US" dirty="0"/>
              <a:t>changes to the database schema (like adding columns) without affecting end-user queries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Reusability: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Once </a:t>
            </a:r>
            <a:r>
              <a:rPr lang="en-US" dirty="0"/>
              <a:t>created, a view can be reused across different queries, reducing redundancy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Data </a:t>
            </a:r>
            <a:r>
              <a:rPr lang="en-US" b="1" dirty="0"/>
              <a:t>Aggregation and Reporting</a:t>
            </a:r>
            <a:r>
              <a:rPr lang="en-US" b="1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Useful </a:t>
            </a:r>
            <a:r>
              <a:rPr lang="en-US" dirty="0"/>
              <a:t>for generating reports by combining or summarizing data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Example</a:t>
            </a:r>
            <a:r>
              <a:rPr lang="en-US" dirty="0"/>
              <a:t>: A view can calculate monthly sales totals for reporting purposes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Real-Time </a:t>
            </a:r>
            <a:r>
              <a:rPr lang="en-US" b="1" dirty="0"/>
              <a:t>Data Representation</a:t>
            </a:r>
            <a:r>
              <a:rPr lang="en-US" b="1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Since </a:t>
            </a:r>
            <a:r>
              <a:rPr lang="en-US" dirty="0"/>
              <a:t>views are dynamic, they always show the most recent data from the underlying tables.</a:t>
            </a:r>
          </a:p>
        </p:txBody>
      </p:sp>
    </p:spTree>
    <p:extLst>
      <p:ext uri="{BB962C8B-B14F-4D97-AF65-F5344CB8AC3E}">
        <p14:creationId xmlns:p14="http://schemas.microsoft.com/office/powerpoint/2010/main" val="423820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16524"/>
            <a:ext cx="6189345" cy="3881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325" y="1985062"/>
            <a:ext cx="4614863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9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</a:t>
            </a:r>
            <a:r>
              <a:rPr lang="en-US" dirty="0" smtClean="0"/>
              <a:t>view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The </a:t>
            </a:r>
            <a:r>
              <a:rPr lang="en-US" dirty="0"/>
              <a:t>view can be created by using the CREATE VIEW statement, Views can be simple or complex depending on their usage.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2" y="2886075"/>
            <a:ext cx="9115425" cy="26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59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56123"/>
            <a:ext cx="10058400" cy="1450757"/>
          </a:xfrm>
        </p:spPr>
        <p:txBody>
          <a:bodyPr/>
          <a:lstStyle/>
          <a:p>
            <a:r>
              <a:rPr lang="en-US" dirty="0" smtClean="0"/>
              <a:t>Simple View (Updateable)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64920" y="1859340"/>
            <a:ext cx="5943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/>
              <a:t>Simple view is the view that is made from a single table, It takes only one table and just the </a:t>
            </a:r>
            <a:r>
              <a:rPr lang="en-US" sz="2000" dirty="0" smtClean="0"/>
              <a:t>conditions.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/>
              <a:t>It </a:t>
            </a:r>
            <a:r>
              <a:rPr lang="en-US" sz="2000" dirty="0"/>
              <a:t>also does not take any inbuilt SQL functions like AVG(), MIN(), MAX() </a:t>
            </a:r>
            <a:r>
              <a:rPr lang="en-US" sz="2000" dirty="0" err="1"/>
              <a:t>etc</a:t>
            </a:r>
            <a:r>
              <a:rPr lang="en-US" sz="2000" dirty="0"/>
              <a:t>, or GROUP BY </a:t>
            </a:r>
            <a:r>
              <a:rPr lang="en-US" sz="2000" dirty="0" smtClean="0"/>
              <a:t>clause.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/>
              <a:t>While </a:t>
            </a:r>
            <a:r>
              <a:rPr lang="en-US" sz="2000" dirty="0"/>
              <a:t>creating a simple view, we are not creating an actual table, we are just projecting the data from the original table to create a view </a:t>
            </a:r>
            <a:r>
              <a:rPr lang="en-US" sz="2000" dirty="0" smtClean="0"/>
              <a:t>table.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/>
              <a:t>Let's </a:t>
            </a:r>
            <a:r>
              <a:rPr lang="en-US" sz="2000" dirty="0"/>
              <a:t>look at some examples for creating a simple </a:t>
            </a:r>
            <a:r>
              <a:rPr lang="en-US" sz="2000" dirty="0" smtClean="0"/>
              <a:t>view.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/>
              <a:t>Example : </a:t>
            </a:r>
            <a:r>
              <a:rPr lang="en-US" sz="2000" dirty="0"/>
              <a:t>In this example, we are creating a view table from </a:t>
            </a:r>
            <a:r>
              <a:rPr lang="en-US" sz="2000" dirty="0" smtClean="0"/>
              <a:t>Student Table </a:t>
            </a:r>
            <a:r>
              <a:rPr lang="en-US" sz="2000" dirty="0"/>
              <a:t>for getting the </a:t>
            </a:r>
            <a:r>
              <a:rPr lang="en-US" sz="2000" dirty="0" err="1" smtClean="0"/>
              <a:t>StudentId</a:t>
            </a:r>
            <a:r>
              <a:rPr lang="en-US" sz="2000" dirty="0" smtClean="0"/>
              <a:t>, Name and Age. </a:t>
            </a:r>
            <a:r>
              <a:rPr lang="en-US" sz="2000" dirty="0"/>
              <a:t>So the query will be :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7955280" y="2464415"/>
            <a:ext cx="34442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CREATE VIEW </a:t>
            </a:r>
            <a:r>
              <a:rPr lang="en-US" sz="2000" b="1" dirty="0" err="1">
                <a:solidFill>
                  <a:srgbClr val="0070C0"/>
                </a:solidFill>
              </a:rPr>
              <a:t>Student_View</a:t>
            </a:r>
            <a:r>
              <a:rPr lang="en-US" sz="2000" b="1" dirty="0">
                <a:solidFill>
                  <a:srgbClr val="0070C0"/>
                </a:solidFill>
              </a:rPr>
              <a:t> AS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SELECT </a:t>
            </a:r>
            <a:r>
              <a:rPr lang="en-US" sz="2000" b="1" dirty="0" err="1">
                <a:solidFill>
                  <a:srgbClr val="0070C0"/>
                </a:solidFill>
              </a:rPr>
              <a:t>StudentID</a:t>
            </a:r>
            <a:r>
              <a:rPr lang="en-US" sz="2000" b="1" dirty="0">
                <a:solidFill>
                  <a:srgbClr val="0070C0"/>
                </a:solidFill>
              </a:rPr>
              <a:t>, Name, Age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FROM Students;</a:t>
            </a:r>
          </a:p>
        </p:txBody>
      </p:sp>
    </p:spTree>
    <p:extLst>
      <p:ext uri="{BB962C8B-B14F-4D97-AF65-F5344CB8AC3E}">
        <p14:creationId xmlns:p14="http://schemas.microsoft.com/office/powerpoint/2010/main" val="2139322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View (Non Updatable)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sz="2200" dirty="0" smtClean="0"/>
              <a:t>The </a:t>
            </a:r>
            <a:r>
              <a:rPr lang="en-US" sz="2200" dirty="0"/>
              <a:t>complex view is the view that is made from multiple </a:t>
            </a:r>
            <a:r>
              <a:rPr lang="en-US" sz="2200" dirty="0" smtClean="0"/>
              <a:t>tables.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/>
              <a:t> </a:t>
            </a:r>
            <a:r>
              <a:rPr lang="en-US" sz="2200" dirty="0" smtClean="0"/>
              <a:t>It </a:t>
            </a:r>
            <a:r>
              <a:rPr lang="en-US" sz="2200" dirty="0"/>
              <a:t>takes multiple tables in which data is accessed using joins or cross </a:t>
            </a:r>
            <a:r>
              <a:rPr lang="en-US" sz="2200" dirty="0" smtClean="0"/>
              <a:t>products.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/>
              <a:t> </a:t>
            </a:r>
            <a:r>
              <a:rPr lang="en-US" sz="2200" dirty="0" smtClean="0"/>
              <a:t>It </a:t>
            </a:r>
            <a:r>
              <a:rPr lang="en-US" sz="2200" dirty="0"/>
              <a:t>contains inbuilt SQL functions like AVG(), MIN(), MAX() </a:t>
            </a:r>
            <a:r>
              <a:rPr lang="en-US" sz="2200" dirty="0" err="1"/>
              <a:t>etc</a:t>
            </a:r>
            <a:r>
              <a:rPr lang="en-US" sz="2200" dirty="0"/>
              <a:t>, or GROUP BY clause. </a:t>
            </a:r>
            <a:endParaRPr lang="en-US" sz="22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/>
              <a:t> </a:t>
            </a:r>
            <a:r>
              <a:rPr lang="en-US" sz="2200" dirty="0" smtClean="0"/>
              <a:t>So</a:t>
            </a:r>
            <a:r>
              <a:rPr lang="en-US" sz="2200" dirty="0"/>
              <a:t>, whenever we need to access data from multiple tables we can make use of Complex Views.</a:t>
            </a:r>
          </a:p>
        </p:txBody>
      </p:sp>
    </p:spTree>
    <p:extLst>
      <p:ext uri="{BB962C8B-B14F-4D97-AF65-F5344CB8AC3E}">
        <p14:creationId xmlns:p14="http://schemas.microsoft.com/office/powerpoint/2010/main" val="3507799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Complex View cont..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80160" y="2264956"/>
            <a:ext cx="46329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CREATE VIEW </a:t>
            </a:r>
            <a:r>
              <a:rPr lang="en-US" sz="2000" dirty="0" err="1">
                <a:solidFill>
                  <a:srgbClr val="0070C0"/>
                </a:solidFill>
              </a:rPr>
              <a:t>Sales_Summary</a:t>
            </a:r>
            <a:r>
              <a:rPr lang="en-US" sz="2000" dirty="0">
                <a:solidFill>
                  <a:srgbClr val="0070C0"/>
                </a:solidFill>
              </a:rPr>
              <a:t> AS</a:t>
            </a:r>
          </a:p>
          <a:p>
            <a:r>
              <a:rPr lang="en-US" sz="2000" dirty="0">
                <a:solidFill>
                  <a:srgbClr val="0070C0"/>
                </a:solidFill>
              </a:rPr>
              <a:t>SELECT </a:t>
            </a:r>
            <a:r>
              <a:rPr lang="en-US" sz="2000" dirty="0" err="1">
                <a:solidFill>
                  <a:srgbClr val="0070C0"/>
                </a:solidFill>
              </a:rPr>
              <a:t>ProductID</a:t>
            </a:r>
            <a:r>
              <a:rPr lang="en-US" sz="2000" dirty="0">
                <a:solidFill>
                  <a:srgbClr val="0070C0"/>
                </a:solidFill>
              </a:rPr>
              <a:t>, SUM(</a:t>
            </a:r>
            <a:r>
              <a:rPr lang="en-US" sz="2000" dirty="0" err="1">
                <a:solidFill>
                  <a:srgbClr val="0070C0"/>
                </a:solidFill>
              </a:rPr>
              <a:t>SalesAmount</a:t>
            </a:r>
            <a:r>
              <a:rPr lang="en-US" sz="2000" dirty="0">
                <a:solidFill>
                  <a:srgbClr val="0070C0"/>
                </a:solidFill>
              </a:rPr>
              <a:t>) AS </a:t>
            </a:r>
            <a:r>
              <a:rPr lang="en-US" sz="2000" dirty="0" err="1">
                <a:solidFill>
                  <a:srgbClr val="0070C0"/>
                </a:solidFill>
              </a:rPr>
              <a:t>TotalSales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FROM Sales</a:t>
            </a:r>
          </a:p>
          <a:p>
            <a:r>
              <a:rPr lang="en-US" sz="2000" dirty="0">
                <a:solidFill>
                  <a:srgbClr val="0070C0"/>
                </a:solidFill>
              </a:rPr>
              <a:t>GROUP BY </a:t>
            </a:r>
            <a:r>
              <a:rPr lang="en-US" sz="2000" dirty="0" err="1">
                <a:solidFill>
                  <a:srgbClr val="0070C0"/>
                </a:solidFill>
              </a:rPr>
              <a:t>ProductID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3383280" y="44237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Reason for Non-Updatability</a:t>
            </a:r>
            <a:r>
              <a:rPr lang="en-US" b="1" dirty="0" smtClean="0"/>
              <a:t>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 smtClean="0"/>
              <a:t>The </a:t>
            </a:r>
            <a:r>
              <a:rPr lang="en-US" dirty="0"/>
              <a:t>SUM function aggregates data, and there is no one-to-one mapping between the view rows and the base table rows.</a:t>
            </a:r>
          </a:p>
        </p:txBody>
      </p:sp>
    </p:spTree>
    <p:extLst>
      <p:ext uri="{BB962C8B-B14F-4D97-AF65-F5344CB8AC3E}">
        <p14:creationId xmlns:p14="http://schemas.microsoft.com/office/powerpoint/2010/main" val="1595687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771</TotalTime>
  <Words>1156</Words>
  <Application>Microsoft Office PowerPoint</Application>
  <PresentationFormat>Widescreen</PresentationFormat>
  <Paragraphs>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Wingdings</vt:lpstr>
      <vt:lpstr>Retrospect</vt:lpstr>
      <vt:lpstr>Outline</vt:lpstr>
      <vt:lpstr>Concept of Views</vt:lpstr>
      <vt:lpstr>Concept of Views cont..</vt:lpstr>
      <vt:lpstr>Purposes of Views</vt:lpstr>
      <vt:lpstr>Creating a view</vt:lpstr>
      <vt:lpstr>Creating a view cont..</vt:lpstr>
      <vt:lpstr>Simple View (Updateable)</vt:lpstr>
      <vt:lpstr>Complex View (Non Updatable)</vt:lpstr>
      <vt:lpstr>Creating a Complex View cont..</vt:lpstr>
      <vt:lpstr>Views Defined Using Other Views</vt:lpstr>
      <vt:lpstr>Why Are Complex Views Usually Non-Updatable?</vt:lpstr>
      <vt:lpstr>Deleting View</vt:lpstr>
      <vt:lpstr>Updating View</vt:lpstr>
      <vt:lpstr>Manipulating Data in a View</vt:lpstr>
      <vt:lpstr>Deleting Row in a View</vt:lpstr>
      <vt:lpstr>Inserting a Row in a 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user</dc:creator>
  <cp:lastModifiedBy>Suman Reza</cp:lastModifiedBy>
  <cp:revision>306</cp:revision>
  <dcterms:created xsi:type="dcterms:W3CDTF">2022-04-02T13:01:45Z</dcterms:created>
  <dcterms:modified xsi:type="dcterms:W3CDTF">2024-12-28T05:59:56Z</dcterms:modified>
</cp:coreProperties>
</file>