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77" r:id="rId4"/>
    <p:sldId id="278" r:id="rId5"/>
    <p:sldId id="273" r:id="rId6"/>
    <p:sldId id="279" r:id="rId7"/>
    <p:sldId id="280" r:id="rId8"/>
    <p:sldId id="28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98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8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9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5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3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8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144566-2C87-4293-BC99-EFC4AF6C320B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0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144566-2C87-4293-BC99-EFC4AF6C320B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79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Trigger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27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288" y="2102909"/>
            <a:ext cx="9918383" cy="40233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sz="2200" dirty="0" smtClean="0"/>
              <a:t>A </a:t>
            </a:r>
            <a:r>
              <a:rPr lang="en-US" sz="2200" dirty="0"/>
              <a:t>trigger is a stored procedure in database which automatically invokes whenever a special event in the database occurs.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 smtClean="0"/>
              <a:t> For </a:t>
            </a:r>
            <a:r>
              <a:rPr lang="en-US" sz="2200" dirty="0"/>
              <a:t>example, a trigger can be invoked when a row is inserted into a specified table or when certain table columns are being updated. </a:t>
            </a:r>
            <a:endParaRPr lang="en-US" sz="2200" dirty="0" smtClean="0"/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Some Examples – When to Use Triggers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4913" y="1956138"/>
            <a:ext cx="49387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/>
              <a:t>Maintaining Audit Logs</a:t>
            </a:r>
            <a:r>
              <a:rPr lang="en-US" b="1" dirty="0" smtClean="0"/>
              <a:t>:</a:t>
            </a:r>
          </a:p>
          <a:p>
            <a:pPr algn="just"/>
            <a:r>
              <a:rPr lang="en-US" b="1" dirty="0" smtClean="0"/>
              <a:t>	Scenario</a:t>
            </a:r>
            <a:r>
              <a:rPr lang="en-US" b="1" dirty="0"/>
              <a:t>: </a:t>
            </a:r>
            <a:r>
              <a:rPr lang="en-US" dirty="0"/>
              <a:t>Record all changes to a </a:t>
            </a:r>
            <a:r>
              <a:rPr lang="en-US" dirty="0" smtClean="0"/>
              <a:t>	"</a:t>
            </a:r>
            <a:r>
              <a:rPr lang="en-US" dirty="0" err="1"/>
              <a:t>CustomerDetails</a:t>
            </a:r>
            <a:r>
              <a:rPr lang="en-US" dirty="0"/>
              <a:t>" table in an "</a:t>
            </a:r>
            <a:r>
              <a:rPr lang="en-US" dirty="0" err="1"/>
              <a:t>AuditLog</a:t>
            </a:r>
            <a:r>
              <a:rPr lang="en-US" dirty="0"/>
              <a:t>" </a:t>
            </a:r>
            <a:r>
              <a:rPr lang="en-US" dirty="0" smtClean="0"/>
              <a:t>	table </a:t>
            </a:r>
            <a:r>
              <a:rPr lang="en-US" dirty="0"/>
              <a:t>with details like operation type, </a:t>
            </a:r>
            <a:r>
              <a:rPr lang="en-US" dirty="0" smtClean="0"/>
              <a:t>	user</a:t>
            </a:r>
            <a:r>
              <a:rPr lang="en-US" dirty="0"/>
              <a:t>, and timestamp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	Trigger </a:t>
            </a:r>
            <a:r>
              <a:rPr lang="en-US" b="1" dirty="0"/>
              <a:t>Example: </a:t>
            </a:r>
            <a:r>
              <a:rPr lang="en-US" dirty="0"/>
              <a:t>A trigger logs each </a:t>
            </a:r>
            <a:r>
              <a:rPr lang="en-US" dirty="0" smtClean="0"/>
              <a:t>	update</a:t>
            </a:r>
            <a:r>
              <a:rPr lang="en-US" dirty="0"/>
              <a:t>, insert, or delete operation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 smtClean="0"/>
              <a:t>Enforcing </a:t>
            </a:r>
            <a:r>
              <a:rPr lang="en-US" b="1" dirty="0"/>
              <a:t>Business Rules</a:t>
            </a:r>
            <a:r>
              <a:rPr lang="en-US" b="1" dirty="0" smtClean="0"/>
              <a:t>:</a:t>
            </a:r>
          </a:p>
          <a:p>
            <a:pPr algn="just"/>
            <a:r>
              <a:rPr lang="en-US" b="1" dirty="0" smtClean="0"/>
              <a:t>	Scenario</a:t>
            </a:r>
            <a:r>
              <a:rPr lang="en-US" b="1" dirty="0"/>
              <a:t>: </a:t>
            </a:r>
            <a:r>
              <a:rPr lang="en-US" dirty="0"/>
              <a:t>Prevent an order from being </a:t>
            </a:r>
            <a:r>
              <a:rPr lang="en-US" dirty="0" smtClean="0"/>
              <a:t>	placed </a:t>
            </a:r>
            <a:r>
              <a:rPr lang="en-US" dirty="0"/>
              <a:t>if the stock quantity is </a:t>
            </a:r>
            <a:r>
              <a:rPr lang="en-US" dirty="0" smtClean="0"/>
              <a:t>	insufficient.</a:t>
            </a:r>
          </a:p>
          <a:p>
            <a:pPr algn="just"/>
            <a:r>
              <a:rPr lang="en-US" dirty="0" smtClean="0"/>
              <a:t>	</a:t>
            </a:r>
            <a:r>
              <a:rPr lang="en-US" b="1" dirty="0" smtClean="0"/>
              <a:t>Trigger </a:t>
            </a:r>
            <a:r>
              <a:rPr lang="en-US" b="1" dirty="0"/>
              <a:t>Example: </a:t>
            </a:r>
            <a:r>
              <a:rPr lang="en-US" dirty="0"/>
              <a:t>A trigger checks stock </a:t>
            </a:r>
            <a:r>
              <a:rPr lang="en-US" dirty="0" smtClean="0"/>
              <a:t>	availability </a:t>
            </a:r>
            <a:r>
              <a:rPr lang="en-US" dirty="0"/>
              <a:t>before allowing an order to </a:t>
            </a:r>
            <a:r>
              <a:rPr lang="en-US" dirty="0" smtClean="0"/>
              <a:t>	be </a:t>
            </a:r>
            <a:r>
              <a:rPr lang="en-US" dirty="0"/>
              <a:t>inserted.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5562" y="1956138"/>
            <a:ext cx="47501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/>
              <a:t>Cascading Updates/Deletions</a:t>
            </a:r>
            <a:r>
              <a:rPr lang="en-US" b="1" dirty="0" smtClean="0"/>
              <a:t>:</a:t>
            </a:r>
          </a:p>
          <a:p>
            <a:pPr algn="just"/>
            <a:r>
              <a:rPr lang="en-US" b="1" dirty="0" smtClean="0"/>
              <a:t>	Scenario</a:t>
            </a:r>
            <a:r>
              <a:rPr lang="en-US" b="1" dirty="0"/>
              <a:t>: </a:t>
            </a:r>
            <a:r>
              <a:rPr lang="en-US" dirty="0"/>
              <a:t>When a department is </a:t>
            </a:r>
            <a:r>
              <a:rPr lang="en-US" dirty="0" smtClean="0"/>
              <a:t>	deleted</a:t>
            </a:r>
            <a:r>
              <a:rPr lang="en-US" dirty="0"/>
              <a:t>, all employees in that </a:t>
            </a:r>
            <a:r>
              <a:rPr lang="en-US" dirty="0" smtClean="0"/>
              <a:t>	department </a:t>
            </a:r>
            <a:r>
              <a:rPr lang="en-US" dirty="0"/>
              <a:t>should also be removed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	Trigger </a:t>
            </a:r>
            <a:r>
              <a:rPr lang="en-US" b="1" dirty="0"/>
              <a:t>Example: </a:t>
            </a:r>
            <a:r>
              <a:rPr lang="en-US" dirty="0"/>
              <a:t>A trigger cascades </a:t>
            </a:r>
            <a:r>
              <a:rPr lang="en-US" dirty="0" smtClean="0"/>
              <a:t>	the </a:t>
            </a:r>
            <a:r>
              <a:rPr lang="en-US" dirty="0"/>
              <a:t>delete operation to dependent </a:t>
            </a:r>
            <a:r>
              <a:rPr lang="en-US" dirty="0" smtClean="0"/>
              <a:t>	rows.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 smtClean="0"/>
              <a:t>Automatically </a:t>
            </a:r>
            <a:r>
              <a:rPr lang="en-US" b="1" dirty="0"/>
              <a:t>Updating Derived Data</a:t>
            </a:r>
            <a:r>
              <a:rPr lang="en-US" b="1" dirty="0" smtClean="0"/>
              <a:t>:</a:t>
            </a:r>
          </a:p>
          <a:p>
            <a:pPr algn="just"/>
            <a:r>
              <a:rPr lang="en-US" b="1" dirty="0" smtClean="0"/>
              <a:t>	Scenario</a:t>
            </a:r>
            <a:r>
              <a:rPr lang="en-US" b="1" dirty="0"/>
              <a:t>: </a:t>
            </a:r>
            <a:r>
              <a:rPr lang="en-US" dirty="0"/>
              <a:t>Update the "</a:t>
            </a:r>
            <a:r>
              <a:rPr lang="en-US" dirty="0" err="1"/>
              <a:t>TotalSalary</a:t>
            </a:r>
            <a:r>
              <a:rPr lang="en-US" dirty="0"/>
              <a:t>" </a:t>
            </a:r>
            <a:r>
              <a:rPr lang="en-US" dirty="0" smtClean="0"/>
              <a:t>	column </a:t>
            </a:r>
            <a:r>
              <a:rPr lang="en-US" dirty="0"/>
              <a:t>in a "Departments" table </a:t>
            </a:r>
            <a:r>
              <a:rPr lang="en-US" dirty="0" smtClean="0"/>
              <a:t>	whenever </a:t>
            </a:r>
            <a:r>
              <a:rPr lang="en-US" dirty="0"/>
              <a:t>an employee's salary is </a:t>
            </a:r>
            <a:r>
              <a:rPr lang="en-US" dirty="0" smtClean="0"/>
              <a:t>	changed </a:t>
            </a:r>
            <a:r>
              <a:rPr lang="en-US" dirty="0"/>
              <a:t>in the "Employees" table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	Trigger </a:t>
            </a:r>
            <a:r>
              <a:rPr lang="en-US" b="1" dirty="0"/>
              <a:t>Example: </a:t>
            </a:r>
            <a:r>
              <a:rPr lang="en-US" dirty="0"/>
              <a:t>A trigger recalculates </a:t>
            </a:r>
            <a:r>
              <a:rPr lang="en-US" dirty="0" smtClean="0"/>
              <a:t>	the </a:t>
            </a:r>
            <a:r>
              <a:rPr lang="en-US" dirty="0"/>
              <a:t>total salary whenever an update </a:t>
            </a:r>
            <a:r>
              <a:rPr lang="en-US" dirty="0" smtClean="0"/>
              <a:t>	occurs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673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 Syntax of 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543" y="1917171"/>
            <a:ext cx="4689157" cy="402336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CREATE TRIGGER </a:t>
            </a:r>
            <a:r>
              <a:rPr lang="en-US" b="1" dirty="0" err="1">
                <a:solidFill>
                  <a:srgbClr val="002060"/>
                </a:solidFill>
              </a:rPr>
              <a:t>trigger_name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{ BEFORE | AFTER } </a:t>
            </a:r>
          </a:p>
          <a:p>
            <a:r>
              <a:rPr lang="en-US" b="1" dirty="0">
                <a:solidFill>
                  <a:srgbClr val="002060"/>
                </a:solidFill>
              </a:rPr>
              <a:t>{ INSERT | UPDATE | DELETE } </a:t>
            </a:r>
          </a:p>
          <a:p>
            <a:r>
              <a:rPr lang="en-US" b="1" dirty="0">
                <a:solidFill>
                  <a:srgbClr val="002060"/>
                </a:solidFill>
              </a:rPr>
              <a:t>ON </a:t>
            </a:r>
            <a:r>
              <a:rPr lang="en-US" b="1" dirty="0" err="1">
                <a:solidFill>
                  <a:srgbClr val="002060"/>
                </a:solidFill>
              </a:rPr>
              <a:t>table_name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FOR EACH ROW</a:t>
            </a:r>
          </a:p>
          <a:p>
            <a:r>
              <a:rPr lang="en-US" b="1" dirty="0">
                <a:solidFill>
                  <a:srgbClr val="002060"/>
                </a:solidFill>
              </a:rPr>
              <a:t>BEGIN</a:t>
            </a:r>
          </a:p>
          <a:p>
            <a:r>
              <a:rPr lang="en-US" b="1" dirty="0">
                <a:solidFill>
                  <a:srgbClr val="002060"/>
                </a:solidFill>
              </a:rPr>
              <a:t>   -- Trigger logic (actions such as SQL statements)</a:t>
            </a:r>
          </a:p>
          <a:p>
            <a:r>
              <a:rPr lang="en-US" b="1" dirty="0">
                <a:solidFill>
                  <a:srgbClr val="002060"/>
                </a:solidFill>
              </a:rPr>
              <a:t>END;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6313" y="1917171"/>
            <a:ext cx="50387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syntax for creating a trigger in a Database Management System (DBMS) typically includes the following components</a:t>
            </a:r>
            <a:r>
              <a:rPr lang="en-US" dirty="0" smtClean="0"/>
              <a:t>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 smtClean="0"/>
              <a:t>Trigger </a:t>
            </a:r>
            <a:r>
              <a:rPr lang="en-US" b="1" dirty="0"/>
              <a:t>Name: </a:t>
            </a:r>
            <a:r>
              <a:rPr lang="en-US" dirty="0"/>
              <a:t>The name of the trigger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 smtClean="0"/>
              <a:t>Trigger </a:t>
            </a:r>
            <a:r>
              <a:rPr lang="en-US" b="1" dirty="0"/>
              <a:t>Timing: </a:t>
            </a:r>
            <a:r>
              <a:rPr lang="en-US" dirty="0"/>
              <a:t>Defines whether the trigger will fire BEFORE or AFTER the triggering event (INSERT, UPDATE, or DELETE</a:t>
            </a:r>
            <a:r>
              <a:rPr lang="en-US" dirty="0" smtClean="0"/>
              <a:t>).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 smtClean="0"/>
              <a:t>Trigger </a:t>
            </a:r>
            <a:r>
              <a:rPr lang="en-US" b="1" dirty="0"/>
              <a:t>Event: </a:t>
            </a:r>
            <a:r>
              <a:rPr lang="en-US" dirty="0"/>
              <a:t>The event that will cause the trigger to fire (either INSERT, UPDATE, or DELETE</a:t>
            </a:r>
            <a:r>
              <a:rPr lang="en-US" dirty="0" smtClean="0"/>
              <a:t>).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 smtClean="0"/>
              <a:t>Table </a:t>
            </a:r>
            <a:r>
              <a:rPr lang="en-US" b="1" dirty="0"/>
              <a:t>Name: </a:t>
            </a:r>
            <a:r>
              <a:rPr lang="en-US" dirty="0"/>
              <a:t>The table on which the trigger is created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 smtClean="0"/>
              <a:t>Trigger </a:t>
            </a:r>
            <a:r>
              <a:rPr lang="en-US" b="1" dirty="0"/>
              <a:t>Action: </a:t>
            </a:r>
            <a:r>
              <a:rPr lang="en-US" dirty="0"/>
              <a:t>The action or logic to be executed when the trigger is fired.</a:t>
            </a:r>
          </a:p>
        </p:txBody>
      </p:sp>
    </p:spTree>
    <p:extLst>
      <p:ext uri="{BB962C8B-B14F-4D97-AF65-F5344CB8AC3E}">
        <p14:creationId xmlns:p14="http://schemas.microsoft.com/office/powerpoint/2010/main" val="144082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– Syntax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588" y="1845734"/>
            <a:ext cx="9884092" cy="40233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sz="2200" dirty="0" smtClean="0"/>
              <a:t>create </a:t>
            </a:r>
            <a:r>
              <a:rPr lang="en-US" sz="2200" dirty="0"/>
              <a:t>trigger [</a:t>
            </a:r>
            <a:r>
              <a:rPr lang="en-US" sz="2200" dirty="0" err="1"/>
              <a:t>trigger_name</a:t>
            </a:r>
            <a:r>
              <a:rPr lang="en-US" sz="2200" dirty="0"/>
              <a:t>]: Creates or replaces an existing trigger with the </a:t>
            </a:r>
            <a:r>
              <a:rPr lang="en-US" sz="2200" dirty="0" err="1"/>
              <a:t>trigger_name</a:t>
            </a:r>
            <a:r>
              <a:rPr lang="en-US" sz="2200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[</a:t>
            </a:r>
            <a:r>
              <a:rPr lang="en-US" sz="2200" dirty="0"/>
              <a:t>before | after]: This specifies when the trigger will be executed</a:t>
            </a:r>
            <a:r>
              <a:rPr lang="en-US" sz="2200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{</a:t>
            </a:r>
            <a:r>
              <a:rPr lang="en-US" sz="2200" dirty="0"/>
              <a:t>insert | update | delete}: This specifies the DML </a:t>
            </a:r>
            <a:r>
              <a:rPr lang="en-US" sz="2200" dirty="0" smtClean="0"/>
              <a:t>operation.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on </a:t>
            </a:r>
            <a:r>
              <a:rPr lang="en-US" sz="2200" dirty="0"/>
              <a:t>[</a:t>
            </a:r>
            <a:r>
              <a:rPr lang="en-US" sz="2200" dirty="0" err="1"/>
              <a:t>table_name</a:t>
            </a:r>
            <a:r>
              <a:rPr lang="en-US" sz="2200" dirty="0"/>
              <a:t>]: This specifies the name of the table associated with the trigger</a:t>
            </a:r>
            <a:r>
              <a:rPr lang="en-US" sz="2200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[</a:t>
            </a:r>
            <a:r>
              <a:rPr lang="en-US" sz="2200" dirty="0"/>
              <a:t>for each row]: This specifies a row-level trigger, i.e., the trigger will be executed for each row being affected</a:t>
            </a:r>
            <a:r>
              <a:rPr lang="en-US" sz="2200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[</a:t>
            </a:r>
            <a:r>
              <a:rPr lang="en-US" sz="2200" dirty="0" err="1"/>
              <a:t>trigger_body</a:t>
            </a:r>
            <a:r>
              <a:rPr lang="en-US" sz="2200" dirty="0"/>
              <a:t>]: This provides the operation to be performed as trigger is fired</a:t>
            </a:r>
          </a:p>
        </p:txBody>
      </p:sp>
    </p:spTree>
    <p:extLst>
      <p:ext uri="{BB962C8B-B14F-4D97-AF65-F5344CB8AC3E}">
        <p14:creationId xmlns:p14="http://schemas.microsoft.com/office/powerpoint/2010/main" val="167445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171450"/>
            <a:ext cx="382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: Trigger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79541" y="944047"/>
            <a:ext cx="3403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 1: BEFORE INSERT Trigger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9541" y="173628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DELIMITER $$</a:t>
            </a:r>
          </a:p>
          <a:p>
            <a:endParaRPr lang="en-US" dirty="0"/>
          </a:p>
          <a:p>
            <a:r>
              <a:rPr lang="en-US" dirty="0"/>
              <a:t>CREATE TRIGGER </a:t>
            </a:r>
            <a:r>
              <a:rPr lang="en-US" dirty="0" err="1"/>
              <a:t>before_insert_customers_info</a:t>
            </a:r>
            <a:endParaRPr lang="en-US" dirty="0"/>
          </a:p>
          <a:p>
            <a:r>
              <a:rPr lang="en-US" dirty="0"/>
              <a:t>BEFORE INSERT ON </a:t>
            </a:r>
            <a:r>
              <a:rPr lang="en-US" dirty="0" err="1"/>
              <a:t>customers_info</a:t>
            </a:r>
            <a:endParaRPr lang="en-US" dirty="0"/>
          </a:p>
          <a:p>
            <a:r>
              <a:rPr lang="en-US" dirty="0"/>
              <a:t>FOR EACH ROW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 IF </a:t>
            </a:r>
            <a:r>
              <a:rPr lang="en-US" dirty="0" err="1"/>
              <a:t>NEW.salary</a:t>
            </a:r>
            <a:r>
              <a:rPr lang="en-US" dirty="0"/>
              <a:t> &lt; 0 THEN</a:t>
            </a:r>
          </a:p>
          <a:p>
            <a:r>
              <a:rPr lang="en-US" dirty="0"/>
              <a:t>        SIGNAL SQLSTATE '45000' SET MESSAGE_TEXT = 'Salary cannot be negative';</a:t>
            </a:r>
          </a:p>
          <a:p>
            <a:r>
              <a:rPr lang="en-US" dirty="0"/>
              <a:t>    END IF;</a:t>
            </a:r>
          </a:p>
          <a:p>
            <a:r>
              <a:rPr lang="en-US" dirty="0"/>
              <a:t>END $$</a:t>
            </a:r>
          </a:p>
          <a:p>
            <a:endParaRPr lang="en-US" dirty="0"/>
          </a:p>
          <a:p>
            <a:r>
              <a:rPr lang="en-US" dirty="0"/>
              <a:t>DELIMITER ;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75541" y="1128713"/>
            <a:ext cx="48687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Testing the Trigger:</a:t>
            </a:r>
          </a:p>
          <a:p>
            <a:r>
              <a:rPr lang="en-US" dirty="0"/>
              <a:t>To test the trigger, you can try inserting a row with a negative salary:</a:t>
            </a:r>
          </a:p>
        </p:txBody>
      </p:sp>
      <p:sp>
        <p:nvSpPr>
          <p:cNvPr id="8" name="Rectangle 7"/>
          <p:cNvSpPr/>
          <p:nvPr/>
        </p:nvSpPr>
        <p:spPr>
          <a:xfrm>
            <a:off x="6575541" y="2362975"/>
            <a:ext cx="48687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INSERT INTO </a:t>
            </a:r>
            <a:r>
              <a:rPr lang="en-US" dirty="0" err="1"/>
              <a:t>customers_info</a:t>
            </a:r>
            <a:r>
              <a:rPr lang="en-US" dirty="0"/>
              <a:t> (</a:t>
            </a:r>
            <a:r>
              <a:rPr lang="en-US" dirty="0" err="1"/>
              <a:t>customer_id</a:t>
            </a:r>
            <a:r>
              <a:rPr lang="en-US" dirty="0"/>
              <a:t>, </a:t>
            </a:r>
            <a:r>
              <a:rPr lang="en-US" dirty="0" err="1"/>
              <a:t>customer_name</a:t>
            </a:r>
            <a:r>
              <a:rPr lang="en-US" dirty="0"/>
              <a:t>, salary)</a:t>
            </a:r>
          </a:p>
          <a:p>
            <a:r>
              <a:rPr lang="en-US" dirty="0"/>
              <a:t>VALUES (1, 'John Doe', -5000);</a:t>
            </a:r>
          </a:p>
        </p:txBody>
      </p:sp>
    </p:spTree>
    <p:extLst>
      <p:ext uri="{BB962C8B-B14F-4D97-AF65-F5344CB8AC3E}">
        <p14:creationId xmlns:p14="http://schemas.microsoft.com/office/powerpoint/2010/main" val="264294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17145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: Trigger cont..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79542" y="944047"/>
            <a:ext cx="56640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2: </a:t>
            </a:r>
            <a:r>
              <a:rPr lang="en-US" dirty="0">
                <a:solidFill>
                  <a:srgbClr val="C00000"/>
                </a:solidFill>
              </a:rPr>
              <a:t>AFTER UPDATE </a:t>
            </a:r>
            <a:r>
              <a:rPr lang="en-US" dirty="0" smtClean="0">
                <a:solidFill>
                  <a:srgbClr val="C00000"/>
                </a:solidFill>
              </a:rPr>
              <a:t>Trigger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Scenario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>
                <a:solidFill>
                  <a:srgbClr val="C00000"/>
                </a:solidFill>
              </a:rPr>
              <a:t>Log any updates to </a:t>
            </a:r>
            <a:r>
              <a:rPr lang="en-US" dirty="0" smtClean="0">
                <a:solidFill>
                  <a:srgbClr val="C00000"/>
                </a:solidFill>
              </a:rPr>
              <a:t>customer </a:t>
            </a:r>
            <a:r>
              <a:rPr lang="en-US" dirty="0">
                <a:solidFill>
                  <a:srgbClr val="C00000"/>
                </a:solidFill>
              </a:rPr>
              <a:t>salary in an </a:t>
            </a:r>
            <a:r>
              <a:rPr lang="en-US" dirty="0" err="1">
                <a:solidFill>
                  <a:srgbClr val="C00000"/>
                </a:solidFill>
              </a:rPr>
              <a:t>AuditLog</a:t>
            </a:r>
            <a:r>
              <a:rPr lang="en-US" dirty="0">
                <a:solidFill>
                  <a:srgbClr val="C00000"/>
                </a:solidFill>
              </a:rPr>
              <a:t>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79541" y="199364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DELIMITER $$</a:t>
            </a:r>
          </a:p>
          <a:p>
            <a:endParaRPr lang="en-US" dirty="0"/>
          </a:p>
          <a:p>
            <a:r>
              <a:rPr lang="en-US" dirty="0"/>
              <a:t>CREATE TRIGGER </a:t>
            </a:r>
            <a:r>
              <a:rPr lang="en-US" dirty="0" err="1"/>
              <a:t>after_update_salary</a:t>
            </a:r>
            <a:endParaRPr lang="en-US" dirty="0"/>
          </a:p>
          <a:p>
            <a:r>
              <a:rPr lang="en-US" dirty="0"/>
              <a:t>AFTER UPDATE ON Employees</a:t>
            </a:r>
          </a:p>
          <a:p>
            <a:r>
              <a:rPr lang="en-US" dirty="0"/>
              <a:t>FOR EACH ROW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 INSERT INTO </a:t>
            </a:r>
            <a:r>
              <a:rPr lang="en-US" dirty="0" err="1"/>
              <a:t>AuditLog</a:t>
            </a:r>
            <a:r>
              <a:rPr lang="en-US" dirty="0"/>
              <a:t>(</a:t>
            </a:r>
            <a:r>
              <a:rPr lang="en-US" dirty="0" err="1"/>
              <a:t>employee_id</a:t>
            </a:r>
            <a:r>
              <a:rPr lang="en-US" dirty="0"/>
              <a:t>, action, timestamp)</a:t>
            </a:r>
          </a:p>
          <a:p>
            <a:r>
              <a:rPr lang="en-US" dirty="0"/>
              <a:t>    VALUES (</a:t>
            </a:r>
            <a:r>
              <a:rPr lang="en-US" dirty="0" err="1"/>
              <a:t>NEW.employee_id</a:t>
            </a:r>
            <a:r>
              <a:rPr lang="en-US" dirty="0"/>
              <a:t>, 'Salary Updated', NOW());</a:t>
            </a:r>
          </a:p>
          <a:p>
            <a:r>
              <a:rPr lang="en-US" dirty="0" smtClean="0"/>
              <a:t>END </a:t>
            </a:r>
            <a:r>
              <a:rPr lang="en-US" dirty="0"/>
              <a:t>$$</a:t>
            </a:r>
          </a:p>
          <a:p>
            <a:endParaRPr lang="en-US" dirty="0"/>
          </a:p>
          <a:p>
            <a:r>
              <a:rPr lang="en-US" dirty="0"/>
              <a:t>DELIMITER ;</a:t>
            </a: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75541" y="1161664"/>
            <a:ext cx="462585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Explanation</a:t>
            </a:r>
            <a:r>
              <a:rPr lang="en-US" sz="2000" b="1" dirty="0" smtClean="0"/>
              <a:t>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/>
              <a:t>AFTER </a:t>
            </a:r>
            <a:r>
              <a:rPr lang="en-US" dirty="0"/>
              <a:t>UPDATE ON Employees: The trigger will fire after an UPDATE operation on the Employees table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/>
              <a:t>FOR </a:t>
            </a:r>
            <a:r>
              <a:rPr lang="en-US" dirty="0"/>
              <a:t>EACH ROW: This ensures the trigger executes once for each row that is updated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/>
              <a:t>The </a:t>
            </a:r>
            <a:r>
              <a:rPr lang="en-US" dirty="0"/>
              <a:t>trigger inserts a new record into the </a:t>
            </a:r>
            <a:r>
              <a:rPr lang="en-US" dirty="0" err="1"/>
              <a:t>AuditLog</a:t>
            </a:r>
            <a:r>
              <a:rPr lang="en-US" dirty="0"/>
              <a:t> table, logging the employee ID, the action ("Salary Updated"), and the current timestamp (NOW()).</a:t>
            </a:r>
          </a:p>
        </p:txBody>
      </p:sp>
    </p:spTree>
    <p:extLst>
      <p:ext uri="{BB962C8B-B14F-4D97-AF65-F5344CB8AC3E}">
        <p14:creationId xmlns:p14="http://schemas.microsoft.com/office/powerpoint/2010/main" val="155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17145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: Trigger cont..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79542" y="944047"/>
            <a:ext cx="56640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</a:rPr>
              <a:t>Example 3: </a:t>
            </a:r>
            <a:r>
              <a:rPr lang="en-US" dirty="0">
                <a:solidFill>
                  <a:srgbClr val="C00000"/>
                </a:solidFill>
              </a:rPr>
              <a:t>AFTER DELETE </a:t>
            </a:r>
            <a:r>
              <a:rPr lang="en-US" dirty="0" smtClean="0">
                <a:solidFill>
                  <a:srgbClr val="C00000"/>
                </a:solidFill>
              </a:rPr>
              <a:t>Trigger</a:t>
            </a:r>
          </a:p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Scenario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>
                <a:solidFill>
                  <a:srgbClr val="C00000"/>
                </a:solidFill>
              </a:rPr>
              <a:t>Delete all records from the </a:t>
            </a:r>
            <a:r>
              <a:rPr lang="en-US" dirty="0" smtClean="0">
                <a:solidFill>
                  <a:srgbClr val="C00000"/>
                </a:solidFill>
              </a:rPr>
              <a:t>customers </a:t>
            </a:r>
            <a:r>
              <a:rPr lang="en-US" dirty="0">
                <a:solidFill>
                  <a:srgbClr val="C00000"/>
                </a:solidFill>
              </a:rPr>
              <a:t>table when an </a:t>
            </a:r>
            <a:r>
              <a:rPr lang="en-US" dirty="0" smtClean="0">
                <a:solidFill>
                  <a:srgbClr val="C00000"/>
                </a:solidFill>
              </a:rPr>
              <a:t>customers is </a:t>
            </a:r>
            <a:r>
              <a:rPr lang="en-US" dirty="0">
                <a:solidFill>
                  <a:srgbClr val="C00000"/>
                </a:solidFill>
              </a:rPr>
              <a:t>removed from the </a:t>
            </a:r>
            <a:r>
              <a:rPr lang="en-US" dirty="0" err="1" smtClean="0">
                <a:solidFill>
                  <a:srgbClr val="C00000"/>
                </a:solidFill>
              </a:rPr>
              <a:t>customers_info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79541" y="2346604"/>
            <a:ext cx="56640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DELIMITER $$</a:t>
            </a:r>
          </a:p>
          <a:p>
            <a:endParaRPr lang="en-US" dirty="0"/>
          </a:p>
          <a:p>
            <a:r>
              <a:rPr lang="en-US" dirty="0"/>
              <a:t>CREATE TRIGGER </a:t>
            </a:r>
            <a:r>
              <a:rPr lang="en-US" dirty="0" err="1" smtClean="0"/>
              <a:t>after_delete_customers_info</a:t>
            </a:r>
            <a:endParaRPr lang="en-US" dirty="0"/>
          </a:p>
          <a:p>
            <a:r>
              <a:rPr lang="en-US" dirty="0"/>
              <a:t>AFTER DELETE ON </a:t>
            </a:r>
            <a:r>
              <a:rPr lang="en-US" dirty="0" err="1" smtClean="0"/>
              <a:t>customers_info</a:t>
            </a:r>
            <a:endParaRPr lang="en-US" dirty="0"/>
          </a:p>
          <a:p>
            <a:r>
              <a:rPr lang="en-US" dirty="0"/>
              <a:t>FOR EACH ROW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 DELETE FROM </a:t>
            </a:r>
            <a:r>
              <a:rPr lang="en-US" dirty="0" smtClean="0"/>
              <a:t>customers WHERE </a:t>
            </a:r>
            <a:r>
              <a:rPr lang="en-US" dirty="0" err="1" smtClean="0"/>
              <a:t>CustomerID</a:t>
            </a:r>
            <a:r>
              <a:rPr lang="en-US" dirty="0" smtClean="0"/>
              <a:t>= </a:t>
            </a:r>
            <a:r>
              <a:rPr lang="en-US" dirty="0" err="1" smtClean="0"/>
              <a:t>OLD.CustomerID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END </a:t>
            </a:r>
            <a:r>
              <a:rPr lang="en-US" dirty="0"/>
              <a:t>$$</a:t>
            </a:r>
          </a:p>
          <a:p>
            <a:endParaRPr lang="en-US" dirty="0"/>
          </a:p>
          <a:p>
            <a:r>
              <a:rPr lang="en-US" dirty="0"/>
              <a:t>DELIMITER ;</a:t>
            </a: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75541" y="1161664"/>
            <a:ext cx="4625859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Explanation</a:t>
            </a:r>
            <a:r>
              <a:rPr lang="en-US" sz="2000" b="1" dirty="0" smtClean="0"/>
              <a:t>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AFTER DELETE ON </a:t>
            </a:r>
            <a:r>
              <a:rPr lang="en-US" dirty="0" err="1" smtClean="0"/>
              <a:t>customers_info</a:t>
            </a:r>
            <a:r>
              <a:rPr lang="en-US" dirty="0" smtClean="0"/>
              <a:t>: </a:t>
            </a:r>
            <a:r>
              <a:rPr lang="en-US" dirty="0"/>
              <a:t>The trigger fires after a row in the </a:t>
            </a:r>
            <a:r>
              <a:rPr lang="en-US" dirty="0" err="1" smtClean="0"/>
              <a:t>customers_info</a:t>
            </a:r>
            <a:r>
              <a:rPr lang="en-US" dirty="0" smtClean="0"/>
              <a:t> table </a:t>
            </a:r>
            <a:r>
              <a:rPr lang="en-US" dirty="0"/>
              <a:t>is deleted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/>
              <a:t>FOR </a:t>
            </a:r>
            <a:r>
              <a:rPr lang="en-US" dirty="0"/>
              <a:t>EACH ROW: This means that the trigger will be executed once for each row that is deleted from the </a:t>
            </a:r>
            <a:r>
              <a:rPr lang="en-US" dirty="0" err="1" smtClean="0"/>
              <a:t>customers_info</a:t>
            </a:r>
            <a:r>
              <a:rPr lang="en-US" dirty="0" smtClean="0"/>
              <a:t> </a:t>
            </a:r>
            <a:r>
              <a:rPr lang="en-US" dirty="0"/>
              <a:t>table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/>
              <a:t>The </a:t>
            </a:r>
            <a:r>
              <a:rPr lang="en-US" dirty="0"/>
              <a:t>trigger uses the OLD keyword to reference the values of the row before the deletion. It deletes the corresponding record from the </a:t>
            </a:r>
            <a:r>
              <a:rPr lang="en-US" dirty="0" smtClean="0"/>
              <a:t>customers </a:t>
            </a:r>
            <a:r>
              <a:rPr lang="en-US" dirty="0"/>
              <a:t>table based on the </a:t>
            </a:r>
            <a:r>
              <a:rPr lang="en-US" dirty="0" err="1" smtClean="0"/>
              <a:t>CustomerID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0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1755" y="2315497"/>
            <a:ext cx="7359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2"/>
                </a:solidFill>
              </a:rPr>
              <a:t>Thank You</a:t>
            </a:r>
            <a:endParaRPr lang="en-US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6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1037</TotalTime>
  <Words>657</Words>
  <Application>Microsoft Office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Outline</vt:lpstr>
      <vt:lpstr>Trigger</vt:lpstr>
      <vt:lpstr>Some Examples – When to Use Triggers</vt:lpstr>
      <vt:lpstr>General Syntax of Trigger</vt:lpstr>
      <vt:lpstr>Trigger – Syntax Explanation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user</dc:creator>
  <cp:lastModifiedBy>Suman Reza</cp:lastModifiedBy>
  <cp:revision>358</cp:revision>
  <dcterms:created xsi:type="dcterms:W3CDTF">2022-04-02T13:01:45Z</dcterms:created>
  <dcterms:modified xsi:type="dcterms:W3CDTF">2025-01-01T06:04:33Z</dcterms:modified>
</cp:coreProperties>
</file>