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2" r:id="rId11"/>
    <p:sldMasterId id="2147483674" r:id="rId12"/>
    <p:sldMasterId id="2147483676" r:id="rId13"/>
    <p:sldMasterId id="2147483678" r:id="rId14"/>
    <p:sldMasterId id="2147483680" r:id="rId15"/>
    <p:sldMasterId id="2147483682" r:id="rId16"/>
    <p:sldMasterId id="2147483684" r:id="rId17"/>
    <p:sldMasterId id="2147483686" r:id="rId18"/>
    <p:sldMasterId id="2147483688" r:id="rId19"/>
    <p:sldMasterId id="2147483692" r:id="rId20"/>
    <p:sldMasterId id="2147483694" r:id="rId21"/>
    <p:sldMasterId id="2147483696" r:id="rId22"/>
    <p:sldMasterId id="2147483698" r:id="rId23"/>
    <p:sldMasterId id="2147483700" r:id="rId24"/>
    <p:sldMasterId id="2147483702" r:id="rId25"/>
    <p:sldMasterId id="2147483704" r:id="rId26"/>
    <p:sldMasterId id="2147483706" r:id="rId27"/>
    <p:sldMasterId id="2147483708" r:id="rId28"/>
    <p:sldMasterId id="2147483710" r:id="rId29"/>
    <p:sldMasterId id="2147483712" r:id="rId30"/>
  </p:sldMasterIdLst>
  <p:sldIdLst>
    <p:sldId id="270" r:id="rId31"/>
    <p:sldId id="256" r:id="rId32"/>
    <p:sldId id="257" r:id="rId33"/>
    <p:sldId id="259" r:id="rId34"/>
    <p:sldId id="260" r:id="rId35"/>
    <p:sldId id="261" r:id="rId36"/>
    <p:sldId id="263" r:id="rId37"/>
    <p:sldId id="264" r:id="rId38"/>
    <p:sldId id="265" r:id="rId39"/>
    <p:sldId id="268" r:id="rId40"/>
    <p:sldId id="269" r:id="rId41"/>
    <p:sldId id="266" r:id="rId42"/>
    <p:sldId id="267" r:id="rId4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2" autoAdjust="0"/>
    <p:restoredTop sz="85026" autoAdjust="0"/>
  </p:normalViewPr>
  <p:slideViewPr>
    <p:cSldViewPr snapToGrid="0">
      <p:cViewPr varScale="1">
        <p:scale>
          <a:sx n="140" d="100"/>
          <a:sy n="140" d="100"/>
        </p:scale>
        <p:origin x="52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theme" Target="theme/theme1.xml"/><Relationship Id="rId20" Type="http://schemas.openxmlformats.org/officeDocument/2006/relationships/slideMaster" Target="slideMasters/slideMaster20.xml"/><Relationship Id="rId41"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 Id="rId4" Type="http://schemas.openxmlformats.org/officeDocument/2006/relationships/image" Target="../media/image2.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 Id="rId4" Type="http://schemas.openxmlformats.org/officeDocument/2006/relationships/image" Target="../media/image2.png"/></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3"/>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4"/>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3"/>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3"/>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4"/>
              <a:stretch/>
            </p:blipFill>
            <p:spPr>
              <a:xfrm rot="5400000">
                <a:off x="8202240" y="765000"/>
                <a:ext cx="1102320" cy="174600"/>
              </a:xfrm>
              <a:prstGeom prst="rect">
                <a:avLst/>
              </a:prstGeom>
              <a:ln w="0">
                <a:noFill/>
              </a:ln>
            </p:spPr>
          </p:pic>
          <p:pic>
            <p:nvPicPr>
              <p:cNvPr id="382" name="Google Shape;620;p23"/>
              <p:cNvPicPr/>
              <p:nvPr/>
            </p:nvPicPr>
            <p:blipFill>
              <a:blip r:embed="rId4"/>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4"/>
              <a:stretch/>
            </p:blipFill>
            <p:spPr>
              <a:xfrm rot="5400000">
                <a:off x="-180720" y="3238200"/>
                <a:ext cx="1102320" cy="174600"/>
              </a:xfrm>
              <a:prstGeom prst="rect">
                <a:avLst/>
              </a:prstGeom>
              <a:ln w="0">
                <a:noFill/>
              </a:ln>
            </p:spPr>
          </p:pic>
          <p:pic>
            <p:nvPicPr>
              <p:cNvPr id="385" name="Google Shape;623;p23"/>
              <p:cNvPicPr/>
              <p:nvPr/>
            </p:nvPicPr>
            <p:blipFill>
              <a:blip r:embed="rId4"/>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3"/>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4"/>
              <a:stretch/>
            </p:blipFill>
            <p:spPr>
              <a:xfrm rot="5400000">
                <a:off x="8202240" y="765000"/>
                <a:ext cx="1102320" cy="174600"/>
              </a:xfrm>
              <a:prstGeom prst="rect">
                <a:avLst/>
              </a:prstGeom>
              <a:ln w="0">
                <a:noFill/>
              </a:ln>
            </p:spPr>
          </p:pic>
          <p:pic>
            <p:nvPicPr>
              <p:cNvPr id="396" name="Google Shape;637;p24"/>
              <p:cNvPicPr/>
              <p:nvPr/>
            </p:nvPicPr>
            <p:blipFill>
              <a:blip r:embed="rId4"/>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4"/>
              <a:stretch/>
            </p:blipFill>
            <p:spPr>
              <a:xfrm rot="5400000">
                <a:off x="-180720" y="3238200"/>
                <a:ext cx="1102320" cy="174600"/>
              </a:xfrm>
              <a:prstGeom prst="rect">
                <a:avLst/>
              </a:prstGeom>
              <a:ln w="0">
                <a:noFill/>
              </a:ln>
            </p:spPr>
          </p:pic>
          <p:pic>
            <p:nvPicPr>
              <p:cNvPr id="399" name="Google Shape;640;p24"/>
              <p:cNvPicPr/>
              <p:nvPr/>
            </p:nvPicPr>
            <p:blipFill>
              <a:blip r:embed="rId4"/>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3"/>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3"/>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3"/>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3"/>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4"/>
            <a:stretch/>
          </p:blipFill>
          <p:spPr>
            <a:xfrm rot="5400000">
              <a:off x="-185400" y="765000"/>
              <a:ext cx="1102320" cy="174600"/>
            </a:xfrm>
            <a:prstGeom prst="rect">
              <a:avLst/>
            </a:prstGeom>
            <a:ln w="0">
              <a:noFill/>
            </a:ln>
          </p:spPr>
        </p:pic>
        <p:pic>
          <p:nvPicPr>
            <p:cNvPr id="524" name="Google Shape;805;p28"/>
            <p:cNvPicPr/>
            <p:nvPr/>
          </p:nvPicPr>
          <p:blipFill>
            <a:blip r:embed="rId4"/>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3"/>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lstStyle/>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3"/>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3"/>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3"/>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3"/>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3"/>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4"/>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3"/>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3"/>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3"/>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4"/>
              <a:stretch/>
            </p:blipFill>
            <p:spPr>
              <a:xfrm rot="5400000">
                <a:off x="8223120" y="765000"/>
                <a:ext cx="1102320" cy="174600"/>
              </a:xfrm>
              <a:prstGeom prst="rect">
                <a:avLst/>
              </a:prstGeom>
              <a:ln w="0">
                <a:noFill/>
              </a:ln>
            </p:spPr>
          </p:pic>
          <p:pic>
            <p:nvPicPr>
              <p:cNvPr id="109" name="Google Shape;358;p13"/>
              <p:cNvPicPr/>
              <p:nvPr/>
            </p:nvPicPr>
            <p:blipFill>
              <a:blip r:embed="rId4"/>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4"/>
              <a:stretch/>
            </p:blipFill>
            <p:spPr>
              <a:xfrm rot="5400000">
                <a:off x="-180720" y="3238200"/>
                <a:ext cx="1102320" cy="174600"/>
              </a:xfrm>
              <a:prstGeom prst="rect">
                <a:avLst/>
              </a:prstGeom>
              <a:ln w="0">
                <a:noFill/>
              </a:ln>
            </p:spPr>
          </p:pic>
          <p:pic>
            <p:nvPicPr>
              <p:cNvPr id="112" name="Google Shape;361;p13"/>
              <p:cNvPicPr/>
              <p:nvPr/>
            </p:nvPicPr>
            <p:blipFill>
              <a:blip r:embed="rId4"/>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3"/>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3"/>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3"/>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3"/>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0340" y="1746913"/>
            <a:ext cx="5472752" cy="1446550"/>
          </a:xfrm>
          <a:prstGeom prst="rect">
            <a:avLst/>
          </a:prstGeom>
          <a:noFill/>
        </p:spPr>
        <p:txBody>
          <a:bodyPr wrap="square" rtlCol="0">
            <a:spAutoFit/>
          </a:bodyPr>
          <a:lstStyle/>
          <a:p>
            <a:r>
              <a:rPr lang="en-US" sz="8800" dirty="0" smtClean="0">
                <a:latin typeface="Algerian" panose="04020705040A02060702" pitchFamily="82" charset="0"/>
              </a:rPr>
              <a:t>Welcome</a:t>
            </a:r>
            <a:endParaRPr lang="en-US" sz="8800" dirty="0">
              <a:latin typeface="Algerian" panose="04020705040A02060702" pitchFamily="82" charset="0"/>
            </a:endParaRPr>
          </a:p>
        </p:txBody>
      </p:sp>
    </p:spTree>
    <p:extLst>
      <p:ext uri="{BB962C8B-B14F-4D97-AF65-F5344CB8AC3E}">
        <p14:creationId xmlns:p14="http://schemas.microsoft.com/office/powerpoint/2010/main" val="16461930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43138" y="1428750"/>
            <a:ext cx="4664868" cy="3093244"/>
          </a:xfrm>
          <a:prstGeom prst="rect">
            <a:avLst/>
          </a:prstGeom>
        </p:spPr>
      </p:pic>
      <p:sp>
        <p:nvSpPr>
          <p:cNvPr id="3" name="TextBox 2"/>
          <p:cNvSpPr txBox="1"/>
          <p:nvPr/>
        </p:nvSpPr>
        <p:spPr>
          <a:xfrm>
            <a:off x="2521744" y="728662"/>
            <a:ext cx="3893345" cy="584775"/>
          </a:xfrm>
          <a:prstGeom prst="rect">
            <a:avLst/>
          </a:prstGeom>
          <a:noFill/>
        </p:spPr>
        <p:txBody>
          <a:bodyPr wrap="square" rtlCol="0">
            <a:spAutoFit/>
          </a:bodyPr>
          <a:lstStyle/>
          <a:p>
            <a:r>
              <a:rPr lang="en-US" sz="3200" dirty="0" smtClean="0">
                <a:latin typeface="Algerian" panose="04020705040A02060702" pitchFamily="82" charset="0"/>
              </a:rPr>
              <a:t>Code of back end </a:t>
            </a:r>
            <a:endParaRPr lang="en-US" sz="3200" dirty="0">
              <a:latin typeface="Algerian" panose="04020705040A02060702" pitchFamily="82" charset="0"/>
            </a:endParaRPr>
          </a:p>
        </p:txBody>
      </p:sp>
    </p:spTree>
    <p:extLst>
      <p:ext uri="{BB962C8B-B14F-4D97-AF65-F5344CB8AC3E}">
        <p14:creationId xmlns:p14="http://schemas.microsoft.com/office/powerpoint/2010/main" val="3837732001"/>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74961" y="600501"/>
            <a:ext cx="4399653" cy="461665"/>
          </a:xfrm>
          <a:prstGeom prst="rect">
            <a:avLst/>
          </a:prstGeom>
          <a:noFill/>
        </p:spPr>
        <p:txBody>
          <a:bodyPr wrap="square" rtlCol="0">
            <a:spAutoFit/>
          </a:bodyPr>
          <a:lstStyle/>
          <a:p>
            <a:r>
              <a:rPr lang="en-US" sz="2400" dirty="0" smtClean="0">
                <a:latin typeface="Algerian" panose="04020705040A02060702" pitchFamily="82" charset="0"/>
              </a:rPr>
              <a:t>Code simple output</a:t>
            </a:r>
            <a:endParaRPr lang="en-US" sz="2400" dirty="0">
              <a:latin typeface="Algerian" panose="04020705040A02060702" pitchFamily="82" charset="0"/>
            </a:endParaRPr>
          </a:p>
        </p:txBody>
      </p:sp>
      <p:pic>
        <p:nvPicPr>
          <p:cNvPr id="4" name="Picture 3"/>
          <p:cNvPicPr>
            <a:picLocks noChangeAspect="1"/>
          </p:cNvPicPr>
          <p:nvPr/>
        </p:nvPicPr>
        <p:blipFill>
          <a:blip r:embed="rId2"/>
          <a:stretch>
            <a:fillRect/>
          </a:stretch>
        </p:blipFill>
        <p:spPr>
          <a:xfrm>
            <a:off x="2579427" y="1477093"/>
            <a:ext cx="3561906" cy="2532654"/>
          </a:xfrm>
          <a:prstGeom prst="rect">
            <a:avLst/>
          </a:prstGeom>
        </p:spPr>
      </p:pic>
    </p:spTree>
    <p:extLst>
      <p:ext uri="{BB962C8B-B14F-4D97-AF65-F5344CB8AC3E}">
        <p14:creationId xmlns:p14="http://schemas.microsoft.com/office/powerpoint/2010/main" val="3358816792"/>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2151875" y="1395546"/>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b="0" i="1" strike="noStrike" spc="-1" dirty="0">
                <a:solidFill>
                  <a:schemeClr val="dk1"/>
                </a:solidFill>
                <a:latin typeface="Algerian" panose="04020705040A02060702" pitchFamily="82" charset="0"/>
                <a:ea typeface="Syncopate"/>
              </a:rPr>
              <a:t>Conclusions</a:t>
            </a:r>
            <a:endParaRPr lang="fr-FR" b="0" i="1" strike="noStrike" spc="-1" dirty="0">
              <a:solidFill>
                <a:schemeClr val="dk1"/>
              </a:solidFill>
              <a:latin typeface="Algerian" panose="04020705040A02060702" pitchFamily="82" charset="0"/>
            </a:endParaRPr>
          </a:p>
        </p:txBody>
      </p:sp>
      <p:sp>
        <p:nvSpPr>
          <p:cNvPr id="853"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dirty="0">
                <a:solidFill>
                  <a:schemeClr val="dk1"/>
                </a:solidFill>
                <a:latin typeface="Archivo"/>
                <a:ea typeface="Archivo"/>
              </a:rPr>
              <a:t>In summary, this code effectively encapsulates the sales process for the Samsung S25, integrating user interaction, discount calculations, and tax computations to present a comprehensive billing summary.</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PlaceHolder 1"/>
          <p:cNvSpPr>
            <a:spLocks noGrp="1"/>
          </p:cNvSpPr>
          <p:nvPr>
            <p:ph type="title" idx="4294967295"/>
          </p:nvPr>
        </p:nvSpPr>
        <p:spPr>
          <a:xfrm>
            <a:off x="2352600" y="704880"/>
            <a:ext cx="4447800" cy="1228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0" strike="noStrike" spc="-1" dirty="0">
                <a:solidFill>
                  <a:schemeClr val="dk1"/>
                </a:solidFill>
                <a:latin typeface="Algerian" panose="04020705040A02060702" pitchFamily="82" charset="0"/>
                <a:ea typeface="Syncopate"/>
              </a:rPr>
              <a:t>Thank you!</a:t>
            </a:r>
            <a:endParaRPr lang="fr-FR" sz="6000" b="0" strike="noStrike" spc="-1" dirty="0">
              <a:solidFill>
                <a:schemeClr val="dk1"/>
              </a:solidFill>
              <a:latin typeface="Algerian" panose="04020705040A02060702" pitchFamily="82" charset="0"/>
            </a:endParaRPr>
          </a:p>
        </p:txBody>
      </p:sp>
      <p:sp>
        <p:nvSpPr>
          <p:cNvPr id="855" name="PlaceHolder 2"/>
          <p:cNvSpPr>
            <a:spLocks noGrp="1"/>
          </p:cNvSpPr>
          <p:nvPr>
            <p:ph type="subTitle" idx="4294967295"/>
          </p:nvPr>
        </p:nvSpPr>
        <p:spPr>
          <a:xfrm>
            <a:off x="2352600" y="1856327"/>
            <a:ext cx="4447800" cy="105696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1600" b="0" strike="noStrike" spc="-1" dirty="0">
                <a:solidFill>
                  <a:schemeClr val="dk1"/>
                </a:solidFill>
                <a:latin typeface="Archivo"/>
                <a:ea typeface="Archivo"/>
              </a:rPr>
              <a:t>Do you have any questions?</a:t>
            </a:r>
            <a:endParaRPr lang="en-US" sz="1600" b="0" strike="noStrike" spc="-1" dirty="0">
              <a:solidFill>
                <a:srgbClr val="FFFFFF"/>
              </a:solidFill>
              <a:latin typeface="OpenSymbol"/>
            </a:endParaRPr>
          </a:p>
        </p:txBody>
      </p:sp>
      <p:sp>
        <p:nvSpPr>
          <p:cNvPr id="856" name="Google Shape;1574;p70"/>
          <p:cNvSpPr/>
          <p:nvPr/>
        </p:nvSpPr>
        <p:spPr>
          <a:xfrm>
            <a:off x="3486240" y="308628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normAutofit fontScale="25000" lnSpcReduction="20000"/>
          </a:bodyPr>
          <a:lstStyle/>
          <a:p>
            <a:pPr defTabSz="914400">
              <a:lnSpc>
                <a:spcPct val="100000"/>
              </a:lnSpc>
              <a:tabLst>
                <a:tab pos="0" algn="l"/>
              </a:tabLst>
            </a:pPr>
            <a:endParaRPr lang="fr-FR" sz="1800" b="0" strike="noStrike" spc="-1">
              <a:solidFill>
                <a:schemeClr val="dk1"/>
              </a:solidFill>
              <a:latin typeface="Arial"/>
            </a:endParaRPr>
          </a:p>
        </p:txBody>
      </p:sp>
      <p:sp>
        <p:nvSpPr>
          <p:cNvPr id="858" name="Google Shape;1576;p70"/>
          <p:cNvSpPr/>
          <p:nvPr/>
        </p:nvSpPr>
        <p:spPr>
          <a:xfrm>
            <a:off x="5219640" y="3086280"/>
            <a:ext cx="437760" cy="437760"/>
          </a:xfrm>
          <a:prstGeom prst="rect">
            <a:avLst/>
          </a:prstGeom>
          <a:noFill/>
          <a:ln w="0">
            <a:noFill/>
          </a:ln>
        </p:spPr>
        <p:style>
          <a:lnRef idx="0">
            <a:scrgbClr r="0" g="0" b="0"/>
          </a:lnRef>
          <a:fillRef idx="0">
            <a:scrgbClr r="0" g="0" b="0"/>
          </a:fillRef>
          <a:effectRef idx="0">
            <a:scrgbClr r="0" g="0" b="0"/>
          </a:effectRef>
          <a:fontRef idx="minor"/>
        </p:style>
        <p:txBody>
          <a:bodyPr lIns="870823080" tIns="218880" rIns="870823080" bIns="218880" anchor="t">
            <a:spAutoFit/>
          </a:bodyPr>
          <a:lstStyle/>
          <a:p>
            <a:pPr defTabSz="914400">
              <a:lnSpc>
                <a:spcPct val="100000"/>
              </a:lnSpc>
              <a:tabLst>
                <a:tab pos="0" algn="l"/>
              </a:tabLst>
            </a:pPr>
            <a:endParaRPr lang="fr-FR" sz="1800" b="0" strike="noStrike" spc="-1">
              <a:solidFill>
                <a:schemeClr val="dk1"/>
              </a:solidFill>
              <a:latin typeface="Arial"/>
            </a:endParaRPr>
          </a:p>
        </p:txBody>
      </p:sp>
      <p:grpSp>
        <p:nvGrpSpPr>
          <p:cNvPr id="859" name="Google Shape;1577;p70"/>
          <p:cNvGrpSpPr/>
          <p:nvPr/>
        </p:nvGrpSpPr>
        <p:grpSpPr>
          <a:xfrm>
            <a:off x="4551470" y="3380843"/>
            <a:ext cx="275760" cy="275760"/>
            <a:chOff x="3572640" y="3167640"/>
            <a:chExt cx="275760" cy="275760"/>
          </a:xfrm>
        </p:grpSpPr>
        <p:sp>
          <p:nvSpPr>
            <p:cNvPr id="860" name="Google Shape;1578;p70"/>
            <p:cNvSpPr/>
            <p:nvPr/>
          </p:nvSpPr>
          <p:spPr>
            <a:xfrm>
              <a:off x="3572640" y="31676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1" name="Google Shape;1579;p70"/>
            <p:cNvSpPr/>
            <p:nvPr/>
          </p:nvSpPr>
          <p:spPr>
            <a:xfrm>
              <a:off x="3636720" y="323316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2000" bIns="72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2" name="Google Shape;1580;p70"/>
            <p:cNvSpPr/>
            <p:nvPr/>
          </p:nvSpPr>
          <p:spPr>
            <a:xfrm>
              <a:off x="3766320" y="320292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720" bIns="18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67" name="Google Shape;1585;p70"/>
          <p:cNvSpPr/>
          <p:nvPr/>
        </p:nvSpPr>
        <p:spPr>
          <a:xfrm>
            <a:off x="2495520" y="4124160"/>
            <a:ext cx="4152600" cy="13899240"/>
          </a:xfrm>
          <a:prstGeom prst="rect">
            <a:avLst/>
          </a:prstGeom>
          <a:noFill/>
          <a:ln w="0">
            <a:noFill/>
          </a:ln>
        </p:spPr>
        <p:style>
          <a:lnRef idx="0">
            <a:scrgbClr r="0" g="0" b="0"/>
          </a:lnRef>
          <a:fillRef idx="0">
            <a:scrgbClr r="0" g="0" b="0"/>
          </a:fillRef>
          <a:effectRef idx="0">
            <a:scrgbClr r="0" g="0" b="0"/>
          </a:effectRef>
          <a:fontRef idx="minor"/>
        </p:style>
        <p:txBody>
          <a:bodyPr lIns="870823080" tIns="3475080" rIns="870823080" bIns="3475080" anchor="t">
            <a:spAutoFit/>
          </a:bodyPr>
          <a:lstStyle/>
          <a:p>
            <a:pPr algn="ctr" defTabSz="914400">
              <a:lnSpc>
                <a:spcPct val="100000"/>
              </a:lnSpc>
              <a:tabLst>
                <a:tab pos="0" algn="l"/>
              </a:tabLst>
            </a:pPr>
            <a:r>
              <a:rPr lang="en" sz="1200" b="0" strike="noStrike" spc="-1">
                <a:solidFill>
                  <a:schemeClr val="dk1"/>
                </a:solidFill>
                <a:latin typeface="Arial"/>
              </a:rPr>
              <a:t>Please keep this slide for attribution</a:t>
            </a:r>
            <a:endParaRPr lang="en-US" sz="1200" b="0" strike="noStrike" spc="-1">
              <a:solidFill>
                <a:srgbClr val="FFFFFF"/>
              </a:solidFill>
              <a:latin typeface="OpenSymbol"/>
            </a:endParaRPr>
          </a:p>
        </p:txBody>
      </p:sp>
      <p:grpSp>
        <p:nvGrpSpPr>
          <p:cNvPr id="868" name="Google Shape;1586;p70"/>
          <p:cNvGrpSpPr/>
          <p:nvPr/>
        </p:nvGrpSpPr>
        <p:grpSpPr>
          <a:xfrm>
            <a:off x="163080" y="314280"/>
            <a:ext cx="8659800" cy="4579920"/>
            <a:chOff x="163080" y="314280"/>
            <a:chExt cx="8659800" cy="4579920"/>
          </a:xfrm>
        </p:grpSpPr>
        <p:sp>
          <p:nvSpPr>
            <p:cNvPr id="869" name="Google Shape;1587;p70"/>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70" name="Google Shape;1588;p70"/>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1" name="Google Shape;1589;p70"/>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72" name="Google Shape;1590;p70"/>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3" name="Google Shape;1591;p70"/>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 name="TextBox 1"/>
          <p:cNvSpPr txBox="1"/>
          <p:nvPr/>
        </p:nvSpPr>
        <p:spPr>
          <a:xfrm>
            <a:off x="3385333" y="2890801"/>
            <a:ext cx="2664477" cy="369332"/>
          </a:xfrm>
          <a:prstGeom prst="rect">
            <a:avLst/>
          </a:prstGeom>
          <a:noFill/>
        </p:spPr>
        <p:txBody>
          <a:bodyPr wrap="square" rtlCol="0">
            <a:spAutoFit/>
          </a:bodyPr>
          <a:lstStyle/>
          <a:p>
            <a:r>
              <a:rPr lang="en-US" dirty="0" smtClean="0"/>
              <a:t>Visit to us :99867xxxx</a:t>
            </a:r>
            <a:endParaRPr lang="en-US" dirty="0"/>
          </a:p>
        </p:txBody>
      </p:sp>
    </p:spTree>
    <p:extLst>
      <p:ext uri="{BB962C8B-B14F-4D97-AF65-F5344CB8AC3E}">
        <p14:creationId xmlns:p14="http://schemas.microsoft.com/office/powerpoint/2010/main" val="4020991177"/>
      </p:ext>
    </p:extLst>
  </p:cSld>
  <p:clrMapOvr>
    <a:masterClrMapping/>
  </p:clrMapOvr>
  <p:transition spd="slow">
    <p:comb/>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0160" y="1666800"/>
            <a:ext cx="5124240" cy="143784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600" b="0" strike="noStrike" spc="-1" dirty="0">
                <a:solidFill>
                  <a:schemeClr val="dk1"/>
                </a:solidFill>
                <a:latin typeface="Algerian" panose="04020705040A02060702" pitchFamily="82" charset="0"/>
                <a:ea typeface="Syncopate"/>
              </a:rPr>
              <a:t>Samsung S25 Pricing Structure</a:t>
            </a:r>
            <a:endParaRPr lang="fr-FR" sz="4600" b="0" strike="noStrike" spc="-1" dirty="0">
              <a:solidFill>
                <a:schemeClr val="dk1"/>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2133720" y="872836"/>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5400" b="0" strike="noStrike" spc="-1" dirty="0">
                <a:solidFill>
                  <a:schemeClr val="dk1"/>
                </a:solidFill>
                <a:latin typeface="Stencil" panose="040409050D0802020404" pitchFamily="82" charset="0"/>
                <a:ea typeface="Syncopate"/>
              </a:rPr>
              <a:t>Introduction</a:t>
            </a:r>
            <a:endParaRPr lang="fr-FR" sz="5400" b="0" strike="noStrike" spc="-1" dirty="0">
              <a:solidFill>
                <a:schemeClr val="dk1"/>
              </a:solidFill>
              <a:latin typeface="Stencil" panose="040409050D0802020404" pitchFamily="82" charset="0"/>
            </a:endParaRPr>
          </a:p>
        </p:txBody>
      </p:sp>
      <p:sp>
        <p:nvSpPr>
          <p:cNvPr id="829" name="PlaceHolder 2"/>
          <p:cNvSpPr>
            <a:spLocks noGrp="1"/>
          </p:cNvSpPr>
          <p:nvPr>
            <p:ph type="subTitle"/>
          </p:nvPr>
        </p:nvSpPr>
        <p:spPr>
          <a:xfrm>
            <a:off x="2044655" y="2582864"/>
            <a:ext cx="4876560" cy="66636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dirty="0">
                <a:solidFill>
                  <a:schemeClr val="dk1"/>
                </a:solidFill>
                <a:latin typeface="Archivo"/>
                <a:ea typeface="Archivo"/>
              </a:rPr>
              <a:t>This presentation explains the code that calculates pricing, discounts, and taxes for the Samsung S25.</a:t>
            </a:r>
            <a:endParaRPr lang="en-US" sz="1600" b="0" strike="noStrike" spc="-1" dirty="0">
              <a:solidFill>
                <a:srgbClr val="FFFFFF"/>
              </a:solidFill>
              <a:latin typeface="OpenSymbo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title"/>
          </p:nvPr>
        </p:nvSpPr>
        <p:spPr>
          <a:xfrm>
            <a:off x="2080281" y="647206"/>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2800" b="0" strike="noStrike" spc="-1" dirty="0">
                <a:solidFill>
                  <a:schemeClr val="dk1"/>
                </a:solidFill>
                <a:latin typeface="Stencil" panose="040409050D0802020404" pitchFamily="82" charset="0"/>
                <a:ea typeface="Syncopate"/>
              </a:rPr>
              <a:t>Purpose of </a:t>
            </a:r>
            <a:r>
              <a:rPr lang="en" sz="2800" b="0" strike="noStrike" spc="-1" dirty="0" smtClean="0">
                <a:solidFill>
                  <a:schemeClr val="dk1"/>
                </a:solidFill>
                <a:latin typeface="Stencil" panose="040409050D0802020404" pitchFamily="82" charset="0"/>
                <a:ea typeface="Syncopate"/>
              </a:rPr>
              <a:t>the code</a:t>
            </a:r>
            <a:endParaRPr lang="fr-FR" sz="2800" b="0" strike="noStrike" spc="-1" dirty="0">
              <a:solidFill>
                <a:schemeClr val="dk1"/>
              </a:solidFill>
              <a:latin typeface="Stencil" panose="040409050D0802020404" pitchFamily="82" charset="0"/>
            </a:endParaRPr>
          </a:p>
        </p:txBody>
      </p:sp>
      <p:sp>
        <p:nvSpPr>
          <p:cNvPr id="835" name="PlaceHolder 2"/>
          <p:cNvSpPr>
            <a:spLocks noGrp="1"/>
          </p:cNvSpPr>
          <p:nvPr>
            <p:ph type="subTitle"/>
          </p:nvPr>
        </p:nvSpPr>
        <p:spPr>
          <a:xfrm>
            <a:off x="1997154" y="2541301"/>
            <a:ext cx="4876560" cy="666360"/>
          </a:xfrm>
          <a:prstGeom prst="rect">
            <a:avLst/>
          </a:prstGeom>
          <a:noFill/>
          <a:ln w="0">
            <a:noFill/>
          </a:ln>
        </p:spPr>
        <p:txBody>
          <a:bodyPr lIns="91440" tIns="91440" rIns="91440" bIns="91440" anchor="t">
            <a:normAutofit fontScale="74433"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The code is designed to calculate the total cost for purchasing Samsung S25 smartphones based on user input. It incorporates various factors such as quantity, discounts, and GST.</a:t>
            </a:r>
            <a:endParaRPr lang="en-US" sz="16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Key variables defined</a:t>
            </a:r>
            <a:endParaRPr lang="fr-FR" sz="3400" b="0" strike="noStrike" spc="-1">
              <a:solidFill>
                <a:schemeClr val="dk1"/>
              </a:solidFill>
              <a:latin typeface="Arial"/>
            </a:endParaRPr>
          </a:p>
        </p:txBody>
      </p:sp>
      <p:sp>
        <p:nvSpPr>
          <p:cNvPr id="837"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Key variables include the base price of the Samsung S25, GST percentage, and the number of items the customer wishes to purchase. It logs user inputs and outputs detailed billing information.</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8" name="Google Shape;1119;p53"/>
          <p:cNvPicPr/>
          <p:nvPr/>
        </p:nvPicPr>
        <p:blipFill>
          <a:blip r:embed="rId2" cstate="print">
            <a:extLst>
              <a:ext uri="{28A0092B-C50C-407E-A947-70E740481C1C}">
                <a14:useLocalDpi xmlns:a14="http://schemas.microsoft.com/office/drawing/2010/main" val="0"/>
              </a:ext>
            </a:extLst>
          </a:blip>
          <a:stretch>
            <a:fillRect/>
          </a:stretch>
        </p:blipFill>
        <p:spPr>
          <a:xfrm>
            <a:off x="4889789" y="1426733"/>
            <a:ext cx="3274200" cy="1841737"/>
          </a:xfrm>
          <a:prstGeom prst="rect">
            <a:avLst/>
          </a:prstGeom>
          <a:ln w="9525">
            <a:solidFill>
              <a:srgbClr val="FFFFFF"/>
            </a:solidFill>
            <a:round/>
          </a:ln>
        </p:spPr>
      </p:pic>
      <p:sp>
        <p:nvSpPr>
          <p:cNvPr id="839" name="PlaceHolder 1"/>
          <p:cNvSpPr>
            <a:spLocks noGrp="1"/>
          </p:cNvSpPr>
          <p:nvPr>
            <p:ph type="title"/>
          </p:nvPr>
        </p:nvSpPr>
        <p:spPr>
          <a:xfrm>
            <a:off x="237509" y="684918"/>
            <a:ext cx="4342103" cy="1483629"/>
          </a:xfrm>
          <a:prstGeom prst="rect">
            <a:avLst/>
          </a:prstGeom>
          <a:noFill/>
          <a:ln w="0">
            <a:noFill/>
          </a:ln>
        </p:spPr>
        <p:txBody>
          <a:bodyPr lIns="91440" tIns="91440" rIns="91440" bIns="91440" anchor="b">
            <a:normAutofit/>
          </a:bodyPr>
          <a:lstStyle/>
          <a:p>
            <a:pPr marL="342900" indent="-342900" algn="ctr">
              <a:lnSpc>
                <a:spcPct val="100000"/>
              </a:lnSpc>
              <a:buFont typeface="Wingdings" panose="05000000000000000000" pitchFamily="2" charset="2"/>
              <a:buChar char="Ø"/>
              <a:tabLst>
                <a:tab pos="0" algn="l"/>
              </a:tabLst>
            </a:pPr>
            <a:r>
              <a:rPr lang="en" sz="2000" b="1" i="1" strike="noStrike" spc="-1" dirty="0">
                <a:solidFill>
                  <a:schemeClr val="dk1"/>
                </a:solidFill>
                <a:latin typeface="Bodoni MT Black" panose="02070A03080606020203" pitchFamily="18" charset="0"/>
                <a:ea typeface="Syncopate"/>
              </a:rPr>
              <a:t>User input and interactio</a:t>
            </a:r>
            <a:r>
              <a:rPr lang="en" sz="2000" b="1" i="1" strike="noStrike" spc="-1" dirty="0">
                <a:solidFill>
                  <a:schemeClr val="dk1"/>
                </a:solidFill>
                <a:latin typeface="Syncopate"/>
                <a:ea typeface="Syncopate"/>
              </a:rPr>
              <a:t>n</a:t>
            </a:r>
            <a:endParaRPr lang="fr-FR" sz="2000" b="1" i="1" strike="noStrike" spc="-1" dirty="0">
              <a:solidFill>
                <a:schemeClr val="dk1"/>
              </a:solidFill>
              <a:latin typeface="Arial"/>
            </a:endParaRPr>
          </a:p>
        </p:txBody>
      </p:sp>
      <p:sp>
        <p:nvSpPr>
          <p:cNvPr id="840" name="PlaceHolder 2"/>
          <p:cNvSpPr>
            <a:spLocks noGrp="1"/>
          </p:cNvSpPr>
          <p:nvPr>
            <p:ph type="subTitle"/>
          </p:nvPr>
        </p:nvSpPr>
        <p:spPr>
          <a:xfrm>
            <a:off x="770879" y="2584227"/>
            <a:ext cx="3438000" cy="866520"/>
          </a:xfrm>
          <a:prstGeom prst="rect">
            <a:avLst/>
          </a:prstGeom>
          <a:noFill/>
          <a:ln w="0">
            <a:noFill/>
          </a:ln>
        </p:spPr>
        <p:txBody>
          <a:bodyPr lIns="91440" tIns="91440" rIns="91440" bIns="91440" anchor="t">
            <a:normAutofit fontScale="80696" lnSpcReduction="20000"/>
          </a:bodyPr>
          <a:lstStyle/>
          <a:p>
            <a:pPr indent="0" algn="ctr">
              <a:lnSpc>
                <a:spcPct val="100000"/>
              </a:lnSpc>
              <a:spcAft>
                <a:spcPts val="1599"/>
              </a:spcAft>
              <a:buNone/>
              <a:tabLst>
                <a:tab pos="0" algn="l"/>
              </a:tabLst>
            </a:pPr>
            <a:r>
              <a:rPr lang="en" sz="1400" b="0" strike="noStrike" spc="-1" dirty="0">
                <a:solidFill>
                  <a:schemeClr val="dk1"/>
                </a:solidFill>
                <a:latin typeface="Archivo"/>
                <a:ea typeface="Archivo"/>
              </a:rPr>
              <a:t>The code prompts the user to input the number of Samsung S25 devices they wish to </a:t>
            </a:r>
            <a:r>
              <a:rPr lang="en" sz="1400" b="0" strike="noStrike" spc="-1" dirty="0" smtClean="0">
                <a:solidFill>
                  <a:schemeClr val="dk1"/>
                </a:solidFill>
                <a:latin typeface="Archivo"/>
                <a:ea typeface="Archivo"/>
              </a:rPr>
              <a:t>purchase.This </a:t>
            </a:r>
            <a:r>
              <a:rPr lang="en" sz="1400" b="0" strike="noStrike" spc="-1" dirty="0">
                <a:solidFill>
                  <a:schemeClr val="dk1"/>
                </a:solidFill>
                <a:latin typeface="Archivo"/>
                <a:ea typeface="Archivo"/>
              </a:rPr>
              <a:t>interaction is crucial as it determines the applicable discounts and the final pricing structure.</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5" name="Google Shape;1119;p53"/>
          <p:cNvPicPr/>
          <p:nvPr/>
        </p:nvPicPr>
        <p:blipFill>
          <a:blip r:embed="rId2" cstate="print">
            <a:extLst>
              <a:ext uri="{28A0092B-C50C-407E-A947-70E740481C1C}">
                <a14:useLocalDpi xmlns:a14="http://schemas.microsoft.com/office/drawing/2010/main" val="0"/>
              </a:ext>
            </a:extLst>
          </a:blip>
          <a:stretch>
            <a:fillRect/>
          </a:stretch>
        </p:blipFill>
        <p:spPr>
          <a:xfrm>
            <a:off x="5056450" y="1232952"/>
            <a:ext cx="3162039" cy="2079477"/>
          </a:xfrm>
          <a:prstGeom prst="rect">
            <a:avLst/>
          </a:prstGeom>
          <a:ln w="9525">
            <a:solidFill>
              <a:srgbClr val="FFFFFF"/>
            </a:solidFill>
            <a:round/>
          </a:ln>
        </p:spPr>
      </p:pic>
      <p:sp>
        <p:nvSpPr>
          <p:cNvPr id="846" name="PlaceHolder 1"/>
          <p:cNvSpPr>
            <a:spLocks noGrp="1"/>
          </p:cNvSpPr>
          <p:nvPr>
            <p:ph type="title"/>
          </p:nvPr>
        </p:nvSpPr>
        <p:spPr>
          <a:xfrm>
            <a:off x="970714" y="328272"/>
            <a:ext cx="3438000" cy="1809360"/>
          </a:xfrm>
          <a:prstGeom prst="rect">
            <a:avLst/>
          </a:prstGeom>
          <a:noFill/>
          <a:ln w="0">
            <a:noFill/>
          </a:ln>
        </p:spPr>
        <p:txBody>
          <a:bodyPr lIns="91440" tIns="91440" rIns="91440" bIns="91440" anchor="b">
            <a:normAutofit/>
          </a:bodyPr>
          <a:lstStyle/>
          <a:p>
            <a:pPr marL="342900" indent="-342900" algn="ctr">
              <a:lnSpc>
                <a:spcPct val="100000"/>
              </a:lnSpc>
              <a:buFont typeface="Wingdings" panose="05000000000000000000" pitchFamily="2" charset="2"/>
              <a:buChar char="Ø"/>
              <a:tabLst>
                <a:tab pos="0" algn="l"/>
              </a:tabLst>
            </a:pPr>
            <a:r>
              <a:rPr lang="en" sz="2000" b="0" i="1" strike="noStrike" spc="-1" dirty="0">
                <a:solidFill>
                  <a:schemeClr val="dk1"/>
                </a:solidFill>
                <a:latin typeface="Segoe UI Black" panose="020B0A02040204020203" pitchFamily="34" charset="0"/>
                <a:ea typeface="Segoe UI Black" panose="020B0A02040204020203" pitchFamily="34" charset="0"/>
              </a:rPr>
              <a:t>Discount</a:t>
            </a:r>
            <a:r>
              <a:rPr lang="en" sz="2000" b="0" strike="noStrike" spc="-1" dirty="0">
                <a:solidFill>
                  <a:schemeClr val="dk1"/>
                </a:solidFill>
                <a:latin typeface="Segoe UI Black" panose="020B0A02040204020203" pitchFamily="34" charset="0"/>
                <a:ea typeface="Segoe UI Black" panose="020B0A02040204020203" pitchFamily="34" charset="0"/>
              </a:rPr>
              <a:t> structure </a:t>
            </a:r>
            <a:r>
              <a:rPr lang="en" sz="2000" b="0" i="1" strike="noStrike" spc="-1" dirty="0">
                <a:solidFill>
                  <a:schemeClr val="dk1"/>
                </a:solidFill>
                <a:latin typeface="Segoe UI Black" panose="020B0A02040204020203" pitchFamily="34" charset="0"/>
                <a:ea typeface="Segoe UI Black" panose="020B0A02040204020203" pitchFamily="34" charset="0"/>
              </a:rPr>
              <a:t>explained</a:t>
            </a:r>
            <a:endParaRPr lang="fr-FR" sz="2000" b="0" i="1" strike="noStrike" spc="-1" dirty="0">
              <a:solidFill>
                <a:schemeClr val="dk1"/>
              </a:solidFill>
              <a:latin typeface="Segoe UI Black" panose="020B0A02040204020203" pitchFamily="34" charset="0"/>
              <a:ea typeface="Segoe UI Black" panose="020B0A02040204020203" pitchFamily="34" charset="0"/>
            </a:endParaRPr>
          </a:p>
        </p:txBody>
      </p:sp>
      <p:sp>
        <p:nvSpPr>
          <p:cNvPr id="847" name="PlaceHolder 2"/>
          <p:cNvSpPr>
            <a:spLocks noGrp="1"/>
          </p:cNvSpPr>
          <p:nvPr>
            <p:ph type="subTitle"/>
          </p:nvPr>
        </p:nvSpPr>
        <p:spPr>
          <a:xfrm>
            <a:off x="970714" y="2366226"/>
            <a:ext cx="3438000" cy="866520"/>
          </a:xfrm>
          <a:prstGeom prst="rect">
            <a:avLst/>
          </a:prstGeom>
          <a:noFill/>
          <a:ln w="0">
            <a:noFill/>
          </a:ln>
        </p:spPr>
        <p:txBody>
          <a:bodyPr lIns="91440" tIns="91440" rIns="91440" bIns="91440" anchor="t">
            <a:normAutofit fontScale="79623" lnSpcReduction="10000"/>
          </a:bodyPr>
          <a:lstStyle/>
          <a:p>
            <a:pPr indent="0" algn="ctr">
              <a:lnSpc>
                <a:spcPct val="100000"/>
              </a:lnSpc>
              <a:spcAft>
                <a:spcPts val="1599"/>
              </a:spcAft>
              <a:buNone/>
              <a:tabLst>
                <a:tab pos="0" algn="l"/>
              </a:tabLst>
            </a:pPr>
            <a:r>
              <a:rPr lang="en" sz="1400" b="0" strike="noStrike" spc="-1" dirty="0">
                <a:solidFill>
                  <a:schemeClr val="dk1"/>
                </a:solidFill>
                <a:latin typeface="Archivo"/>
                <a:ea typeface="Archivo"/>
              </a:rPr>
              <a:t>Discounts are tiered based on the number of devices purchased. Depending on the quantity, discounts range from 2% to 24%, incentivizing bulk purchases to enhance sales.</a:t>
            </a: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PlaceHolder 1"/>
          <p:cNvSpPr>
            <a:spLocks noGrp="1"/>
          </p:cNvSpPr>
          <p:nvPr>
            <p:ph type="title"/>
          </p:nvPr>
        </p:nvSpPr>
        <p:spPr>
          <a:xfrm>
            <a:off x="1967465" y="1110344"/>
            <a:ext cx="4876560" cy="1456920"/>
          </a:xfrm>
          <a:prstGeom prst="rect">
            <a:avLst/>
          </a:prstGeom>
          <a:noFill/>
          <a:ln w="0">
            <a:noFill/>
          </a:ln>
        </p:spPr>
        <p:txBody>
          <a:bodyPr lIns="91440" tIns="91440" rIns="91440" bIns="91440" anchor="b">
            <a:noAutofit/>
          </a:bodyPr>
          <a:lstStyle/>
          <a:p>
            <a:pPr marL="571500" indent="-571500" algn="ctr">
              <a:lnSpc>
                <a:spcPct val="100000"/>
              </a:lnSpc>
              <a:buFont typeface="Wingdings" panose="05000000000000000000" pitchFamily="2" charset="2"/>
              <a:buChar char="Ø"/>
              <a:tabLst>
                <a:tab pos="0" algn="l"/>
              </a:tabLst>
            </a:pPr>
            <a:r>
              <a:rPr lang="en" sz="4000" b="1" i="1" strike="noStrike" spc="-1" dirty="0">
                <a:solidFill>
                  <a:schemeClr val="dk1"/>
                </a:solidFill>
                <a:latin typeface="SimSun" panose="02010600030101010101" pitchFamily="2" charset="-122"/>
                <a:ea typeface="SimSun" panose="02010600030101010101" pitchFamily="2" charset="-122"/>
              </a:rPr>
              <a:t>GST calculation process</a:t>
            </a:r>
            <a:endParaRPr lang="fr-FR" sz="4000" b="1" i="1" strike="noStrike" spc="-1" dirty="0">
              <a:solidFill>
                <a:schemeClr val="dk1"/>
              </a:solidFill>
              <a:latin typeface="SimSun" panose="02010600030101010101" pitchFamily="2" charset="-122"/>
              <a:ea typeface="SimSun" panose="02010600030101010101" pitchFamily="2" charset="-122"/>
            </a:endParaRPr>
          </a:p>
        </p:txBody>
      </p:sp>
      <p:sp>
        <p:nvSpPr>
          <p:cNvPr id="849" name="PlaceHolder 2"/>
          <p:cNvSpPr>
            <a:spLocks noGrp="1"/>
          </p:cNvSpPr>
          <p:nvPr>
            <p:ph type="subTitle"/>
          </p:nvPr>
        </p:nvSpPr>
        <p:spPr>
          <a:xfrm>
            <a:off x="2086219" y="3099442"/>
            <a:ext cx="4876560" cy="666360"/>
          </a:xfrm>
          <a:prstGeom prst="rect">
            <a:avLst/>
          </a:prstGeom>
          <a:noFill/>
          <a:ln w="0">
            <a:noFill/>
          </a:ln>
        </p:spPr>
        <p:txBody>
          <a:bodyPr lIns="91440" tIns="91440" rIns="91440" bIns="91440" anchor="t">
            <a:normAutofit fontScale="66933"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The Goods and Services Tax (GST) is calculated as 18% of the total price, split evenly between SGST and CGST. Each of these components contributes 9%, ensuring compliance with tax regulations.</a:t>
            </a:r>
            <a:endParaRPr lang="en-US" sz="1600" b="0" strike="noStrike" spc="-1" dirty="0">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2"/>
          <p:cNvSpPr>
            <a:spLocks noGrp="1"/>
          </p:cNvSpPr>
          <p:nvPr>
            <p:ph type="subTitle"/>
          </p:nvPr>
        </p:nvSpPr>
        <p:spPr>
          <a:xfrm>
            <a:off x="2097375" y="2320496"/>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dirty="0">
                <a:solidFill>
                  <a:schemeClr val="dk1"/>
                </a:solidFill>
                <a:latin typeface="Archivo"/>
                <a:ea typeface="Archivo"/>
              </a:rPr>
              <a:t>The final cost includes the subtotal after applying discounts, along with the calculated SGST and CGST. The total payable amount is then presented to the customer, providing a clear breakdown of charges.</a:t>
            </a:r>
            <a:endParaRPr lang="en-US" sz="1400" b="0" strike="noStrike" spc="-1" dirty="0">
              <a:solidFill>
                <a:srgbClr val="FFFFFF"/>
              </a:solidFill>
              <a:latin typeface="OpenSymbol"/>
            </a:endParaRPr>
          </a:p>
        </p:txBody>
      </p:sp>
      <p:sp>
        <p:nvSpPr>
          <p:cNvPr id="2" name="Rectangle 1"/>
          <p:cNvSpPr/>
          <p:nvPr/>
        </p:nvSpPr>
        <p:spPr>
          <a:xfrm>
            <a:off x="1981015" y="1382271"/>
            <a:ext cx="5181611" cy="584775"/>
          </a:xfrm>
          <a:prstGeom prst="rect">
            <a:avLst/>
          </a:prstGeom>
        </p:spPr>
        <p:txBody>
          <a:bodyPr wrap="none">
            <a:spAutoFit/>
          </a:bodyPr>
          <a:lstStyle/>
          <a:p>
            <a:pPr indent="0" algn="ctr">
              <a:lnSpc>
                <a:spcPct val="100000"/>
              </a:lnSpc>
              <a:buNone/>
              <a:tabLst>
                <a:tab pos="0" algn="l"/>
              </a:tabLst>
            </a:pPr>
            <a:r>
              <a:rPr lang="en" sz="3200" b="0" strike="noStrike" spc="-1" dirty="0" smtClean="0">
                <a:solidFill>
                  <a:schemeClr val="dk1"/>
                </a:solidFill>
                <a:latin typeface="Algerian" panose="04020705040A02060702" pitchFamily="82" charset="0"/>
                <a:ea typeface="Syncopate"/>
              </a:rPr>
              <a:t>Final cost computation</a:t>
            </a:r>
            <a:endParaRPr lang="fr-FR" sz="3200" b="0" strike="noStrike" spc="-1" dirty="0">
              <a:solidFill>
                <a:schemeClr val="dk1"/>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TotalTime>
  <Words>308</Words>
  <Application>Microsoft Office PowerPoint</Application>
  <PresentationFormat>On-screen Show (16:9)</PresentationFormat>
  <Paragraphs>24</Paragraphs>
  <Slides>13</Slides>
  <Notes>0</Notes>
  <HiddenSlides>0</HiddenSlides>
  <MMClips>0</MMClips>
  <ScaleCrop>false</ScaleCrop>
  <HeadingPairs>
    <vt:vector size="6" baseType="variant">
      <vt:variant>
        <vt:lpstr>Fonts Used</vt:lpstr>
      </vt:variant>
      <vt:variant>
        <vt:i4>11</vt:i4>
      </vt:variant>
      <vt:variant>
        <vt:lpstr>Theme</vt:lpstr>
      </vt:variant>
      <vt:variant>
        <vt:i4>30</vt:i4>
      </vt:variant>
      <vt:variant>
        <vt:lpstr>Slide Titles</vt:lpstr>
      </vt:variant>
      <vt:variant>
        <vt:i4>13</vt:i4>
      </vt:variant>
    </vt:vector>
  </HeadingPairs>
  <TitlesOfParts>
    <vt:vector size="54" baseType="lpstr">
      <vt:lpstr>SimSun</vt:lpstr>
      <vt:lpstr>Algerian</vt:lpstr>
      <vt:lpstr>Archivo</vt:lpstr>
      <vt:lpstr>Arial</vt:lpstr>
      <vt:lpstr>Bodoni MT Black</vt:lpstr>
      <vt:lpstr>OpenSymbol</vt:lpstr>
      <vt:lpstr>Segoe UI Black</vt:lpstr>
      <vt:lpstr>Stencil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PowerPoint Presentation</vt:lpstr>
      <vt:lpstr>Samsung S25 Pricing Structure</vt:lpstr>
      <vt:lpstr>Introduction</vt:lpstr>
      <vt:lpstr>Purpose of the code</vt:lpstr>
      <vt:lpstr>Key variables defined</vt:lpstr>
      <vt:lpstr>User input and interaction</vt:lpstr>
      <vt:lpstr>Discount structure explained</vt:lpstr>
      <vt:lpstr>GST calculation process</vt:lpstr>
      <vt:lpstr>PowerPoint Presentation</vt:lpstr>
      <vt:lpstr>PowerPoint Presentation</vt:lpstr>
      <vt:lpstr>PowerPoint Presentation</vt:lpstr>
      <vt:lpstr>Conclusions</vt:lpstr>
      <vt:lpstr>Thank you!</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Samsung S25 Pricing Structure</dc:title>
  <dc:creator>DELL</dc:creator>
  <cp:lastModifiedBy>good</cp:lastModifiedBy>
  <cp:revision>9</cp:revision>
  <dcterms:modified xsi:type="dcterms:W3CDTF">2025-05-05T07:05:13Z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2025-05-04T06:44:28Z</dcterms:created>
  <dc:creator>Unknown Creator</dc:creator>
  <dc:description/>
  <dc:language>en-US</dc:language>
  <cp:lastModifiedBy>Unknown Creator</cp:lastModifiedBy>
  <dcterms:modified xsi:type="dcterms:W3CDTF">2025-05-04T06:44:28Z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