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311" r:id="rId5"/>
    <p:sldId id="284" r:id="rId6"/>
    <p:sldId id="285" r:id="rId7"/>
    <p:sldId id="312" r:id="rId8"/>
    <p:sldId id="286" r:id="rId9"/>
    <p:sldId id="287" r:id="rId10"/>
    <p:sldId id="313" r:id="rId11"/>
    <p:sldId id="288" r:id="rId12"/>
    <p:sldId id="290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289" r:id="rId22"/>
    <p:sldId id="291" r:id="rId23"/>
    <p:sldId id="322" r:id="rId24"/>
    <p:sldId id="292" r:id="rId25"/>
    <p:sldId id="323" r:id="rId26"/>
    <p:sldId id="324" r:id="rId27"/>
    <p:sldId id="294" r:id="rId28"/>
    <p:sldId id="326" r:id="rId29"/>
    <p:sldId id="327" r:id="rId30"/>
    <p:sldId id="293" r:id="rId31"/>
    <p:sldId id="325" r:id="rId32"/>
    <p:sldId id="328" r:id="rId3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43" autoAdjust="0"/>
  </p:normalViewPr>
  <p:slideViewPr>
    <p:cSldViewPr>
      <p:cViewPr>
        <p:scale>
          <a:sx n="132" d="100"/>
          <a:sy n="132" d="100"/>
        </p:scale>
        <p:origin x="-174" y="4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7"/>
            <a:ext cx="777240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1"/>
            <a:ext cx="6400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4" y="66471"/>
            <a:ext cx="348615" cy="3579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3" y="66471"/>
            <a:ext cx="348615" cy="35796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4" y="66471"/>
            <a:ext cx="348615" cy="35796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"/>
            <a:ext cx="8516620" cy="489584"/>
          </a:xfrm>
          <a:custGeom>
            <a:avLst/>
            <a:gdLst/>
            <a:ahLst/>
            <a:cxnLst/>
            <a:rect l="l" t="t" r="r" b="b"/>
            <a:pathLst>
              <a:path w="8516620" h="489584">
                <a:moveTo>
                  <a:pt x="8516620" y="0"/>
                </a:moveTo>
                <a:lnTo>
                  <a:pt x="0" y="0"/>
                </a:lnTo>
                <a:lnTo>
                  <a:pt x="0" y="489102"/>
                </a:lnTo>
                <a:lnTo>
                  <a:pt x="8516620" y="489102"/>
                </a:lnTo>
                <a:lnTo>
                  <a:pt x="851662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"/>
            <a:ext cx="8516620" cy="489584"/>
          </a:xfrm>
          <a:custGeom>
            <a:avLst/>
            <a:gdLst/>
            <a:ahLst/>
            <a:cxnLst/>
            <a:rect l="l" t="t" r="r" b="b"/>
            <a:pathLst>
              <a:path w="8516620" h="489584">
                <a:moveTo>
                  <a:pt x="0" y="489102"/>
                </a:moveTo>
                <a:lnTo>
                  <a:pt x="8516620" y="489102"/>
                </a:lnTo>
                <a:lnTo>
                  <a:pt x="8516620" y="0"/>
                </a:lnTo>
                <a:lnTo>
                  <a:pt x="0" y="0"/>
                </a:lnTo>
                <a:lnTo>
                  <a:pt x="0" y="489102"/>
                </a:lnTo>
                <a:close/>
              </a:path>
            </a:pathLst>
          </a:custGeom>
          <a:ln w="25400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3277" y="-32511"/>
            <a:ext cx="5457444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679" y="1251711"/>
            <a:ext cx="799464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7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7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7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8752"/>
            <a:ext cx="5457444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00"/>
              </a:spcBef>
            </a:pPr>
            <a:r>
              <a:rPr spc="-120" dirty="0" smtClean="0"/>
              <a:t>Capstone</a:t>
            </a:r>
            <a:r>
              <a:rPr spc="-275" dirty="0" smtClean="0"/>
              <a:t> </a:t>
            </a:r>
            <a:r>
              <a:rPr spc="-155" dirty="0" smtClean="0"/>
              <a:t>Projec</a:t>
            </a:r>
            <a:r>
              <a:rPr spc="-110" dirty="0" smtClean="0"/>
              <a:t>t</a:t>
            </a:r>
            <a:r>
              <a:rPr spc="-400" dirty="0" smtClean="0"/>
              <a:t>-</a:t>
            </a:r>
            <a:r>
              <a:rPr lang="en-US" spc="-509" dirty="0" smtClean="0"/>
              <a:t>3</a:t>
            </a:r>
            <a:br>
              <a:rPr lang="en-US" spc="-509" dirty="0" smtClean="0"/>
            </a:br>
            <a:endParaRPr spc="-509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74687" y="1251717"/>
            <a:ext cx="7994649" cy="269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 algn="ctr">
              <a:lnSpc>
                <a:spcPct val="100000"/>
              </a:lnSpc>
              <a:spcBef>
                <a:spcPts val="100"/>
              </a:spcBef>
            </a:pPr>
            <a:r>
              <a:rPr lang="en-US" spc="-75" dirty="0" smtClean="0"/>
              <a:t>Cardiovascular Risk </a:t>
            </a:r>
            <a:r>
              <a:rPr spc="-145" dirty="0" smtClean="0"/>
              <a:t>P</a:t>
            </a:r>
            <a:r>
              <a:rPr spc="-95" dirty="0" smtClean="0"/>
              <a:t>r</a:t>
            </a:r>
            <a:r>
              <a:rPr spc="-90" dirty="0" smtClean="0"/>
              <a:t>ediction</a:t>
            </a:r>
          </a:p>
          <a:p>
            <a:pPr marL="85090" algn="ctr">
              <a:lnSpc>
                <a:spcPts val="2145"/>
              </a:lnSpc>
              <a:spcBef>
                <a:spcPts val="85"/>
              </a:spcBef>
            </a:pPr>
            <a:r>
              <a:rPr sz="1800" spc="-100" dirty="0" smtClean="0"/>
              <a:t>(Supervised</a:t>
            </a:r>
            <a:r>
              <a:rPr sz="1800" spc="-110" dirty="0" smtClean="0"/>
              <a:t> </a:t>
            </a:r>
            <a:r>
              <a:rPr sz="1800" spc="-45" dirty="0" smtClean="0"/>
              <a:t>Machine</a:t>
            </a:r>
            <a:r>
              <a:rPr sz="1800" spc="-85" dirty="0" smtClean="0"/>
              <a:t> </a:t>
            </a:r>
            <a:r>
              <a:rPr sz="1800" spc="-65" dirty="0" smtClean="0"/>
              <a:t>Learning</a:t>
            </a:r>
            <a:r>
              <a:rPr sz="1800" spc="-90" dirty="0" smtClean="0"/>
              <a:t> </a:t>
            </a:r>
            <a:r>
              <a:rPr lang="en-US" sz="1800" spc="-80" dirty="0" smtClean="0"/>
              <a:t>CLASSIFICATION</a:t>
            </a:r>
            <a:r>
              <a:rPr sz="1800" spc="-335" dirty="0" smtClean="0"/>
              <a:t>)</a:t>
            </a:r>
            <a:endParaRPr sz="1800" dirty="0" smtClean="0"/>
          </a:p>
          <a:p>
            <a:pPr marL="85725" algn="ctr">
              <a:lnSpc>
                <a:spcPts val="2865"/>
              </a:lnSpc>
            </a:pPr>
            <a:r>
              <a:rPr sz="2400" spc="-70" dirty="0" smtClean="0"/>
              <a:t>BY</a:t>
            </a:r>
            <a:endParaRPr sz="2400" dirty="0" smtClean="0"/>
          </a:p>
          <a:p>
            <a:pPr marL="83820" algn="ctr">
              <a:lnSpc>
                <a:spcPct val="100000"/>
              </a:lnSpc>
            </a:pPr>
            <a:r>
              <a:rPr lang="en-IN" sz="2400" spc="-75" dirty="0" smtClean="0">
                <a:solidFill>
                  <a:srgbClr val="C00000"/>
                </a:solidFill>
              </a:rPr>
              <a:t>Sk Samim Ali,</a:t>
            </a:r>
          </a:p>
          <a:p>
            <a:pPr marL="83820" algn="ctr">
              <a:lnSpc>
                <a:spcPct val="100000"/>
              </a:lnSpc>
            </a:pPr>
            <a:r>
              <a:rPr lang="en-IN" sz="2400" spc="-75" dirty="0" smtClean="0">
                <a:solidFill>
                  <a:srgbClr val="C00000"/>
                </a:solidFill>
              </a:rPr>
              <a:t>Mohd. Izhar</a:t>
            </a:r>
            <a:r>
              <a:rPr lang="en-IN" sz="2400" dirty="0" smtClean="0">
                <a:solidFill>
                  <a:srgbClr val="C00000"/>
                </a:solidFill>
              </a:rPr>
              <a:t>,</a:t>
            </a:r>
            <a:endParaRPr lang="en-IN" sz="2400" dirty="0" smtClean="0"/>
          </a:p>
          <a:p>
            <a:pPr marL="83820" algn="ctr">
              <a:lnSpc>
                <a:spcPct val="100000"/>
              </a:lnSpc>
            </a:pPr>
            <a:r>
              <a:rPr lang="en-IN" sz="2400" spc="-75" dirty="0" smtClean="0">
                <a:solidFill>
                  <a:srgbClr val="C00000"/>
                </a:solidFill>
              </a:rPr>
              <a:t>Sarath Haridas</a:t>
            </a:r>
          </a:p>
          <a:p>
            <a:pPr marL="83820" algn="ctr">
              <a:lnSpc>
                <a:spcPct val="100000"/>
              </a:lnSpc>
            </a:pPr>
            <a:r>
              <a:rPr lang="en-IN" sz="2400" spc="-75" dirty="0" smtClean="0">
                <a:solidFill>
                  <a:srgbClr val="C00000"/>
                </a:solidFill>
              </a:rPr>
              <a:t>(Cohort – Florence)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24433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Handling Outliers: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098" name="Picture 2" descr="C:\Users\sa644\Desktop\graphs cardiovascular\handling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87" y="424433"/>
            <a:ext cx="7468200" cy="466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0200" y="0"/>
            <a:ext cx="8533765" cy="438150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81" y="6277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Cleaning and Manipulating the Dataset: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000" y="806589"/>
            <a:ext cx="8358465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000" spc="-5" dirty="0">
                <a:cs typeface="Calibri"/>
              </a:rPr>
              <a:t>Checking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for</a:t>
            </a:r>
            <a:r>
              <a:rPr lang="en-US" sz="2000" dirty="0">
                <a:cs typeface="Calibri"/>
              </a:rPr>
              <a:t> the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duplicates values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in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datasets,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showed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there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are</a:t>
            </a:r>
            <a:r>
              <a:rPr lang="en-US" sz="2000" spc="-5" dirty="0">
                <a:cs typeface="Calibri"/>
              </a:rPr>
              <a:t> no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duplicate </a:t>
            </a:r>
            <a:r>
              <a:rPr lang="en-US" sz="2000" spc="-52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records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in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 </a:t>
            </a:r>
            <a:r>
              <a:rPr lang="en-US" sz="2000" spc="-15" dirty="0">
                <a:cs typeface="Calibri"/>
              </a:rPr>
              <a:t>dataframe.</a:t>
            </a:r>
            <a:endParaRPr lang="en-US" sz="2000" dirty="0">
              <a:cs typeface="Calibri"/>
            </a:endParaRPr>
          </a:p>
          <a:p>
            <a:pPr marL="355600" marR="711200" indent="-343535">
              <a:lnSpc>
                <a:spcPts val="2300"/>
              </a:lnSpc>
              <a:spcBef>
                <a:spcPts val="9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000" spc="-5" dirty="0">
                <a:cs typeface="Calibri"/>
              </a:rPr>
              <a:t>Checking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unique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value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with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their</a:t>
            </a:r>
            <a:r>
              <a:rPr lang="en-US" sz="2000" spc="-10" dirty="0">
                <a:cs typeface="Calibri"/>
              </a:rPr>
              <a:t> counts</a:t>
            </a:r>
            <a:r>
              <a:rPr lang="en-US" sz="2000" dirty="0">
                <a:cs typeface="Calibri"/>
              </a:rPr>
              <a:t> in </a:t>
            </a:r>
            <a:r>
              <a:rPr lang="en-US" sz="2000" spc="-15" dirty="0">
                <a:cs typeface="Calibri"/>
              </a:rPr>
              <a:t>categorical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features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to</a:t>
            </a:r>
            <a:r>
              <a:rPr lang="en-US" sz="2000" spc="-10" dirty="0">
                <a:cs typeface="Calibri"/>
              </a:rPr>
              <a:t> define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an </a:t>
            </a:r>
            <a:r>
              <a:rPr lang="en-US" sz="2000" spc="-52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encoder </a:t>
            </a:r>
            <a:r>
              <a:rPr lang="en-US" sz="2000" dirty="0">
                <a:cs typeface="Calibri"/>
              </a:rPr>
              <a:t>in </a:t>
            </a:r>
            <a:r>
              <a:rPr lang="en-US" sz="2000" spc="-15" dirty="0">
                <a:cs typeface="Calibri"/>
              </a:rPr>
              <a:t>order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to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replace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those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values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with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numeric</a:t>
            </a:r>
            <a:r>
              <a:rPr lang="en-US" sz="2000" spc="-10" dirty="0">
                <a:cs typeface="Calibri"/>
              </a:rPr>
              <a:t> values.</a:t>
            </a:r>
            <a:endParaRPr lang="en-US" sz="2000" dirty="0"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000" spc="-5" dirty="0">
                <a:cs typeface="Calibri"/>
              </a:rPr>
              <a:t>Replaced</a:t>
            </a:r>
            <a:r>
              <a:rPr lang="en-US" sz="2000" spc="-3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“M”</a:t>
            </a:r>
            <a:r>
              <a:rPr lang="en-US" sz="2000" spc="-3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with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1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and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“F”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with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0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in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sex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column.</a:t>
            </a:r>
            <a:endParaRPr lang="en-US" sz="2000" dirty="0"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000" spc="-5" dirty="0">
                <a:cs typeface="Calibri"/>
              </a:rPr>
              <a:t>Replaced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“YES”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with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1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and </a:t>
            </a:r>
            <a:r>
              <a:rPr lang="en-US" sz="2000" spc="-5" dirty="0">
                <a:cs typeface="Calibri"/>
              </a:rPr>
              <a:t>“NO”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with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0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in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 </a:t>
            </a:r>
            <a:r>
              <a:rPr lang="en-US" sz="2000" spc="-5" dirty="0">
                <a:cs typeface="Calibri"/>
              </a:rPr>
              <a:t>is_smoking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column.</a:t>
            </a:r>
            <a:endParaRPr lang="en-US" sz="20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49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92509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Univariate Analysis: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04" y="3780300"/>
            <a:ext cx="85321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-10" dirty="0">
                <a:cs typeface="Calibri"/>
              </a:rPr>
              <a:t>Univariate</a:t>
            </a:r>
            <a:r>
              <a:rPr lang="en-US" sz="160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analysis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is </a:t>
            </a:r>
            <a:r>
              <a:rPr lang="en-US" sz="1600" spc="-15" dirty="0">
                <a:cs typeface="Calibri"/>
              </a:rPr>
              <a:t>to</a:t>
            </a:r>
            <a:r>
              <a:rPr lang="en-US" sz="1600" spc="-20" dirty="0">
                <a:cs typeface="Calibri"/>
              </a:rPr>
              <a:t> </a:t>
            </a:r>
            <a:r>
              <a:rPr lang="en-US" sz="1600" spc="-15" dirty="0">
                <a:cs typeface="Calibri"/>
              </a:rPr>
              <a:t>understand</a:t>
            </a:r>
            <a:r>
              <a:rPr lang="en-US" sz="1600" dirty="0">
                <a:cs typeface="Calibri"/>
              </a:rPr>
              <a:t> the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distribution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of</a:t>
            </a:r>
            <a:r>
              <a:rPr lang="en-US" sz="160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values</a:t>
            </a:r>
            <a:r>
              <a:rPr lang="en-US" sz="1600" spc="-5" dirty="0">
                <a:cs typeface="Calibri"/>
              </a:rPr>
              <a:t> </a:t>
            </a:r>
            <a:r>
              <a:rPr lang="en-US" sz="1600" spc="-20" dirty="0">
                <a:cs typeface="Calibri"/>
              </a:rPr>
              <a:t>for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a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single</a:t>
            </a:r>
            <a:r>
              <a:rPr lang="en-US" sz="160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variable.</a:t>
            </a:r>
            <a:r>
              <a:rPr lang="en-US" sz="1600" dirty="0">
                <a:cs typeface="Calibri"/>
              </a:rPr>
              <a:t> It</a:t>
            </a:r>
            <a:r>
              <a:rPr lang="en-US" sz="1600" spc="-2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is </a:t>
            </a:r>
            <a:r>
              <a:rPr lang="en-US" sz="1600" spc="-52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used </a:t>
            </a:r>
            <a:r>
              <a:rPr lang="en-US" sz="1600" spc="-15" dirty="0">
                <a:cs typeface="Calibri"/>
              </a:rPr>
              <a:t>to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describe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the </a:t>
            </a:r>
            <a:r>
              <a:rPr lang="en-US" sz="1600" spc="-5" dirty="0">
                <a:cs typeface="Calibri"/>
              </a:rPr>
              <a:t>every</a:t>
            </a:r>
            <a:r>
              <a:rPr lang="en-US" sz="160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single</a:t>
            </a:r>
            <a:r>
              <a:rPr lang="en-US" sz="1600" spc="-15" dirty="0">
                <a:cs typeface="Calibri"/>
              </a:rPr>
              <a:t> feature.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Measure</a:t>
            </a:r>
            <a:r>
              <a:rPr lang="en-US" sz="160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of </a:t>
            </a:r>
            <a:r>
              <a:rPr lang="en-US" sz="1600" spc="-10" dirty="0">
                <a:cs typeface="Calibri"/>
              </a:rPr>
              <a:t>central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tendency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means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where </a:t>
            </a:r>
            <a:r>
              <a:rPr lang="en-US" sz="1600" spc="-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the mean </a:t>
            </a:r>
            <a:r>
              <a:rPr lang="en-US" sz="1600" spc="-5" dirty="0">
                <a:cs typeface="Calibri"/>
              </a:rPr>
              <a:t>or </a:t>
            </a:r>
            <a:r>
              <a:rPr lang="en-US" sz="1600" dirty="0">
                <a:cs typeface="Calibri"/>
              </a:rPr>
              <a:t>median </a:t>
            </a:r>
            <a:r>
              <a:rPr lang="en-US" sz="1600" spc="-5" dirty="0">
                <a:cs typeface="Calibri"/>
              </a:rPr>
              <a:t>of </a:t>
            </a:r>
            <a:r>
              <a:rPr lang="en-US" sz="1600" dirty="0">
                <a:cs typeface="Calibri"/>
              </a:rPr>
              <a:t>the </a:t>
            </a:r>
            <a:r>
              <a:rPr lang="en-US" sz="1600" spc="-10" dirty="0">
                <a:cs typeface="Calibri"/>
              </a:rPr>
              <a:t>dataset </a:t>
            </a:r>
            <a:r>
              <a:rPr lang="en-US" sz="1600" dirty="0">
                <a:cs typeface="Calibri"/>
              </a:rPr>
              <a:t>is </a:t>
            </a:r>
            <a:r>
              <a:rPr lang="en-US" sz="1600" spc="-10" dirty="0">
                <a:cs typeface="Calibri"/>
              </a:rPr>
              <a:t>located, </a:t>
            </a:r>
            <a:r>
              <a:rPr lang="en-US" sz="1600" spc="-5" dirty="0">
                <a:cs typeface="Calibri"/>
              </a:rPr>
              <a:t>measure of </a:t>
            </a:r>
            <a:r>
              <a:rPr lang="en-US" sz="1600" spc="-10" dirty="0">
                <a:cs typeface="Calibri"/>
              </a:rPr>
              <a:t>dispersion represent how </a:t>
            </a:r>
            <a:r>
              <a:rPr lang="en-US" sz="1600" spc="-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spread</a:t>
            </a:r>
            <a:r>
              <a:rPr lang="en-US" sz="160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out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the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values</a:t>
            </a:r>
            <a:r>
              <a:rPr lang="en-US" sz="1600" dirty="0">
                <a:cs typeface="Calibri"/>
              </a:rPr>
              <a:t> </a:t>
            </a:r>
            <a:r>
              <a:rPr lang="en-US" sz="1600" spc="-15" dirty="0">
                <a:cs typeface="Calibri"/>
              </a:rPr>
              <a:t>are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in the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datasets</a:t>
            </a:r>
            <a:r>
              <a:rPr lang="en-US" sz="1600" spc="-2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including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spc="-20" dirty="0" smtClean="0">
                <a:cs typeface="Calibri"/>
              </a:rPr>
              <a:t>standard </a:t>
            </a:r>
            <a:r>
              <a:rPr lang="en-US" sz="1600" spc="-10" dirty="0">
                <a:cs typeface="Calibri"/>
              </a:rPr>
              <a:t>deviation</a:t>
            </a:r>
            <a:r>
              <a:rPr lang="en-US" sz="1600" spc="-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and</a:t>
            </a:r>
            <a:r>
              <a:rPr lang="en-US" sz="1600" spc="-5" dirty="0">
                <a:cs typeface="Calibri"/>
              </a:rPr>
              <a:t> variance.</a:t>
            </a:r>
            <a:endParaRPr lang="en-US" sz="1600" dirty="0"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spc="-15" dirty="0">
                <a:cs typeface="Calibri"/>
              </a:rPr>
              <a:t>Red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and</a:t>
            </a:r>
            <a:r>
              <a:rPr lang="en-US" sz="1600" spc="-5" dirty="0">
                <a:cs typeface="Calibri"/>
              </a:rPr>
              <a:t> blue </a:t>
            </a:r>
            <a:r>
              <a:rPr lang="en-US" sz="1600" dirty="0">
                <a:cs typeface="Calibri"/>
              </a:rPr>
              <a:t>lines in the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plot</a:t>
            </a:r>
            <a:r>
              <a:rPr lang="en-US" sz="1600" spc="-10" dirty="0">
                <a:cs typeface="Calibri"/>
              </a:rPr>
              <a:t> represent</a:t>
            </a:r>
            <a:r>
              <a:rPr lang="en-US" sz="1600" dirty="0">
                <a:cs typeface="Calibri"/>
              </a:rPr>
              <a:t> the mean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and</a:t>
            </a:r>
            <a:r>
              <a:rPr lang="en-US" sz="1600" spc="-5" dirty="0">
                <a:cs typeface="Calibri"/>
              </a:rPr>
              <a:t> median </a:t>
            </a:r>
            <a:r>
              <a:rPr lang="en-US" sz="1600" spc="-20" dirty="0">
                <a:cs typeface="Calibri"/>
              </a:rPr>
              <a:t>respectively.</a:t>
            </a:r>
            <a:endParaRPr lang="en-US" sz="1600" dirty="0">
              <a:cs typeface="Calibri"/>
            </a:endParaRPr>
          </a:p>
          <a:p>
            <a:endParaRPr lang="en-IN" dirty="0"/>
          </a:p>
        </p:txBody>
      </p:sp>
      <p:pic>
        <p:nvPicPr>
          <p:cNvPr id="5122" name="Picture 2" descr="C:\Users\sa644\Desktop\graphs cardiovascular\Univariate age, education sex, issmoling bpmeds, cigperday,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3" y="590550"/>
            <a:ext cx="892775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71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92509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Univariate Analysis: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6147" name="Picture 3" descr="C:\Users\sa644\Desktop\graphs cardiovascular\Univariate preventstokr,preventhyp,diabeted,sysbp,diabp,totch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" y="666750"/>
            <a:ext cx="9012502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92509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Univariate Analysis: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170" name="Picture 2" descr="C:\Users\sa644\Desktop\graphs cardiovascular\Univariate bmi, heartrate, glucose, tenyearC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4" y="666750"/>
            <a:ext cx="8979513" cy="419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6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1"/>
            <a:ext cx="8546465" cy="492508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Univariate Analysis: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742950"/>
            <a:ext cx="83584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cs typeface="Calibri"/>
              </a:rPr>
              <a:t>Observations:</a:t>
            </a:r>
            <a:endParaRPr lang="en-US" b="1" dirty="0"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US" b="1" spc="-10" dirty="0">
                <a:cs typeface="Calibri"/>
              </a:rPr>
              <a:t>Most</a:t>
            </a:r>
            <a:r>
              <a:rPr lang="en-US" b="1" spc="-20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of</a:t>
            </a:r>
            <a:r>
              <a:rPr lang="en-US" b="1" spc="-10" dirty="0">
                <a:cs typeface="Calibri"/>
              </a:rPr>
              <a:t> </a:t>
            </a:r>
            <a:r>
              <a:rPr lang="en-US" b="1" dirty="0">
                <a:cs typeface="Calibri"/>
              </a:rPr>
              <a:t>the</a:t>
            </a:r>
            <a:r>
              <a:rPr lang="en-US" b="1" spc="-15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people</a:t>
            </a:r>
            <a:r>
              <a:rPr lang="en-US" b="1" spc="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in</a:t>
            </a:r>
            <a:r>
              <a:rPr lang="en-US" b="1" spc="-5" dirty="0">
                <a:cs typeface="Calibri"/>
              </a:rPr>
              <a:t> our</a:t>
            </a:r>
            <a:r>
              <a:rPr lang="en-US" b="1" spc="-10" dirty="0">
                <a:cs typeface="Calibri"/>
              </a:rPr>
              <a:t> dataset</a:t>
            </a:r>
            <a:r>
              <a:rPr lang="en-US" b="1" spc="-35" dirty="0">
                <a:cs typeface="Calibri"/>
              </a:rPr>
              <a:t> </a:t>
            </a:r>
            <a:r>
              <a:rPr lang="en-US" b="1" spc="-15" dirty="0">
                <a:cs typeface="Calibri"/>
              </a:rPr>
              <a:t>are</a:t>
            </a:r>
            <a:r>
              <a:rPr lang="en-US" b="1" dirty="0">
                <a:cs typeface="Calibri"/>
              </a:rPr>
              <a:t> </a:t>
            </a:r>
            <a:r>
              <a:rPr lang="en-US" b="1" spc="-10" dirty="0">
                <a:cs typeface="Calibri"/>
              </a:rPr>
              <a:t>around</a:t>
            </a:r>
            <a:r>
              <a:rPr lang="en-US" b="1" spc="-1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40-50</a:t>
            </a:r>
            <a:r>
              <a:rPr lang="en-US" b="1" spc="-10" dirty="0">
                <a:cs typeface="Calibri"/>
              </a:rPr>
              <a:t> years</a:t>
            </a:r>
            <a:r>
              <a:rPr lang="en-US" b="1" spc="-30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old.</a:t>
            </a:r>
            <a:endParaRPr lang="en-US" b="1" dirty="0"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US" b="1" spc="-15" dirty="0">
                <a:cs typeface="Calibri"/>
              </a:rPr>
              <a:t>Data </a:t>
            </a:r>
            <a:r>
              <a:rPr lang="en-US" b="1" spc="-20" dirty="0">
                <a:cs typeface="Calibri"/>
              </a:rPr>
              <a:t>for</a:t>
            </a:r>
            <a:r>
              <a:rPr lang="en-US" b="1" spc="-5" dirty="0">
                <a:cs typeface="Calibri"/>
              </a:rPr>
              <a:t> </a:t>
            </a:r>
            <a:r>
              <a:rPr lang="en-US" b="1" spc="-10" dirty="0">
                <a:cs typeface="Calibri"/>
              </a:rPr>
              <a:t>Female</a:t>
            </a:r>
            <a:r>
              <a:rPr lang="en-US" b="1" spc="-20" dirty="0">
                <a:cs typeface="Calibri"/>
              </a:rPr>
              <a:t> </a:t>
            </a:r>
            <a:r>
              <a:rPr lang="en-US" b="1" spc="-10" dirty="0">
                <a:cs typeface="Calibri"/>
              </a:rPr>
              <a:t>population</a:t>
            </a:r>
            <a:r>
              <a:rPr lang="en-US" b="1" dirty="0">
                <a:cs typeface="Calibri"/>
              </a:rPr>
              <a:t> is</a:t>
            </a:r>
            <a:r>
              <a:rPr lang="en-US" b="1" spc="-10" dirty="0">
                <a:cs typeface="Calibri"/>
              </a:rPr>
              <a:t> more</a:t>
            </a:r>
            <a:r>
              <a:rPr lang="en-US" b="1" spc="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than </a:t>
            </a:r>
            <a:r>
              <a:rPr lang="en-US" b="1" spc="-5" dirty="0">
                <a:cs typeface="Calibri"/>
              </a:rPr>
              <a:t>that</a:t>
            </a:r>
            <a:r>
              <a:rPr lang="en-US" b="1" spc="-15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of</a:t>
            </a:r>
            <a:r>
              <a:rPr lang="en-US" b="1" spc="-10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males.</a:t>
            </a:r>
            <a:endParaRPr lang="en-US" b="1" dirty="0"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US" b="1" spc="-10" dirty="0">
                <a:cs typeface="Calibri"/>
              </a:rPr>
              <a:t>There</a:t>
            </a:r>
            <a:r>
              <a:rPr lang="en-US" b="1" spc="10" dirty="0">
                <a:cs typeface="Calibri"/>
              </a:rPr>
              <a:t> </a:t>
            </a:r>
            <a:r>
              <a:rPr lang="en-US" b="1" spc="-15" dirty="0">
                <a:cs typeface="Calibri"/>
              </a:rPr>
              <a:t>are</a:t>
            </a:r>
            <a:r>
              <a:rPr lang="en-US" b="1" dirty="0">
                <a:cs typeface="Calibri"/>
              </a:rPr>
              <a:t> equal</a:t>
            </a:r>
            <a:r>
              <a:rPr lang="en-US" b="1" spc="5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number</a:t>
            </a:r>
            <a:r>
              <a:rPr lang="en-US" b="1" spc="-20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of</a:t>
            </a:r>
            <a:r>
              <a:rPr lang="en-US" b="1" dirty="0">
                <a:cs typeface="Calibri"/>
              </a:rPr>
              <a:t> </a:t>
            </a:r>
            <a:r>
              <a:rPr lang="en-US" b="1" spc="-20" dirty="0">
                <a:cs typeface="Calibri"/>
              </a:rPr>
              <a:t>smokers</a:t>
            </a:r>
            <a:r>
              <a:rPr lang="en-US" b="1" spc="-3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and </a:t>
            </a:r>
            <a:r>
              <a:rPr lang="en-US" b="1" spc="-10" dirty="0">
                <a:cs typeface="Calibri"/>
              </a:rPr>
              <a:t>non</a:t>
            </a:r>
            <a:r>
              <a:rPr lang="en-US" b="1" dirty="0">
                <a:cs typeface="Calibri"/>
              </a:rPr>
              <a:t> </a:t>
            </a:r>
            <a:r>
              <a:rPr lang="en-US" b="1" spc="-20" dirty="0">
                <a:cs typeface="Calibri"/>
              </a:rPr>
              <a:t>smokers </a:t>
            </a:r>
            <a:r>
              <a:rPr lang="en-US" b="1" dirty="0">
                <a:cs typeface="Calibri"/>
              </a:rPr>
              <a:t>in</a:t>
            </a:r>
            <a:r>
              <a:rPr lang="en-US" b="1" spc="-10" dirty="0">
                <a:cs typeface="Calibri"/>
              </a:rPr>
              <a:t> </a:t>
            </a:r>
            <a:r>
              <a:rPr lang="en-US" b="1" dirty="0">
                <a:cs typeface="Calibri"/>
              </a:rPr>
              <a:t>the </a:t>
            </a:r>
            <a:r>
              <a:rPr lang="en-US" b="1" spc="-10" dirty="0">
                <a:cs typeface="Calibri"/>
              </a:rPr>
              <a:t>dataset.</a:t>
            </a:r>
            <a:endParaRPr lang="en-US" b="1" dirty="0"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US" b="1" spc="-10" dirty="0">
                <a:cs typeface="Calibri"/>
              </a:rPr>
              <a:t>Most</a:t>
            </a:r>
            <a:r>
              <a:rPr lang="en-US" b="1" spc="-20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people</a:t>
            </a:r>
            <a:r>
              <a:rPr lang="en-US" b="1" dirty="0">
                <a:cs typeface="Calibri"/>
              </a:rPr>
              <a:t> </a:t>
            </a:r>
            <a:r>
              <a:rPr lang="en-US" b="1" spc="-20" dirty="0">
                <a:cs typeface="Calibri"/>
              </a:rPr>
              <a:t>smoke </a:t>
            </a:r>
            <a:r>
              <a:rPr lang="en-US" b="1" dirty="0">
                <a:cs typeface="Calibri"/>
              </a:rPr>
              <a:t>less</a:t>
            </a:r>
            <a:r>
              <a:rPr lang="en-US" b="1" spc="-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than</a:t>
            </a:r>
            <a:r>
              <a:rPr lang="en-US" b="1" spc="-5" dirty="0">
                <a:cs typeface="Calibri"/>
              </a:rPr>
              <a:t> 10</a:t>
            </a:r>
            <a:r>
              <a:rPr lang="en-US" b="1" spc="-10" dirty="0">
                <a:cs typeface="Calibri"/>
              </a:rPr>
              <a:t> </a:t>
            </a:r>
            <a:r>
              <a:rPr lang="en-US" b="1" spc="-20" dirty="0">
                <a:cs typeface="Calibri"/>
              </a:rPr>
              <a:t>cigarettes</a:t>
            </a:r>
            <a:r>
              <a:rPr lang="en-US" b="1" spc="-30" dirty="0">
                <a:cs typeface="Calibri"/>
              </a:rPr>
              <a:t> </a:t>
            </a:r>
            <a:r>
              <a:rPr lang="en-US" b="1" dirty="0">
                <a:cs typeface="Calibri"/>
              </a:rPr>
              <a:t>a</a:t>
            </a:r>
            <a:r>
              <a:rPr lang="en-US" b="1" spc="-10" dirty="0">
                <a:cs typeface="Calibri"/>
              </a:rPr>
              <a:t> </a:t>
            </a:r>
            <a:r>
              <a:rPr lang="en-US" b="1" spc="-55" dirty="0">
                <a:cs typeface="Calibri"/>
              </a:rPr>
              <a:t>day.</a:t>
            </a:r>
            <a:endParaRPr lang="en-US" b="1" dirty="0">
              <a:cs typeface="Calibri"/>
            </a:endParaRPr>
          </a:p>
          <a:p>
            <a:pPr marL="355600" marR="80010" indent="-343535">
              <a:lnSpc>
                <a:spcPct val="100000"/>
              </a:lnSpc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US" b="1" spc="-30" dirty="0">
                <a:cs typeface="Calibri"/>
              </a:rPr>
              <a:t>Very</a:t>
            </a:r>
            <a:r>
              <a:rPr lang="en-US" b="1" dirty="0">
                <a:cs typeface="Calibri"/>
              </a:rPr>
              <a:t> </a:t>
            </a:r>
            <a:r>
              <a:rPr lang="en-US" b="1" spc="-20" dirty="0">
                <a:cs typeface="Calibri"/>
              </a:rPr>
              <a:t>few</a:t>
            </a:r>
            <a:r>
              <a:rPr lang="en-US" b="1" spc="-10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people </a:t>
            </a:r>
            <a:r>
              <a:rPr lang="en-US" b="1" spc="-10" dirty="0">
                <a:cs typeface="Calibri"/>
              </a:rPr>
              <a:t>are</a:t>
            </a:r>
            <a:r>
              <a:rPr lang="en-US" b="1" spc="5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on </a:t>
            </a:r>
            <a:r>
              <a:rPr lang="en-US" b="1" spc="-10" dirty="0">
                <a:cs typeface="Calibri"/>
              </a:rPr>
              <a:t>blood pressure</a:t>
            </a:r>
            <a:r>
              <a:rPr lang="en-US" b="1" spc="15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medication,</a:t>
            </a:r>
            <a:r>
              <a:rPr lang="en-US" b="1" spc="-20" dirty="0">
                <a:cs typeface="Calibri"/>
              </a:rPr>
              <a:t> </a:t>
            </a:r>
            <a:r>
              <a:rPr lang="en-US" b="1" spc="-10" dirty="0">
                <a:cs typeface="Calibri"/>
              </a:rPr>
              <a:t>diabetes</a:t>
            </a:r>
            <a:r>
              <a:rPr lang="en-US" b="1" spc="-1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and</a:t>
            </a:r>
            <a:r>
              <a:rPr lang="en-US" b="1" spc="10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had </a:t>
            </a:r>
            <a:r>
              <a:rPr lang="en-US" b="1" spc="-10" dirty="0">
                <a:cs typeface="Calibri"/>
              </a:rPr>
              <a:t>previously</a:t>
            </a:r>
            <a:r>
              <a:rPr lang="en-US" b="1" dirty="0">
                <a:cs typeface="Calibri"/>
              </a:rPr>
              <a:t> a </a:t>
            </a:r>
            <a:r>
              <a:rPr lang="en-US" b="1" spc="-525" dirty="0">
                <a:cs typeface="Calibri"/>
              </a:rPr>
              <a:t> </a:t>
            </a:r>
            <a:r>
              <a:rPr lang="en-US" b="1" spc="-25" dirty="0">
                <a:cs typeface="Calibri"/>
              </a:rPr>
              <a:t>stroke.</a:t>
            </a:r>
            <a:endParaRPr lang="en-US" b="1" dirty="0"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US" b="1" spc="-15" dirty="0">
                <a:cs typeface="Calibri"/>
              </a:rPr>
              <a:t>Rest</a:t>
            </a:r>
            <a:r>
              <a:rPr lang="en-US" b="1" spc="-3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all</a:t>
            </a:r>
            <a:r>
              <a:rPr lang="en-US" b="1" spc="-1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the </a:t>
            </a:r>
            <a:r>
              <a:rPr lang="en-US" b="1" spc="-20" dirty="0">
                <a:cs typeface="Calibri"/>
              </a:rPr>
              <a:t>feature</a:t>
            </a:r>
            <a:r>
              <a:rPr lang="en-US" b="1" dirty="0">
                <a:cs typeface="Calibri"/>
              </a:rPr>
              <a:t> appear</a:t>
            </a:r>
            <a:r>
              <a:rPr lang="en-US" b="1" spc="-5" dirty="0">
                <a:cs typeface="Calibri"/>
              </a:rPr>
              <a:t> </a:t>
            </a:r>
            <a:r>
              <a:rPr lang="en-US" b="1" spc="-15" dirty="0">
                <a:cs typeface="Calibri"/>
              </a:rPr>
              <a:t>to </a:t>
            </a:r>
            <a:r>
              <a:rPr lang="en-US" b="1" spc="-5" dirty="0">
                <a:cs typeface="Calibri"/>
              </a:rPr>
              <a:t>be normally</a:t>
            </a:r>
            <a:r>
              <a:rPr lang="en-US" b="1" spc="-20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distributed.</a:t>
            </a:r>
            <a:endParaRPr lang="en-US" b="1" dirty="0"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US" b="1" dirty="0">
                <a:cs typeface="Calibri"/>
              </a:rPr>
              <a:t>Also in</a:t>
            </a:r>
            <a:r>
              <a:rPr lang="en-US" b="1" spc="-20" dirty="0">
                <a:cs typeface="Calibri"/>
              </a:rPr>
              <a:t> </a:t>
            </a:r>
            <a:r>
              <a:rPr lang="en-US" b="1" dirty="0">
                <a:cs typeface="Calibri"/>
              </a:rPr>
              <a:t>the </a:t>
            </a:r>
            <a:r>
              <a:rPr lang="en-US" b="1" spc="-10" dirty="0">
                <a:cs typeface="Calibri"/>
              </a:rPr>
              <a:t>dataset</a:t>
            </a:r>
            <a:r>
              <a:rPr lang="en-US" b="1" spc="-20" dirty="0">
                <a:cs typeface="Calibri"/>
              </a:rPr>
              <a:t> </a:t>
            </a:r>
            <a:r>
              <a:rPr lang="en-US" b="1" spc="-10" dirty="0">
                <a:cs typeface="Calibri"/>
              </a:rPr>
              <a:t>provided,</a:t>
            </a:r>
            <a:r>
              <a:rPr lang="en-US" b="1" spc="-5" dirty="0">
                <a:cs typeface="Calibri"/>
              </a:rPr>
              <a:t> very</a:t>
            </a:r>
            <a:r>
              <a:rPr lang="en-US" b="1" spc="-10" dirty="0">
                <a:cs typeface="Calibri"/>
              </a:rPr>
              <a:t> </a:t>
            </a:r>
            <a:r>
              <a:rPr lang="en-US" b="1" spc="-25" dirty="0">
                <a:cs typeface="Calibri"/>
              </a:rPr>
              <a:t>few</a:t>
            </a:r>
            <a:r>
              <a:rPr lang="en-US" b="1" spc="-10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number</a:t>
            </a:r>
            <a:r>
              <a:rPr lang="en-US" b="1" spc="5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of</a:t>
            </a:r>
            <a:r>
              <a:rPr lang="en-US" b="1" spc="-10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people</a:t>
            </a:r>
            <a:r>
              <a:rPr lang="en-US" b="1" spc="5" dirty="0">
                <a:cs typeface="Calibri"/>
              </a:rPr>
              <a:t> </a:t>
            </a:r>
            <a:r>
              <a:rPr lang="en-US" b="1" spc="-20" dirty="0">
                <a:cs typeface="Calibri"/>
              </a:rPr>
              <a:t>have</a:t>
            </a:r>
            <a:r>
              <a:rPr lang="en-US" b="1" spc="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the risk</a:t>
            </a:r>
            <a:r>
              <a:rPr lang="en-US" b="1" spc="-20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of</a:t>
            </a:r>
            <a:r>
              <a:rPr lang="en-US" b="1" spc="-10" dirty="0">
                <a:cs typeface="Calibri"/>
              </a:rPr>
              <a:t> Coronary </a:t>
            </a:r>
            <a:r>
              <a:rPr lang="en-US" b="1" spc="-525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heart Disease. So </a:t>
            </a:r>
            <a:r>
              <a:rPr lang="en-US" b="1" spc="-15" dirty="0">
                <a:cs typeface="Calibri"/>
              </a:rPr>
              <a:t>we </a:t>
            </a:r>
            <a:r>
              <a:rPr lang="en-US" b="1" dirty="0">
                <a:cs typeface="Calibri"/>
              </a:rPr>
              <a:t>will </a:t>
            </a:r>
            <a:r>
              <a:rPr lang="en-US" b="1" spc="-20" dirty="0">
                <a:cs typeface="Calibri"/>
              </a:rPr>
              <a:t>have </a:t>
            </a:r>
            <a:r>
              <a:rPr lang="en-US" b="1" spc="-15" dirty="0">
                <a:cs typeface="Calibri"/>
              </a:rPr>
              <a:t>to </a:t>
            </a:r>
            <a:r>
              <a:rPr lang="en-US" b="1" spc="-5" dirty="0">
                <a:cs typeface="Calibri"/>
              </a:rPr>
              <a:t>deal </a:t>
            </a:r>
            <a:r>
              <a:rPr lang="en-US" b="1" dirty="0">
                <a:cs typeface="Calibri"/>
              </a:rPr>
              <a:t>with the class imbalance </a:t>
            </a:r>
            <a:r>
              <a:rPr lang="en-US" b="1" spc="-10" dirty="0">
                <a:cs typeface="Calibri"/>
              </a:rPr>
              <a:t>problem </a:t>
            </a:r>
            <a:r>
              <a:rPr lang="en-US" b="1" dirty="0">
                <a:cs typeface="Calibri"/>
              </a:rPr>
              <a:t>as </a:t>
            </a:r>
            <a:r>
              <a:rPr lang="en-US" b="1" spc="-10" dirty="0">
                <a:cs typeface="Calibri"/>
              </a:rPr>
              <a:t>well </a:t>
            </a:r>
            <a:r>
              <a:rPr lang="en-US" b="1" spc="-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which</a:t>
            </a:r>
            <a:r>
              <a:rPr lang="en-US" b="1" spc="-20" dirty="0">
                <a:cs typeface="Calibri"/>
              </a:rPr>
              <a:t> </a:t>
            </a:r>
            <a:r>
              <a:rPr lang="en-US" b="1" spc="-15" dirty="0">
                <a:cs typeface="Calibri"/>
              </a:rPr>
              <a:t>we</a:t>
            </a:r>
            <a:r>
              <a:rPr lang="en-US" b="1" dirty="0">
                <a:cs typeface="Calibri"/>
              </a:rPr>
              <a:t> will</a:t>
            </a:r>
            <a:r>
              <a:rPr lang="en-US" b="1" spc="-15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discuss </a:t>
            </a:r>
            <a:r>
              <a:rPr lang="en-US" b="1" dirty="0">
                <a:cs typeface="Calibri"/>
              </a:rPr>
              <a:t>in</a:t>
            </a:r>
            <a:r>
              <a:rPr lang="en-US" b="1" spc="-10" dirty="0">
                <a:cs typeface="Calibri"/>
              </a:rPr>
              <a:t> </a:t>
            </a:r>
            <a:r>
              <a:rPr lang="en-US" b="1" dirty="0">
                <a:cs typeface="Calibri"/>
              </a:rPr>
              <a:t>the</a:t>
            </a:r>
            <a:r>
              <a:rPr lang="en-US" b="1" spc="-10" dirty="0">
                <a:cs typeface="Calibri"/>
              </a:rPr>
              <a:t> later </a:t>
            </a:r>
            <a:r>
              <a:rPr lang="en-US" b="1" spc="-5" dirty="0">
                <a:cs typeface="Calibri"/>
              </a:rPr>
              <a:t>slides.</a:t>
            </a:r>
            <a:endParaRPr lang="en-US" b="1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79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92509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Bivariate Analysis: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200" y="471596"/>
            <a:ext cx="8662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cs typeface="Calibri"/>
              </a:rPr>
              <a:t>In </a:t>
            </a:r>
            <a:r>
              <a:rPr lang="en-US" spc="-15" dirty="0">
                <a:cs typeface="Calibri"/>
              </a:rPr>
              <a:t>Bivariate</a:t>
            </a:r>
            <a:r>
              <a:rPr lang="en-US" spc="-5" dirty="0">
                <a:cs typeface="Calibri"/>
              </a:rPr>
              <a:t> analysis</a:t>
            </a:r>
            <a:r>
              <a:rPr lang="en-US" spc="-15" dirty="0">
                <a:cs typeface="Calibri"/>
              </a:rPr>
              <a:t> we</a:t>
            </a:r>
            <a:r>
              <a:rPr lang="en-US" spc="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are</a:t>
            </a:r>
            <a:r>
              <a:rPr lang="en-US" spc="-5" dirty="0">
                <a:cs typeface="Calibri"/>
              </a:rPr>
              <a:t> visualizing</a:t>
            </a:r>
            <a:r>
              <a:rPr lang="en-US" spc="10" dirty="0">
                <a:cs typeface="Calibri"/>
              </a:rPr>
              <a:t> </a:t>
            </a:r>
            <a:r>
              <a:rPr lang="en-US" dirty="0">
                <a:cs typeface="Calibri"/>
              </a:rPr>
              <a:t>the</a:t>
            </a:r>
            <a:r>
              <a:rPr lang="en-US" spc="-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relation</a:t>
            </a:r>
            <a:r>
              <a:rPr lang="en-US" spc="-5" dirty="0">
                <a:cs typeface="Calibri"/>
              </a:rPr>
              <a:t> between</a:t>
            </a:r>
            <a:r>
              <a:rPr lang="en-US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dependent</a:t>
            </a:r>
            <a:r>
              <a:rPr lang="en-US" spc="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variable</a:t>
            </a:r>
            <a:r>
              <a:rPr lang="en-US" dirty="0">
                <a:cs typeface="Calibri"/>
              </a:rPr>
              <a:t> and </a:t>
            </a:r>
            <a:r>
              <a:rPr lang="en-US" spc="-525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rest</a:t>
            </a:r>
            <a:r>
              <a:rPr lang="en-US" spc="-2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of </a:t>
            </a:r>
            <a:r>
              <a:rPr lang="en-US" dirty="0">
                <a:cs typeface="Calibri"/>
              </a:rPr>
              <a:t>the</a:t>
            </a:r>
            <a:r>
              <a:rPr lang="en-US" spc="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independent</a:t>
            </a:r>
            <a:r>
              <a:rPr lang="en-US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variable.</a:t>
            </a:r>
            <a:endParaRPr lang="en-US" dirty="0">
              <a:cs typeface="Calibri"/>
            </a:endParaRPr>
          </a:p>
          <a:p>
            <a:endParaRPr lang="en-IN" dirty="0"/>
          </a:p>
        </p:txBody>
      </p:sp>
      <p:pic>
        <p:nvPicPr>
          <p:cNvPr id="8194" name="Picture 2" descr="C:\Users\sa644\Desktop\graphs cardiovascular\BIVARIATE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9" y="1185300"/>
            <a:ext cx="854178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92509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Bivariate Analysis: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218" name="Picture 2" descr="C:\Users\sa644\Desktop\graphs cardiovascular\BIVARIATE 2 JP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3700"/>
            <a:ext cx="8701099" cy="38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38400" y="2800350"/>
            <a:ext cx="6338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0" dirty="0">
                <a:cs typeface="Calibri"/>
              </a:rPr>
              <a:t>From </a:t>
            </a:r>
            <a:r>
              <a:rPr lang="en-US" dirty="0">
                <a:cs typeface="Calibri"/>
              </a:rPr>
              <a:t>the </a:t>
            </a:r>
            <a:r>
              <a:rPr lang="en-US" spc="-5" dirty="0">
                <a:cs typeface="Calibri"/>
              </a:rPr>
              <a:t>plots </a:t>
            </a:r>
            <a:r>
              <a:rPr lang="en-US" spc="-20" dirty="0">
                <a:cs typeface="Calibri"/>
              </a:rPr>
              <a:t>we </a:t>
            </a:r>
            <a:r>
              <a:rPr lang="en-US" spc="-10" dirty="0">
                <a:cs typeface="Calibri"/>
              </a:rPr>
              <a:t>can </a:t>
            </a:r>
            <a:r>
              <a:rPr lang="en-US" spc="-5" dirty="0">
                <a:cs typeface="Calibri"/>
              </a:rPr>
              <a:t>see </a:t>
            </a:r>
            <a:r>
              <a:rPr lang="en-US" spc="-10" dirty="0">
                <a:cs typeface="Calibri"/>
              </a:rPr>
              <a:t>that age, </a:t>
            </a:r>
            <a:r>
              <a:rPr lang="en-US" spc="-5" dirty="0" err="1">
                <a:cs typeface="Calibri"/>
              </a:rPr>
              <a:t>bmi</a:t>
            </a:r>
            <a:r>
              <a:rPr lang="en-US" spc="-5" dirty="0">
                <a:cs typeface="Calibri"/>
              </a:rPr>
              <a:t>, </a:t>
            </a:r>
            <a:r>
              <a:rPr lang="en-US" spc="-10" dirty="0" err="1">
                <a:cs typeface="Calibri"/>
              </a:rPr>
              <a:t>totchol</a:t>
            </a:r>
            <a:r>
              <a:rPr lang="en-US" spc="-10" dirty="0">
                <a:cs typeface="Calibri"/>
              </a:rPr>
              <a:t>, </a:t>
            </a:r>
            <a:r>
              <a:rPr lang="en-US" spc="-15" dirty="0" err="1">
                <a:cs typeface="Calibri"/>
              </a:rPr>
              <a:t>sysbp</a:t>
            </a:r>
            <a:r>
              <a:rPr lang="en-US" spc="-15" dirty="0">
                <a:cs typeface="Calibri"/>
              </a:rPr>
              <a:t>, </a:t>
            </a:r>
            <a:r>
              <a:rPr lang="en-US" spc="-5" dirty="0" err="1">
                <a:cs typeface="Calibri"/>
              </a:rPr>
              <a:t>diabp</a:t>
            </a:r>
            <a:r>
              <a:rPr lang="en-US" spc="-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etc. </a:t>
            </a:r>
            <a:r>
              <a:rPr lang="en-US" spc="-15" dirty="0">
                <a:cs typeface="Calibri"/>
              </a:rPr>
              <a:t>are </a:t>
            </a:r>
            <a:r>
              <a:rPr lang="en-US" spc="-10" dirty="0">
                <a:cs typeface="Calibri"/>
              </a:rPr>
              <a:t>having </a:t>
            </a:r>
            <a:r>
              <a:rPr lang="en-US" dirty="0">
                <a:cs typeface="Calibri"/>
              </a:rPr>
              <a:t>a clear </a:t>
            </a:r>
            <a:r>
              <a:rPr lang="en-US" spc="-530" dirty="0">
                <a:cs typeface="Calibri"/>
              </a:rPr>
              <a:t> </a:t>
            </a:r>
            <a:r>
              <a:rPr lang="en-US" dirty="0">
                <a:cs typeface="Calibri"/>
              </a:rPr>
              <a:t>cut </a:t>
            </a:r>
            <a:r>
              <a:rPr lang="en-US" spc="-10" dirty="0">
                <a:cs typeface="Calibri"/>
              </a:rPr>
              <a:t>positive relation </a:t>
            </a:r>
            <a:r>
              <a:rPr lang="en-US" dirty="0">
                <a:cs typeface="Calibri"/>
              </a:rPr>
              <a:t>with the </a:t>
            </a:r>
            <a:r>
              <a:rPr lang="en-US" spc="-5" dirty="0">
                <a:cs typeface="Calibri"/>
              </a:rPr>
              <a:t>dependent </a:t>
            </a:r>
            <a:r>
              <a:rPr lang="en-US" spc="-10" dirty="0">
                <a:cs typeface="Calibri"/>
              </a:rPr>
              <a:t>variable, </a:t>
            </a:r>
            <a:r>
              <a:rPr lang="en-US" spc="-5" dirty="0">
                <a:cs typeface="Calibri"/>
              </a:rPr>
              <a:t>whereas </a:t>
            </a:r>
            <a:r>
              <a:rPr lang="en-US" spc="-20" dirty="0">
                <a:cs typeface="Calibri"/>
              </a:rPr>
              <a:t>rest </a:t>
            </a:r>
            <a:r>
              <a:rPr lang="en-US" spc="-5" dirty="0">
                <a:cs typeface="Calibri"/>
              </a:rPr>
              <a:t>of </a:t>
            </a:r>
            <a:r>
              <a:rPr lang="en-US" dirty="0">
                <a:cs typeface="Calibri"/>
              </a:rPr>
              <a:t>the </a:t>
            </a:r>
            <a:r>
              <a:rPr lang="en-US" spc="-15" dirty="0">
                <a:cs typeface="Calibri"/>
              </a:rPr>
              <a:t>features </a:t>
            </a:r>
            <a:r>
              <a:rPr lang="en-US" spc="-20" dirty="0">
                <a:cs typeface="Calibri"/>
              </a:rPr>
              <a:t>have </a:t>
            </a:r>
            <a:r>
              <a:rPr lang="en-US" spc="-1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nominal</a:t>
            </a:r>
            <a:r>
              <a:rPr lang="en-US" spc="-2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association.</a:t>
            </a:r>
            <a:endParaRPr lang="en-US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36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24433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Multivariate Analysis: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242" name="Picture 2" descr="C:\Users\sa644\Desktop\graphs cardiovascular\Removing Multicollenar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4" y="514350"/>
            <a:ext cx="843466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6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24433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Handling Multicollinearity: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266" name="Picture 2" descr="C:\Users\sa644\Desktop\graphs cardiovascular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4" y="514350"/>
            <a:ext cx="2284125" cy="45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sa644\Desktop\graphs cardiovascular\Cap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8884"/>
            <a:ext cx="22955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4600" y="568884"/>
            <a:ext cx="3962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8445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600" dirty="0">
                <a:cs typeface="Calibri"/>
              </a:rPr>
              <a:t>Checking the </a:t>
            </a:r>
            <a:r>
              <a:rPr lang="en-US" sz="1600" spc="-5" dirty="0">
                <a:cs typeface="Calibri"/>
              </a:rPr>
              <a:t>multicollinearity between </a:t>
            </a:r>
            <a:r>
              <a:rPr lang="en-US" sz="1600" dirty="0">
                <a:cs typeface="Calibri"/>
              </a:rPr>
              <a:t>all 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the</a:t>
            </a:r>
            <a:r>
              <a:rPr lang="en-US" sz="1600" spc="-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features,</a:t>
            </a:r>
            <a:r>
              <a:rPr lang="en-US" sz="1600" spc="-5" dirty="0">
                <a:cs typeface="Calibri"/>
              </a:rPr>
              <a:t> there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are</a:t>
            </a:r>
            <a:r>
              <a:rPr lang="en-US" sz="1600" spc="-5" dirty="0">
                <a:cs typeface="Calibri"/>
              </a:rPr>
              <a:t> some </a:t>
            </a:r>
            <a:r>
              <a:rPr lang="en-US" sz="1600" spc="-15" dirty="0">
                <a:cs typeface="Calibri"/>
              </a:rPr>
              <a:t>features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which </a:t>
            </a:r>
            <a:r>
              <a:rPr lang="en-US" sz="1600" spc="-44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are </a:t>
            </a:r>
            <a:r>
              <a:rPr lang="en-US" sz="1600" dirty="0">
                <a:cs typeface="Calibri"/>
              </a:rPr>
              <a:t>highly </a:t>
            </a:r>
            <a:r>
              <a:rPr lang="en-US" sz="1600" spc="-10" dirty="0">
                <a:cs typeface="Calibri"/>
              </a:rPr>
              <a:t>correlated </a:t>
            </a:r>
            <a:r>
              <a:rPr lang="en-US" sz="1600" spc="-5" dirty="0">
                <a:cs typeface="Calibri"/>
              </a:rPr>
              <a:t>with each </a:t>
            </a:r>
            <a:r>
              <a:rPr lang="en-US" sz="1600" dirty="0">
                <a:cs typeface="Calibri"/>
              </a:rPr>
              <a:t>other </a:t>
            </a:r>
            <a:r>
              <a:rPr lang="en-US" sz="1600" spc="-20" dirty="0">
                <a:cs typeface="Calibri"/>
              </a:rPr>
              <a:t>like 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is_smoking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and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cigsperday</a:t>
            </a:r>
            <a:r>
              <a:rPr lang="en-US" sz="1600" dirty="0">
                <a:cs typeface="Calibri"/>
              </a:rPr>
              <a:t> and</a:t>
            </a:r>
            <a:r>
              <a:rPr lang="en-US" sz="1600" spc="-2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so</a:t>
            </a:r>
            <a:r>
              <a:rPr lang="en-US" sz="160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on.</a:t>
            </a:r>
            <a:endParaRPr lang="en-US" sz="1600" dirty="0"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600" spc="-190" dirty="0">
                <a:cs typeface="Calibri"/>
              </a:rPr>
              <a:t>T</a:t>
            </a:r>
            <a:r>
              <a:rPr lang="en-US" sz="1600" dirty="0">
                <a:cs typeface="Calibri"/>
              </a:rPr>
              <a:t>o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han</a:t>
            </a:r>
            <a:r>
              <a:rPr lang="en-US" sz="1600" dirty="0">
                <a:cs typeface="Calibri"/>
              </a:rPr>
              <a:t>dle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the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mult</a:t>
            </a:r>
            <a:r>
              <a:rPr lang="en-US" sz="1600" spc="-10" dirty="0">
                <a:cs typeface="Calibri"/>
              </a:rPr>
              <a:t>ic</a:t>
            </a:r>
            <a:r>
              <a:rPr lang="en-US" sz="1600" spc="-5" dirty="0">
                <a:cs typeface="Calibri"/>
              </a:rPr>
              <a:t>o</a:t>
            </a:r>
            <a:r>
              <a:rPr lang="en-US" sz="1600" spc="-10" dirty="0">
                <a:cs typeface="Calibri"/>
              </a:rPr>
              <a:t>l</a:t>
            </a:r>
            <a:r>
              <a:rPr lang="en-US" sz="1600" dirty="0">
                <a:cs typeface="Calibri"/>
              </a:rPr>
              <a:t>l</a:t>
            </a:r>
            <a:r>
              <a:rPr lang="en-US" sz="1600" spc="-10" dirty="0">
                <a:cs typeface="Calibri"/>
              </a:rPr>
              <a:t>i</a:t>
            </a:r>
            <a:r>
              <a:rPr lang="en-US" sz="1600" spc="-5" dirty="0">
                <a:cs typeface="Calibri"/>
              </a:rPr>
              <a:t>near</a:t>
            </a:r>
            <a:r>
              <a:rPr lang="en-US" sz="1600" spc="-15" dirty="0">
                <a:cs typeface="Calibri"/>
              </a:rPr>
              <a:t>i</a:t>
            </a:r>
            <a:r>
              <a:rPr lang="en-US" sz="1600" dirty="0">
                <a:cs typeface="Calibri"/>
              </a:rPr>
              <a:t>ty</a:t>
            </a:r>
            <a:r>
              <a:rPr lang="en-US" sz="1600" spc="25" dirty="0">
                <a:cs typeface="Calibri"/>
              </a:rPr>
              <a:t> </a:t>
            </a:r>
            <a:r>
              <a:rPr lang="en-US" sz="1600" spc="-20" dirty="0">
                <a:cs typeface="Calibri"/>
              </a:rPr>
              <a:t>w</a:t>
            </a:r>
            <a:r>
              <a:rPr lang="en-US" sz="1600" dirty="0">
                <a:cs typeface="Calibri"/>
              </a:rPr>
              <a:t>e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h</a:t>
            </a:r>
            <a:r>
              <a:rPr lang="en-US" sz="1600" spc="-35" dirty="0">
                <a:cs typeface="Calibri"/>
              </a:rPr>
              <a:t>a</a:t>
            </a:r>
            <a:r>
              <a:rPr lang="en-US" sz="1600" spc="-30" dirty="0">
                <a:cs typeface="Calibri"/>
              </a:rPr>
              <a:t>v</a:t>
            </a:r>
            <a:r>
              <a:rPr lang="en-US" sz="1600" dirty="0">
                <a:cs typeface="Calibri"/>
              </a:rPr>
              <a:t>e </a:t>
            </a:r>
            <a:r>
              <a:rPr lang="en-US" sz="1600" spc="-5" dirty="0">
                <a:cs typeface="Calibri"/>
              </a:rPr>
              <a:t>used  VIF </a:t>
            </a:r>
            <a:r>
              <a:rPr lang="en-US" sz="1600" spc="-10" dirty="0">
                <a:cs typeface="Calibri"/>
              </a:rPr>
              <a:t>score </a:t>
            </a:r>
            <a:r>
              <a:rPr lang="en-US" sz="1600" spc="-5" dirty="0">
                <a:cs typeface="Calibri"/>
              </a:rPr>
              <a:t>of </a:t>
            </a:r>
            <a:r>
              <a:rPr lang="en-US" sz="1600" dirty="0">
                <a:cs typeface="Calibri"/>
              </a:rPr>
              <a:t>all independent </a:t>
            </a:r>
            <a:r>
              <a:rPr lang="en-US" sz="1600" spc="-5" dirty="0">
                <a:cs typeface="Calibri"/>
              </a:rPr>
              <a:t>variable </a:t>
            </a:r>
            <a:r>
              <a:rPr lang="en-US" sz="1600" dirty="0">
                <a:cs typeface="Calibri"/>
              </a:rPr>
              <a:t>which 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represents</a:t>
            </a:r>
            <a:r>
              <a:rPr lang="en-US" sz="1600" spc="9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how</a:t>
            </a:r>
            <a:r>
              <a:rPr lang="en-US" sz="1600" spc="5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well</a:t>
            </a:r>
            <a:r>
              <a:rPr lang="en-US" sz="1600" spc="8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the</a:t>
            </a:r>
            <a:r>
              <a:rPr lang="en-US" sz="1600" spc="6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variable</a:t>
            </a:r>
            <a:r>
              <a:rPr lang="en-US" sz="1600" spc="8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is 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explained</a:t>
            </a:r>
            <a:r>
              <a:rPr lang="en-US" sz="160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by</a:t>
            </a:r>
            <a:r>
              <a:rPr lang="en-US" sz="1600" spc="-2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other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independent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variables.</a:t>
            </a:r>
            <a:endParaRPr lang="en-US" sz="1600" dirty="0">
              <a:cs typeface="Calibri"/>
            </a:endParaRPr>
          </a:p>
          <a:p>
            <a:pPr marL="355600" marR="228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600" spc="-10" dirty="0">
                <a:cs typeface="Calibri"/>
              </a:rPr>
              <a:t>we</a:t>
            </a:r>
            <a:r>
              <a:rPr lang="en-US" sz="1600" spc="-15" dirty="0">
                <a:cs typeface="Calibri"/>
              </a:rPr>
              <a:t> have</a:t>
            </a:r>
            <a:r>
              <a:rPr lang="en-US" sz="160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excluded</a:t>
            </a:r>
            <a:r>
              <a:rPr lang="en-US" sz="1600" dirty="0">
                <a:cs typeface="Calibri"/>
              </a:rPr>
              <a:t> the </a:t>
            </a:r>
            <a:r>
              <a:rPr lang="en-US" sz="1600" spc="-15" dirty="0">
                <a:cs typeface="Calibri"/>
              </a:rPr>
              <a:t>features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whose</a:t>
            </a:r>
            <a:r>
              <a:rPr lang="en-US" sz="1600" spc="-2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VIF </a:t>
            </a:r>
            <a:r>
              <a:rPr lang="en-US" sz="160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score </a:t>
            </a:r>
            <a:r>
              <a:rPr lang="en-US" sz="1600" dirty="0">
                <a:cs typeface="Calibri"/>
              </a:rPr>
              <a:t>is higher than 10. </a:t>
            </a:r>
            <a:r>
              <a:rPr lang="en-US" sz="1600" spc="-5" dirty="0">
                <a:cs typeface="Calibri"/>
              </a:rPr>
              <a:t>Pictures </a:t>
            </a:r>
            <a:r>
              <a:rPr lang="en-US" sz="1600" dirty="0">
                <a:cs typeface="Calibri"/>
              </a:rPr>
              <a:t>in the </a:t>
            </a:r>
            <a:r>
              <a:rPr lang="en-US" sz="1600" spc="-10" dirty="0">
                <a:cs typeface="Calibri"/>
              </a:rPr>
              <a:t>left </a:t>
            </a:r>
            <a:r>
              <a:rPr lang="en-US" sz="1600" spc="-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and </a:t>
            </a:r>
            <a:r>
              <a:rPr lang="en-US" sz="1600" spc="-5" dirty="0">
                <a:cs typeface="Calibri"/>
              </a:rPr>
              <a:t>right </a:t>
            </a:r>
            <a:r>
              <a:rPr lang="en-US" sz="1600" spc="-10" dirty="0">
                <a:cs typeface="Calibri"/>
              </a:rPr>
              <a:t>shows </a:t>
            </a:r>
            <a:r>
              <a:rPr lang="en-US" sz="1600" dirty="0">
                <a:cs typeface="Calibri"/>
              </a:rPr>
              <a:t>the </a:t>
            </a:r>
            <a:r>
              <a:rPr lang="en-US" sz="1600" spc="-5" dirty="0">
                <a:cs typeface="Calibri"/>
              </a:rPr>
              <a:t>VIF </a:t>
            </a:r>
            <a:r>
              <a:rPr lang="en-US" sz="1600" spc="-10" dirty="0">
                <a:cs typeface="Calibri"/>
              </a:rPr>
              <a:t>scores </a:t>
            </a:r>
            <a:r>
              <a:rPr lang="en-US" sz="1600" spc="-5" dirty="0">
                <a:cs typeface="Calibri"/>
              </a:rPr>
              <a:t>of variables </a:t>
            </a:r>
            <a:r>
              <a:rPr lang="en-US" sz="1600" dirty="0">
                <a:cs typeface="Calibri"/>
              </a:rPr>
              <a:t> </a:t>
            </a:r>
            <a:r>
              <a:rPr lang="en-US" sz="1600" spc="-15" dirty="0">
                <a:cs typeface="Calibri"/>
              </a:rPr>
              <a:t>before</a:t>
            </a:r>
            <a:r>
              <a:rPr lang="en-US" sz="1600" spc="-2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and</a:t>
            </a:r>
            <a:r>
              <a:rPr lang="en-US" sz="1600" spc="-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after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multicollinearity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treatment.</a:t>
            </a:r>
            <a:endParaRPr lang="en-US" sz="16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56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2700" y="1"/>
            <a:ext cx="8546465" cy="510590"/>
            <a:chOff x="-12700" y="0"/>
            <a:chExt cx="8546465" cy="535940"/>
          </a:xfrm>
          <a:solidFill>
            <a:srgbClr val="C00000"/>
          </a:solidFill>
        </p:grpSpPr>
        <p:sp>
          <p:nvSpPr>
            <p:cNvPr id="4" name="object 4"/>
            <p:cNvSpPr/>
            <p:nvPr/>
          </p:nvSpPr>
          <p:spPr>
            <a:xfrm>
              <a:off x="0" y="50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8520557" y="0"/>
                  </a:moveTo>
                  <a:lnTo>
                    <a:pt x="0" y="0"/>
                  </a:lnTo>
                  <a:lnTo>
                    <a:pt x="0" y="510362"/>
                  </a:lnTo>
                  <a:lnTo>
                    <a:pt x="8520557" y="510362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0" y="510362"/>
                  </a:moveTo>
                  <a:lnTo>
                    <a:pt x="8520557" y="510362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10362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600" y="46542"/>
            <a:ext cx="7823834" cy="38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chemeClr val="bg2"/>
                </a:solidFill>
                <a:latin typeface="Arial"/>
                <a:cs typeface="Arial"/>
              </a:rPr>
              <a:t>Problem</a:t>
            </a:r>
            <a:r>
              <a:rPr sz="2400" b="1" spc="-25" dirty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bg2"/>
                </a:solidFill>
                <a:latin typeface="Arial"/>
                <a:cs typeface="Arial"/>
              </a:rPr>
              <a:t>Statement:</a:t>
            </a:r>
            <a:endParaRPr sz="2400" dirty="0">
              <a:solidFill>
                <a:schemeClr val="bg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4646"/>
              </a:buClr>
            </a:pPr>
            <a:endParaRPr sz="2950" dirty="0">
              <a:latin typeface="Arial"/>
              <a:cs typeface="Arial"/>
            </a:endParaRPr>
          </a:p>
          <a:p>
            <a:pPr marL="469900" indent="-457834">
              <a:lnSpc>
                <a:spcPts val="2735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469265" algn="l"/>
                <a:tab pos="470534" algn="l"/>
              </a:tabLst>
            </a:pPr>
            <a:r>
              <a:rPr lang="en-US" sz="2400" spc="-5" dirty="0">
                <a:cs typeface="Calibri"/>
              </a:rPr>
              <a:t>The</a:t>
            </a:r>
            <a:r>
              <a:rPr lang="en-US" sz="2400" spc="10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dataset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is</a:t>
            </a:r>
            <a:r>
              <a:rPr lang="en-US" sz="2400" spc="-20" dirty="0">
                <a:cs typeface="Calibri"/>
              </a:rPr>
              <a:t> </a:t>
            </a:r>
            <a:r>
              <a:rPr lang="en-US" sz="2400" spc="-15" dirty="0">
                <a:cs typeface="Calibri"/>
              </a:rPr>
              <a:t>from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an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ongoing</a:t>
            </a:r>
            <a:r>
              <a:rPr lang="en-US" sz="2400" spc="-20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cardiovascular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study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on </a:t>
            </a:r>
            <a:r>
              <a:rPr lang="en-US" sz="2400" spc="-10" dirty="0">
                <a:cs typeface="Calibri"/>
              </a:rPr>
              <a:t>residents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of </a:t>
            </a:r>
            <a:r>
              <a:rPr lang="en-US" sz="2400" dirty="0">
                <a:cs typeface="Calibri"/>
              </a:rPr>
              <a:t>the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spc="-15" dirty="0" smtClean="0">
                <a:cs typeface="Calibri"/>
              </a:rPr>
              <a:t>town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of</a:t>
            </a:r>
            <a:r>
              <a:rPr lang="en-US" sz="2400" spc="-30" dirty="0" smtClean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Framingham,</a:t>
            </a:r>
            <a:r>
              <a:rPr lang="en-US" sz="2400" spc="-4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Massachusetts.</a:t>
            </a:r>
            <a:endParaRPr lang="en-US" sz="2400" dirty="0">
              <a:cs typeface="Calibri"/>
            </a:endParaRPr>
          </a:p>
          <a:p>
            <a:pPr marL="469900" marR="184150" indent="-457834">
              <a:lnSpc>
                <a:spcPts val="2590"/>
              </a:lnSpc>
              <a:spcBef>
                <a:spcPts val="1050"/>
              </a:spcBef>
              <a:buFont typeface="Wingdings" panose="05000000000000000000" pitchFamily="2" charset="2"/>
              <a:buChar char="§"/>
              <a:tabLst>
                <a:tab pos="469265" algn="l"/>
                <a:tab pos="470534" algn="l"/>
              </a:tabLst>
            </a:pPr>
            <a:r>
              <a:rPr lang="en-US" sz="2400" spc="-5" dirty="0">
                <a:cs typeface="Calibri"/>
              </a:rPr>
              <a:t>The classification </a:t>
            </a:r>
            <a:r>
              <a:rPr lang="en-US" sz="2400" spc="-10" dirty="0">
                <a:cs typeface="Calibri"/>
              </a:rPr>
              <a:t>goal </a:t>
            </a:r>
            <a:r>
              <a:rPr lang="en-US" sz="2400" dirty="0">
                <a:cs typeface="Calibri"/>
              </a:rPr>
              <a:t>is </a:t>
            </a:r>
            <a:r>
              <a:rPr lang="en-US" sz="2400" spc="-15" dirty="0">
                <a:cs typeface="Calibri"/>
              </a:rPr>
              <a:t>to </a:t>
            </a:r>
            <a:r>
              <a:rPr lang="en-US" sz="2400" spc="-5" dirty="0">
                <a:cs typeface="Calibri"/>
              </a:rPr>
              <a:t>predict whether </a:t>
            </a:r>
            <a:r>
              <a:rPr lang="en-US" sz="2400" dirty="0">
                <a:cs typeface="Calibri"/>
              </a:rPr>
              <a:t>the </a:t>
            </a:r>
            <a:r>
              <a:rPr lang="en-US" sz="2400" spc="-10" dirty="0">
                <a:cs typeface="Calibri"/>
              </a:rPr>
              <a:t>patient </a:t>
            </a:r>
            <a:r>
              <a:rPr lang="en-US" sz="2400" spc="-5" dirty="0">
                <a:cs typeface="Calibri"/>
              </a:rPr>
              <a:t>has </a:t>
            </a:r>
            <a:r>
              <a:rPr lang="en-US" sz="2400" dirty="0">
                <a:cs typeface="Calibri"/>
              </a:rPr>
              <a:t>a 10-year risk </a:t>
            </a:r>
            <a:r>
              <a:rPr lang="en-US" sz="2400" spc="-5" dirty="0">
                <a:cs typeface="Calibri"/>
              </a:rPr>
              <a:t>of </a:t>
            </a:r>
            <a:r>
              <a:rPr lang="en-US" sz="2400" spc="-530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future</a:t>
            </a:r>
            <a:r>
              <a:rPr lang="en-US" sz="2400" spc="-5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coronary </a:t>
            </a:r>
            <a:r>
              <a:rPr lang="en-US" sz="2400" spc="-5" dirty="0">
                <a:cs typeface="Calibri"/>
              </a:rPr>
              <a:t>heart</a:t>
            </a:r>
            <a:r>
              <a:rPr lang="en-US" sz="240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disease(CHD).</a:t>
            </a:r>
            <a:endParaRPr lang="en-US" sz="2400" dirty="0">
              <a:cs typeface="Calibri"/>
            </a:endParaRPr>
          </a:p>
          <a:p>
            <a:pPr marL="469900" marR="38735" indent="-457834">
              <a:lnSpc>
                <a:spcPts val="259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469265" algn="l"/>
                <a:tab pos="470534" algn="l"/>
              </a:tabLst>
            </a:pPr>
            <a:r>
              <a:rPr lang="en-US" sz="2400" spc="-5" dirty="0">
                <a:cs typeface="Calibri"/>
              </a:rPr>
              <a:t>The </a:t>
            </a:r>
            <a:r>
              <a:rPr lang="en-US" sz="2400" spc="-10" dirty="0">
                <a:cs typeface="Calibri"/>
              </a:rPr>
              <a:t>dataset provides </a:t>
            </a:r>
            <a:r>
              <a:rPr lang="en-US" sz="2400" dirty="0">
                <a:cs typeface="Calibri"/>
              </a:rPr>
              <a:t>the </a:t>
            </a:r>
            <a:r>
              <a:rPr lang="en-US" sz="2400" spc="-10" dirty="0" smtClean="0">
                <a:cs typeface="Calibri"/>
              </a:rPr>
              <a:t>patients </a:t>
            </a:r>
            <a:r>
              <a:rPr lang="en-US" sz="2400" spc="-10" dirty="0">
                <a:cs typeface="Calibri"/>
              </a:rPr>
              <a:t>information. </a:t>
            </a:r>
            <a:r>
              <a:rPr lang="en-US" sz="2400" dirty="0">
                <a:cs typeface="Calibri"/>
              </a:rPr>
              <a:t>It includes </a:t>
            </a:r>
            <a:r>
              <a:rPr lang="en-US" sz="2400" spc="-15" dirty="0">
                <a:cs typeface="Calibri"/>
              </a:rPr>
              <a:t>over </a:t>
            </a:r>
            <a:r>
              <a:rPr lang="en-US" sz="2400" spc="-10" dirty="0">
                <a:cs typeface="Calibri"/>
              </a:rPr>
              <a:t>approx.4,000 </a:t>
            </a:r>
            <a:r>
              <a:rPr lang="en-US" sz="2400" spc="-530" dirty="0">
                <a:cs typeface="Calibri"/>
              </a:rPr>
              <a:t> </a:t>
            </a:r>
            <a:r>
              <a:rPr lang="en-US" sz="2400" spc="-15" dirty="0">
                <a:cs typeface="Calibri"/>
              </a:rPr>
              <a:t>records</a:t>
            </a:r>
            <a:r>
              <a:rPr lang="en-US" sz="2400" spc="-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and</a:t>
            </a:r>
            <a:r>
              <a:rPr lang="en-US" sz="2400" spc="-5" dirty="0">
                <a:cs typeface="Calibri"/>
              </a:rPr>
              <a:t> 15</a:t>
            </a:r>
            <a:r>
              <a:rPr lang="en-US" sz="2400" spc="-10" dirty="0">
                <a:cs typeface="Calibri"/>
              </a:rPr>
              <a:t> attributes. Each attribute </a:t>
            </a:r>
            <a:r>
              <a:rPr lang="en-US" sz="2400" dirty="0">
                <a:cs typeface="Calibri"/>
              </a:rPr>
              <a:t>is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a </a:t>
            </a:r>
            <a:r>
              <a:rPr lang="en-US" sz="2400" spc="-10" dirty="0">
                <a:cs typeface="Calibri"/>
              </a:rPr>
              <a:t>potential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risk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50" dirty="0">
                <a:cs typeface="Calibri"/>
              </a:rPr>
              <a:t>factor.</a:t>
            </a:r>
            <a:r>
              <a:rPr lang="en-US" sz="2400" spc="-5" dirty="0">
                <a:cs typeface="Calibri"/>
              </a:rPr>
              <a:t> </a:t>
            </a:r>
            <a:r>
              <a:rPr lang="en-US" sz="2400" spc="-15" dirty="0">
                <a:cs typeface="Calibri"/>
              </a:rPr>
              <a:t>There</a:t>
            </a:r>
            <a:r>
              <a:rPr lang="en-US" sz="2400" spc="15" dirty="0">
                <a:cs typeface="Calibri"/>
              </a:rPr>
              <a:t> </a:t>
            </a:r>
            <a:r>
              <a:rPr lang="en-US" sz="2400" spc="-15" dirty="0">
                <a:cs typeface="Calibri"/>
              </a:rPr>
              <a:t>are 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both</a:t>
            </a:r>
            <a:r>
              <a:rPr lang="en-US" sz="2400" spc="-10" dirty="0">
                <a:cs typeface="Calibri"/>
              </a:rPr>
              <a:t> demographic,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behavioral,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and</a:t>
            </a:r>
            <a:r>
              <a:rPr lang="en-US" sz="2400" spc="-5" dirty="0">
                <a:cs typeface="Calibri"/>
              </a:rPr>
              <a:t> medical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risk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20" dirty="0">
                <a:cs typeface="Calibri"/>
              </a:rPr>
              <a:t>factors.</a:t>
            </a:r>
            <a:endParaRPr lang="en-US" sz="2400" dirty="0"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24433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After Handling Multicollinearity (Updated </a:t>
            </a:r>
            <a:r>
              <a:rPr lang="en-IN" sz="2400" b="1" spc="-5" dirty="0" err="1" smtClean="0">
                <a:solidFill>
                  <a:schemeClr val="bg1"/>
                </a:solidFill>
                <a:latin typeface="Arial"/>
                <a:cs typeface="Arial"/>
              </a:rPr>
              <a:t>heatmap</a:t>
            </a: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):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2290" name="Picture 2" descr="C:\Users\sa644\Desktop\graphs cardiovascular\VIF inflation grap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" y="514350"/>
            <a:ext cx="848686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4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24433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Model Building Prerequisites: 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04" y="590550"/>
            <a:ext cx="8486861" cy="691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200" spc="-5" dirty="0">
                <a:latin typeface="+mj-lt"/>
                <a:cs typeface="Calibri"/>
              </a:rPr>
              <a:t>Using</a:t>
            </a:r>
            <a:r>
              <a:rPr lang="en-US" sz="1200" dirty="0">
                <a:latin typeface="+mj-lt"/>
                <a:cs typeface="Calibri"/>
              </a:rPr>
              <a:t> </a:t>
            </a:r>
            <a:r>
              <a:rPr lang="en-US" sz="1200" spc="-5" dirty="0">
                <a:latin typeface="+mj-lt"/>
                <a:cs typeface="Calibri"/>
              </a:rPr>
              <a:t>Minmax</a:t>
            </a:r>
            <a:r>
              <a:rPr lang="en-US" sz="1200" dirty="0">
                <a:latin typeface="+mj-lt"/>
                <a:cs typeface="Calibri"/>
              </a:rPr>
              <a:t> </a:t>
            </a:r>
            <a:r>
              <a:rPr lang="en-US" sz="1200" spc="-5" dirty="0">
                <a:latin typeface="+mj-lt"/>
                <a:cs typeface="Calibri"/>
              </a:rPr>
              <a:t>scaler</a:t>
            </a:r>
            <a:r>
              <a:rPr lang="en-US" sz="1200" spc="-15" dirty="0">
                <a:latin typeface="+mj-lt"/>
                <a:cs typeface="Calibri"/>
              </a:rPr>
              <a:t> for</a:t>
            </a:r>
            <a:r>
              <a:rPr lang="en-US" sz="1200" spc="-20" dirty="0">
                <a:latin typeface="+mj-lt"/>
                <a:cs typeface="Calibri"/>
              </a:rPr>
              <a:t> </a:t>
            </a:r>
            <a:r>
              <a:rPr lang="en-US" sz="1200" spc="-5" dirty="0">
                <a:latin typeface="+mj-lt"/>
                <a:cs typeface="Calibri"/>
              </a:rPr>
              <a:t>scaling </a:t>
            </a:r>
            <a:r>
              <a:rPr lang="en-US" sz="1200" dirty="0">
                <a:latin typeface="+mj-lt"/>
                <a:cs typeface="Calibri"/>
              </a:rPr>
              <a:t>the </a:t>
            </a:r>
            <a:r>
              <a:rPr lang="en-US" sz="1200" spc="-10" dirty="0">
                <a:latin typeface="+mj-lt"/>
                <a:cs typeface="Calibri"/>
              </a:rPr>
              <a:t>features.</a:t>
            </a:r>
            <a:endParaRPr lang="en-US" sz="1200" dirty="0">
              <a:latin typeface="+mj-lt"/>
              <a:cs typeface="Calibri"/>
            </a:endParaRPr>
          </a:p>
          <a:p>
            <a:pPr marL="354965" marR="5080" indent="-342900">
              <a:lnSpc>
                <a:spcPct val="90100"/>
              </a:lnSpc>
              <a:spcBef>
                <a:spcPts val="990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200" dirty="0">
                <a:latin typeface="+mj-lt"/>
                <a:cs typeface="Calibri"/>
              </a:rPr>
              <a:t>Making a</a:t>
            </a:r>
            <a:r>
              <a:rPr lang="en-US" sz="1200" spc="-5" dirty="0">
                <a:latin typeface="+mj-lt"/>
                <a:cs typeface="Calibri"/>
              </a:rPr>
              <a:t> variable</a:t>
            </a:r>
            <a:r>
              <a:rPr lang="en-US" sz="1200" spc="10" dirty="0">
                <a:latin typeface="+mj-lt"/>
                <a:cs typeface="Calibri"/>
              </a:rPr>
              <a:t> </a:t>
            </a:r>
            <a:r>
              <a:rPr lang="en-US" sz="1200" spc="-10" dirty="0">
                <a:latin typeface="+mj-lt"/>
                <a:cs typeface="Calibri"/>
              </a:rPr>
              <a:t>to</a:t>
            </a:r>
            <a:r>
              <a:rPr lang="en-US" sz="1200" dirty="0">
                <a:latin typeface="+mj-lt"/>
                <a:cs typeface="Calibri"/>
              </a:rPr>
              <a:t> </a:t>
            </a:r>
            <a:r>
              <a:rPr lang="en-US" sz="1200" spc="-5" dirty="0">
                <a:latin typeface="+mj-lt"/>
                <a:cs typeface="Calibri"/>
              </a:rPr>
              <a:t>define </a:t>
            </a:r>
            <a:r>
              <a:rPr lang="en-US" sz="1200" dirty="0">
                <a:latin typeface="+mj-lt"/>
                <a:cs typeface="Calibri"/>
              </a:rPr>
              <a:t>F1</a:t>
            </a:r>
            <a:r>
              <a:rPr lang="en-US" sz="1200" spc="-5" dirty="0">
                <a:latin typeface="+mj-lt"/>
                <a:cs typeface="Calibri"/>
              </a:rPr>
              <a:t> </a:t>
            </a:r>
            <a:r>
              <a:rPr lang="en-US" sz="1200" spc="-10" dirty="0">
                <a:latin typeface="+mj-lt"/>
                <a:cs typeface="Calibri"/>
              </a:rPr>
              <a:t>score</a:t>
            </a:r>
            <a:r>
              <a:rPr lang="en-US" sz="1200" spc="-5" dirty="0">
                <a:latin typeface="+mj-lt"/>
                <a:cs typeface="Calibri"/>
              </a:rPr>
              <a:t> of</a:t>
            </a:r>
            <a:r>
              <a:rPr lang="en-US" sz="1200" dirty="0">
                <a:latin typeface="+mj-lt"/>
                <a:cs typeface="Calibri"/>
              </a:rPr>
              <a:t> class</a:t>
            </a:r>
            <a:r>
              <a:rPr lang="en-US" sz="1200" spc="15" dirty="0">
                <a:latin typeface="+mj-lt"/>
                <a:cs typeface="Calibri"/>
              </a:rPr>
              <a:t> </a:t>
            </a:r>
            <a:r>
              <a:rPr lang="en-US" sz="1200" dirty="0">
                <a:latin typeface="+mj-lt"/>
                <a:cs typeface="Calibri"/>
              </a:rPr>
              <a:t>1 </a:t>
            </a:r>
            <a:r>
              <a:rPr lang="en-US" sz="1200" spc="-5" dirty="0">
                <a:latin typeface="+mj-lt"/>
                <a:cs typeface="Calibri"/>
              </a:rPr>
              <a:t>of </a:t>
            </a:r>
            <a:r>
              <a:rPr lang="en-US" sz="1200" dirty="0">
                <a:latin typeface="+mj-lt"/>
                <a:cs typeface="Calibri"/>
              </a:rPr>
              <a:t>the</a:t>
            </a:r>
            <a:r>
              <a:rPr lang="en-US" sz="1200" spc="5" dirty="0">
                <a:latin typeface="+mj-lt"/>
                <a:cs typeface="Calibri"/>
              </a:rPr>
              <a:t> </a:t>
            </a:r>
            <a:r>
              <a:rPr lang="en-US" sz="1200" spc="-15" dirty="0">
                <a:latin typeface="+mj-lt"/>
                <a:cs typeface="Calibri"/>
              </a:rPr>
              <a:t>target</a:t>
            </a:r>
            <a:r>
              <a:rPr lang="en-US" sz="1200" dirty="0">
                <a:latin typeface="+mj-lt"/>
                <a:cs typeface="Calibri"/>
              </a:rPr>
              <a:t> </a:t>
            </a:r>
            <a:r>
              <a:rPr lang="en-US" sz="1200" spc="-5" dirty="0">
                <a:latin typeface="+mj-lt"/>
                <a:cs typeface="Calibri"/>
              </a:rPr>
              <a:t>variable</a:t>
            </a:r>
            <a:r>
              <a:rPr lang="en-US" sz="1200" spc="5" dirty="0">
                <a:latin typeface="+mj-lt"/>
                <a:cs typeface="Calibri"/>
              </a:rPr>
              <a:t> </a:t>
            </a:r>
            <a:r>
              <a:rPr lang="en-US" sz="1200" spc="-5" dirty="0">
                <a:latin typeface="+mj-lt"/>
                <a:cs typeface="Calibri"/>
              </a:rPr>
              <a:t>so</a:t>
            </a:r>
            <a:r>
              <a:rPr lang="en-US" sz="1200" spc="10" dirty="0">
                <a:latin typeface="+mj-lt"/>
                <a:cs typeface="Calibri"/>
              </a:rPr>
              <a:t> </a:t>
            </a:r>
            <a:r>
              <a:rPr lang="en-US" sz="1200" dirty="0">
                <a:latin typeface="+mj-lt"/>
                <a:cs typeface="Calibri"/>
              </a:rPr>
              <a:t>as </a:t>
            </a:r>
            <a:r>
              <a:rPr lang="en-US" sz="1200" spc="-10" dirty="0">
                <a:latin typeface="+mj-lt"/>
                <a:cs typeface="Calibri"/>
              </a:rPr>
              <a:t>to</a:t>
            </a:r>
            <a:r>
              <a:rPr lang="en-US" sz="1200" dirty="0">
                <a:latin typeface="+mj-lt"/>
                <a:cs typeface="Calibri"/>
              </a:rPr>
              <a:t> use</a:t>
            </a:r>
            <a:r>
              <a:rPr lang="en-US" sz="1200" spc="5" dirty="0">
                <a:latin typeface="+mj-lt"/>
                <a:cs typeface="Calibri"/>
              </a:rPr>
              <a:t> </a:t>
            </a:r>
            <a:r>
              <a:rPr lang="en-US" sz="1200" dirty="0">
                <a:latin typeface="+mj-lt"/>
                <a:cs typeface="Calibri"/>
              </a:rPr>
              <a:t>it </a:t>
            </a:r>
            <a:r>
              <a:rPr lang="en-US" sz="1200" spc="-10" dirty="0">
                <a:latin typeface="+mj-lt"/>
                <a:cs typeface="Calibri"/>
              </a:rPr>
              <a:t>at</a:t>
            </a:r>
            <a:r>
              <a:rPr lang="en-US" sz="1200" spc="20" dirty="0">
                <a:latin typeface="+mj-lt"/>
                <a:cs typeface="Calibri"/>
              </a:rPr>
              <a:t> </a:t>
            </a:r>
            <a:r>
              <a:rPr lang="en-US" sz="1200" dirty="0">
                <a:latin typeface="+mj-lt"/>
                <a:cs typeface="Calibri"/>
              </a:rPr>
              <a:t>the</a:t>
            </a:r>
            <a:r>
              <a:rPr lang="en-US" sz="1200" spc="-10" dirty="0">
                <a:latin typeface="+mj-lt"/>
                <a:cs typeface="Calibri"/>
              </a:rPr>
              <a:t> </a:t>
            </a:r>
            <a:r>
              <a:rPr lang="en-US" sz="1200" dirty="0">
                <a:latin typeface="+mj-lt"/>
                <a:cs typeface="Calibri"/>
              </a:rPr>
              <a:t>time</a:t>
            </a:r>
            <a:r>
              <a:rPr lang="en-US" sz="1200" spc="10" dirty="0">
                <a:latin typeface="+mj-lt"/>
                <a:cs typeface="Calibri"/>
              </a:rPr>
              <a:t> </a:t>
            </a:r>
            <a:r>
              <a:rPr lang="en-US" sz="1200" spc="-5" dirty="0">
                <a:latin typeface="+mj-lt"/>
                <a:cs typeface="Calibri"/>
              </a:rPr>
              <a:t>of </a:t>
            </a:r>
            <a:r>
              <a:rPr lang="en-US" sz="1200" dirty="0">
                <a:latin typeface="+mj-lt"/>
                <a:cs typeface="Calibri"/>
              </a:rPr>
              <a:t> </a:t>
            </a:r>
            <a:r>
              <a:rPr lang="en-US" sz="1200" spc="-5" dirty="0">
                <a:latin typeface="+mj-lt"/>
                <a:cs typeface="Calibri"/>
              </a:rPr>
              <a:t>hyperparameter</a:t>
            </a:r>
            <a:r>
              <a:rPr lang="en-US" sz="1200" spc="5" dirty="0">
                <a:latin typeface="+mj-lt"/>
                <a:cs typeface="Calibri"/>
              </a:rPr>
              <a:t> </a:t>
            </a:r>
            <a:r>
              <a:rPr lang="en-US" sz="1200" dirty="0">
                <a:latin typeface="+mj-lt"/>
                <a:cs typeface="Calibri"/>
              </a:rPr>
              <a:t>tuning</a:t>
            </a:r>
            <a:r>
              <a:rPr lang="en-US" sz="1200" spc="-10" dirty="0">
                <a:latin typeface="+mj-lt"/>
                <a:cs typeface="Calibri"/>
              </a:rPr>
              <a:t> </a:t>
            </a:r>
            <a:r>
              <a:rPr lang="en-US" sz="1200" spc="-5" dirty="0">
                <a:latin typeface="+mj-lt"/>
                <a:cs typeface="Calibri"/>
              </a:rPr>
              <a:t>because</a:t>
            </a:r>
            <a:r>
              <a:rPr lang="en-US" sz="1200" dirty="0">
                <a:latin typeface="+mj-lt"/>
                <a:cs typeface="Calibri"/>
              </a:rPr>
              <a:t> </a:t>
            </a:r>
            <a:r>
              <a:rPr lang="en-US" sz="1200" spc="-5" dirty="0">
                <a:latin typeface="+mj-lt"/>
                <a:cs typeface="Calibri"/>
              </a:rPr>
              <a:t>by</a:t>
            </a:r>
            <a:r>
              <a:rPr lang="en-US" sz="1200" spc="-10" dirty="0">
                <a:latin typeface="+mj-lt"/>
                <a:cs typeface="Calibri"/>
              </a:rPr>
              <a:t> default</a:t>
            </a:r>
            <a:r>
              <a:rPr lang="en-US" sz="1200" spc="10" dirty="0">
                <a:latin typeface="+mj-lt"/>
                <a:cs typeface="Calibri"/>
              </a:rPr>
              <a:t> </a:t>
            </a:r>
            <a:r>
              <a:rPr lang="en-US" sz="1200" spc="-5" dirty="0">
                <a:latin typeface="+mj-lt"/>
                <a:cs typeface="Calibri"/>
              </a:rPr>
              <a:t>Gridsearch</a:t>
            </a:r>
            <a:r>
              <a:rPr lang="en-US" sz="1200" spc="10" dirty="0">
                <a:latin typeface="+mj-lt"/>
                <a:cs typeface="Calibri"/>
              </a:rPr>
              <a:t> </a:t>
            </a:r>
            <a:r>
              <a:rPr lang="en-US" sz="1200" spc="-5" dirty="0">
                <a:latin typeface="+mj-lt"/>
                <a:cs typeface="Calibri"/>
              </a:rPr>
              <a:t>will</a:t>
            </a:r>
            <a:r>
              <a:rPr lang="en-US" sz="1200" spc="10" dirty="0">
                <a:latin typeface="+mj-lt"/>
                <a:cs typeface="Calibri"/>
              </a:rPr>
              <a:t> </a:t>
            </a:r>
            <a:r>
              <a:rPr lang="en-US" sz="1200" spc="-10" dirty="0">
                <a:latin typeface="+mj-lt"/>
                <a:cs typeface="Calibri"/>
              </a:rPr>
              <a:t>maximize</a:t>
            </a:r>
            <a:r>
              <a:rPr lang="en-US" sz="1200" spc="30" dirty="0">
                <a:latin typeface="+mj-lt"/>
                <a:cs typeface="Calibri"/>
              </a:rPr>
              <a:t> </a:t>
            </a:r>
            <a:r>
              <a:rPr lang="en-US" sz="1200" dirty="0">
                <a:latin typeface="+mj-lt"/>
                <a:cs typeface="Calibri"/>
              </a:rPr>
              <a:t>the </a:t>
            </a:r>
            <a:r>
              <a:rPr lang="en-US" sz="1200" spc="-5" dirty="0">
                <a:latin typeface="+mj-lt"/>
                <a:cs typeface="Calibri"/>
              </a:rPr>
              <a:t>Macro</a:t>
            </a:r>
            <a:r>
              <a:rPr lang="en-US" sz="1200" dirty="0">
                <a:latin typeface="+mj-lt"/>
                <a:cs typeface="Calibri"/>
              </a:rPr>
              <a:t> </a:t>
            </a:r>
            <a:r>
              <a:rPr lang="en-US" sz="1200" spc="-15" dirty="0">
                <a:latin typeface="+mj-lt"/>
                <a:cs typeface="Calibri"/>
              </a:rPr>
              <a:t>Average</a:t>
            </a:r>
            <a:r>
              <a:rPr lang="en-US" sz="1200" spc="-5" dirty="0">
                <a:latin typeface="+mj-lt"/>
                <a:cs typeface="Calibri"/>
              </a:rPr>
              <a:t> </a:t>
            </a:r>
            <a:r>
              <a:rPr lang="en-US" sz="1200" dirty="0">
                <a:latin typeface="+mj-lt"/>
                <a:cs typeface="Calibri"/>
              </a:rPr>
              <a:t>of</a:t>
            </a:r>
            <a:r>
              <a:rPr lang="en-US" sz="1200" spc="-5" dirty="0">
                <a:latin typeface="+mj-lt"/>
                <a:cs typeface="Calibri"/>
              </a:rPr>
              <a:t> </a:t>
            </a:r>
            <a:r>
              <a:rPr lang="en-US" sz="1200" dirty="0">
                <a:latin typeface="+mj-lt"/>
                <a:cs typeface="Calibri"/>
              </a:rPr>
              <a:t>F1</a:t>
            </a:r>
            <a:r>
              <a:rPr lang="en-US" sz="1200" spc="5" dirty="0">
                <a:latin typeface="+mj-lt"/>
                <a:cs typeface="Calibri"/>
              </a:rPr>
              <a:t> </a:t>
            </a:r>
            <a:r>
              <a:rPr lang="en-US" sz="1200" spc="-10" dirty="0">
                <a:latin typeface="+mj-lt"/>
                <a:cs typeface="Calibri"/>
              </a:rPr>
              <a:t>score</a:t>
            </a:r>
            <a:r>
              <a:rPr lang="en-US" sz="1200" spc="5" dirty="0">
                <a:latin typeface="+mj-lt"/>
                <a:cs typeface="Calibri"/>
              </a:rPr>
              <a:t> </a:t>
            </a:r>
            <a:r>
              <a:rPr lang="en-US" sz="1200" spc="-15" dirty="0">
                <a:latin typeface="+mj-lt"/>
                <a:cs typeface="Calibri"/>
              </a:rPr>
              <a:t>for </a:t>
            </a:r>
            <a:r>
              <a:rPr lang="en-US" sz="1200" spc="-434" dirty="0">
                <a:latin typeface="+mj-lt"/>
                <a:cs typeface="Calibri"/>
              </a:rPr>
              <a:t> </a:t>
            </a:r>
            <a:r>
              <a:rPr lang="en-US" sz="1200" dirty="0">
                <a:latin typeface="+mj-lt"/>
                <a:cs typeface="Calibri"/>
              </a:rPr>
              <a:t>all</a:t>
            </a:r>
            <a:r>
              <a:rPr lang="en-US" sz="1200" spc="5" dirty="0">
                <a:latin typeface="+mj-lt"/>
                <a:cs typeface="Calibri"/>
              </a:rPr>
              <a:t> </a:t>
            </a:r>
            <a:r>
              <a:rPr lang="en-US" sz="1200" dirty="0">
                <a:latin typeface="+mj-lt"/>
                <a:cs typeface="Calibri"/>
              </a:rPr>
              <a:t>classes.</a:t>
            </a:r>
            <a:r>
              <a:rPr lang="en-US" sz="1200" spc="20" dirty="0">
                <a:latin typeface="+mj-lt"/>
                <a:cs typeface="Calibri"/>
              </a:rPr>
              <a:t> </a:t>
            </a:r>
            <a:r>
              <a:rPr lang="en-US" sz="1200" spc="-10" dirty="0">
                <a:latin typeface="+mj-lt"/>
                <a:cs typeface="Calibri"/>
              </a:rPr>
              <a:t>However</a:t>
            </a:r>
            <a:r>
              <a:rPr lang="en-US" sz="1200" dirty="0">
                <a:latin typeface="+mj-lt"/>
                <a:cs typeface="Calibri"/>
              </a:rPr>
              <a:t> </a:t>
            </a:r>
            <a:r>
              <a:rPr lang="en-US" sz="1200" spc="-10" dirty="0">
                <a:latin typeface="+mj-lt"/>
                <a:cs typeface="Calibri"/>
              </a:rPr>
              <a:t>we </a:t>
            </a:r>
            <a:r>
              <a:rPr lang="en-US" sz="1200" spc="-15" dirty="0">
                <a:latin typeface="+mj-lt"/>
                <a:cs typeface="Calibri"/>
              </a:rPr>
              <a:t>want</a:t>
            </a:r>
            <a:r>
              <a:rPr lang="en-US" sz="1200" dirty="0">
                <a:latin typeface="+mj-lt"/>
                <a:cs typeface="Calibri"/>
              </a:rPr>
              <a:t> </a:t>
            </a:r>
            <a:r>
              <a:rPr lang="en-US" sz="1200" spc="-10" dirty="0">
                <a:latin typeface="+mj-lt"/>
                <a:cs typeface="Calibri"/>
              </a:rPr>
              <a:t>to</a:t>
            </a:r>
            <a:r>
              <a:rPr lang="en-US" sz="1200" spc="-5" dirty="0">
                <a:latin typeface="+mj-lt"/>
                <a:cs typeface="Calibri"/>
              </a:rPr>
              <a:t> </a:t>
            </a:r>
            <a:r>
              <a:rPr lang="en-US" sz="1200" spc="-10" dirty="0">
                <a:latin typeface="+mj-lt"/>
                <a:cs typeface="Calibri"/>
              </a:rPr>
              <a:t>maximize</a:t>
            </a:r>
            <a:r>
              <a:rPr lang="en-US" sz="1200" spc="25" dirty="0">
                <a:latin typeface="+mj-lt"/>
                <a:cs typeface="Calibri"/>
              </a:rPr>
              <a:t> </a:t>
            </a:r>
            <a:r>
              <a:rPr lang="en-US" sz="1200" dirty="0">
                <a:latin typeface="+mj-lt"/>
                <a:cs typeface="Calibri"/>
              </a:rPr>
              <a:t>the</a:t>
            </a:r>
            <a:r>
              <a:rPr lang="en-US" sz="1200" spc="-10" dirty="0">
                <a:latin typeface="+mj-lt"/>
                <a:cs typeface="Calibri"/>
              </a:rPr>
              <a:t> </a:t>
            </a:r>
            <a:r>
              <a:rPr lang="en-US" sz="1200" dirty="0">
                <a:latin typeface="+mj-lt"/>
                <a:cs typeface="Calibri"/>
              </a:rPr>
              <a:t>F1</a:t>
            </a:r>
            <a:r>
              <a:rPr lang="en-US" sz="1200" spc="-5" dirty="0">
                <a:latin typeface="+mj-lt"/>
                <a:cs typeface="Calibri"/>
              </a:rPr>
              <a:t> </a:t>
            </a:r>
            <a:r>
              <a:rPr lang="en-US" sz="1200" spc="-10" dirty="0">
                <a:latin typeface="+mj-lt"/>
                <a:cs typeface="Calibri"/>
              </a:rPr>
              <a:t>score</a:t>
            </a:r>
            <a:r>
              <a:rPr lang="en-US" sz="1200" dirty="0">
                <a:latin typeface="+mj-lt"/>
                <a:cs typeface="Calibri"/>
              </a:rPr>
              <a:t> </a:t>
            </a:r>
            <a:r>
              <a:rPr lang="en-US" sz="1200" spc="-5" dirty="0">
                <a:latin typeface="+mj-lt"/>
                <a:cs typeface="Calibri"/>
              </a:rPr>
              <a:t>of </a:t>
            </a:r>
            <a:r>
              <a:rPr lang="en-US" sz="1200" dirty="0">
                <a:latin typeface="+mj-lt"/>
                <a:cs typeface="Calibri"/>
              </a:rPr>
              <a:t>class</a:t>
            </a:r>
            <a:r>
              <a:rPr lang="en-US" sz="1200" spc="10" dirty="0">
                <a:latin typeface="+mj-lt"/>
                <a:cs typeface="Calibri"/>
              </a:rPr>
              <a:t> </a:t>
            </a:r>
            <a:r>
              <a:rPr lang="en-US" sz="1200" dirty="0">
                <a:latin typeface="+mj-lt"/>
                <a:cs typeface="Calibri"/>
              </a:rPr>
              <a:t>1.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200" spc="-5" dirty="0">
                <a:solidFill>
                  <a:srgbClr val="252525"/>
                </a:solidFill>
                <a:latin typeface="+mj-lt"/>
                <a:cs typeface="Calibri"/>
              </a:rPr>
              <a:t>Defining</a:t>
            </a:r>
            <a:r>
              <a:rPr lang="en-US" sz="1200" spc="-1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dirty="0">
                <a:solidFill>
                  <a:srgbClr val="252525"/>
                </a:solidFill>
                <a:latin typeface="+mj-lt"/>
                <a:cs typeface="Calibri"/>
              </a:rPr>
              <a:t>X and</a:t>
            </a:r>
            <a:r>
              <a:rPr lang="en-US" sz="1200" spc="-1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dirty="0">
                <a:solidFill>
                  <a:srgbClr val="252525"/>
                </a:solidFill>
                <a:latin typeface="+mj-lt"/>
                <a:cs typeface="Calibri"/>
              </a:rPr>
              <a:t>Y </a:t>
            </a:r>
            <a:r>
              <a:rPr lang="en-US" sz="1200" spc="-5" dirty="0">
                <a:solidFill>
                  <a:srgbClr val="252525"/>
                </a:solidFill>
                <a:latin typeface="+mj-lt"/>
                <a:cs typeface="Calibri"/>
              </a:rPr>
              <a:t>variables,</a:t>
            </a:r>
            <a:r>
              <a:rPr lang="en-US" sz="1200" spc="20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dirty="0">
                <a:solidFill>
                  <a:srgbClr val="252525"/>
                </a:solidFill>
                <a:latin typeface="+mj-lt"/>
                <a:cs typeface="Calibri"/>
              </a:rPr>
              <a:t>and </a:t>
            </a:r>
            <a:r>
              <a:rPr lang="en-US" sz="1200" spc="-5" dirty="0">
                <a:solidFill>
                  <a:srgbClr val="252525"/>
                </a:solidFill>
                <a:latin typeface="+mj-lt"/>
                <a:cs typeface="Calibri"/>
              </a:rPr>
              <a:t>splitting</a:t>
            </a:r>
            <a:r>
              <a:rPr lang="en-US" sz="1200" spc="10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dirty="0">
                <a:solidFill>
                  <a:srgbClr val="252525"/>
                </a:solidFill>
                <a:latin typeface="+mj-lt"/>
                <a:cs typeface="Calibri"/>
              </a:rPr>
              <a:t>the</a:t>
            </a:r>
            <a:r>
              <a:rPr lang="en-US" sz="1200" spc="-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10" dirty="0">
                <a:solidFill>
                  <a:srgbClr val="252525"/>
                </a:solidFill>
                <a:latin typeface="+mj-lt"/>
                <a:cs typeface="Calibri"/>
              </a:rPr>
              <a:t>data</a:t>
            </a:r>
            <a:r>
              <a:rPr lang="en-US" sz="1200" spc="1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dirty="0">
                <a:solidFill>
                  <a:srgbClr val="252525"/>
                </a:solidFill>
                <a:latin typeface="+mj-lt"/>
                <a:cs typeface="Calibri"/>
              </a:rPr>
              <a:t>in</a:t>
            </a:r>
            <a:r>
              <a:rPr lang="en-US" sz="1200" spc="-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10" dirty="0">
                <a:solidFill>
                  <a:srgbClr val="252525"/>
                </a:solidFill>
                <a:latin typeface="+mj-lt"/>
                <a:cs typeface="Calibri"/>
              </a:rPr>
              <a:t>80-20</a:t>
            </a:r>
            <a:r>
              <a:rPr lang="en-US" sz="1200" spc="-20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15" dirty="0">
                <a:solidFill>
                  <a:srgbClr val="252525"/>
                </a:solidFill>
                <a:latin typeface="+mj-lt"/>
                <a:cs typeface="Calibri"/>
              </a:rPr>
              <a:t>ratio</a:t>
            </a:r>
            <a:r>
              <a:rPr lang="en-US" sz="1200" spc="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dirty="0">
                <a:solidFill>
                  <a:srgbClr val="252525"/>
                </a:solidFill>
                <a:latin typeface="+mj-lt"/>
                <a:cs typeface="Calibri"/>
              </a:rPr>
              <a:t>as</a:t>
            </a:r>
            <a:r>
              <a:rPr lang="en-US" sz="1200" spc="10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10" dirty="0">
                <a:solidFill>
                  <a:srgbClr val="252525"/>
                </a:solidFill>
                <a:latin typeface="+mj-lt"/>
                <a:cs typeface="Calibri"/>
              </a:rPr>
              <a:t>train</a:t>
            </a:r>
            <a:r>
              <a:rPr lang="en-US" sz="1200" spc="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dirty="0">
                <a:solidFill>
                  <a:srgbClr val="252525"/>
                </a:solidFill>
                <a:latin typeface="+mj-lt"/>
                <a:cs typeface="Calibri"/>
              </a:rPr>
              <a:t>and</a:t>
            </a:r>
            <a:r>
              <a:rPr lang="en-US" sz="1200" spc="-15" dirty="0">
                <a:solidFill>
                  <a:srgbClr val="252525"/>
                </a:solidFill>
                <a:latin typeface="+mj-lt"/>
                <a:cs typeface="Calibri"/>
              </a:rPr>
              <a:t> test</a:t>
            </a:r>
            <a:r>
              <a:rPr lang="en-US" sz="1200" spc="30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5" dirty="0">
                <a:solidFill>
                  <a:srgbClr val="252525"/>
                </a:solidFill>
                <a:latin typeface="+mj-lt"/>
                <a:cs typeface="Calibri"/>
              </a:rPr>
              <a:t>sets.</a:t>
            </a:r>
            <a:endParaRPr lang="en-US" sz="1200" dirty="0">
              <a:latin typeface="+mj-lt"/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75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200" spc="-5" dirty="0">
                <a:solidFill>
                  <a:srgbClr val="252525"/>
                </a:solidFill>
                <a:latin typeface="+mj-lt"/>
                <a:cs typeface="Calibri"/>
              </a:rPr>
              <a:t>Handling </a:t>
            </a:r>
            <a:r>
              <a:rPr lang="en-US" sz="1200" dirty="0">
                <a:solidFill>
                  <a:srgbClr val="252525"/>
                </a:solidFill>
                <a:latin typeface="+mj-lt"/>
                <a:cs typeface="Calibri"/>
              </a:rPr>
              <a:t>class</a:t>
            </a:r>
            <a:r>
              <a:rPr lang="en-US" sz="1200" spc="1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5" dirty="0">
                <a:solidFill>
                  <a:srgbClr val="252525"/>
                </a:solidFill>
                <a:latin typeface="+mj-lt"/>
                <a:cs typeface="Calibri"/>
              </a:rPr>
              <a:t>imbalance</a:t>
            </a:r>
            <a:r>
              <a:rPr lang="en-US" sz="1200" spc="20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5" dirty="0">
                <a:solidFill>
                  <a:srgbClr val="252525"/>
                </a:solidFill>
                <a:latin typeface="+mj-lt"/>
                <a:cs typeface="Calibri"/>
              </a:rPr>
              <a:t>by</a:t>
            </a:r>
            <a:r>
              <a:rPr lang="en-US" sz="1200" spc="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10" dirty="0">
                <a:solidFill>
                  <a:srgbClr val="252525"/>
                </a:solidFill>
                <a:latin typeface="+mj-lt"/>
                <a:cs typeface="Calibri"/>
              </a:rPr>
              <a:t>oversampling</a:t>
            </a:r>
            <a:r>
              <a:rPr lang="en-US" sz="1200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5" dirty="0">
                <a:solidFill>
                  <a:srgbClr val="252525"/>
                </a:solidFill>
                <a:latin typeface="+mj-lt"/>
                <a:cs typeface="Calibri"/>
              </a:rPr>
              <a:t>using</a:t>
            </a:r>
            <a:r>
              <a:rPr lang="en-US" sz="1200" spc="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10" dirty="0">
                <a:solidFill>
                  <a:srgbClr val="252525"/>
                </a:solidFill>
                <a:latin typeface="+mj-lt"/>
                <a:cs typeface="Calibri"/>
              </a:rPr>
              <a:t>SMOTE</a:t>
            </a:r>
            <a:r>
              <a:rPr lang="en-US" sz="1200" spc="10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15" dirty="0">
                <a:solidFill>
                  <a:srgbClr val="252525"/>
                </a:solidFill>
                <a:latin typeface="+mj-lt"/>
                <a:cs typeface="Calibri"/>
              </a:rPr>
              <a:t>followed</a:t>
            </a:r>
            <a:r>
              <a:rPr lang="en-US" sz="1200" spc="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5" dirty="0">
                <a:solidFill>
                  <a:srgbClr val="252525"/>
                </a:solidFill>
                <a:latin typeface="+mj-lt"/>
                <a:cs typeface="Calibri"/>
              </a:rPr>
              <a:t>by</a:t>
            </a:r>
            <a:r>
              <a:rPr lang="en-US" sz="1200" spc="-1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10" dirty="0">
                <a:solidFill>
                  <a:srgbClr val="252525"/>
                </a:solidFill>
                <a:latin typeface="+mj-lt"/>
                <a:cs typeface="Calibri"/>
              </a:rPr>
              <a:t>removing</a:t>
            </a:r>
            <a:r>
              <a:rPr lang="en-US" sz="1200" spc="10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dirty="0">
                <a:solidFill>
                  <a:srgbClr val="252525"/>
                </a:solidFill>
                <a:latin typeface="+mj-lt"/>
                <a:cs typeface="Calibri"/>
              </a:rPr>
              <a:t>the</a:t>
            </a:r>
            <a:r>
              <a:rPr lang="en-US" sz="1200" spc="1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40" dirty="0">
                <a:solidFill>
                  <a:srgbClr val="252525"/>
                </a:solidFill>
                <a:latin typeface="+mj-lt"/>
                <a:cs typeface="Calibri"/>
              </a:rPr>
              <a:t>Tomek</a:t>
            </a:r>
            <a:r>
              <a:rPr lang="en-US" sz="1200" spc="1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10" dirty="0">
                <a:solidFill>
                  <a:srgbClr val="252525"/>
                </a:solidFill>
                <a:latin typeface="+mj-lt"/>
                <a:cs typeface="Calibri"/>
              </a:rPr>
              <a:t>links</a:t>
            </a:r>
            <a:r>
              <a:rPr lang="en-US" sz="1200" spc="-10" dirty="0" smtClean="0">
                <a:solidFill>
                  <a:srgbClr val="252525"/>
                </a:solidFill>
                <a:latin typeface="+mj-lt"/>
                <a:cs typeface="Calibri"/>
              </a:rPr>
              <a:t>.</a:t>
            </a:r>
          </a:p>
          <a:p>
            <a:pPr marL="355600" indent="-342900">
              <a:lnSpc>
                <a:spcPts val="2280"/>
              </a:lnSpc>
              <a:spcBef>
                <a:spcPts val="75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200" spc="15" dirty="0" smtClean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5" dirty="0" smtClean="0">
                <a:solidFill>
                  <a:srgbClr val="252525"/>
                </a:solidFill>
                <a:latin typeface="+mj-lt"/>
                <a:cs typeface="Calibri"/>
              </a:rPr>
              <a:t>Finally</a:t>
            </a:r>
            <a:r>
              <a:rPr lang="en-US" sz="1200" dirty="0" smtClean="0">
                <a:latin typeface="+mj-lt"/>
                <a:cs typeface="Calibri"/>
              </a:rPr>
              <a:t> </a:t>
            </a:r>
            <a:r>
              <a:rPr lang="en-US" sz="1200" dirty="0" smtClean="0">
                <a:solidFill>
                  <a:srgbClr val="252525"/>
                </a:solidFill>
                <a:latin typeface="+mj-lt"/>
                <a:cs typeface="Calibri"/>
              </a:rPr>
              <a:t>Checking</a:t>
            </a:r>
            <a:r>
              <a:rPr lang="en-US" sz="1200" spc="-25" dirty="0" smtClean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10" dirty="0">
                <a:solidFill>
                  <a:srgbClr val="252525"/>
                </a:solidFill>
                <a:latin typeface="+mj-lt"/>
                <a:cs typeface="Calibri"/>
              </a:rPr>
              <a:t>value</a:t>
            </a:r>
            <a:r>
              <a:rPr lang="en-US" sz="1200" spc="10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5" dirty="0">
                <a:solidFill>
                  <a:srgbClr val="252525"/>
                </a:solidFill>
                <a:latin typeface="+mj-lt"/>
                <a:cs typeface="Calibri"/>
              </a:rPr>
              <a:t>counts</a:t>
            </a:r>
            <a:r>
              <a:rPr lang="en-US" sz="1200" spc="-20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15" dirty="0">
                <a:solidFill>
                  <a:srgbClr val="252525"/>
                </a:solidFill>
                <a:latin typeface="+mj-lt"/>
                <a:cs typeface="Calibri"/>
              </a:rPr>
              <a:t>for</a:t>
            </a:r>
            <a:r>
              <a:rPr lang="en-US" sz="1200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5" dirty="0">
                <a:solidFill>
                  <a:srgbClr val="252525"/>
                </a:solidFill>
                <a:latin typeface="+mj-lt"/>
                <a:cs typeface="Calibri"/>
              </a:rPr>
              <a:t>both</a:t>
            </a:r>
            <a:r>
              <a:rPr lang="en-US" sz="1200" spc="-1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5" dirty="0">
                <a:solidFill>
                  <a:srgbClr val="252525"/>
                </a:solidFill>
                <a:latin typeface="+mj-lt"/>
                <a:cs typeface="Calibri"/>
              </a:rPr>
              <a:t>classes</a:t>
            </a:r>
            <a:r>
              <a:rPr lang="en-US" sz="1200" spc="4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15" dirty="0">
                <a:solidFill>
                  <a:srgbClr val="252525"/>
                </a:solidFill>
                <a:latin typeface="+mj-lt"/>
                <a:cs typeface="Calibri"/>
              </a:rPr>
              <a:t>Before </a:t>
            </a:r>
            <a:r>
              <a:rPr lang="en-US" sz="1200" dirty="0">
                <a:solidFill>
                  <a:srgbClr val="252525"/>
                </a:solidFill>
                <a:latin typeface="+mj-lt"/>
                <a:cs typeface="Calibri"/>
              </a:rPr>
              <a:t>and</a:t>
            </a:r>
            <a:r>
              <a:rPr lang="en-US" sz="1200" spc="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5" dirty="0">
                <a:solidFill>
                  <a:srgbClr val="252525"/>
                </a:solidFill>
                <a:latin typeface="+mj-lt"/>
                <a:cs typeface="Calibri"/>
              </a:rPr>
              <a:t>After</a:t>
            </a:r>
            <a:r>
              <a:rPr lang="en-US" sz="1200" spc="1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5" dirty="0">
                <a:solidFill>
                  <a:srgbClr val="252525"/>
                </a:solidFill>
                <a:latin typeface="+mj-lt"/>
                <a:cs typeface="Calibri"/>
              </a:rPr>
              <a:t>handling</a:t>
            </a:r>
            <a:r>
              <a:rPr lang="en-US" sz="1200" spc="-20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5" dirty="0">
                <a:solidFill>
                  <a:srgbClr val="252525"/>
                </a:solidFill>
                <a:latin typeface="+mj-lt"/>
                <a:cs typeface="Calibri"/>
              </a:rPr>
              <a:t>Class</a:t>
            </a:r>
            <a:r>
              <a:rPr lang="en-US" sz="1200" spc="1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1200" spc="-5" dirty="0">
                <a:solidFill>
                  <a:srgbClr val="252525"/>
                </a:solidFill>
                <a:latin typeface="+mj-lt"/>
                <a:cs typeface="Calibri"/>
              </a:rPr>
              <a:t>Imbalance</a:t>
            </a:r>
            <a:r>
              <a:rPr lang="en-US" spc="-5" dirty="0" smtClean="0">
                <a:solidFill>
                  <a:srgbClr val="252525"/>
                </a:solidFill>
                <a:cs typeface="Calibri"/>
              </a:rPr>
              <a:t>.</a:t>
            </a:r>
          </a:p>
          <a:p>
            <a:pPr marL="355600" indent="-342900">
              <a:lnSpc>
                <a:spcPts val="2280"/>
              </a:lnSpc>
              <a:spcBef>
                <a:spcPts val="75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endParaRPr lang="en-US" spc="-5" dirty="0">
              <a:solidFill>
                <a:srgbClr val="252525"/>
              </a:solidFill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75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endParaRPr lang="en-US" spc="-5" dirty="0" smtClean="0">
              <a:solidFill>
                <a:srgbClr val="252525"/>
              </a:solidFill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75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endParaRPr lang="en-US" spc="-5" dirty="0">
              <a:solidFill>
                <a:srgbClr val="252525"/>
              </a:solidFill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75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endParaRPr lang="en-US" spc="-5" dirty="0" smtClean="0">
              <a:solidFill>
                <a:srgbClr val="252525"/>
              </a:solidFill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200" spc="-5" dirty="0">
                <a:solidFill>
                  <a:srgbClr val="252525"/>
                </a:solidFill>
                <a:cs typeface="Calibri"/>
              </a:rPr>
              <a:t>Defining</a:t>
            </a:r>
            <a:r>
              <a:rPr lang="en-US" sz="1200" spc="-1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252525"/>
                </a:solidFill>
                <a:cs typeface="Calibri"/>
              </a:rPr>
              <a:t>a function which</a:t>
            </a:r>
            <a:r>
              <a:rPr lang="en-US" sz="1200" spc="-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spc="-15" dirty="0">
                <a:solidFill>
                  <a:srgbClr val="252525"/>
                </a:solidFill>
                <a:cs typeface="Calibri"/>
              </a:rPr>
              <a:t>takes</a:t>
            </a:r>
            <a:r>
              <a:rPr lang="en-US" sz="1200" spc="1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252525"/>
                </a:solidFill>
                <a:cs typeface="Calibri"/>
              </a:rPr>
              <a:t>classifier</a:t>
            </a:r>
            <a:r>
              <a:rPr lang="en-US" sz="1200" spc="4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252525"/>
                </a:solidFill>
                <a:cs typeface="Calibri"/>
              </a:rPr>
              <a:t>model</a:t>
            </a:r>
            <a:r>
              <a:rPr lang="en-US" sz="12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252525"/>
                </a:solidFill>
                <a:cs typeface="Calibri"/>
              </a:rPr>
              <a:t>and</a:t>
            </a:r>
            <a:r>
              <a:rPr lang="en-US" sz="1200" spc="-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spc="-10" dirty="0">
                <a:solidFill>
                  <a:srgbClr val="252525"/>
                </a:solidFill>
                <a:cs typeface="Calibri"/>
              </a:rPr>
              <a:t>train</a:t>
            </a:r>
            <a:r>
              <a:rPr lang="en-US" sz="12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spc="-10" dirty="0">
                <a:solidFill>
                  <a:srgbClr val="252525"/>
                </a:solidFill>
                <a:cs typeface="Calibri"/>
              </a:rPr>
              <a:t>test</a:t>
            </a:r>
            <a:r>
              <a:rPr lang="en-US" sz="1200" spc="3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252525"/>
                </a:solidFill>
                <a:cs typeface="Calibri"/>
              </a:rPr>
              <a:t>splits</a:t>
            </a:r>
            <a:r>
              <a:rPr lang="en-US" sz="1200" spc="2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252525"/>
                </a:solidFill>
                <a:cs typeface="Calibri"/>
              </a:rPr>
              <a:t>as</a:t>
            </a:r>
            <a:r>
              <a:rPr lang="en-US" sz="12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252525"/>
                </a:solidFill>
                <a:cs typeface="Calibri"/>
              </a:rPr>
              <a:t>input</a:t>
            </a:r>
            <a:r>
              <a:rPr lang="en-US" sz="12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252525"/>
                </a:solidFill>
                <a:cs typeface="Calibri"/>
              </a:rPr>
              <a:t>and outputs</a:t>
            </a:r>
            <a:r>
              <a:rPr lang="en-US" sz="1200" spc="-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dirty="0" smtClean="0">
                <a:solidFill>
                  <a:srgbClr val="252525"/>
                </a:solidFill>
                <a:cs typeface="Calibri"/>
              </a:rPr>
              <a:t>the</a:t>
            </a:r>
            <a:r>
              <a:rPr lang="en-US" sz="1200" dirty="0" smtClean="0">
                <a:cs typeface="Calibri"/>
              </a:rPr>
              <a:t> </a:t>
            </a:r>
            <a:r>
              <a:rPr lang="en-US" sz="1200" spc="-5" dirty="0" smtClean="0">
                <a:solidFill>
                  <a:srgbClr val="252525"/>
                </a:solidFill>
                <a:cs typeface="Calibri"/>
              </a:rPr>
              <a:t>classification</a:t>
            </a:r>
            <a:r>
              <a:rPr lang="en-US" sz="1200" spc="35" dirty="0" smtClean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252525"/>
                </a:solidFill>
                <a:cs typeface="Calibri"/>
              </a:rPr>
              <a:t>report</a:t>
            </a:r>
            <a:r>
              <a:rPr lang="en-US" sz="1200" spc="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spc="-15" dirty="0">
                <a:solidFill>
                  <a:srgbClr val="252525"/>
                </a:solidFill>
                <a:cs typeface="Calibri"/>
              </a:rPr>
              <a:t>for</a:t>
            </a:r>
            <a:r>
              <a:rPr lang="en-US" sz="1200" dirty="0">
                <a:solidFill>
                  <a:srgbClr val="252525"/>
                </a:solidFill>
                <a:cs typeface="Calibri"/>
              </a:rPr>
              <a:t> model</a:t>
            </a:r>
            <a:r>
              <a:rPr lang="en-US" sz="12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252525"/>
                </a:solidFill>
                <a:cs typeface="Calibri"/>
              </a:rPr>
              <a:t>performance on</a:t>
            </a:r>
            <a:r>
              <a:rPr lang="en-US" sz="1200" spc="-10" dirty="0">
                <a:solidFill>
                  <a:srgbClr val="252525"/>
                </a:solidFill>
                <a:cs typeface="Calibri"/>
              </a:rPr>
              <a:t> train</a:t>
            </a:r>
            <a:r>
              <a:rPr lang="en-US" sz="1200" spc="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252525"/>
                </a:solidFill>
                <a:cs typeface="Calibri"/>
              </a:rPr>
              <a:t>and </a:t>
            </a:r>
            <a:r>
              <a:rPr lang="en-US" sz="1200" spc="-10" dirty="0">
                <a:solidFill>
                  <a:srgbClr val="252525"/>
                </a:solidFill>
                <a:cs typeface="Calibri"/>
              </a:rPr>
              <a:t>test</a:t>
            </a:r>
            <a:r>
              <a:rPr lang="en-US" sz="1200" spc="2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spc="-10" dirty="0">
                <a:solidFill>
                  <a:srgbClr val="252525"/>
                </a:solidFill>
                <a:cs typeface="Calibri"/>
              </a:rPr>
              <a:t>data.</a:t>
            </a:r>
            <a:r>
              <a:rPr lang="en-US" sz="1200" spc="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252525"/>
                </a:solidFill>
                <a:cs typeface="Calibri"/>
              </a:rPr>
              <a:t>Also plots</a:t>
            </a:r>
            <a:r>
              <a:rPr lang="en-US" sz="1200" spc="5" dirty="0">
                <a:solidFill>
                  <a:srgbClr val="252525"/>
                </a:solidFill>
                <a:cs typeface="Calibri"/>
              </a:rPr>
              <a:t> the</a:t>
            </a:r>
            <a:r>
              <a:rPr lang="en-US" sz="12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spc="-15" dirty="0">
                <a:solidFill>
                  <a:srgbClr val="252525"/>
                </a:solidFill>
                <a:cs typeface="Calibri"/>
              </a:rPr>
              <a:t>feature</a:t>
            </a:r>
            <a:r>
              <a:rPr lang="en-US" sz="1200" spc="2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252525"/>
                </a:solidFill>
                <a:cs typeface="Calibri"/>
              </a:rPr>
              <a:t>importance.</a:t>
            </a:r>
            <a:endParaRPr lang="en-US" sz="1200" dirty="0"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75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endParaRPr lang="en-US" spc="-5" dirty="0" smtClean="0">
              <a:solidFill>
                <a:srgbClr val="252525"/>
              </a:solidFill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75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endParaRPr lang="en-US" spc="-5" dirty="0">
              <a:solidFill>
                <a:srgbClr val="252525"/>
              </a:solidFill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75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endParaRPr lang="en-US" spc="-5" dirty="0" smtClean="0">
              <a:solidFill>
                <a:srgbClr val="252525"/>
              </a:solidFill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75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endParaRPr lang="en-US" spc="-5" dirty="0">
              <a:solidFill>
                <a:srgbClr val="252525"/>
              </a:solidFill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75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endParaRPr lang="en-US" spc="-5" dirty="0" smtClean="0">
              <a:solidFill>
                <a:srgbClr val="252525"/>
              </a:solidFill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75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endParaRPr lang="en-US" dirty="0" smtClean="0">
              <a:cs typeface="Calibri"/>
            </a:endParaRPr>
          </a:p>
          <a:p>
            <a:endParaRPr lang="en-IN" dirty="0"/>
          </a:p>
        </p:txBody>
      </p:sp>
      <p:pic>
        <p:nvPicPr>
          <p:cNvPr id="1026" name="Picture 2" descr="C:\Users\sa644\Desktop\graphs cardiovascular\ghf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46480"/>
            <a:ext cx="261836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84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514350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Logistic Regression: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Users\sa644\Desktop\graphs cardiovascular\Logistic regression grap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" y="608249"/>
            <a:ext cx="8707830" cy="418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1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514350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Logistic Regression: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666750"/>
            <a:ext cx="835846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299085" algn="l"/>
                <a:tab pos="299720" algn="l"/>
              </a:tabLst>
            </a:pPr>
            <a:r>
              <a:rPr lang="en-US" sz="2000" spc="-5" dirty="0">
                <a:cs typeface="Calibri"/>
              </a:rPr>
              <a:t>Starting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with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quick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and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dirty </a:t>
            </a:r>
            <a:r>
              <a:rPr lang="en-US" sz="2000" dirty="0">
                <a:cs typeface="Calibri"/>
              </a:rPr>
              <a:t>models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first,</a:t>
            </a:r>
            <a:r>
              <a:rPr lang="en-US" sz="2000" spc="2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then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proceeding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towards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complex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models.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Logistic </a:t>
            </a:r>
            <a:r>
              <a:rPr lang="en-US" sz="2000" spc="-44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regression</a:t>
            </a:r>
            <a:r>
              <a:rPr lang="en-US" sz="2000" dirty="0">
                <a:cs typeface="Calibri"/>
              </a:rPr>
              <a:t> outputs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following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result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for </a:t>
            </a:r>
            <a:r>
              <a:rPr lang="en-US" sz="2000" dirty="0">
                <a:cs typeface="Calibri"/>
              </a:rPr>
              <a:t>class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1 </a:t>
            </a:r>
            <a:r>
              <a:rPr lang="en-US" sz="2000" spc="-5" dirty="0">
                <a:cs typeface="Calibri"/>
              </a:rPr>
              <a:t>on</a:t>
            </a:r>
            <a:r>
              <a:rPr lang="en-US" sz="2000" spc="-15" dirty="0">
                <a:cs typeface="Calibri"/>
              </a:rPr>
              <a:t> test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data:</a:t>
            </a:r>
            <a:endParaRPr lang="en-US" sz="2000" dirty="0">
              <a:cs typeface="Calibri"/>
            </a:endParaRPr>
          </a:p>
          <a:p>
            <a:pPr marL="812165" lvl="1" indent="-3429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756285" algn="l"/>
                <a:tab pos="756920" algn="l"/>
              </a:tabLst>
            </a:pPr>
            <a:r>
              <a:rPr lang="en-US" sz="2000" spc="-5" dirty="0">
                <a:cs typeface="Calibri"/>
              </a:rPr>
              <a:t>Precision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-</a:t>
            </a:r>
            <a:r>
              <a:rPr lang="en-US" sz="2000" spc="-3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0.25</a:t>
            </a:r>
          </a:p>
          <a:p>
            <a:pPr marL="812165" lvl="1" indent="-3429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756285" algn="l"/>
                <a:tab pos="756920" algn="l"/>
              </a:tabLst>
            </a:pPr>
            <a:r>
              <a:rPr lang="en-US" sz="2000" spc="-10" dirty="0">
                <a:cs typeface="Calibri"/>
              </a:rPr>
              <a:t>Recall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–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 smtClean="0">
                <a:cs typeface="Calibri"/>
              </a:rPr>
              <a:t>0.67</a:t>
            </a:r>
            <a:endParaRPr lang="en-US" sz="2000" dirty="0">
              <a:cs typeface="Calibri"/>
            </a:endParaRPr>
          </a:p>
          <a:p>
            <a:pPr marL="812165" lvl="1" indent="-3429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756285" algn="l"/>
                <a:tab pos="756920" algn="l"/>
              </a:tabLst>
            </a:pPr>
            <a:r>
              <a:rPr lang="en-US" sz="2000" spc="-5" dirty="0">
                <a:cs typeface="Calibri"/>
              </a:rPr>
              <a:t>F1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Score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–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 smtClean="0">
                <a:cs typeface="Calibri"/>
              </a:rPr>
              <a:t>0.37</a:t>
            </a:r>
            <a:endParaRPr lang="en-US" sz="2000" dirty="0">
              <a:cs typeface="Calibri"/>
            </a:endParaRPr>
          </a:p>
          <a:p>
            <a:pPr marL="354965" marR="300990" indent="-34290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299085" algn="l"/>
                <a:tab pos="299720" algn="l"/>
              </a:tabLst>
            </a:pPr>
            <a:r>
              <a:rPr lang="en-US" sz="2000" spc="-5" dirty="0">
                <a:cs typeface="Calibri"/>
              </a:rPr>
              <a:t>The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feature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importance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plotted</a:t>
            </a:r>
            <a:r>
              <a:rPr lang="en-US" sz="2000" dirty="0">
                <a:cs typeface="Calibri"/>
              </a:rPr>
              <a:t> is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based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on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beta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coefficients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of </a:t>
            </a:r>
            <a:r>
              <a:rPr lang="en-US" sz="2000" dirty="0">
                <a:cs typeface="Calibri"/>
              </a:rPr>
              <a:t>z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(i.e.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before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applying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sigmoid </a:t>
            </a:r>
            <a:r>
              <a:rPr lang="en-US" sz="2000" spc="-44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function).</a:t>
            </a:r>
          </a:p>
          <a:p>
            <a:pPr marL="354965" indent="-34290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299085" algn="l"/>
                <a:tab pos="299720" algn="l"/>
              </a:tabLst>
            </a:pPr>
            <a:r>
              <a:rPr lang="en-US" sz="2000" dirty="0">
                <a:cs typeface="Calibri"/>
              </a:rPr>
              <a:t>Age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is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most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influencing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feature,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followed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by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CigsPerDay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followed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by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diabetes.</a:t>
            </a:r>
            <a:endParaRPr lang="en-US" sz="20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1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92509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Naïve Bayes Classifier: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075" name="Picture 3" descr="C:\Users\sa644\Desktop\graphs cardiovascular\Naive bayes grap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4" y="641700"/>
            <a:ext cx="8813738" cy="28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3790950"/>
            <a:ext cx="86337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299085" algn="l"/>
                <a:tab pos="299720" algn="l"/>
              </a:tabLst>
            </a:pPr>
            <a:r>
              <a:rPr lang="en-US" sz="1400" spc="-10" dirty="0">
                <a:cs typeface="Calibri"/>
              </a:rPr>
              <a:t>Naïve</a:t>
            </a:r>
            <a:r>
              <a:rPr lang="en-US" sz="1400" dirty="0">
                <a:cs typeface="Calibri"/>
              </a:rPr>
              <a:t> </a:t>
            </a:r>
            <a:r>
              <a:rPr lang="en-US" sz="1400" spc="-10" dirty="0">
                <a:cs typeface="Calibri"/>
              </a:rPr>
              <a:t>Bayes </a:t>
            </a:r>
            <a:r>
              <a:rPr lang="en-US" sz="1400" spc="-5" dirty="0">
                <a:cs typeface="Calibri"/>
              </a:rPr>
              <a:t>Classifier</a:t>
            </a:r>
            <a:r>
              <a:rPr lang="en-US" sz="1400" spc="40" dirty="0">
                <a:cs typeface="Calibri"/>
              </a:rPr>
              <a:t> </a:t>
            </a:r>
            <a:r>
              <a:rPr lang="en-US" sz="1400" dirty="0">
                <a:cs typeface="Calibri"/>
              </a:rPr>
              <a:t>is</a:t>
            </a:r>
            <a:r>
              <a:rPr lang="en-US" sz="1400" spc="5" dirty="0">
                <a:cs typeface="Calibri"/>
              </a:rPr>
              <a:t> </a:t>
            </a:r>
            <a:r>
              <a:rPr lang="en-US" sz="1400" spc="-10" dirty="0">
                <a:cs typeface="Calibri"/>
              </a:rPr>
              <a:t>very</a:t>
            </a:r>
            <a:r>
              <a:rPr lang="en-US" sz="1400" spc="5" dirty="0">
                <a:cs typeface="Calibri"/>
              </a:rPr>
              <a:t> </a:t>
            </a:r>
            <a:r>
              <a:rPr lang="en-US" sz="1400" spc="-20" dirty="0">
                <a:cs typeface="Calibri"/>
              </a:rPr>
              <a:t>fast</a:t>
            </a:r>
            <a:r>
              <a:rPr lang="en-US" sz="1400" spc="15" dirty="0">
                <a:cs typeface="Calibri"/>
              </a:rPr>
              <a:t> </a:t>
            </a:r>
            <a:r>
              <a:rPr lang="en-US" sz="1400" spc="-15" dirty="0">
                <a:cs typeface="Calibri"/>
              </a:rPr>
              <a:t>to</a:t>
            </a:r>
            <a:r>
              <a:rPr lang="en-US" sz="1400" spc="-5" dirty="0">
                <a:cs typeface="Calibri"/>
              </a:rPr>
              <a:t> implement</a:t>
            </a:r>
            <a:r>
              <a:rPr lang="en-US" sz="1400" spc="25" dirty="0">
                <a:cs typeface="Calibri"/>
              </a:rPr>
              <a:t> </a:t>
            </a:r>
            <a:r>
              <a:rPr lang="en-US" sz="1400" dirty="0">
                <a:cs typeface="Calibri"/>
              </a:rPr>
              <a:t>and </a:t>
            </a:r>
            <a:r>
              <a:rPr lang="en-US" sz="1400" spc="-15" dirty="0">
                <a:cs typeface="Calibri"/>
              </a:rPr>
              <a:t>may</a:t>
            </a:r>
            <a:r>
              <a:rPr lang="en-US" sz="1400" spc="5" dirty="0">
                <a:cs typeface="Calibri"/>
              </a:rPr>
              <a:t> </a:t>
            </a:r>
            <a:r>
              <a:rPr lang="en-US" sz="1400" spc="-5" dirty="0">
                <a:cs typeface="Calibri"/>
              </a:rPr>
              <a:t>be</a:t>
            </a:r>
            <a:r>
              <a:rPr lang="en-US" sz="1400" spc="-15" dirty="0">
                <a:cs typeface="Calibri"/>
              </a:rPr>
              <a:t> </a:t>
            </a:r>
            <a:r>
              <a:rPr lang="en-US" sz="1400" spc="-5" dirty="0">
                <a:cs typeface="Calibri"/>
              </a:rPr>
              <a:t>used</a:t>
            </a:r>
            <a:r>
              <a:rPr lang="en-US" sz="1400" dirty="0">
                <a:cs typeface="Calibri"/>
              </a:rPr>
              <a:t> as</a:t>
            </a:r>
            <a:r>
              <a:rPr lang="en-US" sz="1400" spc="5" dirty="0">
                <a:cs typeface="Calibri"/>
              </a:rPr>
              <a:t> </a:t>
            </a:r>
            <a:r>
              <a:rPr lang="en-US" sz="1400" dirty="0">
                <a:cs typeface="Calibri"/>
              </a:rPr>
              <a:t>a</a:t>
            </a:r>
            <a:r>
              <a:rPr lang="en-US" sz="1400" spc="5" dirty="0">
                <a:cs typeface="Calibri"/>
              </a:rPr>
              <a:t> </a:t>
            </a:r>
            <a:r>
              <a:rPr lang="en-US" sz="1400" spc="-5" dirty="0">
                <a:cs typeface="Calibri"/>
              </a:rPr>
              <a:t>baseline</a:t>
            </a:r>
            <a:r>
              <a:rPr lang="en-US" sz="1400" spc="15" dirty="0">
                <a:cs typeface="Calibri"/>
              </a:rPr>
              <a:t> </a:t>
            </a:r>
            <a:r>
              <a:rPr lang="en-US" sz="1400" dirty="0">
                <a:cs typeface="Calibri"/>
              </a:rPr>
              <a:t>model</a:t>
            </a:r>
            <a:r>
              <a:rPr lang="en-US" sz="1400" spc="-10" dirty="0">
                <a:cs typeface="Calibri"/>
              </a:rPr>
              <a:t> </a:t>
            </a:r>
            <a:r>
              <a:rPr lang="en-US" sz="1400" spc="-15" dirty="0">
                <a:cs typeface="Calibri"/>
              </a:rPr>
              <a:t>to</a:t>
            </a:r>
            <a:r>
              <a:rPr lang="en-US" sz="1400" dirty="0">
                <a:cs typeface="Calibri"/>
              </a:rPr>
              <a:t> </a:t>
            </a:r>
            <a:r>
              <a:rPr lang="en-US" sz="1400" spc="-5" dirty="0">
                <a:cs typeface="Calibri"/>
              </a:rPr>
              <a:t>compare </a:t>
            </a:r>
            <a:r>
              <a:rPr lang="en-US" sz="1400" spc="-440" dirty="0">
                <a:cs typeface="Calibri"/>
              </a:rPr>
              <a:t> </a:t>
            </a:r>
            <a:r>
              <a:rPr lang="en-US" sz="1400" spc="-5" dirty="0">
                <a:cs typeface="Calibri"/>
              </a:rPr>
              <a:t>with</a:t>
            </a:r>
            <a:r>
              <a:rPr lang="en-US" sz="1400" spc="5" dirty="0">
                <a:cs typeface="Calibri"/>
              </a:rPr>
              <a:t> </a:t>
            </a:r>
            <a:r>
              <a:rPr lang="en-US" sz="1400" spc="-15" dirty="0">
                <a:cs typeface="Calibri"/>
              </a:rPr>
              <a:t>different</a:t>
            </a:r>
            <a:r>
              <a:rPr lang="en-US" sz="1400" dirty="0">
                <a:cs typeface="Calibri"/>
              </a:rPr>
              <a:t> models.</a:t>
            </a:r>
            <a:r>
              <a:rPr lang="en-US" sz="1400" spc="-5" dirty="0">
                <a:cs typeface="Calibri"/>
              </a:rPr>
              <a:t> </a:t>
            </a:r>
            <a:r>
              <a:rPr lang="en-US" sz="1400" dirty="0">
                <a:cs typeface="Calibri"/>
              </a:rPr>
              <a:t>It outputs</a:t>
            </a:r>
            <a:r>
              <a:rPr lang="en-US" sz="1400" spc="-25" dirty="0">
                <a:cs typeface="Calibri"/>
              </a:rPr>
              <a:t> </a:t>
            </a:r>
            <a:r>
              <a:rPr lang="en-US" sz="1400" spc="-10" dirty="0">
                <a:cs typeface="Calibri"/>
              </a:rPr>
              <a:t>following</a:t>
            </a:r>
            <a:r>
              <a:rPr lang="en-US" sz="1400" spc="-5" dirty="0">
                <a:cs typeface="Calibri"/>
              </a:rPr>
              <a:t> </a:t>
            </a:r>
            <a:r>
              <a:rPr lang="en-US" sz="1400" spc="-10" dirty="0">
                <a:cs typeface="Calibri"/>
              </a:rPr>
              <a:t>result</a:t>
            </a:r>
            <a:r>
              <a:rPr lang="en-US" sz="1400" spc="10" dirty="0">
                <a:cs typeface="Calibri"/>
              </a:rPr>
              <a:t> </a:t>
            </a:r>
            <a:r>
              <a:rPr lang="en-US" sz="1400" spc="-15" dirty="0">
                <a:cs typeface="Calibri"/>
              </a:rPr>
              <a:t>for </a:t>
            </a:r>
            <a:r>
              <a:rPr lang="en-US" sz="1400" dirty="0">
                <a:cs typeface="Calibri"/>
              </a:rPr>
              <a:t>class</a:t>
            </a:r>
            <a:r>
              <a:rPr lang="en-US" sz="1400" spc="5" dirty="0">
                <a:cs typeface="Calibri"/>
              </a:rPr>
              <a:t> </a:t>
            </a:r>
            <a:r>
              <a:rPr lang="en-US" sz="1400" dirty="0">
                <a:cs typeface="Calibri"/>
              </a:rPr>
              <a:t>1 </a:t>
            </a:r>
            <a:r>
              <a:rPr lang="en-US" sz="1400" spc="-5" dirty="0">
                <a:cs typeface="Calibri"/>
              </a:rPr>
              <a:t>on</a:t>
            </a:r>
            <a:r>
              <a:rPr lang="en-US" sz="1400" spc="-20" dirty="0">
                <a:cs typeface="Calibri"/>
              </a:rPr>
              <a:t> </a:t>
            </a:r>
            <a:r>
              <a:rPr lang="en-US" sz="1400" spc="-15" dirty="0">
                <a:cs typeface="Calibri"/>
              </a:rPr>
              <a:t>test</a:t>
            </a:r>
            <a:r>
              <a:rPr lang="en-US" sz="1400" spc="25" dirty="0">
                <a:cs typeface="Calibri"/>
              </a:rPr>
              <a:t> </a:t>
            </a:r>
            <a:r>
              <a:rPr lang="en-US" sz="1400" spc="-10" dirty="0">
                <a:cs typeface="Calibri"/>
              </a:rPr>
              <a:t>data:</a:t>
            </a:r>
            <a:endParaRPr lang="en-US" sz="1400" dirty="0"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400" spc="-5" dirty="0">
                <a:cs typeface="Calibri"/>
              </a:rPr>
              <a:t>Precision</a:t>
            </a:r>
            <a:r>
              <a:rPr lang="en-US" sz="1400" spc="-15" dirty="0">
                <a:cs typeface="Calibri"/>
              </a:rPr>
              <a:t> </a:t>
            </a:r>
            <a:r>
              <a:rPr lang="en-US" sz="1400" dirty="0">
                <a:cs typeface="Calibri"/>
              </a:rPr>
              <a:t>-</a:t>
            </a:r>
            <a:r>
              <a:rPr lang="en-US" sz="1400" spc="-35" dirty="0">
                <a:cs typeface="Calibri"/>
              </a:rPr>
              <a:t> </a:t>
            </a:r>
            <a:r>
              <a:rPr lang="en-US" sz="1400" dirty="0" smtClean="0">
                <a:cs typeface="Calibri"/>
              </a:rPr>
              <a:t>0.38</a:t>
            </a:r>
            <a:endParaRPr lang="en-US" sz="1400" dirty="0"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400" spc="-10" dirty="0">
                <a:cs typeface="Calibri"/>
              </a:rPr>
              <a:t>Recall</a:t>
            </a:r>
            <a:r>
              <a:rPr lang="en-US" sz="1400" spc="-25" dirty="0">
                <a:cs typeface="Calibri"/>
              </a:rPr>
              <a:t> </a:t>
            </a:r>
            <a:r>
              <a:rPr lang="en-US" sz="1400" dirty="0">
                <a:cs typeface="Calibri"/>
              </a:rPr>
              <a:t>–</a:t>
            </a:r>
            <a:r>
              <a:rPr lang="en-US" sz="1400" spc="-20" dirty="0">
                <a:cs typeface="Calibri"/>
              </a:rPr>
              <a:t> </a:t>
            </a:r>
            <a:r>
              <a:rPr lang="en-US" sz="1400" dirty="0" smtClean="0">
                <a:cs typeface="Calibri"/>
              </a:rPr>
              <a:t>0.23</a:t>
            </a:r>
            <a:endParaRPr lang="en-US" sz="1400" dirty="0"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1400" dirty="0">
                <a:cs typeface="Calibri"/>
              </a:rPr>
              <a:t>F1</a:t>
            </a:r>
            <a:r>
              <a:rPr lang="en-US" sz="1400" spc="-25" dirty="0">
                <a:cs typeface="Calibri"/>
              </a:rPr>
              <a:t> </a:t>
            </a:r>
            <a:r>
              <a:rPr lang="en-US" sz="1400" spc="-10" dirty="0">
                <a:cs typeface="Calibri"/>
              </a:rPr>
              <a:t>Score</a:t>
            </a:r>
            <a:r>
              <a:rPr lang="en-US" sz="1400" spc="-25" dirty="0">
                <a:cs typeface="Calibri"/>
              </a:rPr>
              <a:t> </a:t>
            </a:r>
            <a:r>
              <a:rPr lang="en-US" sz="1400" dirty="0">
                <a:cs typeface="Calibri"/>
              </a:rPr>
              <a:t>–</a:t>
            </a:r>
            <a:r>
              <a:rPr lang="en-US" sz="1400" spc="-15" dirty="0">
                <a:cs typeface="Calibri"/>
              </a:rPr>
              <a:t> </a:t>
            </a:r>
            <a:r>
              <a:rPr lang="en-US" sz="1400" dirty="0" smtClean="0">
                <a:cs typeface="Calibri"/>
              </a:rPr>
              <a:t>0.29</a:t>
            </a:r>
            <a:endParaRPr lang="en-US" sz="14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13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92509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Support Vector Classifier: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098" name="Picture 2" descr="C:\Users\sa644\Desktop\graphs cardiovascular\SVM Grap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90549"/>
            <a:ext cx="8553788" cy="414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95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1"/>
            <a:ext cx="8546465" cy="471596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Support Vector Classifier: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666750"/>
            <a:ext cx="8358465" cy="316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299085" algn="l"/>
                <a:tab pos="299720" algn="l"/>
              </a:tabLst>
            </a:pPr>
            <a:r>
              <a:rPr lang="en-US" sz="2000" dirty="0">
                <a:cs typeface="Calibri"/>
              </a:rPr>
              <a:t>Support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Vector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Classifier</a:t>
            </a:r>
            <a:r>
              <a:rPr lang="en-US" sz="2000" spc="4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with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C=0.1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outputs </a:t>
            </a:r>
            <a:r>
              <a:rPr lang="en-US" sz="2000" spc="-10" dirty="0">
                <a:cs typeface="Calibri"/>
              </a:rPr>
              <a:t>following result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for </a:t>
            </a:r>
            <a:r>
              <a:rPr lang="en-US" sz="2000" dirty="0">
                <a:cs typeface="Calibri"/>
              </a:rPr>
              <a:t>class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1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on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test</a:t>
            </a:r>
            <a:r>
              <a:rPr lang="en-US" sz="2000" spc="30" dirty="0">
                <a:cs typeface="Calibri"/>
              </a:rPr>
              <a:t> </a:t>
            </a:r>
            <a:r>
              <a:rPr lang="en-US" sz="2000" spc="-10" dirty="0" smtClean="0">
                <a:cs typeface="Calibri"/>
              </a:rPr>
              <a:t>data:</a:t>
            </a: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lang="en-US" sz="2000" spc="-5" dirty="0">
                <a:cs typeface="Calibri"/>
              </a:rPr>
              <a:t>Precision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-</a:t>
            </a:r>
            <a:r>
              <a:rPr lang="en-US" sz="2000" spc="-3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0.18</a:t>
            </a: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lang="en-US" sz="2000" spc="-10" dirty="0">
                <a:cs typeface="Calibri"/>
              </a:rPr>
              <a:t>Recall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–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0.95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lang="en-US" sz="2000" spc="-5" dirty="0">
                <a:cs typeface="Calibri"/>
              </a:rPr>
              <a:t>F1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Score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–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0.3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299085" algn="l"/>
                <a:tab pos="299720" algn="l"/>
              </a:tabLst>
            </a:pPr>
            <a:r>
              <a:rPr lang="en-US" sz="2000" dirty="0" smtClean="0">
                <a:cs typeface="Calibri"/>
              </a:rPr>
              <a:t>Age</a:t>
            </a:r>
            <a:r>
              <a:rPr lang="en-US" sz="2000" spc="-20" dirty="0" smtClean="0">
                <a:cs typeface="Calibri"/>
              </a:rPr>
              <a:t> </a:t>
            </a:r>
            <a:r>
              <a:rPr lang="en-US" sz="2000" dirty="0">
                <a:cs typeface="Calibri"/>
              </a:rPr>
              <a:t>is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most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influencing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feature,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followed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by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0" dirty="0" err="1" smtClean="0">
                <a:cs typeface="Calibri"/>
              </a:rPr>
              <a:t>prevalentStroke</a:t>
            </a:r>
            <a:r>
              <a:rPr lang="en-US" sz="2000" spc="-5" dirty="0" smtClean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followed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by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0" dirty="0" smtClean="0">
                <a:cs typeface="Calibri"/>
              </a:rPr>
              <a:t>education.</a:t>
            </a:r>
            <a:endParaRPr lang="en-US" sz="2000" dirty="0">
              <a:cs typeface="Calibri"/>
            </a:endParaRPr>
          </a:p>
          <a:p>
            <a:pPr marL="469265" lvl="1">
              <a:lnSpc>
                <a:spcPct val="100000"/>
              </a:lnSpc>
              <a:spcBef>
                <a:spcPts val="5"/>
              </a:spcBef>
              <a:tabLst>
                <a:tab pos="756285" algn="l"/>
                <a:tab pos="756920" algn="l"/>
              </a:tabLst>
            </a:pPr>
            <a:endParaRPr lang="en-US" sz="20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27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24433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KNN Classifier: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91" y="3725872"/>
            <a:ext cx="880681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500" spc="-10" dirty="0">
                <a:cs typeface="Calibri"/>
              </a:rPr>
              <a:t>KNeighborsClassifier(metric</a:t>
            </a:r>
            <a:r>
              <a:rPr lang="en-US" sz="1500" spc="-10" dirty="0" smtClean="0">
                <a:cs typeface="Calibri"/>
              </a:rPr>
              <a:t>= '</a:t>
            </a:r>
            <a:r>
              <a:rPr lang="en-US" sz="1500" spc="-10" dirty="0" err="1" smtClean="0">
                <a:cs typeface="Calibri"/>
              </a:rPr>
              <a:t>manhattan</a:t>
            </a:r>
            <a:r>
              <a:rPr lang="en-US" sz="1500" spc="-10" dirty="0">
                <a:cs typeface="Calibri"/>
              </a:rPr>
              <a:t>’,</a:t>
            </a:r>
            <a:r>
              <a:rPr lang="en-US" sz="1500" spc="35" dirty="0">
                <a:cs typeface="Calibri"/>
              </a:rPr>
              <a:t> </a:t>
            </a:r>
            <a:r>
              <a:rPr lang="en-US" sz="1500" spc="35" dirty="0" smtClean="0">
                <a:cs typeface="Calibri"/>
              </a:rPr>
              <a:t> </a:t>
            </a:r>
            <a:r>
              <a:rPr lang="en-US" sz="1500" spc="-5" dirty="0" smtClean="0">
                <a:cs typeface="Calibri"/>
              </a:rPr>
              <a:t>'</a:t>
            </a:r>
            <a:r>
              <a:rPr lang="en-US" sz="1500" spc="-5" dirty="0" err="1" smtClean="0">
                <a:cs typeface="Calibri"/>
              </a:rPr>
              <a:t>n_neighbors</a:t>
            </a:r>
            <a:r>
              <a:rPr lang="en-US" sz="1500" spc="-5" dirty="0" smtClean="0">
                <a:cs typeface="Calibri"/>
              </a:rPr>
              <a:t>=5</a:t>
            </a:r>
            <a:r>
              <a:rPr lang="en-US" sz="1500" spc="-5" dirty="0">
                <a:cs typeface="Calibri"/>
              </a:rPr>
              <a:t>) gives</a:t>
            </a:r>
            <a:r>
              <a:rPr lang="en-US" sz="1500" spc="5" dirty="0">
                <a:cs typeface="Calibri"/>
              </a:rPr>
              <a:t> </a:t>
            </a:r>
            <a:r>
              <a:rPr lang="en-US" sz="1500" spc="-10" dirty="0">
                <a:cs typeface="Calibri"/>
              </a:rPr>
              <a:t>following</a:t>
            </a:r>
            <a:r>
              <a:rPr lang="en-US" sz="1500" dirty="0">
                <a:cs typeface="Calibri"/>
              </a:rPr>
              <a:t> </a:t>
            </a:r>
            <a:r>
              <a:rPr lang="en-US" sz="1500" spc="-10" dirty="0">
                <a:cs typeface="Calibri"/>
              </a:rPr>
              <a:t>result</a:t>
            </a:r>
            <a:r>
              <a:rPr lang="en-US" sz="1500" spc="10" dirty="0">
                <a:cs typeface="Calibri"/>
              </a:rPr>
              <a:t> </a:t>
            </a:r>
            <a:r>
              <a:rPr lang="en-US" sz="1500" spc="-15" dirty="0">
                <a:cs typeface="Calibri"/>
              </a:rPr>
              <a:t>for</a:t>
            </a:r>
            <a:r>
              <a:rPr lang="en-US" sz="1500" spc="-10" dirty="0">
                <a:cs typeface="Calibri"/>
              </a:rPr>
              <a:t> </a:t>
            </a:r>
            <a:r>
              <a:rPr lang="en-US" sz="1500" dirty="0">
                <a:cs typeface="Calibri"/>
              </a:rPr>
              <a:t>class</a:t>
            </a:r>
            <a:r>
              <a:rPr lang="en-US" sz="1500" spc="35" dirty="0">
                <a:cs typeface="Calibri"/>
              </a:rPr>
              <a:t> </a:t>
            </a:r>
            <a:r>
              <a:rPr lang="en-US" sz="1500" dirty="0">
                <a:cs typeface="Calibri"/>
              </a:rPr>
              <a:t>1</a:t>
            </a:r>
            <a:r>
              <a:rPr lang="en-US" sz="1500" spc="10" dirty="0">
                <a:cs typeface="Calibri"/>
              </a:rPr>
              <a:t> </a:t>
            </a:r>
            <a:r>
              <a:rPr lang="en-US" sz="1500" dirty="0">
                <a:cs typeface="Calibri"/>
              </a:rPr>
              <a:t>on</a:t>
            </a:r>
            <a:r>
              <a:rPr lang="en-US" sz="1500" spc="-15" dirty="0">
                <a:cs typeface="Calibri"/>
              </a:rPr>
              <a:t> test</a:t>
            </a:r>
            <a:r>
              <a:rPr lang="en-US" sz="1500" spc="25" dirty="0">
                <a:cs typeface="Calibri"/>
              </a:rPr>
              <a:t> </a:t>
            </a:r>
            <a:r>
              <a:rPr lang="en-US" sz="1500" spc="-10" dirty="0">
                <a:cs typeface="Calibri"/>
              </a:rPr>
              <a:t>data:</a:t>
            </a:r>
            <a:endParaRPr lang="en-US" sz="1500" dirty="0"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70"/>
              </a:spcBef>
              <a:buFont typeface="Arial" panose="020B0604020202020204" pitchFamily="34" charset="0"/>
              <a:buChar char="•"/>
              <a:tabLst>
                <a:tab pos="812165" algn="l"/>
                <a:tab pos="812800" algn="l"/>
              </a:tabLst>
            </a:pPr>
            <a:r>
              <a:rPr lang="en-US" sz="1500" spc="-5" dirty="0">
                <a:cs typeface="Calibri"/>
              </a:rPr>
              <a:t>Precision</a:t>
            </a:r>
            <a:r>
              <a:rPr lang="en-US" sz="1500" spc="-15" dirty="0">
                <a:cs typeface="Calibri"/>
              </a:rPr>
              <a:t> </a:t>
            </a:r>
            <a:r>
              <a:rPr lang="en-US" sz="1500" dirty="0">
                <a:cs typeface="Calibri"/>
              </a:rPr>
              <a:t>-</a:t>
            </a:r>
            <a:r>
              <a:rPr lang="en-US" sz="1500" spc="-30" dirty="0">
                <a:cs typeface="Calibri"/>
              </a:rPr>
              <a:t> </a:t>
            </a:r>
            <a:r>
              <a:rPr lang="en-US" sz="1500" dirty="0" smtClean="0">
                <a:cs typeface="Calibri"/>
              </a:rPr>
              <a:t>0.23</a:t>
            </a:r>
          </a:p>
          <a:p>
            <a:pPr marL="812800" lvl="1" indent="-342900">
              <a:lnSpc>
                <a:spcPct val="100000"/>
              </a:lnSpc>
              <a:spcBef>
                <a:spcPts val="270"/>
              </a:spcBef>
              <a:buFont typeface="Arial" panose="020B0604020202020204" pitchFamily="34" charset="0"/>
              <a:buChar char="•"/>
              <a:tabLst>
                <a:tab pos="812165" algn="l"/>
                <a:tab pos="812800" algn="l"/>
              </a:tabLst>
            </a:pPr>
            <a:r>
              <a:rPr lang="en-US" sz="1500" spc="-10" dirty="0" smtClean="0">
                <a:cs typeface="Calibri"/>
              </a:rPr>
              <a:t>Recall</a:t>
            </a:r>
            <a:r>
              <a:rPr lang="en-US" sz="1500" spc="-25" dirty="0" smtClean="0">
                <a:cs typeface="Calibri"/>
              </a:rPr>
              <a:t> </a:t>
            </a:r>
            <a:r>
              <a:rPr lang="en-US" sz="1500" dirty="0">
                <a:cs typeface="Calibri"/>
              </a:rPr>
              <a:t>–</a:t>
            </a:r>
            <a:r>
              <a:rPr lang="en-US" sz="1500" spc="-20" dirty="0">
                <a:cs typeface="Calibri"/>
              </a:rPr>
              <a:t> </a:t>
            </a:r>
            <a:r>
              <a:rPr lang="en-US" sz="1500" dirty="0" smtClean="0">
                <a:cs typeface="Calibri"/>
              </a:rPr>
              <a:t>0.48</a:t>
            </a:r>
            <a:endParaRPr lang="en-US" sz="1500" dirty="0"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812165" algn="l"/>
                <a:tab pos="812800" algn="l"/>
              </a:tabLst>
            </a:pPr>
            <a:r>
              <a:rPr lang="en-US" sz="1500" spc="-5" dirty="0">
                <a:cs typeface="Calibri"/>
              </a:rPr>
              <a:t>F1</a:t>
            </a:r>
            <a:r>
              <a:rPr lang="en-US" sz="1500" spc="-25" dirty="0">
                <a:cs typeface="Calibri"/>
              </a:rPr>
              <a:t> </a:t>
            </a:r>
            <a:r>
              <a:rPr lang="en-US" sz="1500" spc="-10" dirty="0">
                <a:cs typeface="Calibri"/>
              </a:rPr>
              <a:t>Score</a:t>
            </a:r>
            <a:r>
              <a:rPr lang="en-US" sz="1500" spc="-20" dirty="0">
                <a:cs typeface="Calibri"/>
              </a:rPr>
              <a:t> </a:t>
            </a:r>
            <a:r>
              <a:rPr lang="en-US" sz="1500" dirty="0">
                <a:cs typeface="Calibri"/>
              </a:rPr>
              <a:t>–</a:t>
            </a:r>
            <a:r>
              <a:rPr lang="en-US" sz="1500" spc="-20" dirty="0">
                <a:cs typeface="Calibri"/>
              </a:rPr>
              <a:t> </a:t>
            </a:r>
            <a:r>
              <a:rPr lang="en-US" sz="1500" dirty="0" smtClean="0">
                <a:cs typeface="Calibri"/>
              </a:rPr>
              <a:t>0.31</a:t>
            </a:r>
            <a:endParaRPr lang="en-US" sz="1500" dirty="0">
              <a:cs typeface="Calibri"/>
            </a:endParaRPr>
          </a:p>
        </p:txBody>
      </p:sp>
      <p:pic>
        <p:nvPicPr>
          <p:cNvPr id="5122" name="Picture 2" descr="C:\Users\sa644\Desktop\graphs cardiovascular\KNN grap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66750"/>
            <a:ext cx="879920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45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24433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Random Forest Classifier: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170" name="Picture 2" descr="C:\Users\sa644\Desktop\graphs cardiovascular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2" y="549900"/>
            <a:ext cx="8664537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97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24433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Random Forest Classifier: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590550"/>
            <a:ext cx="8434665" cy="265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2000" spc="-5" dirty="0">
                <a:cs typeface="Calibri"/>
              </a:rPr>
              <a:t>RandomForestClassifier(max_depth=8,</a:t>
            </a:r>
            <a:r>
              <a:rPr lang="en-US" sz="2000" spc="3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min_samples_leaf=46,</a:t>
            </a:r>
            <a:r>
              <a:rPr lang="en-US" sz="2000" spc="5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min_samples_split=50)</a:t>
            </a:r>
            <a:r>
              <a:rPr lang="en-US" sz="2000" spc="5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gives</a:t>
            </a:r>
            <a:r>
              <a:rPr lang="en-US" sz="2000" spc="2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following result </a:t>
            </a:r>
            <a:r>
              <a:rPr lang="en-US" sz="2000" spc="-434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for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class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1 </a:t>
            </a:r>
            <a:r>
              <a:rPr lang="en-US" sz="2000" spc="-5" dirty="0">
                <a:cs typeface="Calibri"/>
              </a:rPr>
              <a:t>on</a:t>
            </a:r>
            <a:r>
              <a:rPr lang="en-US" sz="2000" spc="-15" dirty="0">
                <a:cs typeface="Calibri"/>
              </a:rPr>
              <a:t> test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data:</a:t>
            </a:r>
            <a:endParaRPr lang="en-US" sz="2000" dirty="0"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29"/>
              </a:spcBef>
              <a:buFont typeface="Arial" panose="020B0604020202020204" pitchFamily="34" charset="0"/>
              <a:buChar char="•"/>
              <a:tabLst>
                <a:tab pos="812165" algn="l"/>
                <a:tab pos="812800" algn="l"/>
              </a:tabLst>
            </a:pPr>
            <a:r>
              <a:rPr lang="en-US" sz="2000" spc="-5" dirty="0">
                <a:cs typeface="Calibri"/>
              </a:rPr>
              <a:t>Precision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-</a:t>
            </a:r>
            <a:r>
              <a:rPr lang="en-US" sz="2000" spc="-3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0.24</a:t>
            </a:r>
          </a:p>
          <a:p>
            <a:pPr marL="812800" lvl="1" indent="-342900">
              <a:lnSpc>
                <a:spcPct val="10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812165" algn="l"/>
                <a:tab pos="812800" algn="l"/>
              </a:tabLst>
            </a:pPr>
            <a:r>
              <a:rPr lang="en-US" sz="2000" spc="-10" dirty="0">
                <a:cs typeface="Calibri"/>
              </a:rPr>
              <a:t>Recall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–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 smtClean="0">
                <a:cs typeface="Calibri"/>
              </a:rPr>
              <a:t>0.56</a:t>
            </a:r>
            <a:endParaRPr lang="en-US" sz="2000" dirty="0"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812165" algn="l"/>
                <a:tab pos="812800" algn="l"/>
              </a:tabLst>
            </a:pPr>
            <a:r>
              <a:rPr lang="en-US" sz="2000" dirty="0">
                <a:cs typeface="Calibri"/>
              </a:rPr>
              <a:t>F1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Score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–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 smtClean="0">
                <a:cs typeface="Calibri"/>
              </a:rPr>
              <a:t>0.33</a:t>
            </a:r>
            <a:endParaRPr lang="en-US" sz="2000" dirty="0">
              <a:cs typeface="Calibri"/>
            </a:endParaRPr>
          </a:p>
          <a:p>
            <a:pPr marL="355600" marR="408940" indent="-342900">
              <a:lnSpc>
                <a:spcPts val="2160"/>
              </a:lnSpc>
              <a:spcBef>
                <a:spcPts val="1030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252525"/>
                </a:solidFill>
                <a:cs typeface="Calibri"/>
              </a:rPr>
              <a:t>Age</a:t>
            </a:r>
            <a:r>
              <a:rPr lang="en-US" sz="2000" spc="-2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15" dirty="0">
                <a:solidFill>
                  <a:srgbClr val="252525"/>
                </a:solidFill>
                <a:cs typeface="Calibri"/>
              </a:rPr>
              <a:t>followed</a:t>
            </a:r>
            <a:r>
              <a:rPr lang="en-US" sz="20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52525"/>
                </a:solidFill>
                <a:cs typeface="Calibri"/>
              </a:rPr>
              <a:t>by</a:t>
            </a:r>
            <a:r>
              <a:rPr lang="en-US" sz="2000" spc="-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15" dirty="0">
                <a:solidFill>
                  <a:srgbClr val="252525"/>
                </a:solidFill>
                <a:cs typeface="Calibri"/>
              </a:rPr>
              <a:t>sysBP</a:t>
            </a:r>
            <a:r>
              <a:rPr lang="en-US" sz="2000" spc="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52525"/>
                </a:solidFill>
                <a:cs typeface="Calibri"/>
              </a:rPr>
              <a:t>appear</a:t>
            </a:r>
            <a:r>
              <a:rPr lang="en-US" sz="2000" spc="-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15" dirty="0">
                <a:solidFill>
                  <a:srgbClr val="252525"/>
                </a:solidFill>
                <a:cs typeface="Calibri"/>
              </a:rPr>
              <a:t>to</a:t>
            </a:r>
            <a:r>
              <a:rPr lang="en-US" sz="20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52525"/>
                </a:solidFill>
                <a:cs typeface="Calibri"/>
              </a:rPr>
              <a:t>be</a:t>
            </a:r>
            <a:r>
              <a:rPr lang="en-US" sz="2000" spc="-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52525"/>
                </a:solidFill>
                <a:cs typeface="Calibri"/>
              </a:rPr>
              <a:t>the</a:t>
            </a:r>
            <a:r>
              <a:rPr lang="en-US" sz="20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15" dirty="0">
                <a:solidFill>
                  <a:srgbClr val="252525"/>
                </a:solidFill>
                <a:cs typeface="Calibri"/>
              </a:rPr>
              <a:t>feature</a:t>
            </a:r>
            <a:r>
              <a:rPr lang="en-US" sz="20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52525"/>
                </a:solidFill>
                <a:cs typeface="Calibri"/>
              </a:rPr>
              <a:t>with</a:t>
            </a:r>
            <a:r>
              <a:rPr lang="en-US" sz="2000" spc="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52525"/>
                </a:solidFill>
                <a:cs typeface="Calibri"/>
              </a:rPr>
              <a:t>high</a:t>
            </a:r>
            <a:r>
              <a:rPr lang="en-US" sz="2000" spc="-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52525"/>
                </a:solidFill>
                <a:cs typeface="Calibri"/>
              </a:rPr>
              <a:t>global</a:t>
            </a:r>
            <a:r>
              <a:rPr lang="en-US" sz="2000" spc="-5" dirty="0">
                <a:solidFill>
                  <a:srgbClr val="252525"/>
                </a:solidFill>
                <a:cs typeface="Calibri"/>
              </a:rPr>
              <a:t> importance</a:t>
            </a:r>
            <a:r>
              <a:rPr lang="en-US" sz="20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15" dirty="0">
                <a:solidFill>
                  <a:srgbClr val="252525"/>
                </a:solidFill>
                <a:cs typeface="Calibri"/>
              </a:rPr>
              <a:t>for</a:t>
            </a:r>
            <a:r>
              <a:rPr lang="en-US" sz="2000" spc="-10" dirty="0">
                <a:solidFill>
                  <a:srgbClr val="252525"/>
                </a:solidFill>
                <a:cs typeface="Calibri"/>
              </a:rPr>
              <a:t> most</a:t>
            </a:r>
            <a:r>
              <a:rPr lang="en-US" sz="20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52525"/>
                </a:solidFill>
                <a:cs typeface="Calibri"/>
              </a:rPr>
              <a:t>of</a:t>
            </a:r>
            <a:r>
              <a:rPr lang="en-US" sz="20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52525"/>
                </a:solidFill>
                <a:cs typeface="Calibri"/>
              </a:rPr>
              <a:t>the</a:t>
            </a:r>
            <a:r>
              <a:rPr lang="en-US" sz="2000" spc="-5" dirty="0">
                <a:solidFill>
                  <a:srgbClr val="252525"/>
                </a:solidFill>
                <a:cs typeface="Calibri"/>
              </a:rPr>
              <a:t> trees</a:t>
            </a:r>
            <a:r>
              <a:rPr lang="en-US" sz="2000" spc="2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52525"/>
                </a:solidFill>
                <a:cs typeface="Calibri"/>
              </a:rPr>
              <a:t>in</a:t>
            </a:r>
            <a:r>
              <a:rPr lang="en-US" sz="2000" spc="-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52525"/>
                </a:solidFill>
                <a:cs typeface="Calibri"/>
              </a:rPr>
              <a:t>the </a:t>
            </a:r>
            <a:r>
              <a:rPr lang="en-US" sz="2000" spc="-434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10" dirty="0">
                <a:solidFill>
                  <a:srgbClr val="252525"/>
                </a:solidFill>
                <a:cs typeface="Calibri"/>
              </a:rPr>
              <a:t>RandomForest</a:t>
            </a:r>
            <a:r>
              <a:rPr lang="en-US" sz="2000" spc="-1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52525"/>
                </a:solidFill>
                <a:cs typeface="Calibri"/>
              </a:rPr>
              <a:t>Ensemble.</a:t>
            </a:r>
            <a:endParaRPr lang="en-US" sz="20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3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2700" y="0"/>
            <a:ext cx="8546465" cy="514350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139" y="66471"/>
            <a:ext cx="7798434" cy="4896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r>
              <a:rPr sz="24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bg1"/>
                </a:solidFill>
                <a:latin typeface="Arial"/>
                <a:cs typeface="Arial"/>
              </a:rPr>
              <a:t>Collection</a:t>
            </a:r>
            <a:r>
              <a:rPr sz="2400" b="1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Understanding: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40"/>
              </a:spcBef>
              <a:buFont typeface="Wingdings"/>
              <a:buChar char=""/>
              <a:tabLst>
                <a:tab pos="356235" algn="l"/>
              </a:tabLst>
            </a:pPr>
            <a:endParaRPr lang="en-US" sz="1600" b="1" spc="-5" dirty="0" smtClean="0">
              <a:cs typeface="Calibri"/>
            </a:endParaRPr>
          </a:p>
          <a:p>
            <a:pPr marL="297815" indent="-285750">
              <a:lnSpc>
                <a:spcPct val="100000"/>
              </a:lnSpc>
              <a:spcBef>
                <a:spcPts val="440"/>
              </a:spcBef>
              <a:buFont typeface="Wingdings" panose="05000000000000000000" pitchFamily="2" charset="2"/>
              <a:buChar char="v"/>
              <a:tabLst>
                <a:tab pos="356235" algn="l"/>
              </a:tabLst>
            </a:pPr>
            <a:r>
              <a:rPr lang="en-US" sz="1600" b="1" spc="-5" dirty="0" smtClean="0">
                <a:cs typeface="Calibri"/>
              </a:rPr>
              <a:t>Demographic</a:t>
            </a:r>
            <a:r>
              <a:rPr lang="en-US" sz="1600" b="1" spc="-5" dirty="0">
                <a:cs typeface="Calibri"/>
              </a:rPr>
              <a:t>:</a:t>
            </a:r>
            <a:endParaRPr lang="en-US" sz="1600" dirty="0">
              <a:cs typeface="Calibri"/>
            </a:endParaRPr>
          </a:p>
          <a:p>
            <a:pPr marL="755015" lvl="1" indent="-285750">
              <a:lnSpc>
                <a:spcPct val="100000"/>
              </a:lnSpc>
              <a:spcBef>
                <a:spcPts val="290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1600" spc="-10" dirty="0">
                <a:cs typeface="Calibri"/>
              </a:rPr>
              <a:t>Sex: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male</a:t>
            </a:r>
            <a:r>
              <a:rPr lang="en-US" sz="1600" dirty="0">
                <a:cs typeface="Calibri"/>
              </a:rPr>
              <a:t> or</a:t>
            </a:r>
            <a:r>
              <a:rPr lang="en-US" sz="1600" spc="-2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female("M"</a:t>
            </a:r>
            <a:r>
              <a:rPr lang="en-US" sz="1600" dirty="0">
                <a:cs typeface="Calibri"/>
              </a:rPr>
              <a:t> or</a:t>
            </a:r>
            <a:r>
              <a:rPr lang="en-US" sz="1600" spc="-2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"F")</a:t>
            </a:r>
          </a:p>
          <a:p>
            <a:pPr marL="755650" marR="346710" lvl="1" indent="-285750">
              <a:lnSpc>
                <a:spcPts val="2160"/>
              </a:lnSpc>
              <a:spcBef>
                <a:spcPts val="530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1600" spc="-5" dirty="0">
                <a:cs typeface="Calibri"/>
              </a:rPr>
              <a:t>Age: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Age</a:t>
            </a:r>
            <a:r>
              <a:rPr lang="en-US" sz="1600" spc="-5" dirty="0">
                <a:cs typeface="Calibri"/>
              </a:rPr>
              <a:t> of </a:t>
            </a:r>
            <a:r>
              <a:rPr lang="en-US" sz="1600" dirty="0">
                <a:cs typeface="Calibri"/>
              </a:rPr>
              <a:t>the </a:t>
            </a:r>
            <a:r>
              <a:rPr lang="en-US" sz="1600" spc="-5" dirty="0" smtClean="0">
                <a:cs typeface="Calibri"/>
              </a:rPr>
              <a:t>patient(Continuous</a:t>
            </a:r>
            <a:r>
              <a:rPr lang="en-US" sz="1600" spc="5" dirty="0" smtClean="0">
                <a:cs typeface="Calibri"/>
              </a:rPr>
              <a:t> </a:t>
            </a:r>
            <a:r>
              <a:rPr lang="en-US" sz="1600" dirty="0">
                <a:cs typeface="Calibri"/>
              </a:rPr>
              <a:t>- Although</a:t>
            </a:r>
            <a:r>
              <a:rPr lang="en-US" sz="1600" spc="-2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the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recorded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ages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spc="-20" dirty="0">
                <a:cs typeface="Calibri"/>
              </a:rPr>
              <a:t>have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been</a:t>
            </a:r>
            <a:r>
              <a:rPr lang="en-US" sz="160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truncated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to </a:t>
            </a:r>
            <a:r>
              <a:rPr lang="en-US" sz="1600" spc="-44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whole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numbers,</a:t>
            </a:r>
            <a:r>
              <a:rPr lang="en-US" sz="1600" dirty="0">
                <a:cs typeface="Calibri"/>
              </a:rPr>
              <a:t> the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concept</a:t>
            </a:r>
            <a:r>
              <a:rPr lang="en-US" sz="1600" spc="-2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of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age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is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continuous)</a:t>
            </a:r>
            <a:endParaRPr lang="en-US" sz="1600" dirty="0">
              <a:cs typeface="Calibri"/>
            </a:endParaRPr>
          </a:p>
          <a:p>
            <a:pPr marL="297815" indent="-285750">
              <a:lnSpc>
                <a:spcPct val="100000"/>
              </a:lnSpc>
              <a:spcBef>
                <a:spcPts val="660"/>
              </a:spcBef>
              <a:buFont typeface="Wingdings" panose="05000000000000000000" pitchFamily="2" charset="2"/>
              <a:buChar char="v"/>
              <a:tabLst>
                <a:tab pos="356235" algn="l"/>
              </a:tabLst>
            </a:pPr>
            <a:r>
              <a:rPr lang="en-US" sz="1600" b="1" spc="-10" dirty="0">
                <a:cs typeface="Calibri"/>
              </a:rPr>
              <a:t>Behavioral:</a:t>
            </a:r>
            <a:endParaRPr lang="en-US" sz="1600" dirty="0">
              <a:cs typeface="Calibri"/>
            </a:endParaRPr>
          </a:p>
          <a:p>
            <a:pPr marL="755015" lvl="1" indent="-285750">
              <a:lnSpc>
                <a:spcPct val="100000"/>
              </a:lnSpc>
              <a:spcBef>
                <a:spcPts val="280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1600" spc="-5" dirty="0">
                <a:cs typeface="Calibri"/>
              </a:rPr>
              <a:t>is_smoking: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whether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or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not </a:t>
            </a:r>
            <a:r>
              <a:rPr lang="en-US" sz="1600" dirty="0">
                <a:cs typeface="Calibri"/>
              </a:rPr>
              <a:t>the </a:t>
            </a:r>
            <a:r>
              <a:rPr lang="en-US" sz="1600" spc="-10" dirty="0">
                <a:cs typeface="Calibri"/>
              </a:rPr>
              <a:t>patient</a:t>
            </a:r>
            <a:r>
              <a:rPr lang="en-US" sz="1600" spc="1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is</a:t>
            </a:r>
            <a:r>
              <a:rPr lang="en-US" sz="1600" spc="-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a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current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15" dirty="0">
                <a:cs typeface="Calibri"/>
              </a:rPr>
              <a:t>smoker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("YES" </a:t>
            </a:r>
            <a:r>
              <a:rPr lang="en-US" sz="1600" dirty="0">
                <a:cs typeface="Calibri"/>
              </a:rPr>
              <a:t>or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"NO")</a:t>
            </a:r>
          </a:p>
          <a:p>
            <a:pPr marL="755650" marR="5080" lvl="1" indent="-285750">
              <a:lnSpc>
                <a:spcPts val="2160"/>
              </a:lnSpc>
              <a:spcBef>
                <a:spcPts val="535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1600" spc="-5" dirty="0">
                <a:cs typeface="Calibri"/>
              </a:rPr>
              <a:t>Cigs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spc="-15" dirty="0">
                <a:cs typeface="Calibri"/>
              </a:rPr>
              <a:t>Per</a:t>
            </a:r>
            <a:r>
              <a:rPr lang="en-US" sz="1600" spc="2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Day:</a:t>
            </a:r>
            <a:r>
              <a:rPr lang="en-US" sz="1600" spc="-2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the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number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of</a:t>
            </a:r>
            <a:r>
              <a:rPr lang="en-US" sz="1600" dirty="0">
                <a:cs typeface="Calibri"/>
              </a:rPr>
              <a:t> </a:t>
            </a:r>
            <a:r>
              <a:rPr lang="en-US" sz="1600" spc="-15" dirty="0">
                <a:cs typeface="Calibri"/>
              </a:rPr>
              <a:t>cigarettes</a:t>
            </a:r>
            <a:r>
              <a:rPr lang="en-US" sz="1600" spc="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that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the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person</a:t>
            </a:r>
            <a:r>
              <a:rPr lang="en-US" sz="1600" spc="-5" dirty="0">
                <a:cs typeface="Calibri"/>
              </a:rPr>
              <a:t> </a:t>
            </a:r>
            <a:r>
              <a:rPr lang="en-US" sz="1600" spc="-15" dirty="0">
                <a:cs typeface="Calibri"/>
              </a:rPr>
              <a:t>smoked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on</a:t>
            </a:r>
            <a:r>
              <a:rPr lang="en-US" sz="1600" dirty="0">
                <a:cs typeface="Calibri"/>
              </a:rPr>
              <a:t> </a:t>
            </a:r>
            <a:r>
              <a:rPr lang="en-US" sz="1600" spc="-20" dirty="0">
                <a:cs typeface="Calibri"/>
              </a:rPr>
              <a:t>average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in</a:t>
            </a:r>
            <a:r>
              <a:rPr lang="en-US" sz="1600" spc="-5" dirty="0">
                <a:cs typeface="Calibri"/>
              </a:rPr>
              <a:t> one</a:t>
            </a:r>
            <a:r>
              <a:rPr lang="en-US" sz="1600" dirty="0">
                <a:cs typeface="Calibri"/>
              </a:rPr>
              <a:t> </a:t>
            </a:r>
            <a:r>
              <a:rPr lang="en-US" sz="1600" spc="-25" dirty="0" smtClean="0">
                <a:cs typeface="Calibri"/>
              </a:rPr>
              <a:t>day(can</a:t>
            </a:r>
            <a:r>
              <a:rPr lang="en-US" sz="1600" spc="-30" dirty="0" smtClean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be </a:t>
            </a:r>
            <a:r>
              <a:rPr lang="en-US" sz="1600" spc="-434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considered</a:t>
            </a:r>
            <a:r>
              <a:rPr lang="en-US" sz="160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continuous</a:t>
            </a:r>
            <a:r>
              <a:rPr lang="en-US" sz="1600" spc="-2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as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one can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20" dirty="0">
                <a:cs typeface="Calibri"/>
              </a:rPr>
              <a:t>have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any </a:t>
            </a:r>
            <a:r>
              <a:rPr lang="en-US" sz="1600" dirty="0">
                <a:cs typeface="Calibri"/>
              </a:rPr>
              <a:t>number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of</a:t>
            </a:r>
            <a:r>
              <a:rPr lang="en-US" sz="1600" dirty="0">
                <a:cs typeface="Calibri"/>
              </a:rPr>
              <a:t> </a:t>
            </a:r>
            <a:r>
              <a:rPr lang="en-US" sz="1600" spc="-15" dirty="0">
                <a:cs typeface="Calibri"/>
              </a:rPr>
              <a:t>cigarettes,</a:t>
            </a:r>
            <a:r>
              <a:rPr lang="en-US" sz="1600" spc="1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even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half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a</a:t>
            </a:r>
            <a:r>
              <a:rPr lang="en-US" sz="1600" spc="-5" dirty="0">
                <a:cs typeface="Calibri"/>
              </a:rPr>
              <a:t> </a:t>
            </a:r>
            <a:r>
              <a:rPr lang="en-US" sz="1600" spc="-15" dirty="0" smtClean="0">
                <a:cs typeface="Calibri"/>
              </a:rPr>
              <a:t>cigarette).</a:t>
            </a:r>
            <a:endParaRPr lang="en-US" sz="1600" dirty="0">
              <a:cs typeface="Calibri"/>
            </a:endParaRPr>
          </a:p>
          <a:p>
            <a:pPr marL="297815" indent="-285750">
              <a:lnSpc>
                <a:spcPct val="100000"/>
              </a:lnSpc>
              <a:spcBef>
                <a:spcPts val="660"/>
              </a:spcBef>
              <a:buFont typeface="Wingdings" panose="05000000000000000000" pitchFamily="2" charset="2"/>
              <a:buChar char="v"/>
              <a:tabLst>
                <a:tab pos="424180" algn="l"/>
                <a:tab pos="424815" algn="l"/>
              </a:tabLst>
            </a:pPr>
            <a:r>
              <a:rPr lang="en-US" sz="1600" b="1" spc="-5" dirty="0">
                <a:cs typeface="Calibri"/>
              </a:rPr>
              <a:t>Medical(</a:t>
            </a:r>
            <a:r>
              <a:rPr lang="en-US" sz="1600" b="1" spc="-45" dirty="0">
                <a:cs typeface="Calibri"/>
              </a:rPr>
              <a:t> </a:t>
            </a:r>
            <a:r>
              <a:rPr lang="en-US" sz="1600" b="1" spc="-10" dirty="0">
                <a:cs typeface="Calibri"/>
              </a:rPr>
              <a:t>history):</a:t>
            </a:r>
            <a:endParaRPr lang="en-US" sz="1600" dirty="0">
              <a:cs typeface="Calibri"/>
            </a:endParaRPr>
          </a:p>
          <a:p>
            <a:pPr marL="755015" lvl="1" indent="-285750">
              <a:lnSpc>
                <a:spcPct val="100000"/>
              </a:lnSpc>
              <a:spcBef>
                <a:spcPts val="285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1600" dirty="0">
                <a:cs typeface="Calibri"/>
              </a:rPr>
              <a:t>BP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Meds: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whether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or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not</a:t>
            </a:r>
            <a:r>
              <a:rPr lang="en-US" sz="1600" dirty="0">
                <a:cs typeface="Calibri"/>
              </a:rPr>
              <a:t> the</a:t>
            </a:r>
            <a:r>
              <a:rPr lang="en-US" sz="1600" spc="-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patient</a:t>
            </a:r>
            <a:r>
              <a:rPr lang="en-US" sz="1600" spc="2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was</a:t>
            </a:r>
            <a:r>
              <a:rPr lang="en-US" sz="1600" spc="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on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blood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pressure</a:t>
            </a:r>
            <a:r>
              <a:rPr lang="en-US" sz="1600" spc="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medication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(Nominal)</a:t>
            </a:r>
            <a:endParaRPr lang="en-US" sz="1600" dirty="0">
              <a:cs typeface="Calibri"/>
            </a:endParaRPr>
          </a:p>
          <a:p>
            <a:pPr marL="755015" lvl="1" indent="-285750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1600" spc="-15" dirty="0">
                <a:cs typeface="Calibri"/>
              </a:rPr>
              <a:t>Prevalent</a:t>
            </a:r>
            <a:r>
              <a:rPr lang="en-US" sz="1600" spc="15" dirty="0">
                <a:cs typeface="Calibri"/>
              </a:rPr>
              <a:t> </a:t>
            </a:r>
            <a:r>
              <a:rPr lang="en-US" sz="1600" spc="-15" dirty="0">
                <a:cs typeface="Calibri"/>
              </a:rPr>
              <a:t>Stroke: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whether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or not</a:t>
            </a:r>
            <a:r>
              <a:rPr lang="en-US" sz="1600" dirty="0">
                <a:cs typeface="Calibri"/>
              </a:rPr>
              <a:t> the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patient</a:t>
            </a:r>
            <a:r>
              <a:rPr lang="en-US" sz="1600" spc="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had </a:t>
            </a:r>
            <a:r>
              <a:rPr lang="en-US" sz="1600" spc="-10" dirty="0">
                <a:cs typeface="Calibri"/>
              </a:rPr>
              <a:t>previously</a:t>
            </a:r>
            <a:r>
              <a:rPr lang="en-US" sz="1600" dirty="0">
                <a:cs typeface="Calibri"/>
              </a:rPr>
              <a:t> had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a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25" dirty="0">
                <a:cs typeface="Calibri"/>
              </a:rPr>
              <a:t>stroke</a:t>
            </a:r>
            <a:r>
              <a:rPr lang="en-US" sz="1600" spc="2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(Nominal)</a:t>
            </a:r>
            <a:endParaRPr lang="en-US" sz="1600" dirty="0">
              <a:cs typeface="Calibri"/>
            </a:endParaRPr>
          </a:p>
          <a:p>
            <a:pPr marL="755015" lvl="1" indent="-285750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1600" spc="-15" dirty="0">
                <a:cs typeface="Calibri"/>
              </a:rPr>
              <a:t>Prevalent</a:t>
            </a:r>
            <a:r>
              <a:rPr lang="en-US" sz="1600" spc="1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Hyp: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whether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or not</a:t>
            </a:r>
            <a:r>
              <a:rPr lang="en-US" sz="1600" dirty="0">
                <a:cs typeface="Calibri"/>
              </a:rPr>
              <a:t> the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patient</a:t>
            </a:r>
            <a:r>
              <a:rPr lang="en-US" sz="1600" spc="1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was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hypertensive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(Nominal)</a:t>
            </a:r>
            <a:endParaRPr lang="en-US" sz="1600" dirty="0">
              <a:cs typeface="Calibri"/>
            </a:endParaRPr>
          </a:p>
          <a:p>
            <a:pPr marL="755015" lvl="1" indent="-285750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1600" spc="-5" dirty="0">
                <a:cs typeface="Calibri"/>
              </a:rPr>
              <a:t>Diabetes:</a:t>
            </a:r>
            <a:r>
              <a:rPr lang="en-US" sz="160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whether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or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not</a:t>
            </a:r>
            <a:r>
              <a:rPr lang="en-US" sz="1600" dirty="0">
                <a:cs typeface="Calibri"/>
              </a:rPr>
              <a:t> the </a:t>
            </a:r>
            <a:r>
              <a:rPr lang="en-US" sz="1600" spc="-10" dirty="0">
                <a:cs typeface="Calibri"/>
              </a:rPr>
              <a:t>patient</a:t>
            </a:r>
            <a:r>
              <a:rPr lang="en-US" sz="1600" spc="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had</a:t>
            </a:r>
            <a:r>
              <a:rPr lang="en-US" sz="160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diabetes</a:t>
            </a:r>
            <a:r>
              <a:rPr lang="en-US" sz="1600" spc="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(Nominal)</a:t>
            </a:r>
            <a:endParaRPr lang="en-US" sz="1600" dirty="0"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24433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XGBoost Classifier: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6146" name="Picture 2" descr="C:\Users\sa644\Desktop\graphs cardiovascular\XGBoost classifi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" y="666750"/>
            <a:ext cx="8808709" cy="424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7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24433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XGBoost Classifier: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31" y="590550"/>
            <a:ext cx="848686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965" marR="1518920" indent="-342900">
              <a:lnSpc>
                <a:spcPts val="2160"/>
              </a:lnSpc>
              <a:spcBef>
                <a:spcPts val="37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2000" spc="-5" dirty="0">
                <a:cs typeface="Calibri"/>
              </a:rPr>
              <a:t>XGBRFClassifier(eta=0.05,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max_depth=10, min_samples_leaf=30,</a:t>
            </a:r>
            <a:r>
              <a:rPr lang="en-US" sz="2000" spc="3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min_samples_split=50, </a:t>
            </a:r>
            <a:r>
              <a:rPr lang="en-US" sz="2000" spc="-44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n_estimators=150)</a:t>
            </a:r>
            <a:r>
              <a:rPr lang="en-US" sz="2000" spc="2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gives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following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result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for </a:t>
            </a:r>
            <a:r>
              <a:rPr lang="en-US" sz="2000" dirty="0">
                <a:cs typeface="Calibri"/>
              </a:rPr>
              <a:t>class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1 </a:t>
            </a:r>
            <a:r>
              <a:rPr lang="en-US" sz="2000" spc="-5" dirty="0">
                <a:cs typeface="Calibri"/>
              </a:rPr>
              <a:t>on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test</a:t>
            </a:r>
            <a:r>
              <a:rPr lang="en-US" sz="2000" spc="2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data:</a:t>
            </a:r>
            <a:endParaRPr lang="en-US" sz="2000" dirty="0">
              <a:cs typeface="Calibri"/>
            </a:endParaRPr>
          </a:p>
          <a:p>
            <a:pPr marL="812165" lvl="1" indent="-343535">
              <a:lnSpc>
                <a:spcPct val="100000"/>
              </a:lnSpc>
              <a:spcBef>
                <a:spcPts val="229"/>
              </a:spcBef>
              <a:buFont typeface="Arial" panose="020B0604020202020204" pitchFamily="34" charset="0"/>
              <a:buChar char="•"/>
              <a:tabLst>
                <a:tab pos="812165" algn="l"/>
                <a:tab pos="812800" algn="l"/>
              </a:tabLst>
            </a:pPr>
            <a:r>
              <a:rPr lang="en-US" sz="2000" spc="-5" dirty="0">
                <a:cs typeface="Calibri"/>
              </a:rPr>
              <a:t>Precision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-</a:t>
            </a:r>
            <a:r>
              <a:rPr lang="en-US" sz="2000" spc="-30" dirty="0">
                <a:cs typeface="Calibri"/>
              </a:rPr>
              <a:t> </a:t>
            </a:r>
            <a:r>
              <a:rPr lang="en-US" sz="2000" dirty="0" smtClean="0">
                <a:cs typeface="Calibri"/>
              </a:rPr>
              <a:t>0.29</a:t>
            </a:r>
            <a:endParaRPr lang="en-US" sz="2000" dirty="0">
              <a:cs typeface="Calibri"/>
            </a:endParaRPr>
          </a:p>
          <a:p>
            <a:pPr marL="812165" lvl="1" indent="-343535">
              <a:lnSpc>
                <a:spcPct val="10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812165" algn="l"/>
                <a:tab pos="812800" algn="l"/>
              </a:tabLst>
            </a:pPr>
            <a:r>
              <a:rPr lang="en-US" sz="2000" spc="-10" dirty="0">
                <a:cs typeface="Calibri"/>
              </a:rPr>
              <a:t>Recall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–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 smtClean="0">
                <a:cs typeface="Calibri"/>
              </a:rPr>
              <a:t>0.49</a:t>
            </a:r>
            <a:endParaRPr lang="en-US" sz="2000" dirty="0">
              <a:cs typeface="Calibri"/>
            </a:endParaRPr>
          </a:p>
          <a:p>
            <a:pPr marL="812165" lvl="1" indent="-343535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812165" algn="l"/>
                <a:tab pos="812800" algn="l"/>
              </a:tabLst>
            </a:pPr>
            <a:r>
              <a:rPr lang="en-US" sz="2000" spc="-5" dirty="0">
                <a:cs typeface="Calibri"/>
              </a:rPr>
              <a:t>F1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Score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–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0.36</a:t>
            </a:r>
          </a:p>
          <a:p>
            <a:pPr marL="354965" marR="5080" indent="-342900">
              <a:lnSpc>
                <a:spcPts val="2160"/>
              </a:lnSpc>
              <a:spcBef>
                <a:spcPts val="1030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252525"/>
                </a:solidFill>
                <a:cs typeface="Calibri"/>
              </a:rPr>
              <a:t>Age</a:t>
            </a:r>
            <a:r>
              <a:rPr lang="en-US" sz="2000" spc="-2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52525"/>
                </a:solidFill>
                <a:cs typeface="Calibri"/>
              </a:rPr>
              <a:t>and </a:t>
            </a:r>
            <a:r>
              <a:rPr lang="en-US" sz="2000" spc="-10" dirty="0">
                <a:solidFill>
                  <a:srgbClr val="252525"/>
                </a:solidFill>
                <a:cs typeface="Calibri"/>
              </a:rPr>
              <a:t>prevalentHyp</a:t>
            </a:r>
            <a:r>
              <a:rPr lang="en-US" sz="2000" dirty="0">
                <a:solidFill>
                  <a:srgbClr val="252525"/>
                </a:solidFill>
                <a:cs typeface="Calibri"/>
              </a:rPr>
              <a:t> appear</a:t>
            </a:r>
            <a:r>
              <a:rPr lang="en-US" sz="20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15" dirty="0">
                <a:solidFill>
                  <a:srgbClr val="252525"/>
                </a:solidFill>
                <a:cs typeface="Calibri"/>
              </a:rPr>
              <a:t>to</a:t>
            </a:r>
            <a:r>
              <a:rPr lang="en-US" sz="2000" dirty="0">
                <a:solidFill>
                  <a:srgbClr val="252525"/>
                </a:solidFill>
                <a:cs typeface="Calibri"/>
              </a:rPr>
              <a:t> be</a:t>
            </a:r>
            <a:r>
              <a:rPr lang="en-US" sz="2000" spc="-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52525"/>
                </a:solidFill>
                <a:cs typeface="Calibri"/>
              </a:rPr>
              <a:t>the</a:t>
            </a:r>
            <a:r>
              <a:rPr lang="en-US" sz="2000" spc="-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15" dirty="0">
                <a:solidFill>
                  <a:srgbClr val="252525"/>
                </a:solidFill>
                <a:cs typeface="Calibri"/>
              </a:rPr>
              <a:t>feature</a:t>
            </a:r>
            <a:r>
              <a:rPr lang="en-US" sz="2000" spc="1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52525"/>
                </a:solidFill>
                <a:cs typeface="Calibri"/>
              </a:rPr>
              <a:t>with</a:t>
            </a:r>
            <a:r>
              <a:rPr lang="en-US" sz="2000" spc="1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52525"/>
                </a:solidFill>
                <a:cs typeface="Calibri"/>
              </a:rPr>
              <a:t>high</a:t>
            </a:r>
            <a:r>
              <a:rPr lang="en-US" sz="2000" spc="-2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52525"/>
                </a:solidFill>
                <a:cs typeface="Calibri"/>
              </a:rPr>
              <a:t>global</a:t>
            </a:r>
            <a:r>
              <a:rPr lang="en-US" sz="2000" spc="-5" dirty="0">
                <a:solidFill>
                  <a:srgbClr val="252525"/>
                </a:solidFill>
                <a:cs typeface="Calibri"/>
              </a:rPr>
              <a:t> importance </a:t>
            </a:r>
            <a:r>
              <a:rPr lang="en-US" sz="2000" spc="-15" dirty="0">
                <a:solidFill>
                  <a:srgbClr val="252525"/>
                </a:solidFill>
                <a:cs typeface="Calibri"/>
              </a:rPr>
              <a:t>for</a:t>
            </a:r>
            <a:r>
              <a:rPr lang="en-US" sz="2000" spc="-10" dirty="0">
                <a:solidFill>
                  <a:srgbClr val="252525"/>
                </a:solidFill>
                <a:cs typeface="Calibri"/>
              </a:rPr>
              <a:t> most</a:t>
            </a:r>
            <a:r>
              <a:rPr lang="en-US" sz="2000" spc="1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52525"/>
                </a:solidFill>
                <a:cs typeface="Calibri"/>
              </a:rPr>
              <a:t>of </a:t>
            </a:r>
            <a:r>
              <a:rPr lang="en-US" sz="2000" dirty="0">
                <a:solidFill>
                  <a:srgbClr val="252525"/>
                </a:solidFill>
                <a:cs typeface="Calibri"/>
              </a:rPr>
              <a:t>the</a:t>
            </a:r>
            <a:r>
              <a:rPr lang="en-US" sz="2000" spc="-5" dirty="0">
                <a:solidFill>
                  <a:srgbClr val="252525"/>
                </a:solidFill>
                <a:cs typeface="Calibri"/>
              </a:rPr>
              <a:t> trees</a:t>
            </a:r>
            <a:r>
              <a:rPr lang="en-US" sz="2000" spc="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52525"/>
                </a:solidFill>
                <a:cs typeface="Calibri"/>
              </a:rPr>
              <a:t>in</a:t>
            </a:r>
            <a:r>
              <a:rPr lang="en-US" sz="2000" spc="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52525"/>
                </a:solidFill>
                <a:cs typeface="Calibri"/>
              </a:rPr>
              <a:t>the </a:t>
            </a:r>
            <a:r>
              <a:rPr lang="en-US" sz="2000" spc="-44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15" dirty="0">
                <a:solidFill>
                  <a:srgbClr val="252525"/>
                </a:solidFill>
                <a:cs typeface="Calibri"/>
              </a:rPr>
              <a:t>XGBoost</a:t>
            </a:r>
            <a:r>
              <a:rPr lang="en-US" sz="2000" spc="-2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10" dirty="0">
                <a:solidFill>
                  <a:srgbClr val="252525"/>
                </a:solidFill>
                <a:cs typeface="Calibri"/>
              </a:rPr>
              <a:t>tree</a:t>
            </a:r>
            <a:r>
              <a:rPr lang="en-US" sz="2000" spc="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52525"/>
                </a:solidFill>
                <a:cs typeface="Calibri"/>
              </a:rPr>
              <a:t>Ensemble.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22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1"/>
            <a:ext cx="8546465" cy="406410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Conclusion: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31" y="590550"/>
            <a:ext cx="848686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7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600" dirty="0">
                <a:solidFill>
                  <a:srgbClr val="252525"/>
                </a:solidFill>
                <a:cs typeface="Calibri"/>
              </a:rPr>
              <a:t>If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we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want to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 completely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 avoid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20" dirty="0">
                <a:solidFill>
                  <a:srgbClr val="252525"/>
                </a:solidFill>
                <a:cs typeface="Calibri"/>
              </a:rPr>
              <a:t>any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situations</a:t>
            </a:r>
            <a:r>
              <a:rPr lang="en-US" sz="1600" spc="-2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where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the</a:t>
            </a:r>
            <a:r>
              <a:rPr lang="en-US" sz="16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patient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has heart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disease,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a </a:t>
            </a:r>
            <a:r>
              <a:rPr lang="en-US" sz="1600" spc="-52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high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recall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is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desired.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Whereas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if </a:t>
            </a:r>
            <a:r>
              <a:rPr lang="en-US" sz="1600" spc="-20" dirty="0">
                <a:solidFill>
                  <a:srgbClr val="252525"/>
                </a:solidFill>
                <a:cs typeface="Calibri"/>
              </a:rPr>
              <a:t>we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want to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avoid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treating</a:t>
            </a:r>
            <a:r>
              <a:rPr lang="en-US" sz="1600" spc="-2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a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patient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with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no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heart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diseases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a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 high</a:t>
            </a:r>
            <a:r>
              <a:rPr lang="en-US" sz="1600" spc="-2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precision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is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desired.</a:t>
            </a:r>
            <a:endParaRPr lang="en-US" sz="1600" dirty="0">
              <a:cs typeface="Calibri"/>
            </a:endParaRPr>
          </a:p>
          <a:p>
            <a:pPr marL="355600" marR="274320" indent="-342900">
              <a:lnSpc>
                <a:spcPct val="80000"/>
              </a:lnSpc>
              <a:spcBef>
                <a:spcPts val="994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252525"/>
                </a:solidFill>
                <a:cs typeface="Calibri"/>
              </a:rPr>
              <a:t>Assuming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 that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in</a:t>
            </a:r>
            <a:r>
              <a:rPr lang="en-US" sz="1600" spc="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our</a:t>
            </a:r>
            <a:r>
              <a:rPr lang="en-US" sz="16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case</a:t>
            </a:r>
            <a:r>
              <a:rPr lang="en-US" sz="1600" spc="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the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patients</a:t>
            </a:r>
            <a:r>
              <a:rPr lang="en-US" sz="1600" spc="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who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were</a:t>
            </a:r>
            <a:r>
              <a:rPr lang="en-US" sz="1600" spc="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incorrectly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classified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as</a:t>
            </a:r>
            <a:r>
              <a:rPr lang="en-US" sz="1600" spc="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suffering </a:t>
            </a:r>
            <a:r>
              <a:rPr lang="en-US" sz="1600" spc="-53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from</a:t>
            </a:r>
            <a:r>
              <a:rPr lang="en-US" sz="1600" spc="-2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heart</a:t>
            </a:r>
            <a:r>
              <a:rPr lang="en-US" sz="16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disease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are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equally</a:t>
            </a:r>
            <a:r>
              <a:rPr lang="en-US" sz="16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important</a:t>
            </a:r>
            <a:r>
              <a:rPr lang="en-US" sz="1600" spc="-3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since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they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 could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 be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indicative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of</a:t>
            </a:r>
            <a:r>
              <a:rPr lang="en-US" sz="16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some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other ailment, so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we want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a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balance between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precision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and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recall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and a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high f1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score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is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desired.</a:t>
            </a:r>
            <a:endParaRPr lang="en-US" sz="1600" dirty="0">
              <a:cs typeface="Calibri"/>
            </a:endParaRPr>
          </a:p>
          <a:p>
            <a:pPr marL="355600" marR="500380" indent="-342900">
              <a:lnSpc>
                <a:spcPct val="80000"/>
              </a:lnSpc>
              <a:spcBef>
                <a:spcPts val="1010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252525"/>
                </a:solidFill>
                <a:cs typeface="Calibri"/>
              </a:rPr>
              <a:t>Since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we </a:t>
            </a:r>
            <a:r>
              <a:rPr lang="en-US" sz="1600" spc="-20" dirty="0">
                <a:solidFill>
                  <a:srgbClr val="252525"/>
                </a:solidFill>
                <a:cs typeface="Calibri"/>
              </a:rPr>
              <a:t>have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added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synthetic datapoints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to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handle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the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huge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class imbalance in </a:t>
            </a:r>
            <a:r>
              <a:rPr lang="en-US" sz="1600" spc="-53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training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set,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the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data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distribution</a:t>
            </a:r>
            <a:r>
              <a:rPr lang="en-US" sz="1600" spc="-2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in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train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and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test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are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20" dirty="0">
                <a:solidFill>
                  <a:srgbClr val="252525"/>
                </a:solidFill>
                <a:cs typeface="Calibri"/>
              </a:rPr>
              <a:t>different</a:t>
            </a:r>
            <a:r>
              <a:rPr lang="en-US" sz="16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so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the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high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performance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of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models in the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train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set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is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due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to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the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train-test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data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distribution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mismatch</a:t>
            </a:r>
            <a:r>
              <a:rPr lang="en-US" sz="1600" spc="-4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and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 not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due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to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 overfitting</a:t>
            </a:r>
            <a:r>
              <a:rPr lang="en-US" sz="1600" spc="-10" dirty="0" smtClean="0">
                <a:solidFill>
                  <a:srgbClr val="252525"/>
                </a:solidFill>
                <a:cs typeface="Calibri"/>
              </a:rPr>
              <a:t>.</a:t>
            </a:r>
            <a:endParaRPr lang="en-US" sz="16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600" spc="-10" dirty="0">
                <a:solidFill>
                  <a:srgbClr val="252525"/>
                </a:solidFill>
                <a:cs typeface="Calibri"/>
              </a:rPr>
              <a:t>Best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performance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of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Models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on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test data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based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on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evaluation</a:t>
            </a:r>
            <a:r>
              <a:rPr lang="en-US" sz="1600" spc="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metrics</a:t>
            </a:r>
            <a:r>
              <a:rPr lang="en-US" sz="1600" spc="-2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20" dirty="0">
                <a:solidFill>
                  <a:srgbClr val="252525"/>
                </a:solidFill>
                <a:cs typeface="Calibri"/>
              </a:rPr>
              <a:t>for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class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1:</a:t>
            </a:r>
            <a:endParaRPr lang="en-US" sz="1600" dirty="0"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0"/>
              </a:spcBef>
              <a:buFont typeface="Wingdings" panose="05000000000000000000" pitchFamily="2" charset="2"/>
              <a:buChar char="v"/>
              <a:tabLst>
                <a:tab pos="756920" algn="l"/>
              </a:tabLst>
            </a:pPr>
            <a:r>
              <a:rPr lang="en-US" sz="1600" spc="-10" dirty="0">
                <a:solidFill>
                  <a:srgbClr val="252525"/>
                </a:solidFill>
                <a:cs typeface="Calibri"/>
              </a:rPr>
              <a:t>Recall</a:t>
            </a:r>
            <a:r>
              <a:rPr lang="en-US" sz="1600" spc="-2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-</a:t>
            </a:r>
            <a:r>
              <a:rPr lang="en-US" sz="1600" spc="-2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SVC</a:t>
            </a:r>
            <a:endParaRPr lang="en-US" sz="1600" dirty="0"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v"/>
              <a:tabLst>
                <a:tab pos="756920" algn="l"/>
              </a:tabLst>
            </a:pPr>
            <a:r>
              <a:rPr lang="en-US" sz="1600" spc="-5" dirty="0">
                <a:solidFill>
                  <a:srgbClr val="252525"/>
                </a:solidFill>
                <a:cs typeface="Calibri"/>
              </a:rPr>
              <a:t>Precision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-</a:t>
            </a:r>
            <a:r>
              <a:rPr lang="en-US" sz="1600" spc="-2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Naive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Bayes</a:t>
            </a:r>
            <a:r>
              <a:rPr lang="en-US" sz="1600" spc="-2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Classifier</a:t>
            </a:r>
            <a:endParaRPr lang="en-US" sz="1600" dirty="0"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v"/>
              <a:tabLst>
                <a:tab pos="756920" algn="l"/>
              </a:tabLst>
            </a:pPr>
            <a:r>
              <a:rPr lang="en-US" sz="1600" spc="-5" dirty="0">
                <a:solidFill>
                  <a:srgbClr val="252525"/>
                </a:solidFill>
                <a:cs typeface="Calibri"/>
              </a:rPr>
              <a:t>F1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 Score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-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 Logistic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Regression,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5" dirty="0">
                <a:solidFill>
                  <a:srgbClr val="252525"/>
                </a:solidFill>
                <a:cs typeface="Calibri"/>
              </a:rPr>
              <a:t>XGBoost</a:t>
            </a:r>
            <a:endParaRPr lang="en-US" sz="1600" dirty="0"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v"/>
              <a:tabLst>
                <a:tab pos="756920" algn="l"/>
              </a:tabLst>
            </a:pPr>
            <a:r>
              <a:rPr lang="en-US" sz="1600" spc="-5" dirty="0">
                <a:solidFill>
                  <a:srgbClr val="252525"/>
                </a:solidFill>
                <a:cs typeface="Calibri"/>
              </a:rPr>
              <a:t>Accuracy</a:t>
            </a:r>
            <a:r>
              <a:rPr lang="en-US" sz="1600" spc="-3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dirty="0">
                <a:solidFill>
                  <a:srgbClr val="252525"/>
                </a:solidFill>
                <a:cs typeface="Calibri"/>
              </a:rPr>
              <a:t>-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cs typeface="Calibri"/>
              </a:rPr>
              <a:t>Naive Bayes</a:t>
            </a:r>
            <a:r>
              <a:rPr lang="en-US" sz="1600" spc="-20" dirty="0">
                <a:solidFill>
                  <a:srgbClr val="252525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252525"/>
                </a:solidFill>
                <a:cs typeface="Calibri"/>
              </a:rPr>
              <a:t>Classifier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601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2700" y="0"/>
            <a:ext cx="8546465" cy="514350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539" y="81621"/>
            <a:ext cx="7798434" cy="4039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r>
              <a:rPr sz="24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bg1"/>
                </a:solidFill>
                <a:latin typeface="Arial"/>
                <a:cs typeface="Arial"/>
              </a:rPr>
              <a:t>Collection</a:t>
            </a:r>
            <a:r>
              <a:rPr sz="2400" b="1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Understanding: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40"/>
              </a:spcBef>
              <a:buFont typeface="Wingdings"/>
              <a:buChar char=""/>
              <a:tabLst>
                <a:tab pos="356235" algn="l"/>
              </a:tabLst>
            </a:pPr>
            <a:endParaRPr lang="en-US" sz="1600" b="1" spc="-5" dirty="0" smtClean="0"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40"/>
              </a:spcBef>
              <a:buFont typeface="Wingdings" panose="05000000000000000000" pitchFamily="2" charset="2"/>
              <a:buChar char="v"/>
              <a:tabLst>
                <a:tab pos="356235" algn="l"/>
              </a:tabLst>
            </a:pPr>
            <a:r>
              <a:rPr lang="en-US" sz="2000" b="1" spc="-5" dirty="0">
                <a:cs typeface="Calibri"/>
              </a:rPr>
              <a:t>Medical(</a:t>
            </a:r>
            <a:r>
              <a:rPr lang="en-US" sz="2000" b="1" spc="-45" dirty="0">
                <a:cs typeface="Calibri"/>
              </a:rPr>
              <a:t> </a:t>
            </a:r>
            <a:r>
              <a:rPr lang="en-US" sz="2000" b="1" spc="-10" dirty="0">
                <a:cs typeface="Calibri"/>
              </a:rPr>
              <a:t>Current):</a:t>
            </a:r>
            <a:endParaRPr lang="en-US" sz="2000" dirty="0"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90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2000" spc="-65" dirty="0">
                <a:cs typeface="Calibri"/>
              </a:rPr>
              <a:t>Tot</a:t>
            </a:r>
            <a:r>
              <a:rPr lang="en-US" sz="2000" spc="-5" dirty="0">
                <a:cs typeface="Calibri"/>
              </a:rPr>
              <a:t> Chol: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total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cholesterol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level</a:t>
            </a:r>
            <a:r>
              <a:rPr lang="en-US" sz="2000" spc="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(Continuous</a:t>
            </a:r>
            <a:r>
              <a:rPr lang="en-US" sz="2000" spc="-5" dirty="0" smtClean="0">
                <a:cs typeface="Calibri"/>
              </a:rPr>
              <a:t>)</a:t>
            </a:r>
            <a:endParaRPr lang="en-US" sz="2000" dirty="0"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2000" spc="-15" dirty="0">
                <a:cs typeface="Calibri"/>
              </a:rPr>
              <a:t>Sys</a:t>
            </a:r>
            <a:r>
              <a:rPr lang="en-US" sz="2000" dirty="0">
                <a:cs typeface="Calibri"/>
              </a:rPr>
              <a:t> BP: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systolic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blood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pressure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(Continuous)</a:t>
            </a:r>
            <a:endParaRPr lang="en-US" sz="2000" dirty="0"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2000" spc="-5" dirty="0">
                <a:cs typeface="Calibri"/>
              </a:rPr>
              <a:t>Dia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BP: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diastolic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blood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pressure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(Continuous)</a:t>
            </a:r>
            <a:endParaRPr lang="en-US" sz="2000" dirty="0"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2000" dirty="0">
                <a:cs typeface="Calibri"/>
              </a:rPr>
              <a:t>BMI: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Body</a:t>
            </a:r>
            <a:r>
              <a:rPr lang="en-US" sz="2000" spc="-3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Mass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Index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(Continuous</a:t>
            </a:r>
            <a:r>
              <a:rPr lang="en-US" sz="2000" spc="-5" dirty="0" smtClean="0">
                <a:cs typeface="Calibri"/>
              </a:rPr>
              <a:t>)</a:t>
            </a:r>
          </a:p>
          <a:p>
            <a:pPr marL="812800" lvl="1" indent="-343535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2000" spc="-5" dirty="0" smtClean="0">
                <a:cs typeface="Calibri"/>
              </a:rPr>
              <a:t>Heart Rate : heart </a:t>
            </a:r>
            <a:r>
              <a:rPr lang="en-US" sz="2000" spc="-5" dirty="0" smtClean="0">
                <a:cs typeface="Calibri"/>
              </a:rPr>
              <a:t>rate(Continuous</a:t>
            </a:r>
            <a:r>
              <a:rPr lang="en-US" sz="2000" spc="-5" dirty="0" smtClean="0">
                <a:cs typeface="Calibri"/>
              </a:rPr>
              <a:t>) – In Medical research, variables such as heart rate though in face </a:t>
            </a:r>
            <a:r>
              <a:rPr lang="en-US" sz="2000" spc="-10" dirty="0">
                <a:cs typeface="Calibri"/>
              </a:rPr>
              <a:t>discrete,</a:t>
            </a:r>
            <a:r>
              <a:rPr lang="en-US" sz="2000" spc="2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yet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are</a:t>
            </a:r>
            <a:r>
              <a:rPr lang="en-US" sz="2000" spc="2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considered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continuous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because of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large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number</a:t>
            </a:r>
            <a:r>
              <a:rPr lang="en-US" sz="2000" spc="-5" dirty="0">
                <a:cs typeface="Calibri"/>
              </a:rPr>
              <a:t> of possible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values.</a:t>
            </a:r>
          </a:p>
          <a:p>
            <a:pPr marL="812800" lvl="1" indent="-343535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2000" b="1" spc="-5" dirty="0" smtClean="0">
                <a:cs typeface="Calibri"/>
              </a:rPr>
              <a:t>Predict Variable(desired target): 10-year risk of coronary heart disease CHD(binary: “1” means “Yes” and “0” means “No”) - DV</a:t>
            </a:r>
            <a:endParaRPr lang="en-US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55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24433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000" y="1671"/>
            <a:ext cx="8358161" cy="5393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US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Inspecting Dataset:</a:t>
            </a:r>
          </a:p>
          <a:p>
            <a:pPr marL="12700">
              <a:lnSpc>
                <a:spcPts val="228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lang="en-US" sz="1600" spc="-5" dirty="0" smtClean="0"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600" spc="-5" dirty="0" smtClean="0">
                <a:cs typeface="Calibri"/>
              </a:rPr>
              <a:t>Used</a:t>
            </a:r>
            <a:r>
              <a:rPr lang="en-US" sz="1600" spc="10" dirty="0" smtClean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following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libraries:</a:t>
            </a:r>
            <a:r>
              <a:rPr lang="en-US" sz="1600" spc="25" dirty="0">
                <a:cs typeface="Calibri"/>
              </a:rPr>
              <a:t> </a:t>
            </a:r>
            <a:r>
              <a:rPr lang="en-US" sz="1600" spc="-25" dirty="0">
                <a:cs typeface="Calibri"/>
              </a:rPr>
              <a:t>NumPy,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pandas,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seaborn,</a:t>
            </a:r>
            <a:r>
              <a:rPr lang="en-US" sz="1600" spc="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matplotlib,</a:t>
            </a:r>
            <a:r>
              <a:rPr lang="en-US" sz="1600" spc="3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sklearn,</a:t>
            </a:r>
            <a:r>
              <a:rPr lang="en-US" sz="1600" spc="3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XGboost, </a:t>
            </a:r>
            <a:r>
              <a:rPr lang="en-US" sz="1600" spc="-5" dirty="0">
                <a:cs typeface="Calibri"/>
              </a:rPr>
              <a:t>imblearn</a:t>
            </a:r>
            <a:r>
              <a:rPr lang="en-US" sz="1600" spc="30" dirty="0">
                <a:cs typeface="Calibri"/>
              </a:rPr>
              <a:t> </a:t>
            </a:r>
            <a:r>
              <a:rPr lang="en-US" sz="1600" dirty="0" smtClean="0">
                <a:cs typeface="Calibri"/>
              </a:rPr>
              <a:t>and </a:t>
            </a:r>
            <a:r>
              <a:rPr lang="en-US" sz="1600" spc="-10" dirty="0" smtClean="0">
                <a:cs typeface="Calibri"/>
              </a:rPr>
              <a:t>statsmodule</a:t>
            </a:r>
            <a:r>
              <a:rPr lang="en-US" sz="1600" spc="-10" dirty="0">
                <a:cs typeface="Calibri"/>
              </a:rPr>
              <a:t>.</a:t>
            </a:r>
            <a:endParaRPr lang="en-US" sz="16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600" spc="-5" dirty="0">
                <a:cs typeface="Calibri"/>
              </a:rPr>
              <a:t>The shape</a:t>
            </a:r>
            <a:r>
              <a:rPr lang="en-US" sz="160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of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the </a:t>
            </a:r>
            <a:r>
              <a:rPr lang="en-US" sz="1600" spc="-10" dirty="0">
                <a:cs typeface="Calibri"/>
              </a:rPr>
              <a:t>dataframe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is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(3390,</a:t>
            </a:r>
            <a:r>
              <a:rPr lang="en-US" sz="1600" spc="-4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17)</a:t>
            </a:r>
            <a:r>
              <a:rPr lang="en-US" sz="1600" spc="-5" dirty="0">
                <a:cs typeface="Calibri"/>
              </a:rPr>
              <a:t> i.e.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3390</a:t>
            </a:r>
            <a:r>
              <a:rPr lang="en-US" sz="1600" spc="-2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records </a:t>
            </a:r>
            <a:r>
              <a:rPr lang="en-US" sz="1600" dirty="0">
                <a:cs typeface="Calibri"/>
              </a:rPr>
              <a:t>and</a:t>
            </a:r>
            <a:r>
              <a:rPr lang="en-US" sz="1600" spc="-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17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columns.</a:t>
            </a:r>
            <a:endParaRPr lang="en-US" sz="1600" dirty="0">
              <a:cs typeface="Calibri"/>
            </a:endParaRPr>
          </a:p>
          <a:p>
            <a:pPr marL="355600" marR="5080" indent="-342900">
              <a:lnSpc>
                <a:spcPts val="2160"/>
              </a:lnSpc>
              <a:spcBef>
                <a:spcPts val="1040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600" spc="-5" dirty="0">
                <a:cs typeface="Calibri"/>
              </a:rPr>
              <a:t>Dropping </a:t>
            </a:r>
            <a:r>
              <a:rPr lang="en-US" sz="1600" dirty="0">
                <a:cs typeface="Calibri"/>
              </a:rPr>
              <a:t>the id </a:t>
            </a:r>
            <a:r>
              <a:rPr lang="en-US" sz="1600" spc="-5" dirty="0">
                <a:cs typeface="Calibri"/>
              </a:rPr>
              <a:t>column because </a:t>
            </a:r>
            <a:r>
              <a:rPr lang="en-US" sz="1600" dirty="0">
                <a:cs typeface="Calibri"/>
              </a:rPr>
              <a:t>it </a:t>
            </a:r>
            <a:r>
              <a:rPr lang="en-US" sz="1600" spc="-10" dirty="0">
                <a:cs typeface="Calibri"/>
              </a:rPr>
              <a:t>just </a:t>
            </a:r>
            <a:r>
              <a:rPr lang="en-US" sz="1600" spc="-5" dirty="0">
                <a:cs typeface="Calibri"/>
              </a:rPr>
              <a:t>contains </a:t>
            </a:r>
            <a:r>
              <a:rPr lang="en-US" sz="1600" dirty="0">
                <a:cs typeface="Calibri"/>
              </a:rPr>
              <a:t>unique id number </a:t>
            </a:r>
            <a:r>
              <a:rPr lang="en-US" sz="1600" spc="-15" dirty="0">
                <a:cs typeface="Calibri"/>
              </a:rPr>
              <a:t>for </a:t>
            </a:r>
            <a:r>
              <a:rPr lang="en-US" sz="1600" dirty="0">
                <a:cs typeface="Calibri"/>
              </a:rPr>
              <a:t>each </a:t>
            </a:r>
            <a:r>
              <a:rPr lang="en-US" sz="1600" spc="-10" dirty="0">
                <a:cs typeface="Calibri"/>
              </a:rPr>
              <a:t>patient </a:t>
            </a:r>
            <a:r>
              <a:rPr lang="en-US" sz="1600" dirty="0">
                <a:cs typeface="Calibri"/>
              </a:rPr>
              <a:t>and </a:t>
            </a:r>
            <a:r>
              <a:rPr lang="en-US" sz="1600" spc="-5" dirty="0">
                <a:cs typeface="Calibri"/>
              </a:rPr>
              <a:t>will not be </a:t>
            </a:r>
            <a:r>
              <a:rPr lang="en-US" sz="1600" spc="-440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used</a:t>
            </a:r>
            <a:r>
              <a:rPr lang="en-US" sz="1600" spc="-15" dirty="0">
                <a:cs typeface="Calibri"/>
              </a:rPr>
              <a:t> for </a:t>
            </a:r>
            <a:r>
              <a:rPr lang="en-US" sz="1600" spc="-5" dirty="0">
                <a:cs typeface="Calibri"/>
              </a:rPr>
              <a:t>prediction.</a:t>
            </a:r>
            <a:endParaRPr lang="en-US" sz="16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600" spc="-5" dirty="0">
                <a:cs typeface="Calibri"/>
              </a:rPr>
              <a:t>Missing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value</a:t>
            </a:r>
            <a:r>
              <a:rPr lang="en-US" sz="160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count</a:t>
            </a:r>
            <a:r>
              <a:rPr lang="en-US" sz="1600" spc="-2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and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percent </a:t>
            </a:r>
            <a:r>
              <a:rPr lang="en-US" sz="1600" dirty="0">
                <a:cs typeface="Calibri"/>
              </a:rPr>
              <a:t>in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each</a:t>
            </a:r>
            <a:r>
              <a:rPr lang="en-US" sz="1600" spc="-5" dirty="0">
                <a:cs typeface="Calibri"/>
              </a:rPr>
              <a:t> column</a:t>
            </a:r>
            <a:r>
              <a:rPr lang="en-US" sz="1600" spc="-10" dirty="0">
                <a:cs typeface="Calibri"/>
              </a:rPr>
              <a:t> are</a:t>
            </a:r>
            <a:r>
              <a:rPr lang="en-US" sz="1600" dirty="0">
                <a:cs typeface="Calibri"/>
              </a:rPr>
              <a:t> as </a:t>
            </a:r>
            <a:r>
              <a:rPr lang="en-US" sz="1600" spc="-10" dirty="0">
                <a:cs typeface="Calibri"/>
              </a:rPr>
              <a:t>follows:</a:t>
            </a:r>
            <a:endParaRPr lang="en-US" sz="1600" dirty="0"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1600" b="1" spc="-5" dirty="0">
                <a:cs typeface="Calibri"/>
              </a:rPr>
              <a:t>glucose</a:t>
            </a:r>
            <a:r>
              <a:rPr lang="en-US" sz="1600" b="1" spc="-30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–</a:t>
            </a:r>
            <a:r>
              <a:rPr lang="en-US" sz="1600" b="1" spc="-10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304</a:t>
            </a:r>
            <a:r>
              <a:rPr lang="en-US" sz="1600" b="1" spc="-25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(8.97%)</a:t>
            </a:r>
            <a:endParaRPr lang="en-US" sz="1600" dirty="0"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1600" b="1" spc="-5" dirty="0">
                <a:cs typeface="Calibri"/>
              </a:rPr>
              <a:t>education</a:t>
            </a:r>
            <a:r>
              <a:rPr lang="en-US" sz="1600" b="1" spc="-30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–</a:t>
            </a:r>
            <a:r>
              <a:rPr lang="en-US" sz="1600" b="1" spc="-15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87</a:t>
            </a:r>
            <a:r>
              <a:rPr lang="en-US" sz="1600" b="1" spc="-25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(2.57%)</a:t>
            </a:r>
            <a:endParaRPr lang="en-US" sz="1600" dirty="0"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1600" b="1" dirty="0">
                <a:cs typeface="Calibri"/>
              </a:rPr>
              <a:t>BPMeds</a:t>
            </a:r>
            <a:r>
              <a:rPr lang="en-US" sz="1600" b="1" spc="-30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–</a:t>
            </a:r>
            <a:r>
              <a:rPr lang="en-US" sz="1600" b="1" spc="-20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44</a:t>
            </a:r>
            <a:r>
              <a:rPr lang="en-US" sz="1600" b="1" spc="-30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(1.30%)</a:t>
            </a:r>
            <a:endParaRPr lang="en-US" sz="1600" dirty="0"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1600" b="1" spc="-5" dirty="0">
                <a:cs typeface="Calibri"/>
              </a:rPr>
              <a:t>totChol</a:t>
            </a:r>
            <a:r>
              <a:rPr lang="en-US" sz="1600" b="1" spc="-55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–</a:t>
            </a:r>
            <a:r>
              <a:rPr lang="en-US" sz="1600" b="1" spc="-10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38</a:t>
            </a:r>
            <a:r>
              <a:rPr lang="en-US" sz="1600" b="1" spc="-20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(1.12%)</a:t>
            </a:r>
            <a:endParaRPr lang="en-US" sz="1600" dirty="0"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1600" b="1" spc="-15" dirty="0">
                <a:cs typeface="Calibri"/>
              </a:rPr>
              <a:t>cigsPerDay</a:t>
            </a:r>
            <a:r>
              <a:rPr lang="en-US" sz="1600" b="1" spc="-5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–</a:t>
            </a:r>
            <a:r>
              <a:rPr lang="en-US" sz="1600" b="1" spc="-5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22</a:t>
            </a:r>
            <a:r>
              <a:rPr lang="en-US" sz="1600" b="1" spc="-20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(0.65%)</a:t>
            </a:r>
            <a:endParaRPr lang="en-US" sz="1600" dirty="0"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1600" b="1" dirty="0">
                <a:cs typeface="Calibri"/>
              </a:rPr>
              <a:t>BMI</a:t>
            </a:r>
            <a:r>
              <a:rPr lang="en-US" sz="1600" b="1" spc="-15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–</a:t>
            </a:r>
            <a:r>
              <a:rPr lang="en-US" sz="1600" b="1" spc="-15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14</a:t>
            </a:r>
            <a:r>
              <a:rPr lang="en-US" sz="1600" b="1" spc="-30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(0.41%)</a:t>
            </a:r>
            <a:endParaRPr lang="en-US" sz="1600" dirty="0"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812800" algn="l"/>
                <a:tab pos="813435" algn="l"/>
              </a:tabLst>
            </a:pPr>
            <a:r>
              <a:rPr lang="en-US" sz="1600" b="1" spc="-10" dirty="0">
                <a:cs typeface="Calibri"/>
              </a:rPr>
              <a:t>heartRate </a:t>
            </a:r>
            <a:r>
              <a:rPr lang="en-US" sz="1600" b="1" dirty="0">
                <a:cs typeface="Calibri"/>
              </a:rPr>
              <a:t>–</a:t>
            </a:r>
            <a:r>
              <a:rPr lang="en-US" sz="1600" b="1" spc="-25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1</a:t>
            </a:r>
            <a:r>
              <a:rPr lang="en-US" sz="1600" b="1" spc="-10" dirty="0">
                <a:cs typeface="Calibri"/>
              </a:rPr>
              <a:t> </a:t>
            </a:r>
            <a:r>
              <a:rPr lang="en-US" sz="1600" b="1" dirty="0">
                <a:cs typeface="Calibri"/>
              </a:rPr>
              <a:t>(0.03%)</a:t>
            </a:r>
            <a:endParaRPr lang="en-US" sz="16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z="1600" spc="-5" dirty="0">
                <a:cs typeface="Calibri"/>
              </a:rPr>
              <a:t>Replacing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the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NaN</a:t>
            </a:r>
            <a:r>
              <a:rPr lang="en-US" sz="1600" spc="-10" dirty="0">
                <a:cs typeface="Calibri"/>
              </a:rPr>
              <a:t> values</a:t>
            </a:r>
            <a:r>
              <a:rPr lang="en-US" sz="1600" spc="-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with</a:t>
            </a:r>
            <a:r>
              <a:rPr lang="en-US" sz="1600" spc="-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median,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in </a:t>
            </a:r>
            <a:r>
              <a:rPr lang="en-US" sz="1600" spc="-5" dirty="0">
                <a:cs typeface="Calibri"/>
              </a:rPr>
              <a:t>all</a:t>
            </a:r>
            <a:r>
              <a:rPr lang="en-US" sz="1600" dirty="0">
                <a:cs typeface="Calibri"/>
              </a:rPr>
              <a:t> the</a:t>
            </a:r>
            <a:r>
              <a:rPr lang="en-US" sz="1600" spc="5" dirty="0">
                <a:cs typeface="Calibri"/>
              </a:rPr>
              <a:t> </a:t>
            </a:r>
            <a:r>
              <a:rPr lang="en-US" sz="1600" spc="-5" dirty="0">
                <a:cs typeface="Calibri"/>
              </a:rPr>
              <a:t>columns.</a:t>
            </a:r>
            <a:endParaRPr lang="en-US" sz="1600" dirty="0"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83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24433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3" y="1671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Visualization of Distributions :</a:t>
            </a:r>
            <a:endParaRPr lang="en-IN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Users\sa644\Desktop\graphs cardiovascular\age ouli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3" y="666749"/>
            <a:ext cx="4244532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644\Desktop\graphs cardiovascular\BMI outli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064" y="2952750"/>
            <a:ext cx="4206927" cy="21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644\Desktop\graphs cardiovascular\cig per dat outli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52750"/>
            <a:ext cx="4174132" cy="217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a644\Desktop\graphs cardiovascular\heartrate outli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064" y="688372"/>
            <a:ext cx="4206927" cy="229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13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514350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Visualization of Distributions :</a:t>
            </a:r>
            <a:endParaRPr lang="en-IN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28" name="Picture 4" descr="C:\Users\sa644\Desktop\graphs cardiovascular\dia bp outli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910" y="2566714"/>
            <a:ext cx="3174476" cy="168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a644\Desktop\graphs cardiovascular\glucose outli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322" y="858300"/>
            <a:ext cx="2956864" cy="15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a644\Desktop\graphs cardiovascular\totchol outli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90412"/>
            <a:ext cx="2989322" cy="16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a644\Desktop\graphs cardiovascular\sysbp outli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86" y="871950"/>
            <a:ext cx="2900766" cy="153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28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514350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66471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Checking Outliers: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Users\sa644\Desktop\graphs cardiovascular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75640"/>
            <a:ext cx="5867400" cy="446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97803" y="1809750"/>
            <a:ext cx="2855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lang="en-US" b="1" spc="-45" dirty="0">
                <a:cs typeface="Calibri"/>
              </a:rPr>
              <a:t>We</a:t>
            </a:r>
            <a:r>
              <a:rPr lang="en-US" b="1" dirty="0">
                <a:cs typeface="Calibri"/>
              </a:rPr>
              <a:t> </a:t>
            </a:r>
            <a:r>
              <a:rPr lang="en-US" b="1" spc="-10" dirty="0">
                <a:cs typeface="Calibri"/>
              </a:rPr>
              <a:t>can </a:t>
            </a:r>
            <a:r>
              <a:rPr lang="en-US" b="1" dirty="0">
                <a:cs typeface="Calibri"/>
              </a:rPr>
              <a:t>clearly</a:t>
            </a:r>
            <a:r>
              <a:rPr lang="en-US" b="1" spc="-20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see</a:t>
            </a:r>
            <a:r>
              <a:rPr lang="en-US" b="1" dirty="0">
                <a:cs typeface="Calibri"/>
              </a:rPr>
              <a:t> </a:t>
            </a:r>
            <a:r>
              <a:rPr lang="en-US" b="1" spc="-10" dirty="0">
                <a:cs typeface="Calibri"/>
              </a:rPr>
              <a:t>outliers</a:t>
            </a:r>
            <a:r>
              <a:rPr lang="en-US" b="1" spc="-1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in </a:t>
            </a:r>
            <a:r>
              <a:rPr lang="en-US" b="1" spc="-5" dirty="0">
                <a:cs typeface="Calibri"/>
              </a:rPr>
              <a:t>some</a:t>
            </a:r>
            <a:r>
              <a:rPr lang="en-US" b="1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columns.</a:t>
            </a:r>
            <a:r>
              <a:rPr lang="en-US" b="1" spc="-20" dirty="0">
                <a:cs typeface="Calibri"/>
              </a:rPr>
              <a:t> </a:t>
            </a:r>
            <a:r>
              <a:rPr lang="en-US" b="1" spc="-20" dirty="0" smtClean="0">
                <a:cs typeface="Calibri"/>
              </a:rPr>
              <a:t>So, </a:t>
            </a:r>
            <a:r>
              <a:rPr lang="en-US" b="1" spc="-45" dirty="0" smtClean="0">
                <a:cs typeface="Calibri"/>
              </a:rPr>
              <a:t>We</a:t>
            </a:r>
            <a:r>
              <a:rPr lang="en-US" b="1" dirty="0" smtClean="0">
                <a:cs typeface="Calibri"/>
              </a:rPr>
              <a:t> </a:t>
            </a:r>
            <a:r>
              <a:rPr lang="en-US" b="1" spc="-15" dirty="0">
                <a:cs typeface="Calibri"/>
              </a:rPr>
              <a:t>treated</a:t>
            </a:r>
            <a:r>
              <a:rPr lang="en-US" b="1" spc="-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it</a:t>
            </a:r>
            <a:r>
              <a:rPr lang="en-US" b="1" spc="-10" dirty="0">
                <a:cs typeface="Calibri"/>
              </a:rPr>
              <a:t> by</a:t>
            </a:r>
            <a:r>
              <a:rPr lang="en-US" b="1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replacing</a:t>
            </a:r>
            <a:r>
              <a:rPr lang="en-US" b="1" spc="-10" dirty="0">
                <a:cs typeface="Calibri"/>
              </a:rPr>
              <a:t> </a:t>
            </a:r>
            <a:r>
              <a:rPr lang="en-US" b="1" dirty="0">
                <a:cs typeface="Calibri"/>
              </a:rPr>
              <a:t>them</a:t>
            </a:r>
            <a:r>
              <a:rPr lang="en-US" b="1" spc="-10" dirty="0">
                <a:cs typeface="Calibri"/>
              </a:rPr>
              <a:t> </a:t>
            </a:r>
            <a:r>
              <a:rPr lang="en-US" b="1" dirty="0" smtClean="0">
                <a:cs typeface="Calibri"/>
              </a:rPr>
              <a:t>with the</a:t>
            </a:r>
            <a:r>
              <a:rPr lang="en-US" b="1" spc="-15" dirty="0" smtClean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median</a:t>
            </a:r>
            <a:r>
              <a:rPr lang="en-US" b="1" spc="-30" dirty="0">
                <a:cs typeface="Calibri"/>
              </a:rPr>
              <a:t> </a:t>
            </a:r>
            <a:r>
              <a:rPr lang="en-US" b="1" spc="-10" dirty="0">
                <a:cs typeface="Calibri"/>
              </a:rPr>
              <a:t>values.</a:t>
            </a:r>
            <a:endParaRPr lang="en-US" b="1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09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92" y="66471"/>
            <a:ext cx="348615" cy="3579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2900" y="0"/>
            <a:ext cx="8546465" cy="424433"/>
            <a:chOff x="-12700" y="0"/>
            <a:chExt cx="8546465" cy="5981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04" y="10950"/>
            <a:ext cx="81414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lang="en-IN" sz="2400" b="1" spc="-5" dirty="0" smtClean="0">
                <a:solidFill>
                  <a:schemeClr val="bg1"/>
                </a:solidFill>
                <a:latin typeface="Arial"/>
                <a:cs typeface="Arial"/>
              </a:rPr>
              <a:t>Handling Outliers:</a:t>
            </a:r>
            <a:endParaRPr lang="en-IN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077" name="Picture 5" descr="C:\Users\sa644\Desktop\graphs cardiovascular\handlin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00" y="480532"/>
            <a:ext cx="7734600" cy="460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03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2057</TotalTime>
  <Words>1616</Words>
  <Application>Microsoft Office PowerPoint</Application>
  <PresentationFormat>On-screen Show (16:9)</PresentationFormat>
  <Paragraphs>149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Capstone Project-3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Kadu</dc:creator>
  <cp:lastModifiedBy>Mr. SK</cp:lastModifiedBy>
  <cp:revision>59</cp:revision>
  <dcterms:created xsi:type="dcterms:W3CDTF">2022-10-13T12:10:11Z</dcterms:created>
  <dcterms:modified xsi:type="dcterms:W3CDTF">2022-12-03T07:51:19Z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2022-10-13T00:00:00Z</vt:filetime>
  </property>
</Properties>
</file>