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2" d="100"/>
          <a:sy n="132" d="100"/>
        </p:scale>
        <p:origin x="-1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030FD-9F1E-4069-8905-CC387A68E0D1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268C7-89E0-472A-AB95-901776F69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67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68C7-89E0-472A-AB95-901776F6901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55975" y="2560319"/>
            <a:ext cx="2888024" cy="2583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98108" y="2493263"/>
            <a:ext cx="2680716" cy="2650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79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79" y="66471"/>
            <a:ext cx="348615" cy="357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6363" y="241808"/>
            <a:ext cx="535127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362" y="1526032"/>
            <a:ext cx="7669275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362" y="241808"/>
            <a:ext cx="5571237" cy="659155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Capstone</a:t>
            </a:r>
            <a:r>
              <a:rPr spc="-305" dirty="0"/>
              <a:t> </a:t>
            </a:r>
            <a:r>
              <a:rPr spc="-310" dirty="0"/>
              <a:t>Project-1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362" y="1526032"/>
            <a:ext cx="7669275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EDA </a:t>
            </a:r>
            <a:r>
              <a:rPr spc="-50" dirty="0"/>
              <a:t>On </a:t>
            </a:r>
            <a:r>
              <a:rPr spc="-114" dirty="0"/>
              <a:t>Hotel </a:t>
            </a:r>
            <a:r>
              <a:rPr spc="-70" dirty="0"/>
              <a:t>Booking</a:t>
            </a:r>
            <a:r>
              <a:rPr spc="-670" dirty="0"/>
              <a:t> </a:t>
            </a:r>
            <a:r>
              <a:rPr spc="-155" dirty="0"/>
              <a:t>Analysis</a:t>
            </a:r>
          </a:p>
          <a:p>
            <a:pPr marL="85725" algn="ctr">
              <a:lnSpc>
                <a:spcPct val="100000"/>
              </a:lnSpc>
              <a:spcBef>
                <a:spcPts val="50"/>
              </a:spcBef>
            </a:pPr>
            <a:r>
              <a:rPr sz="2400" spc="-70" dirty="0" smtClean="0"/>
              <a:t>BY</a:t>
            </a:r>
            <a:endParaRPr lang="en-IN" sz="2400" dirty="0"/>
          </a:p>
          <a:p>
            <a:pPr marL="85725" algn="ctr">
              <a:lnSpc>
                <a:spcPct val="100000"/>
              </a:lnSpc>
              <a:spcBef>
                <a:spcPts val="50"/>
              </a:spcBef>
            </a:pPr>
            <a:r>
              <a:rPr lang="en-IN" sz="2400" spc="-75" dirty="0" smtClean="0">
                <a:solidFill>
                  <a:srgbClr val="C00000"/>
                </a:solidFill>
              </a:rPr>
              <a:t>Samim Ali, Mohd. </a:t>
            </a:r>
            <a:r>
              <a:rPr lang="en-IN" sz="2400" spc="-75" dirty="0" err="1" smtClean="0">
                <a:solidFill>
                  <a:srgbClr val="C00000"/>
                </a:solidFill>
              </a:rPr>
              <a:t>Izhar</a:t>
            </a:r>
            <a:r>
              <a:rPr lang="en-IN" sz="2400" spc="-75" dirty="0" smtClean="0">
                <a:solidFill>
                  <a:srgbClr val="C00000"/>
                </a:solidFill>
              </a:rPr>
              <a:t>, </a:t>
            </a:r>
            <a:r>
              <a:rPr lang="en-IN" sz="2400" spc="-75" dirty="0" err="1" smtClean="0">
                <a:solidFill>
                  <a:srgbClr val="C00000"/>
                </a:solidFill>
              </a:rPr>
              <a:t>Sarath</a:t>
            </a:r>
            <a:r>
              <a:rPr lang="en-IN" sz="2400" spc="-75" dirty="0" smtClean="0">
                <a:solidFill>
                  <a:srgbClr val="C00000"/>
                </a:solidFill>
              </a:rPr>
              <a:t> </a:t>
            </a:r>
            <a:endParaRPr lang="en-IN" sz="2400" spc="-75" dirty="0" smtClean="0">
              <a:solidFill>
                <a:srgbClr val="C00000"/>
              </a:solidFill>
            </a:endParaRPr>
          </a:p>
          <a:p>
            <a:pPr marL="85725" algn="ctr">
              <a:lnSpc>
                <a:spcPct val="100000"/>
              </a:lnSpc>
              <a:spcBef>
                <a:spcPts val="50"/>
              </a:spcBef>
            </a:pPr>
            <a:r>
              <a:rPr sz="2400" spc="-120" dirty="0" smtClean="0">
                <a:solidFill>
                  <a:srgbClr val="C00000"/>
                </a:solidFill>
              </a:rPr>
              <a:t>(Cohort</a:t>
            </a:r>
            <a:r>
              <a:rPr lang="en-IN" sz="2400" spc="-120" dirty="0">
                <a:solidFill>
                  <a:srgbClr val="C00000"/>
                </a:solidFill>
              </a:rPr>
              <a:t> </a:t>
            </a:r>
            <a:r>
              <a:rPr lang="en-IN" sz="2400" spc="-120" dirty="0" smtClean="0">
                <a:solidFill>
                  <a:srgbClr val="C00000"/>
                </a:solidFill>
              </a:rPr>
              <a:t>- Florence</a:t>
            </a:r>
            <a:r>
              <a:rPr sz="2400" spc="-145" dirty="0" smtClean="0">
                <a:solidFill>
                  <a:srgbClr val="C00000"/>
                </a:solidFill>
              </a:rPr>
              <a:t>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701548"/>
            <a:ext cx="365379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Arial"/>
              <a:cs typeface="Arial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 smtClean="0">
                <a:solidFill>
                  <a:srgbClr val="202020"/>
                </a:solidFill>
                <a:latin typeface="Arial"/>
                <a:cs typeface="Arial"/>
              </a:rPr>
              <a:t>BB(Bed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&amp; Breakfast) is the most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preferred</a:t>
            </a:r>
            <a:endParaRPr sz="1400" dirty="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type of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meal by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guests.</a:t>
            </a:r>
            <a:endParaRPr sz="1400" dirty="0">
              <a:latin typeface="Arial"/>
              <a:cs typeface="Arial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Full Board i.e. FB is least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preferred.</a:t>
            </a:r>
            <a:endParaRPr sz="1400" dirty="0">
              <a:latin typeface="Arial"/>
              <a:cs typeface="Arial"/>
            </a:endParaRPr>
          </a:p>
          <a:p>
            <a:pPr marL="197485" marR="113030" indent="-1473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930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HB (Half Board) and SC(Self Catering) </a:t>
            </a:r>
            <a:r>
              <a:rPr sz="1400" spc="-5" dirty="0" smtClean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lang="en-IN" sz="1400" spc="-5" dirty="0" smtClean="0">
                <a:solidFill>
                  <a:srgbClr val="202020"/>
                </a:solidFill>
                <a:latin typeface="Arial"/>
                <a:cs typeface="Arial"/>
              </a:rPr>
              <a:t> equally</a:t>
            </a:r>
            <a:r>
              <a:rPr sz="1400" spc="-5" dirty="0" smtClean="0">
                <a:solidFill>
                  <a:srgbClr val="202020"/>
                </a:solidFill>
                <a:latin typeface="Arial"/>
                <a:cs typeface="Arial"/>
              </a:rPr>
              <a:t> preferred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324859"/>
            <a:ext cx="3800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As we can see in the line chart,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June to  September most of the bookings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happened.</a:t>
            </a:r>
            <a:endParaRPr sz="1400" dirty="0">
              <a:latin typeface="Arial"/>
              <a:cs typeface="Arial"/>
            </a:endParaRPr>
          </a:p>
          <a:p>
            <a:pPr marL="12700" marR="30099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It’s Summer time. After </a:t>
            </a:r>
            <a:r>
              <a:rPr sz="1400" spc="-5" dirty="0" smtClean="0">
                <a:solidFill>
                  <a:srgbClr val="202020"/>
                </a:solidFill>
                <a:latin typeface="Arial"/>
                <a:cs typeface="Arial"/>
              </a:rPr>
              <a:t>September</a:t>
            </a:r>
            <a:r>
              <a:rPr lang="en-IN" sz="1400" spc="-5" dirty="0" smtClean="0">
                <a:solidFill>
                  <a:srgbClr val="202020"/>
                </a:solidFill>
                <a:latin typeface="Arial"/>
                <a:cs typeface="Arial"/>
              </a:rPr>
              <a:t>,</a:t>
            </a:r>
            <a:r>
              <a:rPr sz="1400" spc="-5" dirty="0" smtClean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bookings  Starts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declining.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3213" y="634506"/>
            <a:ext cx="5226562" cy="205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7111" y="2775838"/>
            <a:ext cx="5326887" cy="2367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40622"/>
            <a:ext cx="8379461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616" y="40622"/>
            <a:ext cx="8442326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51408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715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Resort hotels had the highest adr in June ,July and August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City hotels. But in other months adr of  Resort hotel was less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City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Thus we can say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that,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January, February, March, April ,November and December are the good months  for customers to get good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adr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42670"/>
            <a:ext cx="6444742" cy="2817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70358"/>
            <a:ext cx="8442326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181350"/>
            <a:ext cx="8608061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2000" dirty="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Maximum number of guests were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20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Portugal.</a:t>
            </a:r>
            <a:endParaRPr sz="2000" dirty="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</a:pP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i.e. more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25000</a:t>
            </a:r>
            <a:r>
              <a:rPr sz="20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guests.</a:t>
            </a:r>
            <a:endParaRPr sz="2000" dirty="0">
              <a:latin typeface="Arial"/>
              <a:cs typeface="Arial"/>
            </a:endParaRPr>
          </a:p>
          <a:p>
            <a:pPr marL="60960" marR="281940" indent="-4889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After Portugal, GBR(Great Brittan),France and  Spain are the countries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where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most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of the  guests</a:t>
            </a:r>
            <a:r>
              <a:rPr sz="20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came</a:t>
            </a:r>
            <a:r>
              <a:rPr sz="2000" spc="-5" dirty="0" smtClean="0">
                <a:solidFill>
                  <a:srgbClr val="20202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90550"/>
            <a:ext cx="8991599" cy="262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8442326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928619"/>
            <a:ext cx="832802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Average ADR for city hotel is high as compared to resort hotels. These City hotels are generating more  revenue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resort</a:t>
            </a:r>
            <a:r>
              <a:rPr sz="14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Average lead time for resort hotel is high. It means people plan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their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trip too early. Usually people prefer  resort hotels for longer stays. That’s why people plan</a:t>
            </a:r>
            <a:r>
              <a:rPr sz="1400" spc="-1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early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Booking cancellation rate is high for City hotels which almost 30</a:t>
            </a:r>
            <a:r>
              <a:rPr sz="14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%.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16330"/>
            <a:ext cx="2573020" cy="2125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2777" y="593815"/>
            <a:ext cx="2611548" cy="2165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63960" y="627182"/>
            <a:ext cx="2689736" cy="22443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8386445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386445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Waiting time period for City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is high as compared to resort hotels. That means city hotels are much  busier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15430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Resort hotels has the most repeated guests. In order to get increase the count of repeated guests hotel  management need to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take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valuable feedbacks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guests and try to give good</a:t>
            </a:r>
            <a:r>
              <a:rPr sz="1400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service.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388" y="626491"/>
            <a:ext cx="3296030" cy="2740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1373" y="686628"/>
            <a:ext cx="3362953" cy="2720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8442326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58075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'Direct' and 'TA/TO' has almost equal adr in both type of hotels which is high among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channels.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GDS has high adr in 'City Hotel' type. GDS needs to increase Resort Hotel bookings. From this we can say 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“Direct” and </a:t>
            </a:r>
            <a:r>
              <a:rPr sz="1400" spc="-10" dirty="0">
                <a:latin typeface="Arial"/>
                <a:cs typeface="Arial"/>
              </a:rPr>
              <a:t>‘TA/TO’ </a:t>
            </a:r>
            <a:r>
              <a:rPr sz="1400" spc="-5" dirty="0">
                <a:latin typeface="Arial"/>
                <a:cs typeface="Arial"/>
              </a:rPr>
              <a:t>are generating more revenue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the other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channels.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2700" marR="47117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Here “Direct” and ‘Online Travel Agency’ has high adr for both hotel types. Aviation segment needs to  increase Resort hotel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bookings.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84" y="680593"/>
            <a:ext cx="8975090" cy="2424430"/>
            <a:chOff x="30884" y="680593"/>
            <a:chExt cx="8975090" cy="2424430"/>
          </a:xfrm>
        </p:grpSpPr>
        <p:sp>
          <p:nvSpPr>
            <p:cNvPr id="8" name="object 8"/>
            <p:cNvSpPr/>
            <p:nvPr/>
          </p:nvSpPr>
          <p:spPr>
            <a:xfrm>
              <a:off x="30884" y="818158"/>
              <a:ext cx="4182697" cy="22237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2810" y="680593"/>
              <a:ext cx="4802886" cy="2424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8442326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48296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0" dirty="0">
                <a:latin typeface="Arial"/>
                <a:cs typeface="Arial"/>
              </a:rPr>
              <a:t>‘TA/TO’ </a:t>
            </a:r>
            <a:r>
              <a:rPr sz="1400" spc="-5" dirty="0">
                <a:latin typeface="Arial"/>
                <a:cs typeface="Arial"/>
              </a:rPr>
              <a:t>distribution channel has highest cancellations for city hotels and more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6000 cancellations for  resort hotels. In order to reduce the cancellations </a:t>
            </a:r>
            <a:r>
              <a:rPr sz="1400" dirty="0">
                <a:latin typeface="Arial"/>
                <a:cs typeface="Arial"/>
              </a:rPr>
              <a:t>they </a:t>
            </a:r>
            <a:r>
              <a:rPr sz="1400" spc="-5" dirty="0">
                <a:latin typeface="Arial"/>
                <a:cs typeface="Arial"/>
              </a:rPr>
              <a:t>should improve </a:t>
            </a:r>
            <a:r>
              <a:rPr sz="1400" dirty="0">
                <a:latin typeface="Arial"/>
                <a:cs typeface="Arial"/>
              </a:rPr>
              <a:t>their </a:t>
            </a:r>
            <a:r>
              <a:rPr sz="1400" spc="-5" dirty="0">
                <a:latin typeface="Arial"/>
                <a:cs typeface="Arial"/>
              </a:rPr>
              <a:t>cancellation policies and deposit  policies.</a:t>
            </a:r>
            <a:endParaRPr sz="1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 dirty="0">
              <a:latin typeface="Arial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‘Online TA/TO’ market segment has highest cancellations for city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75" y="565136"/>
            <a:ext cx="4017683" cy="2412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5409" y="617921"/>
            <a:ext cx="4424144" cy="2382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8442326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5467" y="623316"/>
            <a:ext cx="3669665" cy="325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is canceled and same_room_alloted_or_not  are negatively correlated.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Not getting the  same room as per reserved room is not the  reason for booking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cancellations.</a:t>
            </a:r>
            <a:endParaRPr sz="1400">
              <a:latin typeface="Arial"/>
              <a:cs typeface="Arial"/>
            </a:endParaRPr>
          </a:p>
          <a:p>
            <a:pPr marL="12700" marR="66865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lead-time and total stay is positively  correlated means more is the stay of  customer more will be the lead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  <a:tab pos="777875" algn="l"/>
                <a:tab pos="1323975" algn="l"/>
                <a:tab pos="1907539" algn="l"/>
                <a:tab pos="2688590" algn="l"/>
                <a:tab pos="3193415" algn="l"/>
              </a:tabLst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op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ar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hi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hly  correlated. That means more 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people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more will be adr.High adr means high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revenue</a:t>
            </a:r>
            <a:endParaRPr sz="1400">
              <a:latin typeface="Arial"/>
              <a:cs typeface="Arial"/>
            </a:endParaRPr>
          </a:p>
          <a:p>
            <a:pPr marL="12700" marR="121285" algn="just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is_repeated_guest and previous_bookings  Not_canceled has strong correlation. May be  repeated guests are not more likely to cancel 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09" y="629788"/>
            <a:ext cx="5185697" cy="4261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-1270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8442326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345" y="688911"/>
            <a:ext cx="4683317" cy="2414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3082544"/>
            <a:ext cx="857186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Arial"/>
                <a:cs typeface="Arial"/>
              </a:rPr>
              <a:t>Optimal stay in both the type hotel is less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7 days. Usually people stays for 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week.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729" algn="l"/>
              </a:tabLst>
            </a:pPr>
            <a:r>
              <a:rPr sz="1400" spc="-5" dirty="0">
                <a:latin typeface="Arial"/>
                <a:cs typeface="Arial"/>
              </a:rPr>
              <a:t>For stay </a:t>
            </a:r>
            <a:r>
              <a:rPr sz="1400" spc="-10" dirty="0">
                <a:latin typeface="Arial"/>
                <a:cs typeface="Arial"/>
              </a:rPr>
              <a:t>more </a:t>
            </a:r>
            <a:r>
              <a:rPr sz="1400" spc="-5" dirty="0">
                <a:latin typeface="Arial"/>
                <a:cs typeface="Arial"/>
              </a:rPr>
              <a:t>than 7 days people likes to stay in Resort hotels. As we can see after 7 days City Hotel  Bookings are very less as compared to Resort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As we saw in Correlation heatmap, total people and adr are positively correlated. Thus for 2 people ,adr </a:t>
            </a:r>
            <a:r>
              <a:rPr sz="1400" spc="-10" dirty="0">
                <a:latin typeface="Arial"/>
                <a:cs typeface="Arial"/>
              </a:rPr>
              <a:t>is  </a:t>
            </a:r>
            <a:r>
              <a:rPr sz="1400" spc="-5" dirty="0">
                <a:latin typeface="Arial"/>
                <a:cs typeface="Arial"/>
              </a:rPr>
              <a:t>almost 100 and for 5 people its more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200.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Thus more the people more will revenue of the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1942" y="1066118"/>
            <a:ext cx="3965159" cy="170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17000">
              <a:srgbClr val="FF00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3350"/>
            <a:ext cx="1752600" cy="123111"/>
          </a:xfrm>
        </p:spPr>
        <p:txBody>
          <a:bodyPr/>
          <a:lstStyle/>
          <a:p>
            <a:r>
              <a:rPr lang="en-IN" sz="800" dirty="0" smtClean="0">
                <a:solidFill>
                  <a:schemeClr val="tx1"/>
                </a:solidFill>
              </a:rPr>
              <a:t>Thank you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14350"/>
            <a:chOff x="-12700" y="0"/>
            <a:chExt cx="8546465" cy="535940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557" y="0"/>
                  </a:moveTo>
                  <a:lnTo>
                    <a:pt x="0" y="0"/>
                  </a:lnTo>
                  <a:lnTo>
                    <a:pt x="0" y="510362"/>
                  </a:lnTo>
                  <a:lnTo>
                    <a:pt x="8520557" y="510362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362"/>
                  </a:moveTo>
                  <a:lnTo>
                    <a:pt x="8520557" y="510362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10362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6913" y="19136"/>
            <a:ext cx="7824470" cy="446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Problem</a:t>
            </a:r>
            <a:r>
              <a:rPr sz="28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spc="-5" dirty="0" smtClean="0">
                <a:solidFill>
                  <a:schemeClr val="bg1"/>
                </a:solidFill>
                <a:latin typeface="Arial"/>
                <a:cs typeface="Arial"/>
              </a:rPr>
              <a:t>Statement</a:t>
            </a:r>
            <a:r>
              <a:rPr lang="en-IN" sz="2800" b="1" spc="-5" dirty="0" smtClean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4646"/>
              </a:buClr>
            </a:pPr>
            <a:endParaRPr sz="2950" dirty="0">
              <a:latin typeface="Arial"/>
              <a:cs typeface="Arial"/>
            </a:endParaRPr>
          </a:p>
          <a:p>
            <a:pPr marL="802640" marR="119380" lvl="1" indent="-318135">
              <a:lnSpc>
                <a:spcPct val="114999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For this project we will be analyzing Hotel Booking data.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This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  set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contains booking information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city </a:t>
            </a:r>
            <a:r>
              <a:rPr sz="1800" spc="-5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hotel</a:t>
            </a:r>
            <a:r>
              <a:rPr lang="en-IN" sz="1800" spc="-5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00" spc="-5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 a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resort </a:t>
            </a:r>
            <a:r>
              <a:rPr sz="1800" spc="-5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hotel</a:t>
            </a:r>
            <a:r>
              <a:rPr lang="en-IN" sz="1800" spc="-5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00" spc="-5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, 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 includes information such as when the booking was made,  length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stay, the number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of adults,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children, and/or babies, and the  number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available parking</a:t>
            </a:r>
            <a:r>
              <a:rPr sz="1800" spc="-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spaces</a:t>
            </a:r>
            <a:r>
              <a:rPr sz="180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802640" marR="5080" lvl="1" indent="-318135">
              <a:lnSpc>
                <a:spcPts val="2490"/>
              </a:lnSpc>
              <a:spcBef>
                <a:spcPts val="130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Hotel industry is a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very volatile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industry and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bookings depends on  above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factors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 many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more.</a:t>
            </a:r>
          </a:p>
          <a:p>
            <a:pPr marL="802640" lvl="1" indent="-318770">
              <a:lnSpc>
                <a:spcPct val="100000"/>
              </a:lnSpc>
              <a:spcBef>
                <a:spcPts val="185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  <a:tab pos="5246370" algn="l"/>
              </a:tabLst>
            </a:pP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main objective behind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  <a:r>
              <a:rPr sz="1800" spc="8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is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	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explore and analyze data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802640" marR="66675">
              <a:lnSpc>
                <a:spcPct val="114999"/>
              </a:lnSpc>
            </a:pP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discover important factors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govern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bookings and give  insights to hotel management ,which can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perform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various campaigns 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boost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business and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performance.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24510"/>
            <a:chOff x="-12700" y="0"/>
            <a:chExt cx="8546465" cy="5245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8520557" y="0"/>
                  </a:moveTo>
                  <a:lnTo>
                    <a:pt x="0" y="0"/>
                  </a:lnTo>
                  <a:lnTo>
                    <a:pt x="0" y="498767"/>
                  </a:lnTo>
                  <a:lnTo>
                    <a:pt x="8520557" y="498767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0" y="498767"/>
                  </a:moveTo>
                  <a:lnTo>
                    <a:pt x="8520557" y="498767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98767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8" y="0"/>
            <a:ext cx="450786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Work Flow</a:t>
            </a:r>
            <a:r>
              <a:rPr sz="28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4646"/>
              </a:buClr>
              <a:buFont typeface="Wingdings"/>
              <a:buChar char=""/>
            </a:pPr>
            <a:endParaRPr sz="2400" dirty="0">
              <a:latin typeface="Arial"/>
              <a:cs typeface="Arial"/>
            </a:endParaRPr>
          </a:p>
          <a:p>
            <a:pPr marL="354330" lvl="1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354965" algn="l"/>
              </a:tabLst>
            </a:pPr>
            <a:r>
              <a:rPr sz="1200" spc="-5" dirty="0">
                <a:latin typeface="Arial"/>
                <a:cs typeface="Arial"/>
              </a:rPr>
              <a:t>So we will divide our work flow into following 3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steps.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309" y="1861947"/>
            <a:ext cx="2933065" cy="1188720"/>
            <a:chOff x="521309" y="1861947"/>
            <a:chExt cx="2933065" cy="1188720"/>
          </a:xfrm>
        </p:grpSpPr>
        <p:sp>
          <p:nvSpPr>
            <p:cNvPr id="8" name="object 8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2325649" y="0"/>
                  </a:moveTo>
                  <a:lnTo>
                    <a:pt x="0" y="0"/>
                  </a:lnTo>
                  <a:lnTo>
                    <a:pt x="581418" y="581532"/>
                  </a:lnTo>
                  <a:lnTo>
                    <a:pt x="0" y="1162939"/>
                  </a:lnTo>
                  <a:lnTo>
                    <a:pt x="2325649" y="1162939"/>
                  </a:lnTo>
                  <a:lnTo>
                    <a:pt x="2907055" y="581532"/>
                  </a:lnTo>
                  <a:lnTo>
                    <a:pt x="232564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0" y="0"/>
                  </a:moveTo>
                  <a:lnTo>
                    <a:pt x="2325649" y="0"/>
                  </a:lnTo>
                  <a:lnTo>
                    <a:pt x="2907055" y="581532"/>
                  </a:lnTo>
                  <a:lnTo>
                    <a:pt x="2325649" y="1162939"/>
                  </a:lnTo>
                  <a:lnTo>
                    <a:pt x="0" y="1162939"/>
                  </a:lnTo>
                  <a:lnTo>
                    <a:pt x="581418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2624" y="2026412"/>
            <a:ext cx="166179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065" marR="5080" algn="ctr">
              <a:lnSpc>
                <a:spcPct val="86200"/>
              </a:lnSpc>
              <a:spcBef>
                <a:spcPts val="415"/>
              </a:spcBef>
            </a:pP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Data</a:t>
            </a:r>
            <a:r>
              <a:rPr sz="1900" spc="-65" dirty="0">
                <a:solidFill>
                  <a:srgbClr val="F5FC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Arial"/>
                <a:cs typeface="Arial"/>
              </a:rPr>
              <a:t>Collection  and     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Understanding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7661" y="1861947"/>
            <a:ext cx="2932430" cy="1188720"/>
            <a:chOff x="3137661" y="1861947"/>
            <a:chExt cx="2932430" cy="1188720"/>
          </a:xfrm>
        </p:grpSpPr>
        <p:sp>
          <p:nvSpPr>
            <p:cNvPr id="12" name="object 12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5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29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29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5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9144" y="2026412"/>
            <a:ext cx="162115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415"/>
              </a:spcBef>
              <a:tabLst>
                <a:tab pos="655320" algn="l"/>
              </a:tabLst>
            </a:pP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Data	Cl</a:t>
            </a:r>
            <a:r>
              <a:rPr sz="1900" spc="-10" dirty="0">
                <a:solidFill>
                  <a:srgbClr val="F5FCFF"/>
                </a:solidFill>
                <a:latin typeface="Arial"/>
                <a:cs typeface="Arial"/>
              </a:rPr>
              <a:t>e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an</a:t>
            </a:r>
            <a:r>
              <a:rPr sz="1900" spc="-10" dirty="0">
                <a:solidFill>
                  <a:srgbClr val="F5FCFF"/>
                </a:solidFill>
                <a:latin typeface="Arial"/>
                <a:cs typeface="Arial"/>
              </a:rPr>
              <a:t>i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ng  </a:t>
            </a:r>
            <a:r>
              <a:rPr sz="1900" spc="-5" dirty="0">
                <a:solidFill>
                  <a:srgbClr val="F5FCFF"/>
                </a:solidFill>
                <a:latin typeface="Arial"/>
                <a:cs typeface="Arial"/>
              </a:rPr>
              <a:t>and    Manipulation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53989" y="1861947"/>
            <a:ext cx="2932430" cy="1188720"/>
            <a:chOff x="5753989" y="1861947"/>
            <a:chExt cx="2932430" cy="1188720"/>
          </a:xfrm>
        </p:grpSpPr>
        <p:sp>
          <p:nvSpPr>
            <p:cNvPr id="16" name="object 16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6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30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30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6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54647" y="2026412"/>
            <a:ext cx="158178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415"/>
              </a:spcBef>
            </a:pPr>
            <a:r>
              <a:rPr sz="1900" spc="-5" dirty="0">
                <a:solidFill>
                  <a:srgbClr val="F5FCFF"/>
                </a:solidFill>
                <a:latin typeface="Arial"/>
                <a:cs typeface="Arial"/>
              </a:rPr>
              <a:t>Exploratory  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Data  Ana</a:t>
            </a:r>
            <a:r>
              <a:rPr sz="1900" spc="-10" dirty="0">
                <a:solidFill>
                  <a:srgbClr val="F5FCFF"/>
                </a:solidFill>
                <a:latin typeface="Arial"/>
                <a:cs typeface="Arial"/>
              </a:rPr>
              <a:t>l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ysis(EDA)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141" y="3257550"/>
            <a:ext cx="8388859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EDA will be divided into following 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analysis.</a:t>
            </a:r>
            <a:endParaRPr sz="1400" dirty="0">
              <a:latin typeface="Arial"/>
              <a:cs typeface="Arial"/>
            </a:endParaRPr>
          </a:p>
          <a:p>
            <a:pPr marL="355600" marR="74295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Univariate analysis: </a:t>
            </a:r>
            <a:r>
              <a:rPr sz="1400" spc="-5" dirty="0">
                <a:latin typeface="Arial"/>
                <a:cs typeface="Arial"/>
              </a:rPr>
              <a:t>Univariate analysis is the simplest of the </a:t>
            </a:r>
            <a:r>
              <a:rPr sz="1400" dirty="0">
                <a:latin typeface="Arial"/>
                <a:cs typeface="Arial"/>
              </a:rPr>
              <a:t>three </a:t>
            </a:r>
            <a:r>
              <a:rPr sz="1400" spc="-5" dirty="0">
                <a:latin typeface="Arial"/>
                <a:cs typeface="Arial"/>
              </a:rPr>
              <a:t>analyses where the data </a:t>
            </a:r>
            <a:r>
              <a:rPr sz="1400" spc="-5" dirty="0" smtClean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are analyzing is only one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variable.</a:t>
            </a:r>
            <a:endParaRPr sz="1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Bivariate analysis: </a:t>
            </a:r>
            <a:r>
              <a:rPr sz="1400" spc="-5" dirty="0">
                <a:latin typeface="Arial"/>
                <a:cs typeface="Arial"/>
              </a:rPr>
              <a:t>Bivariate analysis is where you are comparing two variables to study </a:t>
            </a:r>
            <a:r>
              <a:rPr sz="1400" dirty="0">
                <a:latin typeface="Arial"/>
                <a:cs typeface="Arial"/>
              </a:rPr>
              <a:t>their  </a:t>
            </a:r>
            <a:r>
              <a:rPr sz="1400" spc="-5" dirty="0">
                <a:latin typeface="Arial"/>
                <a:cs typeface="Arial"/>
              </a:rPr>
              <a:t>relationships.</a:t>
            </a:r>
            <a:endParaRPr sz="1400" dirty="0">
              <a:latin typeface="Arial"/>
              <a:cs typeface="Arial"/>
            </a:endParaRPr>
          </a:p>
          <a:p>
            <a:pPr marL="355600" marR="72136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Multivariate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anlysis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Multivariate analysis is similar to Bivariate analysis but you are  comparing more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two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98170"/>
            <a:chOff x="-12700" y="0"/>
            <a:chExt cx="8546465" cy="5981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5247" y="54283"/>
            <a:ext cx="8370570" cy="4498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Collection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28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Understanding: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Arial"/>
                <a:cs typeface="Arial"/>
              </a:rPr>
              <a:t>After collecting data it’s </a:t>
            </a:r>
            <a:r>
              <a:rPr sz="1400" dirty="0">
                <a:latin typeface="Arial"/>
                <a:cs typeface="Arial"/>
              </a:rPr>
              <a:t>very </a:t>
            </a:r>
            <a:r>
              <a:rPr sz="1400" spc="-5" dirty="0">
                <a:latin typeface="Arial"/>
                <a:cs typeface="Arial"/>
              </a:rPr>
              <a:t>important to understand your data. So we had hotel Booking analysis data.  Which had 119390 rows and 32 columns. So let’s understand this 32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columns.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Description: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Arial"/>
                <a:cs typeface="Arial"/>
              </a:rPr>
              <a:t>hotel </a:t>
            </a:r>
            <a:r>
              <a:rPr sz="1400" spc="-5" dirty="0" smtClean="0">
                <a:latin typeface="Arial"/>
                <a:cs typeface="Arial"/>
              </a:rPr>
              <a:t>:</a:t>
            </a:r>
            <a:r>
              <a:rPr lang="en-IN" sz="1400" spc="-5" dirty="0" smtClean="0">
                <a:latin typeface="Arial"/>
                <a:cs typeface="Arial"/>
              </a:rPr>
              <a:t> </a:t>
            </a:r>
            <a:r>
              <a:rPr sz="1400" spc="-5" dirty="0" smtClean="0">
                <a:latin typeface="Arial"/>
                <a:cs typeface="Arial"/>
              </a:rPr>
              <a:t>Resort </a:t>
            </a:r>
            <a:r>
              <a:rPr sz="1400" spc="-5" dirty="0">
                <a:latin typeface="Arial"/>
                <a:cs typeface="Arial"/>
              </a:rPr>
              <a:t>Hotel or City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is_canceled </a:t>
            </a:r>
            <a:r>
              <a:rPr sz="1400" spc="-5" dirty="0">
                <a:latin typeface="Arial"/>
                <a:cs typeface="Arial"/>
              </a:rPr>
              <a:t>: Value indicating if the booking was canceled (1) or not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(0)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lead_time </a:t>
            </a:r>
            <a:r>
              <a:rPr sz="1400" spc="-5" dirty="0">
                <a:latin typeface="Arial"/>
                <a:cs typeface="Arial"/>
              </a:rPr>
              <a:t>: Number of days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elapsed between the entering date of the booking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the arrival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arrival_date_year </a:t>
            </a:r>
            <a:r>
              <a:rPr sz="1400" spc="-5" dirty="0">
                <a:latin typeface="Arial"/>
                <a:cs typeface="Arial"/>
              </a:rPr>
              <a:t>: Year of arrival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date</a:t>
            </a:r>
            <a:endParaRPr sz="1400" dirty="0">
              <a:latin typeface="Arial"/>
              <a:cs typeface="Arial"/>
            </a:endParaRPr>
          </a:p>
          <a:p>
            <a:pPr marL="12700" marR="305054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arrival_date_month </a:t>
            </a:r>
            <a:r>
              <a:rPr sz="1400" spc="-5" dirty="0">
                <a:latin typeface="Arial"/>
                <a:cs typeface="Arial"/>
              </a:rPr>
              <a:t>: Month of arrival date  </a:t>
            </a:r>
            <a:r>
              <a:rPr sz="1400" b="1" spc="-5" dirty="0">
                <a:latin typeface="Arial"/>
                <a:cs typeface="Arial"/>
              </a:rPr>
              <a:t>arrival_date_week_number </a:t>
            </a:r>
            <a:r>
              <a:rPr sz="1400" spc="-5" dirty="0">
                <a:latin typeface="Arial"/>
                <a:cs typeface="Arial"/>
              </a:rPr>
              <a:t>: Week number of year for arrival date  </a:t>
            </a:r>
            <a:r>
              <a:rPr sz="1400" b="1" spc="-5" dirty="0">
                <a:latin typeface="Arial"/>
                <a:cs typeface="Arial"/>
              </a:rPr>
              <a:t>arrival_date_day_of_month </a:t>
            </a:r>
            <a:r>
              <a:rPr sz="1400" spc="-5" dirty="0">
                <a:latin typeface="Arial"/>
                <a:cs typeface="Arial"/>
              </a:rPr>
              <a:t>: Day of arrival date  </a:t>
            </a:r>
            <a:r>
              <a:rPr sz="1400" b="1" spc="-5" dirty="0">
                <a:latin typeface="Arial"/>
                <a:cs typeface="Arial"/>
              </a:rPr>
              <a:t>stays_in_weekend_nights </a:t>
            </a:r>
            <a:r>
              <a:rPr sz="1400" spc="-5" dirty="0">
                <a:latin typeface="Arial"/>
                <a:cs typeface="Arial"/>
              </a:rPr>
              <a:t>: Number of weekend nights  </a:t>
            </a:r>
            <a:r>
              <a:rPr sz="1400" b="1" spc="-5" dirty="0">
                <a:latin typeface="Arial"/>
                <a:cs typeface="Arial"/>
              </a:rPr>
              <a:t>stays_in_week_nights </a:t>
            </a:r>
            <a:r>
              <a:rPr sz="1400" spc="-5" dirty="0">
                <a:latin typeface="Arial"/>
                <a:cs typeface="Arial"/>
              </a:rPr>
              <a:t>: Number of week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nights.</a:t>
            </a:r>
            <a:endParaRPr sz="1400" dirty="0">
              <a:latin typeface="Arial"/>
              <a:cs typeface="Arial"/>
            </a:endParaRPr>
          </a:p>
          <a:p>
            <a:pPr marL="12700" marR="601408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adults </a:t>
            </a:r>
            <a:r>
              <a:rPr sz="1400" spc="-5" dirty="0">
                <a:latin typeface="Arial"/>
                <a:cs typeface="Arial"/>
              </a:rPr>
              <a:t>: Number of adults  </a:t>
            </a:r>
            <a:r>
              <a:rPr sz="1400" b="1" spc="-5" dirty="0">
                <a:latin typeface="Arial"/>
                <a:cs typeface="Arial"/>
              </a:rPr>
              <a:t>children </a:t>
            </a:r>
            <a:r>
              <a:rPr sz="1400" spc="-5" dirty="0">
                <a:latin typeface="Arial"/>
                <a:cs typeface="Arial"/>
              </a:rPr>
              <a:t>: Number of children  </a:t>
            </a:r>
            <a:r>
              <a:rPr sz="1400" b="1" spc="-5" dirty="0">
                <a:latin typeface="Arial"/>
                <a:cs typeface="Arial"/>
              </a:rPr>
              <a:t>babies </a:t>
            </a:r>
            <a:r>
              <a:rPr sz="1400" spc="-5" dirty="0">
                <a:latin typeface="Arial"/>
                <a:cs typeface="Arial"/>
              </a:rPr>
              <a:t>: Number of babies  </a:t>
            </a:r>
            <a:r>
              <a:rPr sz="1400" b="1" spc="-5" dirty="0">
                <a:latin typeface="Arial"/>
                <a:cs typeface="Arial"/>
              </a:rPr>
              <a:t>meal </a:t>
            </a:r>
            <a:r>
              <a:rPr sz="1400" spc="-5" dirty="0">
                <a:latin typeface="Arial"/>
                <a:cs typeface="Arial"/>
              </a:rPr>
              <a:t>: Type of meal booked.  </a:t>
            </a:r>
            <a:r>
              <a:rPr sz="1400" b="1" spc="-5" dirty="0">
                <a:latin typeface="Arial"/>
                <a:cs typeface="Arial"/>
              </a:rPr>
              <a:t>country </a:t>
            </a:r>
            <a:r>
              <a:rPr sz="1400" spc="-5" dirty="0">
                <a:latin typeface="Arial"/>
                <a:cs typeface="Arial"/>
              </a:rPr>
              <a:t>: Country 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origin.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21065" cy="457200"/>
            <a:chOff x="-12700" y="0"/>
            <a:chExt cx="8521065" cy="482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8495411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95411" y="457200"/>
                  </a:lnTo>
                  <a:lnTo>
                    <a:pt x="8495411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0" y="457200"/>
                  </a:moveTo>
                  <a:lnTo>
                    <a:pt x="8495411" y="457200"/>
                  </a:lnTo>
                  <a:lnTo>
                    <a:pt x="849541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200"/>
            <a:ext cx="79984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Collection and</a:t>
            </a:r>
            <a:r>
              <a:rPr sz="2800" b="1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Understanding: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70738"/>
            <a:ext cx="8976360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1162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market_segment </a:t>
            </a:r>
            <a:r>
              <a:rPr sz="1400" spc="-5" dirty="0">
                <a:latin typeface="Arial"/>
                <a:cs typeface="Arial"/>
              </a:rPr>
              <a:t>: Market segment designation. (TA/TO)  </a:t>
            </a:r>
            <a:r>
              <a:rPr sz="1400" b="1" spc="-5" dirty="0" err="1" smtClean="0">
                <a:latin typeface="Arial"/>
                <a:cs typeface="Arial"/>
              </a:rPr>
              <a:t>distribution_</a:t>
            </a:r>
            <a:r>
              <a:rPr lang="en-US" sz="1400" b="1" spc="-5" dirty="0" err="1" smtClean="0">
                <a:latin typeface="Arial"/>
                <a:cs typeface="Arial"/>
              </a:rPr>
              <a:t>channel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: Booking distribution channel.(T/A/TO)  </a:t>
            </a:r>
            <a:r>
              <a:rPr sz="1400" b="1" spc="-5" dirty="0">
                <a:latin typeface="Arial"/>
                <a:cs typeface="Arial"/>
              </a:rPr>
              <a:t>is_repeated_guest </a:t>
            </a:r>
            <a:r>
              <a:rPr sz="1400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is a repeated guest (1) or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(0)</a:t>
            </a:r>
            <a:endParaRPr sz="1400" dirty="0">
              <a:latin typeface="Arial"/>
              <a:cs typeface="Arial"/>
            </a:endParaRPr>
          </a:p>
          <a:p>
            <a:pPr marL="12700" marR="1657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previous_cancellations </a:t>
            </a:r>
            <a:r>
              <a:rPr sz="1400" spc="-5" dirty="0">
                <a:latin typeface="Arial"/>
                <a:cs typeface="Arial"/>
              </a:rPr>
              <a:t>: Number of previous bookings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were cancelled by the customer prior to the current  booking</a:t>
            </a:r>
            <a:endParaRPr sz="1400" dirty="0">
              <a:latin typeface="Arial"/>
              <a:cs typeface="Arial"/>
            </a:endParaRPr>
          </a:p>
          <a:p>
            <a:pPr marL="12700" marR="3556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previous_bookings_not_canceled </a:t>
            </a:r>
            <a:r>
              <a:rPr sz="1400" spc="-5" dirty="0">
                <a:latin typeface="Arial"/>
                <a:cs typeface="Arial"/>
              </a:rPr>
              <a:t>: Number of previous bookings not cancelled by the customer prior to the  current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reserved_room_type </a:t>
            </a:r>
            <a:r>
              <a:rPr sz="1400" spc="-5" dirty="0">
                <a:latin typeface="Arial"/>
                <a:cs typeface="Arial"/>
              </a:rPr>
              <a:t>: Code of room type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reserved.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assigned_room_type </a:t>
            </a:r>
            <a:r>
              <a:rPr sz="1400" spc="-5" dirty="0">
                <a:latin typeface="Arial"/>
                <a:cs typeface="Arial"/>
              </a:rPr>
              <a:t>: Code for the type of room assigned to the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booking_changes </a:t>
            </a:r>
            <a:r>
              <a:rPr sz="1400" spc="-5" dirty="0">
                <a:latin typeface="Arial"/>
                <a:cs typeface="Arial"/>
              </a:rPr>
              <a:t>: Number of changes made to the booking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the moment the booking was entered 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endParaRPr sz="1400" dirty="0">
              <a:latin typeface="Arial"/>
              <a:cs typeface="Arial"/>
            </a:endParaRPr>
          </a:p>
          <a:p>
            <a:pPr marL="12700" marR="422084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PMS until </a:t>
            </a:r>
            <a:r>
              <a:rPr sz="1400" dirty="0">
                <a:latin typeface="Arial"/>
                <a:cs typeface="Arial"/>
              </a:rPr>
              <a:t>the moment of check-in </a:t>
            </a:r>
            <a:r>
              <a:rPr sz="1400" spc="-5" dirty="0">
                <a:latin typeface="Arial"/>
                <a:cs typeface="Arial"/>
              </a:rPr>
              <a:t>or cancellation  </a:t>
            </a:r>
            <a:r>
              <a:rPr sz="1400" b="1" spc="-5" dirty="0">
                <a:latin typeface="Arial"/>
                <a:cs typeface="Arial"/>
              </a:rPr>
              <a:t>deposit_type </a:t>
            </a:r>
            <a:r>
              <a:rPr sz="1400" spc="-5" dirty="0">
                <a:latin typeface="Arial"/>
                <a:cs typeface="Arial"/>
              </a:rPr>
              <a:t>: No Deposit, Non Refund , Refundable.  </a:t>
            </a:r>
            <a:r>
              <a:rPr sz="1400" b="1" spc="-5" dirty="0">
                <a:latin typeface="Arial"/>
                <a:cs typeface="Arial"/>
              </a:rPr>
              <a:t>agent </a:t>
            </a:r>
            <a:r>
              <a:rPr sz="1400" spc="-5" dirty="0">
                <a:latin typeface="Arial"/>
                <a:cs typeface="Arial"/>
              </a:rPr>
              <a:t>: ID of the travel agency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made the booking  </a:t>
            </a:r>
            <a:r>
              <a:rPr sz="1400" b="1" spc="-5" dirty="0">
                <a:latin typeface="Arial"/>
                <a:cs typeface="Arial"/>
              </a:rPr>
              <a:t>company </a:t>
            </a:r>
            <a:r>
              <a:rPr sz="1400" spc="-5" dirty="0">
                <a:latin typeface="Arial"/>
                <a:cs typeface="Arial"/>
              </a:rPr>
              <a:t>: ID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the company/entity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made the booking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days_in_waiting_list </a:t>
            </a:r>
            <a:r>
              <a:rPr sz="1400" spc="-5" dirty="0">
                <a:latin typeface="Arial"/>
                <a:cs typeface="Arial"/>
              </a:rPr>
              <a:t>: Number of days the booking was in the waiting list before it was confirmed to the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customer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customer_type </a:t>
            </a:r>
            <a:r>
              <a:rPr sz="1400" spc="-5" dirty="0">
                <a:latin typeface="Arial"/>
                <a:cs typeface="Arial"/>
              </a:rPr>
              <a:t>: type of customer. Contract,Group,transient,Transient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party.</a:t>
            </a:r>
          </a:p>
          <a:p>
            <a:pPr marL="12700" marR="1498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adr </a:t>
            </a:r>
            <a:r>
              <a:rPr sz="1400" spc="-5" dirty="0">
                <a:latin typeface="Arial"/>
                <a:cs typeface="Arial"/>
              </a:rPr>
              <a:t>: Average Daily Rate as defined by dividing the sum of all lodging transactions by the total number of staying  nights</a:t>
            </a:r>
            <a:endParaRPr sz="1400" dirty="0">
              <a:latin typeface="Arial"/>
              <a:cs typeface="Arial"/>
            </a:endParaRPr>
          </a:p>
          <a:p>
            <a:pPr marL="12700" marR="5175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required_car_parking_spaces </a:t>
            </a:r>
            <a:r>
              <a:rPr sz="1400" spc="-5" dirty="0">
                <a:latin typeface="Arial"/>
                <a:cs typeface="Arial"/>
              </a:rPr>
              <a:t>: Number of car parking spaces required by the customer  </a:t>
            </a:r>
            <a:r>
              <a:rPr sz="1400" b="1" spc="-5" dirty="0">
                <a:latin typeface="Arial"/>
                <a:cs typeface="Arial"/>
              </a:rPr>
              <a:t>total_of_special_requests </a:t>
            </a:r>
            <a:r>
              <a:rPr sz="1400" spc="-5" dirty="0">
                <a:latin typeface="Arial"/>
                <a:cs typeface="Arial"/>
              </a:rPr>
              <a:t>: Number of special requests made by the customer (e.g. twin </a:t>
            </a:r>
            <a:r>
              <a:rPr sz="1400" dirty="0">
                <a:latin typeface="Arial"/>
                <a:cs typeface="Arial"/>
              </a:rPr>
              <a:t>bed </a:t>
            </a:r>
            <a:r>
              <a:rPr sz="1400" spc="-5" dirty="0">
                <a:latin typeface="Arial"/>
                <a:cs typeface="Arial"/>
              </a:rPr>
              <a:t>or high floor)  </a:t>
            </a:r>
            <a:r>
              <a:rPr sz="1400" b="1" spc="-5" dirty="0">
                <a:latin typeface="Arial"/>
                <a:cs typeface="Arial"/>
              </a:rPr>
              <a:t>reservation_status </a:t>
            </a:r>
            <a:r>
              <a:rPr sz="1400" spc="-5" dirty="0">
                <a:latin typeface="Arial"/>
                <a:cs typeface="Arial"/>
              </a:rPr>
              <a:t>: Reservation last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status.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31" y="4438989"/>
            <a:ext cx="3538643" cy="620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0" y="941572"/>
            <a:ext cx="3586840" cy="1910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2700" y="0"/>
            <a:ext cx="8542020" cy="514984"/>
            <a:chOff x="-12700" y="0"/>
            <a:chExt cx="8542020" cy="514984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620" y="0"/>
                  </a:moveTo>
                  <a:lnTo>
                    <a:pt x="0" y="0"/>
                  </a:lnTo>
                  <a:lnTo>
                    <a:pt x="0" y="489102"/>
                  </a:lnTo>
                  <a:lnTo>
                    <a:pt x="8516620" y="489102"/>
                  </a:lnTo>
                  <a:lnTo>
                    <a:pt x="851662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102"/>
                  </a:moveTo>
                  <a:lnTo>
                    <a:pt x="8516620" y="489102"/>
                  </a:lnTo>
                  <a:lnTo>
                    <a:pt x="8516620" y="0"/>
                  </a:lnTo>
                  <a:lnTo>
                    <a:pt x="0" y="0"/>
                  </a:lnTo>
                  <a:lnTo>
                    <a:pt x="0" y="489102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500" y="-71165"/>
            <a:ext cx="8437881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Data Cleaning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32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Manipulation: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2395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There were 4 columns company, agent, country and children with missing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739" y="1100716"/>
            <a:ext cx="3144520" cy="138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23386" y="1498853"/>
            <a:ext cx="780415" cy="266700"/>
            <a:chOff x="3223386" y="1498853"/>
            <a:chExt cx="780415" cy="266700"/>
          </a:xfrm>
        </p:grpSpPr>
        <p:sp>
          <p:nvSpPr>
            <p:cNvPr id="10" name="object 10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634364" y="0"/>
                  </a:moveTo>
                  <a:lnTo>
                    <a:pt x="634364" y="60325"/>
                  </a:lnTo>
                  <a:lnTo>
                    <a:pt x="0" y="60325"/>
                  </a:lnTo>
                  <a:lnTo>
                    <a:pt x="0" y="180848"/>
                  </a:lnTo>
                  <a:lnTo>
                    <a:pt x="634364" y="180848"/>
                  </a:lnTo>
                  <a:lnTo>
                    <a:pt x="634364" y="241046"/>
                  </a:lnTo>
                  <a:lnTo>
                    <a:pt x="754888" y="120523"/>
                  </a:lnTo>
                  <a:lnTo>
                    <a:pt x="63436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0" y="60325"/>
                  </a:moveTo>
                  <a:lnTo>
                    <a:pt x="634364" y="60325"/>
                  </a:lnTo>
                  <a:lnTo>
                    <a:pt x="634364" y="0"/>
                  </a:lnTo>
                  <a:lnTo>
                    <a:pt x="754888" y="120523"/>
                  </a:lnTo>
                  <a:lnTo>
                    <a:pt x="634364" y="241046"/>
                  </a:lnTo>
                  <a:lnTo>
                    <a:pt x="634364" y="180848"/>
                  </a:lnTo>
                  <a:lnTo>
                    <a:pt x="0" y="180848"/>
                  </a:lnTo>
                  <a:lnTo>
                    <a:pt x="0" y="6032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2839466"/>
            <a:ext cx="71297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Handling Duplicates: Data had 31994 duplicates values. So we dropped it from the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3886708"/>
            <a:ext cx="695325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Feature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Engineering: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We created 2 new columns 1)‘Total_People’ =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the Children, adults,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babies.</a:t>
            </a:r>
            <a:endParaRPr sz="1400">
              <a:latin typeface="Arial"/>
              <a:cs typeface="Arial"/>
            </a:endParaRPr>
          </a:p>
          <a:p>
            <a:pPr marL="22758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2) ‘Total_stay’ = From weekend nights and weekdays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night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500" y="3115319"/>
            <a:ext cx="4438650" cy="6272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5" y="587883"/>
            <a:ext cx="4246245" cy="2216150"/>
            <a:chOff x="38745" y="587883"/>
            <a:chExt cx="4246245" cy="2216150"/>
          </a:xfrm>
        </p:grpSpPr>
        <p:sp>
          <p:nvSpPr>
            <p:cNvPr id="3" name="object 3"/>
            <p:cNvSpPr/>
            <p:nvPr/>
          </p:nvSpPr>
          <p:spPr>
            <a:xfrm>
              <a:off x="38745" y="607816"/>
              <a:ext cx="2063211" cy="2092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8609" y="587883"/>
              <a:ext cx="2206244" cy="22156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1607" y="587883"/>
            <a:ext cx="2317495" cy="2327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2590038"/>
            <a:ext cx="8879205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Conclusions: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City hotels is the most preferred hotel type by the guests. We can say City </a:t>
            </a:r>
            <a:r>
              <a:rPr sz="1400" dirty="0">
                <a:latin typeface="Arial"/>
                <a:cs typeface="Arial"/>
              </a:rPr>
              <a:t>hotel </a:t>
            </a:r>
            <a:r>
              <a:rPr sz="1400" spc="-5" dirty="0">
                <a:latin typeface="Arial"/>
                <a:cs typeface="Arial"/>
              </a:rPr>
              <a:t>is the busiest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hotel.</a:t>
            </a:r>
            <a:endParaRPr sz="1400" dirty="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27.5 % bookings were got cancelled </a:t>
            </a:r>
            <a:r>
              <a:rPr sz="1400" dirty="0">
                <a:latin typeface="Arial"/>
                <a:cs typeface="Arial"/>
              </a:rPr>
              <a:t>out </a:t>
            </a:r>
            <a:r>
              <a:rPr sz="1400" spc="-5" dirty="0">
                <a:latin typeface="Arial"/>
                <a:cs typeface="Arial"/>
              </a:rPr>
              <a:t>of all the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bookings</a:t>
            </a:r>
            <a:endParaRPr sz="1400" dirty="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.Only 3.9 % people were revisited the hotels. Rest 96.1 % were new guests. Thus retention rate 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low.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Arial"/>
                <a:cs typeface="Arial"/>
              </a:rPr>
              <a:t>Most of the customers/guests were Transient type(82.4%). And transient party were 13.4% and 0.6 belongs to  group. Remaining guests belongs to Contract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Contract</a:t>
            </a:r>
            <a:r>
              <a:rPr sz="1400" spc="-5" dirty="0">
                <a:latin typeface="Arial"/>
                <a:cs typeface="Arial"/>
              </a:rPr>
              <a:t>-when the booking has an allotment or </a:t>
            </a:r>
            <a:r>
              <a:rPr sz="1400" dirty="0">
                <a:latin typeface="Arial"/>
                <a:cs typeface="Arial"/>
              </a:rPr>
              <a:t>other </a:t>
            </a:r>
            <a:r>
              <a:rPr sz="1400" spc="-5" dirty="0">
                <a:latin typeface="Arial"/>
                <a:cs typeface="Arial"/>
              </a:rPr>
              <a:t>type of contract associated to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Group </a:t>
            </a:r>
            <a:r>
              <a:rPr sz="1400" spc="-5" dirty="0">
                <a:latin typeface="Arial"/>
                <a:cs typeface="Arial"/>
              </a:rPr>
              <a:t>-when the booking is associated to 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group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</a:t>
            </a:r>
            <a:r>
              <a:rPr sz="1400" spc="-5" dirty="0">
                <a:latin typeface="Arial"/>
                <a:cs typeface="Arial"/>
              </a:rPr>
              <a:t>when the booking is not part of a group or contract, and is not associated to </a:t>
            </a:r>
            <a:r>
              <a:rPr sz="1400" dirty="0">
                <a:latin typeface="Arial"/>
                <a:cs typeface="Arial"/>
              </a:rPr>
              <a:t>other </a:t>
            </a:r>
            <a:r>
              <a:rPr sz="1400" spc="-5" dirty="0">
                <a:latin typeface="Arial"/>
                <a:cs typeface="Arial"/>
              </a:rPr>
              <a:t>transient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Transient-party-</a:t>
            </a:r>
            <a:r>
              <a:rPr sz="1400" spc="-5" dirty="0">
                <a:latin typeface="Arial"/>
                <a:cs typeface="Arial"/>
              </a:rPr>
              <a:t>when the booking is transient, but is associated to at least </a:t>
            </a:r>
            <a:r>
              <a:rPr sz="1400" dirty="0">
                <a:latin typeface="Arial"/>
                <a:cs typeface="Arial"/>
              </a:rPr>
              <a:t>other </a:t>
            </a:r>
            <a:r>
              <a:rPr sz="1400" spc="-5" dirty="0">
                <a:latin typeface="Arial"/>
                <a:cs typeface="Arial"/>
              </a:rPr>
              <a:t>transient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00495" y="635380"/>
            <a:ext cx="2643504" cy="2171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12700" y="-1"/>
            <a:ext cx="8546465" cy="558267"/>
            <a:chOff x="-12700" y="0"/>
            <a:chExt cx="8546465" cy="50419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400" y="80359"/>
            <a:ext cx="8009891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 algn="ctr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3658"/>
            <a:ext cx="4228719" cy="2416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72635" y="615916"/>
            <a:ext cx="4511675" cy="4528185"/>
            <a:chOff x="4372635" y="615916"/>
            <a:chExt cx="4511675" cy="4528185"/>
          </a:xfrm>
        </p:grpSpPr>
        <p:sp>
          <p:nvSpPr>
            <p:cNvPr id="5" name="object 5"/>
            <p:cNvSpPr/>
            <p:nvPr/>
          </p:nvSpPr>
          <p:spPr>
            <a:xfrm>
              <a:off x="4372635" y="615916"/>
              <a:ext cx="4511472" cy="22337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32957" y="2688462"/>
              <a:ext cx="2602611" cy="24550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2924047"/>
            <a:ext cx="582485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The percentage of 0 changes made in the booking was more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82 %.  Percentage of Single changes made was about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10%.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 dirty="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Agent Id no -9 made the highest bookings which is more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28721.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 dirty="0">
              <a:latin typeface="Arial"/>
              <a:cs typeface="Arial"/>
            </a:endParaRPr>
          </a:p>
          <a:p>
            <a:pPr marL="159385" marR="574040" indent="-14732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Most of the customers(91.6%) do not require car parking spaces.  Only 8.3 % people required only 1 car parking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space.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521065" cy="573658"/>
            <a:chOff x="0" y="0"/>
            <a:chExt cx="8521065" cy="47879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pPr algn="ctr"/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pPr algn="ctr"/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70357"/>
            <a:ext cx="8379461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24047"/>
            <a:ext cx="883666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Conclusions</a:t>
            </a:r>
            <a:r>
              <a:rPr sz="1600" b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sz="145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2000" spc="-10" dirty="0">
                <a:latin typeface="Arial"/>
                <a:cs typeface="Arial"/>
              </a:rPr>
              <a:t>Room </a:t>
            </a:r>
            <a:r>
              <a:rPr sz="2000" spc="-5" dirty="0">
                <a:latin typeface="Arial"/>
                <a:cs typeface="Arial"/>
              </a:rPr>
              <a:t>type ‘A’ is </a:t>
            </a:r>
            <a:r>
              <a:rPr sz="2000" dirty="0">
                <a:latin typeface="Arial"/>
                <a:cs typeface="Arial"/>
              </a:rPr>
              <a:t>most </a:t>
            </a:r>
            <a:r>
              <a:rPr sz="2000" spc="-5" dirty="0">
                <a:latin typeface="Arial"/>
                <a:cs typeface="Arial"/>
              </a:rPr>
              <a:t>preferred by the guests second most preferred is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‘D’.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000" dirty="0">
              <a:latin typeface="Arial"/>
              <a:cs typeface="Arial"/>
            </a:endParaRPr>
          </a:p>
          <a:p>
            <a:pPr marL="12700" marR="53340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2000" spc="-5" dirty="0">
                <a:latin typeface="Arial"/>
                <a:cs typeface="Arial"/>
              </a:rPr>
              <a:t>Almost 98.7% of the guests prefer ‘No deposit’ type of criterion while  booking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hotels.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654406"/>
            <a:ext cx="2875837" cy="214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614958"/>
            <a:ext cx="4634800" cy="21689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358"/>
            <a:ext cx="8379461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Exploratory Data Analysis (EDA)</a:t>
            </a:r>
            <a:r>
              <a:rPr sz="32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1601</Words>
  <Application>Microsoft Office PowerPoint</Application>
  <PresentationFormat>On-screen Show (16:9)</PresentationFormat>
  <Paragraphs>137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Capstone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Mr. SK</cp:lastModifiedBy>
  <cp:revision>7</cp:revision>
  <dcterms:created xsi:type="dcterms:W3CDTF">2022-07-20T12:22:20Z</dcterms:created>
  <dcterms:modified xsi:type="dcterms:W3CDTF">2022-07-21T06:57:41Z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2022-07-20T00:00:00Z</vt:filetime>
  </property>
</Properties>
</file>