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Raleway" pitchFamily="2" charset="77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D8DD48-560A-46EE-B338-7CDA72F56F23}">
  <a:tblStyle styleId="{2AD8DD48-560A-46EE-B338-7CDA72F56F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31"/>
    <p:restoredTop sz="60381"/>
  </p:normalViewPr>
  <p:slideViewPr>
    <p:cSldViewPr snapToGrid="0">
      <p:cViewPr varScale="1">
        <p:scale>
          <a:sx n="76" d="100"/>
          <a:sy n="76" d="100"/>
        </p:scale>
        <p:origin x="183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dirty="0">
                <a:solidFill>
                  <a:srgbClr val="333333"/>
                </a:solidFill>
              </a:rPr>
              <a:t>Hello, I am Sukyung and today I’m going to present “Analyzing and Predicting Hypertension using National Healthcare Insurance Claims Dataset”</a:t>
            </a:r>
            <a:r>
              <a:rPr lang="en-US" altLang="ko" sz="1000" dirty="0">
                <a:solidFill>
                  <a:srgbClr val="333333"/>
                </a:solidFill>
              </a:rPr>
              <a:t> //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6b057c037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6b057c037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 SGD model accuracy was 0.55 and it showed poor performance on other metrics. However, after adopting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XGBoost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I achieved 0.76 in accuracy which</a:t>
            </a:r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was a 37 % improvement.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//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6b057c037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6b057c037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dirty="0">
                <a:solidFill>
                  <a:srgbClr val="333333"/>
                </a:solidFill>
              </a:rPr>
              <a:t>After hyperparameter tuning, performance improved in almost all models except some models. In most metrics it achieved over 0.6. </a:t>
            </a:r>
            <a:r>
              <a:rPr lang="en-US" altLang="ko" sz="1100" dirty="0">
                <a:solidFill>
                  <a:srgbClr val="333333"/>
                </a:solidFill>
              </a:rPr>
              <a:t>//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6b057c037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6b057c037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most influential feature was age, 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it was twice as important as the next influential feature, sex. It has already been shown that age is an important risk factor of high blood pressure . Gender was also shown as a key factor according to the literature.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//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74ba1ca1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74ba1ca1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 similar approach could be applied</a:t>
            </a:r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 many different diseases. 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</a:t>
            </a:r>
            <a:endParaRPr lang="en-US" sz="1000" b="0" dirty="0">
              <a:effectLst/>
            </a:endParaRPr>
          </a:p>
          <a:p>
            <a:pPr rtl="0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limitation of this method is that if there is a disease with a small number of patients, it is hard to apply machine learning algorithms</a:t>
            </a:r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because the datasets aren’t large enough to fully exploit the characteristics of machine learning. </a:t>
            </a:r>
            <a:r>
              <a:rPr lang="ko-KR" alt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</a:t>
            </a:r>
            <a:endParaRPr lang="en-US" sz="1000" b="0" dirty="0">
              <a:effectLst/>
            </a:endParaRPr>
          </a:p>
          <a:p>
            <a:pPr rtl="0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However, since healthcare data is accumulating quickly, this limitation will probably be overcome in the near future.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</a:t>
            </a:r>
            <a:br>
              <a:rPr lang="en-US" sz="1000" dirty="0"/>
            </a:b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6b057c037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6b057c037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6b057c037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6b057c037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6b057c037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6b057c037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867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6b057c037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6b057c037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First I will talk about why this kind of study is needed./</a:t>
            </a:r>
            <a:endParaRPr lang="en-US" sz="1000" b="0" dirty="0">
              <a:effectLst/>
            </a:endParaRPr>
          </a:p>
          <a:p>
            <a:pPr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Hypertension is one of the most critical diseas</a:t>
            </a:r>
            <a:r>
              <a:rPr lang="en-US" sz="1100" b="1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 the world. It is often comorbid with other diseases such as diabet</a:t>
            </a:r>
            <a:r>
              <a:rPr lang="en-US" sz="1100" b="1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and obesity and can further lead to life-threatening conditions./</a:t>
            </a:r>
          </a:p>
          <a:p>
            <a:pPr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thirty-three present of US adults already have hypertension and they pay nearly $2000 more per year for medical care than patients who do not have hypertension. //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6b057c037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6b057c037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dirty="0">
                <a:solidFill>
                  <a:srgbClr val="333333"/>
                </a:solidFill>
              </a:rPr>
              <a:t>Now, I want to talk about the previous study and the objective of this study.</a:t>
            </a:r>
            <a:r>
              <a:rPr lang="en-US" altLang="ko" sz="1000" dirty="0">
                <a:solidFill>
                  <a:srgbClr val="333333"/>
                </a:solidFill>
              </a:rPr>
              <a:t>/</a:t>
            </a:r>
            <a:r>
              <a:rPr lang="ko" sz="1000" dirty="0">
                <a:solidFill>
                  <a:srgbClr val="333333"/>
                </a:solidFill>
              </a:rPr>
              <a:t> </a:t>
            </a:r>
            <a:endParaRPr sz="1000" dirty="0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altLang="en-US" sz="1000" dirty="0">
                <a:solidFill>
                  <a:srgbClr val="333333"/>
                </a:solidFill>
              </a:rPr>
              <a:t>크리스나머띠</a:t>
            </a:r>
            <a:r>
              <a:rPr lang="ko-KR" altLang="en-US" sz="1000" dirty="0">
                <a:solidFill>
                  <a:srgbClr val="333333"/>
                </a:solidFill>
              </a:rPr>
              <a:t> </a:t>
            </a:r>
            <a:r>
              <a:rPr lang="ko" sz="1000" dirty="0">
                <a:solidFill>
                  <a:srgbClr val="333333"/>
                </a:solidFill>
              </a:rPr>
              <a:t>predicted the </a:t>
            </a:r>
            <a:r>
              <a:rPr lang="ko" sz="1000" b="1" dirty="0">
                <a:solidFill>
                  <a:srgbClr val="333333"/>
                </a:solidFill>
              </a:rPr>
              <a:t>occurrence</a:t>
            </a:r>
            <a:r>
              <a:rPr lang="ko" sz="1000" dirty="0">
                <a:solidFill>
                  <a:srgbClr val="333333"/>
                </a:solidFill>
              </a:rPr>
              <a:t> of Chronic Kidney Disease (CKD) and developed a machine-learning model using medication and comorbidity information from the Taiwan’s National Health Insurance Research database</a:t>
            </a:r>
            <a:r>
              <a:rPr lang="en-US" altLang="ko" sz="1000">
                <a:solidFill>
                  <a:srgbClr val="333333"/>
                </a:solidFill>
              </a:rPr>
              <a:t> </a:t>
            </a:r>
            <a:r>
              <a:rPr lang="ko" sz="1000">
                <a:solidFill>
                  <a:srgbClr val="333333"/>
                </a:solidFill>
              </a:rPr>
              <a:t>to </a:t>
            </a:r>
            <a:r>
              <a:rPr lang="ko" sz="1000" dirty="0">
                <a:solidFill>
                  <a:srgbClr val="333333"/>
                </a:solidFill>
              </a:rPr>
              <a:t>find correlations and </a:t>
            </a:r>
            <a:r>
              <a:rPr lang="ko" sz="1000" b="1" dirty="0">
                <a:solidFill>
                  <a:srgbClr val="333333"/>
                </a:solidFill>
              </a:rPr>
              <a:t>aggregate</a:t>
            </a:r>
            <a:r>
              <a:rPr lang="ko" sz="1000" dirty="0">
                <a:solidFill>
                  <a:srgbClr val="333333"/>
                </a:solidFill>
              </a:rPr>
              <a:t> health data.</a:t>
            </a:r>
            <a:r>
              <a:rPr lang="en-US" altLang="ko" sz="1000" dirty="0">
                <a:solidFill>
                  <a:srgbClr val="333333"/>
                </a:solidFill>
              </a:rPr>
              <a:t> /</a:t>
            </a:r>
            <a:endParaRPr sz="1000" dirty="0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dirty="0">
                <a:solidFill>
                  <a:srgbClr val="333333"/>
                </a:solidFill>
              </a:rPr>
              <a:t> </a:t>
            </a:r>
            <a:endParaRPr sz="1000" dirty="0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dirty="0">
                <a:solidFill>
                  <a:srgbClr val="333333"/>
                </a:solidFill>
              </a:rPr>
              <a:t>This study propos</a:t>
            </a:r>
            <a:r>
              <a:rPr lang="ko" sz="1000" u="sng" dirty="0">
                <a:solidFill>
                  <a:srgbClr val="333333"/>
                </a:solidFill>
              </a:rPr>
              <a:t>ed</a:t>
            </a:r>
            <a:r>
              <a:rPr lang="ko" sz="1000" dirty="0">
                <a:solidFill>
                  <a:srgbClr val="333333"/>
                </a:solidFill>
              </a:rPr>
              <a:t> a machine learning approach for the prediction and identification of hypertension by </a:t>
            </a:r>
            <a:r>
              <a:rPr lang="ko" sz="1000" b="1" dirty="0">
                <a:solidFill>
                  <a:srgbClr val="333333"/>
                </a:solidFill>
              </a:rPr>
              <a:t>leveraging </a:t>
            </a:r>
            <a:r>
              <a:rPr lang="ko" sz="1000" dirty="0">
                <a:solidFill>
                  <a:srgbClr val="333333"/>
                </a:solidFill>
              </a:rPr>
              <a:t>Korea’s national health insurance claim data.</a:t>
            </a:r>
            <a:r>
              <a:rPr lang="ko" altLang="en-US" sz="1000" dirty="0">
                <a:solidFill>
                  <a:srgbClr val="333333"/>
                </a:solidFill>
              </a:rPr>
              <a:t> </a:t>
            </a:r>
            <a:r>
              <a:rPr lang="en-US" altLang="ko" sz="1100" dirty="0">
                <a:solidFill>
                  <a:srgbClr val="333333"/>
                </a:solidFill>
              </a:rPr>
              <a:t>//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6b057c037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6b057c037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 this part, I want to explain how I performed this project.</a:t>
            </a:r>
            <a:endParaRPr lang="en-US" b="0" dirty="0">
              <a:effectLst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First I collected datasets. I downloaded two kinds of Korean National Healthcare Insurance Claims Database  in February of 2022. One dataset contains Patient’s Basic Examination Data which </a:t>
            </a:r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contains blood test results </a:t>
            </a:r>
            <a:r>
              <a:rPr lang="en-US" sz="1100" b="1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blood pressure </a:t>
            </a:r>
            <a:r>
              <a:rPr lang="en-US" sz="1100" b="0" i="0" u="sng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measurements.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other dataset contains Patient’s disease data which contains disease codes assigned based on what they were diagnosed with.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74ba1ca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74ba1ca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Second, I pre-processed datasets by combining two datasets based on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the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patient’s unique code and removing missing values. Then, I did additional pre-processing. If a patient already experienced hypertension, I only left the record of hypertension and remov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ed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other disease records. It was defined as positive samples. </a:t>
            </a:r>
            <a:endParaRPr lang="en-US" sz="1000" b="0" dirty="0">
              <a:effectLst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If a patient didn’t experience hypertension but had several other different disease records, I only left one. I defined th</a:t>
            </a:r>
            <a:r>
              <a:rPr lang="en-US" sz="1100" b="1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ese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as 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negative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samples. 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6b057c037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6b057c037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Third, I visualized datasets such as disease types based on sex  and </a:t>
            </a:r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average number of prescription days by age. </a:t>
            </a:r>
            <a:endParaRPr lang="en-US" sz="1000" b="0" dirty="0">
              <a:effectLst/>
            </a:endParaRPr>
          </a:p>
          <a:p>
            <a:pPr rtl="0"/>
            <a:br>
              <a:rPr lang="en-US" sz="1000" b="0" dirty="0">
                <a:effectLst/>
              </a:rPr>
            </a:b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Finally, I adopted </a:t>
            </a:r>
            <a:r>
              <a:rPr lang="en-US" sz="1100" b="1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8 (EIGHT not A)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machine learning algorithms such as Decision Tree, Random Forest, Stochastic Gradient Descent (SGD), k-Nearest Neighbor(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kNN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Naive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Bayes, Logistic Regression, Support Vector Machine (SVM),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eXtreme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Gradient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Boosting (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XGBoost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). And I reported F1, 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accuracy, precision and recall. </a:t>
            </a:r>
            <a:endParaRPr lang="en-US" sz="1000" b="0" dirty="0">
              <a:effectLst/>
            </a:endParaRPr>
          </a:p>
          <a:p>
            <a:br>
              <a:rPr lang="en-US" sz="1000" dirty="0"/>
            </a:b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b057c037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6b057c037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Next section is the result and discussion section. </a:t>
            </a:r>
            <a:endParaRPr lang="en-US" sz="1000" b="0" dirty="0">
              <a:effectLst/>
            </a:endParaRPr>
          </a:p>
          <a:p>
            <a:pPr rtl="0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 this graph, I visualized top diseases by sex. Orange indicates female and blue indicates male. </a:t>
            </a:r>
            <a:endParaRPr lang="en-US" sz="1000" b="0" dirty="0">
              <a:effectLst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Hypertension is a common disease for both females and males. The one interesting thing is that 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urinary(</a:t>
            </a:r>
            <a:r>
              <a:rPr lang="ko-KR" alt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유리내리</a:t>
            </a:r>
            <a:r>
              <a:rPr lang="en-US" altLang="ko-K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disease is only common in females. 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//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6b057c037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6b057c037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dirty="0">
                <a:solidFill>
                  <a:srgbClr val="333333"/>
                </a:solidFill>
              </a:rPr>
              <a:t>This graph shows that as the age increases, the size of the circle increases. It clearly shows that older people are susceptible to diseases, and they take a lot of medications.</a:t>
            </a:r>
            <a:r>
              <a:rPr lang="ko" altLang="en-US" sz="1000" dirty="0">
                <a:solidFill>
                  <a:srgbClr val="333333"/>
                </a:solidFill>
              </a:rPr>
              <a:t> </a:t>
            </a:r>
            <a:r>
              <a:rPr lang="en-US" altLang="ko" sz="1100" dirty="0">
                <a:solidFill>
                  <a:srgbClr val="333333"/>
                </a:solidFill>
              </a:rPr>
              <a:t>//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6b057c037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6b057c037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These two graphs show that the median height and weight for Koreans was</a:t>
            </a:r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60 kg and 160cm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This is consistent with previous literature. </a:t>
            </a:r>
            <a:r>
              <a:rPr lang="en-US" altLang="ko" sz="1100" dirty="0">
                <a:solidFill>
                  <a:srgbClr val="333333"/>
                </a:solidFill>
              </a:rPr>
              <a:t>//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s13969@ny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180" dirty="0"/>
              <a:t>Analyzing and Predicting Hypertension using National Healthcare Insurance Claims Dataset</a:t>
            </a:r>
            <a:endParaRPr sz="318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Sukyung Seo (</a:t>
            </a:r>
            <a:r>
              <a:rPr lang="ko" dirty="0">
                <a:hlinkClick r:id="rId3"/>
              </a:rPr>
              <a:t>ss13969@nyu.edu</a:t>
            </a:r>
            <a:r>
              <a:rPr lang="ko" dirty="0"/>
              <a:t>)</a:t>
            </a:r>
            <a:endParaRPr lang="en-US" altLang="ko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05/03/2022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727650" y="12303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Results/Discussion - Performance Metrics (1)</a:t>
            </a:r>
            <a:endParaRPr/>
          </a:p>
        </p:txBody>
      </p:sp>
      <p:graphicFrame>
        <p:nvGraphicFramePr>
          <p:cNvPr id="158" name="Google Shape;158;p22"/>
          <p:cNvGraphicFramePr/>
          <p:nvPr>
            <p:extLst>
              <p:ext uri="{D42A27DB-BD31-4B8C-83A1-F6EECF244321}">
                <p14:modId xmlns:p14="http://schemas.microsoft.com/office/powerpoint/2010/main" val="3035907589"/>
              </p:ext>
            </p:extLst>
          </p:nvPr>
        </p:nvGraphicFramePr>
        <p:xfrm>
          <a:off x="727650" y="1765500"/>
          <a:ext cx="7688725" cy="3276330"/>
        </p:xfrm>
        <a:graphic>
          <a:graphicData uri="http://schemas.openxmlformats.org/drawingml/2006/table">
            <a:tbl>
              <a:tblPr>
                <a:noFill/>
                <a:tableStyleId>{2AD8DD48-560A-46EE-B338-7CDA72F56F23}</a:tableStyleId>
              </a:tblPr>
              <a:tblGrid>
                <a:gridCol w="180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4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1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152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/>
                        <a:t>Model</a:t>
                      </a:r>
                      <a:endParaRPr sz="1100" b="1"/>
                    </a:p>
                  </a:txBody>
                  <a:tcPr marL="91425" marR="68575" marT="91425" marB="91425" anchor="ctr"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 dirty="0"/>
                        <a:t>Accuracy</a:t>
                      </a:r>
                      <a:endParaRPr sz="1100" b="1" dirty="0"/>
                    </a:p>
                  </a:txBody>
                  <a:tcPr marL="91425" marR="68575" marT="91425" marB="91425" anchor="ctr"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/>
                        <a:t>Precision</a:t>
                      </a:r>
                      <a:endParaRPr sz="1100" b="1"/>
                    </a:p>
                  </a:txBody>
                  <a:tcPr marL="91425" marR="68575" marT="91425" marB="91425" anchor="ctr"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/>
                        <a:t>Recall</a:t>
                      </a:r>
                      <a:endParaRPr sz="1100" b="1"/>
                    </a:p>
                  </a:txBody>
                  <a:tcPr marL="91425" marR="68575" marT="91425" marB="91425" anchor="ctr"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/>
                        <a:t>F1</a:t>
                      </a:r>
                      <a:endParaRPr sz="1100" b="1"/>
                    </a:p>
                  </a:txBody>
                  <a:tcPr marL="91425" marR="68575" marT="91425" marB="91425" anchor="ctr"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1524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SGD</a:t>
                      </a:r>
                      <a:endParaRPr sz="1200" b="1"/>
                    </a:p>
                  </a:txBody>
                  <a:tcPr marL="91425" marR="68575" marT="91425" marB="91425" anchor="ctr"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0.5559</a:t>
                      </a:r>
                      <a:endParaRPr sz="1200" b="1"/>
                    </a:p>
                  </a:txBody>
                  <a:tcPr marL="91425" marR="68575" marT="91425" marB="91425" anchor="ctr"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0.7911</a:t>
                      </a:r>
                      <a:endParaRPr sz="1200" b="1"/>
                    </a:p>
                  </a:txBody>
                  <a:tcPr marL="91425" marR="68575" marT="91425" marB="91425" anchor="ctr"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0.1520</a:t>
                      </a:r>
                      <a:endParaRPr sz="1200" b="1"/>
                    </a:p>
                  </a:txBody>
                  <a:tcPr marL="91425" marR="68575" marT="91425" marB="91425" anchor="ctr"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0.2550</a:t>
                      </a:r>
                      <a:endParaRPr sz="1200" b="1"/>
                    </a:p>
                  </a:txBody>
                  <a:tcPr marL="91425" marR="68575" marT="91425" marB="91425" anchor="ctr"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1524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kNN</a:t>
                      </a:r>
                      <a:endParaRPr sz="1200" b="1"/>
                    </a:p>
                  </a:txBody>
                  <a:tcPr marL="91425" marR="68575" marT="91425" marB="91425" anchor="ctr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0.6000</a:t>
                      </a:r>
                      <a:endParaRPr sz="1200" b="1"/>
                    </a:p>
                  </a:txBody>
                  <a:tcPr marL="91425" marR="68575" marT="91425" marB="91425" anchor="ctr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0.5931</a:t>
                      </a:r>
                      <a:endParaRPr sz="1200" b="1"/>
                    </a:p>
                  </a:txBody>
                  <a:tcPr marL="91425" marR="68575" marT="91425" marB="91425" anchor="ctr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0.6371</a:t>
                      </a:r>
                      <a:endParaRPr sz="1200" b="1"/>
                    </a:p>
                  </a:txBody>
                  <a:tcPr marL="91425" marR="68575" marT="91425" marB="91425" anchor="ctr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0.6143</a:t>
                      </a:r>
                      <a:endParaRPr sz="1200" b="1"/>
                    </a:p>
                  </a:txBody>
                  <a:tcPr marL="91425" marR="6857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1524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Decision Tree</a:t>
                      </a:r>
                      <a:endParaRPr sz="1200" b="1"/>
                    </a:p>
                  </a:txBody>
                  <a:tcPr marL="91425" marR="68575" marT="91425" marB="91425" anchor="ctr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0.6652</a:t>
                      </a:r>
                      <a:endParaRPr sz="1200" b="1"/>
                    </a:p>
                  </a:txBody>
                  <a:tcPr marL="91425" marR="68575" marT="91425" marB="91425" anchor="ctr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0.6690</a:t>
                      </a:r>
                      <a:endParaRPr sz="1200" b="1"/>
                    </a:p>
                  </a:txBody>
                  <a:tcPr marL="91425" marR="68575" marT="91425" marB="91425" anchor="ctr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0.6537</a:t>
                      </a:r>
                      <a:endParaRPr sz="1200" b="1"/>
                    </a:p>
                  </a:txBody>
                  <a:tcPr marL="91425" marR="68575" marT="91425" marB="91425" anchor="ctr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0.6613</a:t>
                      </a:r>
                      <a:endParaRPr sz="1200" b="1"/>
                    </a:p>
                  </a:txBody>
                  <a:tcPr marL="91425" marR="6857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1524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Naive Bayes</a:t>
                      </a:r>
                      <a:endParaRPr sz="1200" b="1"/>
                    </a:p>
                  </a:txBody>
                  <a:tcPr marL="91425" marR="68575" marT="91425" marB="91425" anchor="ctr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0.7515</a:t>
                      </a:r>
                      <a:endParaRPr sz="1200" b="1"/>
                    </a:p>
                  </a:txBody>
                  <a:tcPr marL="91425" marR="68575" marT="91425" marB="91425" anchor="ctr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0.7109</a:t>
                      </a:r>
                      <a:endParaRPr sz="1200" b="1"/>
                    </a:p>
                  </a:txBody>
                  <a:tcPr marL="91425" marR="68575" marT="91425" marB="91425" anchor="ctr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0.8475</a:t>
                      </a:r>
                      <a:endParaRPr sz="1200" b="1"/>
                    </a:p>
                  </a:txBody>
                  <a:tcPr marL="91425" marR="68575" marT="91425" marB="91425" anchor="ctr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0.7733</a:t>
                      </a:r>
                      <a:endParaRPr sz="1200" b="1"/>
                    </a:p>
                  </a:txBody>
                  <a:tcPr marL="91425" marR="6857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1524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Logistic Regression</a:t>
                      </a:r>
                      <a:endParaRPr sz="1200" b="1"/>
                    </a:p>
                  </a:txBody>
                  <a:tcPr marL="91425" marR="68575" marT="91425" marB="91425" anchor="ctr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0.7518</a:t>
                      </a:r>
                      <a:endParaRPr sz="1200" b="1"/>
                    </a:p>
                  </a:txBody>
                  <a:tcPr marL="91425" marR="68575" marT="91425" marB="91425" anchor="ctr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0.7324</a:t>
                      </a:r>
                      <a:endParaRPr sz="1200" b="1"/>
                    </a:p>
                  </a:txBody>
                  <a:tcPr marL="91425" marR="68575" marT="91425" marB="91425" anchor="ctr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0.7936</a:t>
                      </a:r>
                      <a:endParaRPr sz="1200" b="1"/>
                    </a:p>
                  </a:txBody>
                  <a:tcPr marL="91425" marR="68575" marT="91425" marB="91425" anchor="ctr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0.7618</a:t>
                      </a:r>
                      <a:endParaRPr sz="1200" b="1"/>
                    </a:p>
                  </a:txBody>
                  <a:tcPr marL="91425" marR="6857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1524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SVM</a:t>
                      </a:r>
                      <a:endParaRPr sz="1200" b="1"/>
                    </a:p>
                  </a:txBody>
                  <a:tcPr marL="91425" marR="68575" marT="91425" marB="91425" anchor="ctr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0.7547</a:t>
                      </a:r>
                      <a:endParaRPr sz="1200" b="1"/>
                    </a:p>
                  </a:txBody>
                  <a:tcPr marL="91425" marR="68575" marT="91425" marB="91425" anchor="ctr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0.7049</a:t>
                      </a:r>
                      <a:endParaRPr sz="1200" b="1"/>
                    </a:p>
                  </a:txBody>
                  <a:tcPr marL="91425" marR="68575" marT="91425" marB="91425" anchor="ctr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0.8762</a:t>
                      </a:r>
                      <a:endParaRPr sz="1200" b="1"/>
                    </a:p>
                  </a:txBody>
                  <a:tcPr marL="91425" marR="68575" marT="91425" marB="91425" anchor="ctr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0.7813</a:t>
                      </a:r>
                      <a:endParaRPr sz="1200" b="1"/>
                    </a:p>
                  </a:txBody>
                  <a:tcPr marL="91425" marR="6857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1524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Random Forest</a:t>
                      </a:r>
                      <a:endParaRPr sz="1200" b="1"/>
                    </a:p>
                  </a:txBody>
                  <a:tcPr marL="91425" marR="68575" marT="91425" marB="91425" anchor="ctr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0.7565</a:t>
                      </a:r>
                      <a:endParaRPr sz="1200" b="1"/>
                    </a:p>
                  </a:txBody>
                  <a:tcPr marL="91425" marR="68575" marT="91425" marB="91425" anchor="ctr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0.7098</a:t>
                      </a:r>
                      <a:endParaRPr sz="1200" b="1"/>
                    </a:p>
                  </a:txBody>
                  <a:tcPr marL="91425" marR="68575" marT="91425" marB="91425" anchor="ctr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0.8678</a:t>
                      </a:r>
                      <a:endParaRPr sz="1200" b="1"/>
                    </a:p>
                  </a:txBody>
                  <a:tcPr marL="91425" marR="68575" marT="91425" marB="91425" anchor="ctr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0.7809</a:t>
                      </a:r>
                      <a:endParaRPr sz="1200" b="1"/>
                    </a:p>
                  </a:txBody>
                  <a:tcPr marL="91425" marR="6857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1524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XGBoost</a:t>
                      </a:r>
                      <a:endParaRPr sz="1200" b="1"/>
                    </a:p>
                  </a:txBody>
                  <a:tcPr marL="91425" marR="68575" marT="91425" marB="91425" anchor="ctr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/>
                        <a:t>0.7621</a:t>
                      </a:r>
                      <a:endParaRPr sz="1200" b="1" dirty="0"/>
                    </a:p>
                  </a:txBody>
                  <a:tcPr marL="91425" marR="68575" marT="91425" marB="91425" anchor="ctr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0.7111</a:t>
                      </a:r>
                      <a:endParaRPr sz="1200" b="1"/>
                    </a:p>
                  </a:txBody>
                  <a:tcPr marL="91425" marR="68575" marT="91425" marB="91425" anchor="ctr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0.8828</a:t>
                      </a:r>
                      <a:endParaRPr sz="1200" b="1"/>
                    </a:p>
                  </a:txBody>
                  <a:tcPr marL="91425" marR="68575" marT="91425" marB="91425" anchor="ctr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/>
                        <a:t>0.7877</a:t>
                      </a:r>
                      <a:endParaRPr sz="1200" b="1" dirty="0"/>
                    </a:p>
                  </a:txBody>
                  <a:tcPr marL="91425" marR="68575" marT="91425" marB="914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9" name="Google Shape;159;p22"/>
          <p:cNvSpPr/>
          <p:nvPr/>
        </p:nvSpPr>
        <p:spPr>
          <a:xfrm>
            <a:off x="2461550" y="4629300"/>
            <a:ext cx="808200" cy="401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0" name="Google Shape;160;p22"/>
          <p:cNvCxnSpPr>
            <a:endCxn id="159" idx="3"/>
          </p:cNvCxnSpPr>
          <p:nvPr/>
        </p:nvCxnSpPr>
        <p:spPr>
          <a:xfrm rot="-5400000" flipH="1">
            <a:off x="1993850" y="3553950"/>
            <a:ext cx="2429400" cy="122400"/>
          </a:xfrm>
          <a:prstGeom prst="curvedConnector4">
            <a:avLst>
              <a:gd name="adj1" fmla="val 44360"/>
              <a:gd name="adj2" fmla="val 2945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" name="Google Shape;161;p22"/>
          <p:cNvSpPr txBox="1"/>
          <p:nvPr/>
        </p:nvSpPr>
        <p:spPr>
          <a:xfrm>
            <a:off x="3269750" y="2782500"/>
            <a:ext cx="67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x1.37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Results/Discussion - Performance Metrics (2)</a:t>
            </a:r>
            <a:endParaRPr/>
          </a:p>
        </p:txBody>
      </p:sp>
      <p:graphicFrame>
        <p:nvGraphicFramePr>
          <p:cNvPr id="167" name="Google Shape;167;p23"/>
          <p:cNvGraphicFramePr/>
          <p:nvPr/>
        </p:nvGraphicFramePr>
        <p:xfrm>
          <a:off x="834475" y="1853850"/>
          <a:ext cx="6921850" cy="2925840"/>
        </p:xfrm>
        <a:graphic>
          <a:graphicData uri="http://schemas.openxmlformats.org/drawingml/2006/table">
            <a:tbl>
              <a:tblPr>
                <a:noFill/>
                <a:tableStyleId>{2AD8DD48-560A-46EE-B338-7CDA72F56F23}</a:tableStyleId>
              </a:tblPr>
              <a:tblGrid>
                <a:gridCol w="161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7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5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152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Model</a:t>
                      </a:r>
                      <a:endParaRPr sz="1200" b="1"/>
                    </a:p>
                  </a:txBody>
                  <a:tcPr marL="91425" marR="68575" marT="91425" marB="91425"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Accuracy</a:t>
                      </a:r>
                      <a:endParaRPr sz="1200" b="1"/>
                    </a:p>
                  </a:txBody>
                  <a:tcPr marL="91425" marR="68575" marT="91425" marB="91425"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Precision</a:t>
                      </a:r>
                      <a:endParaRPr sz="1200" b="1"/>
                    </a:p>
                  </a:txBody>
                  <a:tcPr marL="91425" marR="68575" marT="91425" marB="91425"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Recall</a:t>
                      </a:r>
                      <a:endParaRPr sz="1200" b="1"/>
                    </a:p>
                  </a:txBody>
                  <a:tcPr marL="91425" marR="68575" marT="91425" marB="91425"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F1</a:t>
                      </a:r>
                      <a:endParaRPr sz="1200" b="1"/>
                    </a:p>
                  </a:txBody>
                  <a:tcPr marL="91425" marR="68575" marT="91425" marB="91425"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1524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SGD</a:t>
                      </a:r>
                      <a:endParaRPr sz="1200" b="1"/>
                    </a:p>
                  </a:txBody>
                  <a:tcPr marL="91425" marR="68575" marT="91425" marB="91425"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0.7526</a:t>
                      </a:r>
                      <a:endParaRPr sz="1200" b="1"/>
                    </a:p>
                  </a:txBody>
                  <a:tcPr marL="91425" marR="68575" marT="91425" marB="91425"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0.6863</a:t>
                      </a:r>
                      <a:endParaRPr sz="1200" b="1"/>
                    </a:p>
                  </a:txBody>
                  <a:tcPr marL="91425" marR="68575" marT="91425" marB="91425"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0.9305</a:t>
                      </a:r>
                      <a:endParaRPr sz="1200" b="1"/>
                    </a:p>
                  </a:txBody>
                  <a:tcPr marL="91425" marR="68575" marT="91425" marB="91425"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0.7899</a:t>
                      </a:r>
                      <a:endParaRPr sz="1200" b="1"/>
                    </a:p>
                  </a:txBody>
                  <a:tcPr marL="91425" marR="68575" marT="91425" marB="91425"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1524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kNN</a:t>
                      </a:r>
                      <a:endParaRPr sz="1200" b="1"/>
                    </a:p>
                  </a:txBody>
                  <a:tcPr marL="91425" marR="6857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0.6708</a:t>
                      </a:r>
                      <a:endParaRPr sz="1200" b="1"/>
                    </a:p>
                  </a:txBody>
                  <a:tcPr marL="91425" marR="6857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0.6465</a:t>
                      </a:r>
                      <a:endParaRPr sz="1200" b="1"/>
                    </a:p>
                  </a:txBody>
                  <a:tcPr marL="91425" marR="6857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0.7537</a:t>
                      </a:r>
                      <a:endParaRPr sz="1200" b="1"/>
                    </a:p>
                  </a:txBody>
                  <a:tcPr marL="91425" marR="6857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0.6960</a:t>
                      </a:r>
                      <a:endParaRPr sz="1200" b="1"/>
                    </a:p>
                  </a:txBody>
                  <a:tcPr marL="91425" marR="6857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1524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Decision Tree</a:t>
                      </a:r>
                      <a:endParaRPr sz="1200" b="1"/>
                    </a:p>
                  </a:txBody>
                  <a:tcPr marL="91425" marR="6857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0.7619</a:t>
                      </a:r>
                      <a:endParaRPr sz="1200" b="1"/>
                    </a:p>
                  </a:txBody>
                  <a:tcPr marL="91425" marR="6857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0.7121</a:t>
                      </a:r>
                      <a:endParaRPr sz="1200" b="1"/>
                    </a:p>
                  </a:txBody>
                  <a:tcPr marL="91425" marR="6857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0.8791</a:t>
                      </a:r>
                      <a:endParaRPr sz="1200" b="1"/>
                    </a:p>
                  </a:txBody>
                  <a:tcPr marL="91425" marR="6857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0.7869</a:t>
                      </a:r>
                      <a:endParaRPr sz="1200" b="1"/>
                    </a:p>
                  </a:txBody>
                  <a:tcPr marL="91425" marR="6857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1524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Naive Bayes</a:t>
                      </a:r>
                      <a:endParaRPr sz="1200" b="1"/>
                    </a:p>
                  </a:txBody>
                  <a:tcPr marL="91425" marR="6857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0.7542</a:t>
                      </a:r>
                      <a:endParaRPr sz="1200" b="1"/>
                    </a:p>
                  </a:txBody>
                  <a:tcPr marL="91425" marR="6857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0.7061</a:t>
                      </a:r>
                      <a:endParaRPr sz="1200" b="1"/>
                    </a:p>
                  </a:txBody>
                  <a:tcPr marL="91425" marR="6857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0.8708</a:t>
                      </a:r>
                      <a:endParaRPr sz="1200" b="1"/>
                    </a:p>
                  </a:txBody>
                  <a:tcPr marL="91425" marR="6857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0.7799</a:t>
                      </a:r>
                      <a:endParaRPr sz="1200" b="1"/>
                    </a:p>
                  </a:txBody>
                  <a:tcPr marL="91425" marR="6857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1524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SVM</a:t>
                      </a:r>
                      <a:endParaRPr sz="1200" b="1"/>
                    </a:p>
                  </a:txBody>
                  <a:tcPr marL="91425" marR="6857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0.6316</a:t>
                      </a:r>
                      <a:endParaRPr sz="1200" b="1"/>
                    </a:p>
                  </a:txBody>
                  <a:tcPr marL="91425" marR="6857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0.6535</a:t>
                      </a:r>
                      <a:endParaRPr sz="1200" b="1"/>
                    </a:p>
                  </a:txBody>
                  <a:tcPr marL="91425" marR="6857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0.5603</a:t>
                      </a:r>
                      <a:endParaRPr sz="1200" b="1"/>
                    </a:p>
                  </a:txBody>
                  <a:tcPr marL="91425" marR="6857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0.6033</a:t>
                      </a:r>
                      <a:endParaRPr sz="1200" b="1"/>
                    </a:p>
                  </a:txBody>
                  <a:tcPr marL="91425" marR="6857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1524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Random Forest</a:t>
                      </a:r>
                      <a:endParaRPr sz="1200" b="1"/>
                    </a:p>
                  </a:txBody>
                  <a:tcPr marL="91425" marR="6857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0.7590</a:t>
                      </a:r>
                      <a:endParaRPr sz="1200" b="1"/>
                    </a:p>
                  </a:txBody>
                  <a:tcPr marL="91425" marR="6857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0.7039</a:t>
                      </a:r>
                      <a:endParaRPr sz="1200" b="1"/>
                    </a:p>
                  </a:txBody>
                  <a:tcPr marL="91425" marR="6857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0.8941</a:t>
                      </a:r>
                      <a:endParaRPr sz="1200" b="1"/>
                    </a:p>
                  </a:txBody>
                  <a:tcPr marL="91425" marR="6857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0.7877</a:t>
                      </a:r>
                      <a:endParaRPr sz="1200" b="1"/>
                    </a:p>
                  </a:txBody>
                  <a:tcPr marL="91425" marR="6857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1524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XGBoost</a:t>
                      </a:r>
                      <a:endParaRPr sz="1200" b="1"/>
                    </a:p>
                  </a:txBody>
                  <a:tcPr marL="91425" marR="6857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0.7620</a:t>
                      </a:r>
                      <a:endParaRPr sz="1200" b="1"/>
                    </a:p>
                  </a:txBody>
                  <a:tcPr marL="91425" marR="6857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0.7109</a:t>
                      </a:r>
                      <a:endParaRPr sz="1200" b="1"/>
                    </a:p>
                  </a:txBody>
                  <a:tcPr marL="91425" marR="6857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0.8830</a:t>
                      </a:r>
                      <a:endParaRPr sz="1200" b="1"/>
                    </a:p>
                  </a:txBody>
                  <a:tcPr marL="91425" marR="6857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0.7877</a:t>
                      </a:r>
                      <a:endParaRPr sz="1200" b="1"/>
                    </a:p>
                  </a:txBody>
                  <a:tcPr marL="91425" marR="6857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Feature importance in XGBoost</a:t>
            </a:r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500" y="1853862"/>
            <a:ext cx="6001000" cy="281452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4"/>
          <p:cNvSpPr txBox="1"/>
          <p:nvPr/>
        </p:nvSpPr>
        <p:spPr>
          <a:xfrm>
            <a:off x="4819975" y="3560425"/>
            <a:ext cx="2270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rabicPeriod"/>
            </a:pPr>
            <a:r>
              <a:rPr lang="ko" sz="1200"/>
              <a:t>Age - </a:t>
            </a:r>
            <a:r>
              <a:rPr lang="ko" sz="1200">
                <a:highlight>
                  <a:srgbClr val="FFFFFF"/>
                </a:highlight>
              </a:rPr>
              <a:t>Gurven et al., 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rabicPeriod"/>
            </a:pPr>
            <a:r>
              <a:rPr lang="ko" sz="1200"/>
              <a:t>Sex - </a:t>
            </a:r>
            <a:r>
              <a:rPr lang="ko" sz="1200">
                <a:highlight>
                  <a:srgbClr val="FFFFFF"/>
                </a:highlight>
              </a:rPr>
              <a:t>Reckelhoff et al., 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Conclusion</a:t>
            </a:r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ko" sz="1500">
                <a:latin typeface="Arial"/>
                <a:ea typeface="Arial"/>
                <a:cs typeface="Arial"/>
                <a:sym typeface="Arial"/>
              </a:rPr>
              <a:t>The accuracy scores improved 1.37x when using the XGBoost model.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ko" sz="1500">
                <a:latin typeface="Arial"/>
                <a:ea typeface="Arial"/>
                <a:cs typeface="Arial"/>
                <a:sym typeface="Arial"/>
              </a:rPr>
              <a:t>A similar approach could be taken to many different diseases.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ko" sz="1500">
                <a:latin typeface="Arial"/>
                <a:ea typeface="Arial"/>
                <a:cs typeface="Arial"/>
                <a:sym typeface="Arial"/>
              </a:rPr>
              <a:t>The limitation of this method is that if there is a disease with a small number of patients, it is hard to apply machine learning algorithms because it cannot fully exploit the characteristics of machine learning.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ko" sz="1500">
                <a:latin typeface="Arial"/>
                <a:ea typeface="Arial"/>
                <a:cs typeface="Arial"/>
                <a:sym typeface="Arial"/>
              </a:rPr>
              <a:t>However, since healthcare data is accumulating quickly, this limitation will likely be overcome in the near future. 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Demo</a:t>
            </a:r>
            <a:endParaRPr/>
          </a:p>
        </p:txBody>
      </p:sp>
      <p:sp>
        <p:nvSpPr>
          <p:cNvPr id="187" name="Google Shape;187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See Google colab file </a:t>
            </a:r>
            <a:endParaRPr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ECE60B4E-6C90-2A1F-6D75-C4BE50F17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793" y="1021180"/>
            <a:ext cx="997360" cy="9973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QnA</a:t>
            </a:r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Questions? </a:t>
            </a:r>
            <a:endParaRPr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41DB0D0A-E145-AE25-BCD0-C5E453960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276" y="1028550"/>
            <a:ext cx="1050325" cy="10503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References </a:t>
            </a:r>
            <a:endParaRPr/>
          </a:p>
        </p:txBody>
      </p:sp>
      <p:sp>
        <p:nvSpPr>
          <p:cNvPr id="199" name="Google Shape;199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0" algn="just" rtl="0">
              <a:lnSpc>
                <a:spcPct val="7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Mawaw, P. M., Yav, T., Mukuku, O., Lukanka, O., Kazadi, P. M., Tambwe, D., ... &amp; Luboya, O. N. (2017). Prevalence of obesity, diabetes mellitus, hypertension and associated risk factors in a mining workforce, Democratic Republic of Congo. </a:t>
            </a:r>
            <a:r>
              <a:rPr lang="ko" sz="900" i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Pan African Medical Journal</a:t>
            </a:r>
            <a:r>
              <a:rPr lang="ko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" sz="900" i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28</a:t>
            </a:r>
            <a:r>
              <a:rPr lang="ko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(1).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just" rtl="0">
              <a:lnSpc>
                <a:spcPct val="76363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Kirkland, E. B., Heincelman, M., Bishu, K. G., Schumann, S. O., Schreiner, A., Axon, R. N., ... &amp; Moran, W. P. (2018). Trends in healthcare expenditures among US adults with hypertension: national estimates, 2003–2014. </a:t>
            </a:r>
            <a:r>
              <a:rPr lang="ko" sz="900" i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Journal of the American Heart Association</a:t>
            </a:r>
            <a:r>
              <a:rPr lang="ko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" sz="900" i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ko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(11), e008731.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just" rtl="0">
              <a:lnSpc>
                <a:spcPct val="76363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Lackland, D. T. (2017). Early-Life Detection of Hypertension Risks: Implications for Clinical Practice and Research. </a:t>
            </a:r>
            <a:r>
              <a:rPr lang="ko" sz="900" i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Hypertension</a:t>
            </a:r>
            <a:r>
              <a:rPr lang="ko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" sz="900" i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70</a:t>
            </a:r>
            <a:r>
              <a:rPr lang="ko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(3), 486-487.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just" rtl="0">
              <a:lnSpc>
                <a:spcPct val="76363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Krishnamurthy, S., Ks, K., Dovgan, E., Luštrek, M., Gradišek Piletič, B., Srinivasan, K., ... &amp; Syed-Abdul, S. (2021, May). Machine learning prediction models for chronic kidney disease using national health insurance claim data in Taiwan. In </a:t>
            </a:r>
            <a:r>
              <a:rPr lang="ko" sz="900" i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Healthcare</a:t>
            </a:r>
            <a:r>
              <a:rPr lang="ko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(Vol. 9, No. 5, p. 546). Multidisciplinary Digital Publishing Institute.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just" rtl="0">
              <a:lnSpc>
                <a:spcPct val="76363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Gurven, M., Blackwell, A. D., Rodríguez, D. E., Stieglitz, J., &amp; Kaplan, H. (2012). Does blood pressure inevitably rise with age? Longitudinal evidence among forager-horticulturalists. </a:t>
            </a:r>
            <a:r>
              <a:rPr lang="ko" sz="900" i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Hypertension</a:t>
            </a:r>
            <a:r>
              <a:rPr lang="ko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" sz="900" i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60</a:t>
            </a:r>
            <a:r>
              <a:rPr lang="ko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(1), 25-33.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just" rtl="0">
              <a:lnSpc>
                <a:spcPct val="76363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Reckelhoff, J. F. (2001). Gender differences in the regulation of blood pressure. </a:t>
            </a:r>
            <a:r>
              <a:rPr lang="ko" sz="900" i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Hypertension</a:t>
            </a:r>
            <a:r>
              <a:rPr lang="ko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" sz="900" i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37</a:t>
            </a:r>
            <a:r>
              <a:rPr lang="ko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(5), 1199-1208.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7E9B-4F0C-244B-02BD-D96D2E24C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2036550"/>
            <a:ext cx="7688700" cy="535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4502D09-B6C2-21AD-2A5B-C31187309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232" y="2571750"/>
            <a:ext cx="1199535" cy="119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6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Introduction (1)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19984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056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88"/>
              <a:buFont typeface="Arial"/>
              <a:buChar char="-"/>
            </a:pPr>
            <a:r>
              <a:rPr lang="ko" sz="1487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Hypertension is one of the most critical diseases in the world. It is often comorbid with other diseases such as diabetes and obesity</a:t>
            </a:r>
            <a:endParaRPr sz="1487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056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88"/>
              <a:buFont typeface="Arial"/>
              <a:buChar char="-"/>
            </a:pPr>
            <a:r>
              <a:rPr lang="ko" sz="1487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It can further lead to life-threatening conditions including cardiovascular diseases.</a:t>
            </a:r>
            <a:endParaRPr sz="1487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056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88"/>
              <a:buFont typeface="Arial"/>
              <a:buChar char="-"/>
            </a:pPr>
            <a:r>
              <a:rPr lang="ko" sz="1487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33% of US adults already have hypertension and pay nearly $2000 more per year for medical care than patients who do not have hypertension.</a:t>
            </a:r>
            <a:endParaRPr sz="1487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056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88"/>
              <a:buFont typeface="Arial"/>
              <a:buChar char="-"/>
            </a:pPr>
            <a:r>
              <a:rPr lang="ko" sz="1487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Thus, the identification of hypertension in its early stages is a key to preventing further, more deadly complications.</a:t>
            </a:r>
            <a:endParaRPr sz="1487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Introduction (2)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23056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88"/>
              <a:buFont typeface="Arial"/>
              <a:buChar char="-"/>
            </a:pPr>
            <a:r>
              <a:rPr lang="ko" sz="1487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Krishnamurthy et al., predicted the occurrence of Chronic Kidney Disease (CKD) using Taiwan’s National Health Insurance Research database. </a:t>
            </a:r>
            <a:endParaRPr sz="1487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056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88"/>
              <a:buFont typeface="Arial"/>
              <a:buChar char="-"/>
            </a:pPr>
            <a:r>
              <a:rPr lang="ko" sz="1487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They developed a machine-learning model using medication and comorbidity information from the database to find correlations and aggregate health data.</a:t>
            </a:r>
            <a:endParaRPr sz="1487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056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88"/>
              <a:buFont typeface="Arial"/>
              <a:buChar char="-"/>
            </a:pPr>
            <a:r>
              <a:rPr lang="ko" sz="1487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This study proposed a machine learning approach for the prediction and identification of hypertension by leveraging Korea’s national health insurance claim data.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Methodology (1)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ko" sz="1600" b="1" dirty="0">
                <a:latin typeface="Arial"/>
                <a:ea typeface="Arial"/>
                <a:cs typeface="Arial"/>
                <a:sym typeface="Arial"/>
              </a:rPr>
              <a:t>Dataset Collection</a:t>
            </a:r>
            <a:endParaRPr sz="16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ko" sz="1500" dirty="0">
                <a:latin typeface="Arial"/>
                <a:ea typeface="Arial"/>
                <a:cs typeface="Arial"/>
                <a:sym typeface="Arial"/>
              </a:rPr>
              <a:t>Downloaded two kinds of Korean National Healthcare Insurance Claims Database (02/2022).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ko" sz="1500" dirty="0">
                <a:latin typeface="Arial"/>
                <a:ea typeface="Arial"/>
                <a:cs typeface="Arial"/>
                <a:sym typeface="Arial"/>
              </a:rPr>
              <a:t>Patient’s Basic Examination Data (i.e. AST/cholesterol blood test)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ko" sz="1500" dirty="0">
                <a:latin typeface="Arial"/>
                <a:ea typeface="Arial"/>
                <a:cs typeface="Arial"/>
                <a:sym typeface="Arial"/>
              </a:rPr>
              <a:t>Patient’s Disease Data 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1200" y="3073850"/>
            <a:ext cx="1703599" cy="170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7300" y="3855425"/>
            <a:ext cx="766100" cy="76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1381" y="3590103"/>
            <a:ext cx="1149819" cy="11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Methodology (2)</a:t>
            </a: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ko" sz="1600" b="1">
                <a:latin typeface="Arial"/>
                <a:ea typeface="Arial"/>
                <a:cs typeface="Arial"/>
                <a:sym typeface="Arial"/>
              </a:rPr>
              <a:t>Dataset Preprocessing</a:t>
            </a:r>
            <a:endParaRPr sz="16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ko" sz="1400">
                <a:latin typeface="Arial"/>
                <a:ea typeface="Arial"/>
                <a:cs typeface="Arial"/>
                <a:sym typeface="Arial"/>
              </a:rPr>
              <a:t>Combined two kinds of data based on the patient’s unique code and removed missing values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ko" sz="1400">
                <a:latin typeface="Arial"/>
                <a:ea typeface="Arial"/>
                <a:cs typeface="Arial"/>
                <a:sym typeface="Arial"/>
              </a:rPr>
              <a:t>If patients experienced hypertension, I excluded their other disease records.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ko" sz="1400">
                <a:latin typeface="Arial"/>
                <a:ea typeface="Arial"/>
                <a:cs typeface="Arial"/>
                <a:sym typeface="Arial"/>
              </a:rPr>
              <a:t>If one patient had several records with different disease codes, I kept only one record.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ko" sz="1400" i="1">
                <a:latin typeface="Arial"/>
                <a:ea typeface="Arial"/>
                <a:cs typeface="Arial"/>
                <a:sym typeface="Arial"/>
              </a:rPr>
              <a:t>Positive samples</a:t>
            </a:r>
            <a:r>
              <a:rPr lang="ko" sz="1400">
                <a:latin typeface="Arial"/>
                <a:ea typeface="Arial"/>
                <a:cs typeface="Arial"/>
                <a:sym typeface="Arial"/>
              </a:rPr>
              <a:t> : patients who experienced high blood pressure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ko" sz="1400" i="1">
                <a:latin typeface="Arial"/>
                <a:ea typeface="Arial"/>
                <a:cs typeface="Arial"/>
                <a:sym typeface="Arial"/>
              </a:rPr>
              <a:t>Negative samples</a:t>
            </a:r>
            <a:r>
              <a:rPr lang="ko" sz="1400">
                <a:latin typeface="Arial"/>
                <a:ea typeface="Arial"/>
                <a:cs typeface="Arial"/>
                <a:sym typeface="Arial"/>
              </a:rPr>
              <a:t> : patients who experienced other diseases 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7400" y="3477975"/>
            <a:ext cx="1409725" cy="14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Methodology (3)</a:t>
            </a: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ko" sz="1600" b="1">
                <a:latin typeface="Arial"/>
                <a:ea typeface="Arial"/>
                <a:cs typeface="Arial"/>
                <a:sym typeface="Arial"/>
              </a:rPr>
              <a:t>Dataset Visualization</a:t>
            </a:r>
            <a:endParaRPr sz="16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ko" sz="1400">
                <a:latin typeface="Arial"/>
                <a:ea typeface="Arial"/>
                <a:cs typeface="Arial"/>
                <a:sym typeface="Arial"/>
              </a:rPr>
              <a:t>Disease types based on sex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ko" sz="1400">
                <a:latin typeface="Arial"/>
                <a:ea typeface="Arial"/>
                <a:cs typeface="Arial"/>
                <a:sym typeface="Arial"/>
              </a:rPr>
              <a:t>Average number of prescription days by age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ko" sz="1600" b="1">
                <a:latin typeface="Arial"/>
                <a:ea typeface="Arial"/>
                <a:cs typeface="Arial"/>
                <a:sym typeface="Arial"/>
              </a:rPr>
              <a:t>Adopting Machine Learning Techniques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ko" sz="1400">
                <a:latin typeface="Arial"/>
                <a:ea typeface="Arial"/>
                <a:cs typeface="Arial"/>
                <a:sym typeface="Arial"/>
              </a:rPr>
              <a:t>Adopted eight machine learning algorithms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ko" sz="1400">
                <a:latin typeface="Arial"/>
                <a:ea typeface="Arial"/>
                <a:cs typeface="Arial"/>
                <a:sym typeface="Arial"/>
              </a:rPr>
              <a:t>Decision Tree, Random Forest, Stochastic Gradient Descent (SGD), k-Nearest Neighbor(kNN), Naive Bayes, Logistic Regression, Support Vector Machine (SVM), eXtreme Gradient Boosting (XGBoost)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ko" sz="1400">
                <a:latin typeface="Arial"/>
                <a:ea typeface="Arial"/>
                <a:cs typeface="Arial"/>
                <a:sym typeface="Arial"/>
              </a:rPr>
              <a:t>Reported F1, accuracy, precision and recall. 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0375" y="2041350"/>
            <a:ext cx="1060800" cy="10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6075" y="3882125"/>
            <a:ext cx="1206950" cy="120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Results/Discussion - Visualization (1) 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221" y="1809346"/>
            <a:ext cx="4522339" cy="2800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/>
          <p:nvPr/>
        </p:nvSpPr>
        <p:spPr>
          <a:xfrm>
            <a:off x="2122500" y="2719100"/>
            <a:ext cx="878700" cy="369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2914150" y="3648450"/>
            <a:ext cx="699900" cy="5997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Results/Discussion - Visualization (2)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0550" y="1853850"/>
            <a:ext cx="3465386" cy="31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/>
          <p:nvPr/>
        </p:nvSpPr>
        <p:spPr>
          <a:xfrm>
            <a:off x="4873575" y="3200375"/>
            <a:ext cx="642000" cy="6129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Results/Discussion - Visualization (3)</a:t>
            </a:r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26" y="2078875"/>
            <a:ext cx="5423822" cy="24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/>
          <p:nvPr/>
        </p:nvSpPr>
        <p:spPr>
          <a:xfrm>
            <a:off x="4727625" y="2571750"/>
            <a:ext cx="642000" cy="6129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7725" y="1853862"/>
            <a:ext cx="3643600" cy="312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/>
          <p:nvPr/>
        </p:nvSpPr>
        <p:spPr>
          <a:xfrm>
            <a:off x="6938525" y="2030600"/>
            <a:ext cx="642000" cy="6129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1"/>
          <p:cNvSpPr txBox="1"/>
          <p:nvPr/>
        </p:nvSpPr>
        <p:spPr>
          <a:xfrm>
            <a:off x="4727625" y="3217600"/>
            <a:ext cx="70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60 kg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6905825" y="1453650"/>
            <a:ext cx="106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160 cm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1630</Words>
  <Application>Microsoft Macintosh PowerPoint</Application>
  <PresentationFormat>On-screen Show (16:9)</PresentationFormat>
  <Paragraphs>171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Lato</vt:lpstr>
      <vt:lpstr>Raleway</vt:lpstr>
      <vt:lpstr>Arial</vt:lpstr>
      <vt:lpstr>Streamline</vt:lpstr>
      <vt:lpstr>Analyzing and Predicting Hypertension using National Healthcare Insurance Claims Dataset</vt:lpstr>
      <vt:lpstr>Introduction (1)</vt:lpstr>
      <vt:lpstr>Introduction (2)</vt:lpstr>
      <vt:lpstr>Methodology (1)</vt:lpstr>
      <vt:lpstr>Methodology (2)</vt:lpstr>
      <vt:lpstr>Methodology (3)</vt:lpstr>
      <vt:lpstr>Results/Discussion - Visualization (1) </vt:lpstr>
      <vt:lpstr>Results/Discussion - Visualization (2)</vt:lpstr>
      <vt:lpstr>Results/Discussion - Visualization (3)</vt:lpstr>
      <vt:lpstr>Results/Discussion - Performance Metrics (1)</vt:lpstr>
      <vt:lpstr>Results/Discussion - Performance Metrics (2)</vt:lpstr>
      <vt:lpstr>Feature importance in XGBoost</vt:lpstr>
      <vt:lpstr>Conclusion</vt:lpstr>
      <vt:lpstr>Demo</vt:lpstr>
      <vt:lpstr>QnA</vt:lpstr>
      <vt:lpstr>References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and Predicting Hypertensions using National Healthcare Insurance Claims Dataset</dc:title>
  <cp:lastModifiedBy>SukyungSeo</cp:lastModifiedBy>
  <cp:revision>4</cp:revision>
  <dcterms:modified xsi:type="dcterms:W3CDTF">2022-05-03T23:06:45Z</dcterms:modified>
</cp:coreProperties>
</file>