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30" r:id="rId1"/>
  </p:sldMasterIdLst>
  <p:sldIdLst>
    <p:sldId id="256" r:id="rId2"/>
    <p:sldId id="1131" r:id="rId3"/>
    <p:sldId id="1120" r:id="rId4"/>
    <p:sldId id="259" r:id="rId5"/>
    <p:sldId id="1122" r:id="rId6"/>
    <p:sldId id="1130" r:id="rId7"/>
    <p:sldId id="1128" r:id="rId8"/>
    <p:sldId id="1124" r:id="rId9"/>
    <p:sldId id="1123" r:id="rId10"/>
    <p:sldId id="1125" r:id="rId11"/>
    <p:sldId id="112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4" d="100"/>
          <a:sy n="114" d="100"/>
        </p:scale>
        <p:origin x="36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AAD347D-5ACD-4C99-B74B-A9C85AD731AF}" type="datetimeFigureOut">
              <a:rPr lang="en-US" smtClean="0"/>
              <a:t>1/30/2019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57F1E4F-1CFF-5643-939E-02111984F565}" type="slidenum">
              <a:rPr lang="en-US" smtClean="0"/>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65180564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07997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26372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96027F-7875-4030-9381-8BD8C4F21935}" type="datetimeFigureOut">
              <a:rPr lang="en-US" smtClean="0"/>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92232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9796027F-7875-4030-9381-8BD8C4F21935}" type="datetimeFigureOut">
              <a:rPr lang="en-US" smtClean="0"/>
              <a:t>1/30/2019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57F1E4F-1CFF-5643-939E-02111984F565}" type="slidenum">
              <a:rPr lang="en-US" smtClean="0"/>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57102127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0311731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8269662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45596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6869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509A250-FF31-4206-8172-F9D3106AACB1}" type="datetimeFigureOut">
              <a:rPr lang="en-US" smtClean="0"/>
              <a:t>1/30/2019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02111984F565}"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462946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AAD347D-5ACD-4C99-B74B-A9C85AD731AF}" type="datetimeFigureOut">
              <a:rPr lang="en-US" smtClean="0"/>
              <a:t>1/30/2019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02111984F565}"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439330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4AAD347D-5ACD-4C99-B74B-A9C85AD731AF}" type="datetimeFigureOut">
              <a:rPr lang="en-US" smtClean="0"/>
              <a:t>1/30/2019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57F1E4F-1CFF-5643-939E-02111984F565}" type="slidenum">
              <a:rPr lang="en-US" smtClean="0"/>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63230775"/>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013F9-C5EF-478B-A6AE-E49B39F34B60}"/>
              </a:ext>
            </a:extLst>
          </p:cNvPr>
          <p:cNvSpPr>
            <a:spLocks noGrp="1"/>
          </p:cNvSpPr>
          <p:nvPr>
            <p:ph type="ctrTitle"/>
          </p:nvPr>
        </p:nvSpPr>
        <p:spPr>
          <a:xfrm>
            <a:off x="1154955" y="172674"/>
            <a:ext cx="8825658" cy="3329581"/>
          </a:xfrm>
        </p:spPr>
        <p:txBody>
          <a:bodyPr/>
          <a:lstStyle/>
          <a:p>
            <a:r>
              <a:rPr lang="en-IN" sz="4000" dirty="0"/>
              <a:t>Energy models for oil and gas supply and demand: Linear Programming</a:t>
            </a:r>
          </a:p>
        </p:txBody>
      </p:sp>
      <p:sp>
        <p:nvSpPr>
          <p:cNvPr id="3" name="Subtitle 2">
            <a:extLst>
              <a:ext uri="{FF2B5EF4-FFF2-40B4-BE49-F238E27FC236}">
                <a16:creationId xmlns:a16="http://schemas.microsoft.com/office/drawing/2014/main" id="{769B439D-6DF7-4380-9F57-029ADF0B946F}"/>
              </a:ext>
            </a:extLst>
          </p:cNvPr>
          <p:cNvSpPr>
            <a:spLocks noGrp="1"/>
          </p:cNvSpPr>
          <p:nvPr>
            <p:ph type="subTitle" idx="1"/>
          </p:nvPr>
        </p:nvSpPr>
        <p:spPr/>
        <p:txBody>
          <a:bodyPr>
            <a:normAutofit/>
          </a:bodyPr>
          <a:lstStyle/>
          <a:p>
            <a:pPr algn="r"/>
            <a:r>
              <a:rPr lang="en-IN" b="1" dirty="0"/>
              <a:t>Tarun Kumar</a:t>
            </a:r>
          </a:p>
          <a:p>
            <a:pPr algn="r"/>
            <a:r>
              <a:rPr lang="en-IN" b="1" dirty="0"/>
              <a:t>16je001895</a:t>
            </a:r>
          </a:p>
        </p:txBody>
      </p:sp>
    </p:spTree>
    <p:extLst>
      <p:ext uri="{BB962C8B-B14F-4D97-AF65-F5344CB8AC3E}">
        <p14:creationId xmlns:p14="http://schemas.microsoft.com/office/powerpoint/2010/main" val="411228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p:cNvSpPr>
            <a:spLocks/>
          </p:cNvSpPr>
          <p:nvPr/>
        </p:nvSpPr>
        <p:spPr bwMode="auto">
          <a:xfrm>
            <a:off x="4688966" y="4254500"/>
            <a:ext cx="1762125" cy="1057275"/>
          </a:xfrm>
          <a:custGeom>
            <a:avLst/>
            <a:gdLst>
              <a:gd name="T0" fmla="*/ 352297 w 1762125"/>
              <a:gd name="T1" fmla="*/ 0 h 1057910"/>
              <a:gd name="T2" fmla="*/ 0 w 1762125"/>
              <a:gd name="T3" fmla="*/ 0 h 1057910"/>
              <a:gd name="T4" fmla="*/ 616584 w 1762125"/>
              <a:gd name="T5" fmla="*/ 1057655 h 1057910"/>
              <a:gd name="T6" fmla="*/ 1761744 w 1762125"/>
              <a:gd name="T7" fmla="*/ 1057655 h 1057910"/>
              <a:gd name="T8" fmla="*/ 352297 w 1762125"/>
              <a:gd name="T9" fmla="*/ 0 h 1057910"/>
            </a:gdLst>
            <a:ahLst/>
            <a:cxnLst>
              <a:cxn ang="0">
                <a:pos x="T0" y="T1"/>
              </a:cxn>
              <a:cxn ang="0">
                <a:pos x="T2" y="T3"/>
              </a:cxn>
              <a:cxn ang="0">
                <a:pos x="T4" y="T5"/>
              </a:cxn>
              <a:cxn ang="0">
                <a:pos x="T6" y="T7"/>
              </a:cxn>
              <a:cxn ang="0">
                <a:pos x="T8" y="T9"/>
              </a:cxn>
            </a:cxnLst>
            <a:rect l="0" t="0" r="r" b="b"/>
            <a:pathLst>
              <a:path w="1762125" h="1057910">
                <a:moveTo>
                  <a:pt x="352297" y="0"/>
                </a:moveTo>
                <a:lnTo>
                  <a:pt x="0" y="0"/>
                </a:lnTo>
                <a:lnTo>
                  <a:pt x="616584" y="1057655"/>
                </a:lnTo>
                <a:lnTo>
                  <a:pt x="1761744" y="1057655"/>
                </a:lnTo>
                <a:lnTo>
                  <a:pt x="352297" y="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3" name="object 4"/>
          <p:cNvSpPr>
            <a:spLocks/>
          </p:cNvSpPr>
          <p:nvPr/>
        </p:nvSpPr>
        <p:spPr bwMode="auto">
          <a:xfrm>
            <a:off x="4688966" y="4254500"/>
            <a:ext cx="1762125" cy="1057275"/>
          </a:xfrm>
          <a:custGeom>
            <a:avLst/>
            <a:gdLst>
              <a:gd name="T0" fmla="*/ 0 w 1762125"/>
              <a:gd name="T1" fmla="*/ 0 h 1057910"/>
              <a:gd name="T2" fmla="*/ 616584 w 1762125"/>
              <a:gd name="T3" fmla="*/ 1057655 h 1057910"/>
              <a:gd name="T4" fmla="*/ 1761744 w 1762125"/>
              <a:gd name="T5" fmla="*/ 1057655 h 1057910"/>
              <a:gd name="T6" fmla="*/ 352297 w 1762125"/>
              <a:gd name="T7" fmla="*/ 0 h 1057910"/>
              <a:gd name="T8" fmla="*/ 0 w 1762125"/>
              <a:gd name="T9" fmla="*/ 0 h 1057910"/>
            </a:gdLst>
            <a:ahLst/>
            <a:cxnLst>
              <a:cxn ang="0">
                <a:pos x="T0" y="T1"/>
              </a:cxn>
              <a:cxn ang="0">
                <a:pos x="T2" y="T3"/>
              </a:cxn>
              <a:cxn ang="0">
                <a:pos x="T4" y="T5"/>
              </a:cxn>
              <a:cxn ang="0">
                <a:pos x="T6" y="T7"/>
              </a:cxn>
              <a:cxn ang="0">
                <a:pos x="T8" y="T9"/>
              </a:cxn>
            </a:cxnLst>
            <a:rect l="0" t="0" r="r" b="b"/>
            <a:pathLst>
              <a:path w="1762125" h="1057910">
                <a:moveTo>
                  <a:pt x="0" y="0"/>
                </a:moveTo>
                <a:lnTo>
                  <a:pt x="616584" y="1057655"/>
                </a:lnTo>
                <a:lnTo>
                  <a:pt x="1761744" y="1057655"/>
                </a:lnTo>
                <a:lnTo>
                  <a:pt x="352297" y="0"/>
                </a:lnTo>
                <a:lnTo>
                  <a:pt x="0" y="0"/>
                </a:lnTo>
                <a:close/>
              </a:path>
            </a:pathLst>
          </a:custGeom>
          <a:noFill/>
          <a:ln w="3175">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 name="object 5"/>
          <p:cNvSpPr>
            <a:spLocks/>
          </p:cNvSpPr>
          <p:nvPr/>
        </p:nvSpPr>
        <p:spPr bwMode="auto">
          <a:xfrm>
            <a:off x="4026978" y="1974850"/>
            <a:ext cx="4706938" cy="3922713"/>
          </a:xfrm>
          <a:custGeom>
            <a:avLst/>
            <a:gdLst>
              <a:gd name="T0" fmla="*/ 0 w 4707890"/>
              <a:gd name="T1" fmla="*/ 0 h 3923029"/>
              <a:gd name="T2" fmla="*/ 0 w 4707890"/>
              <a:gd name="T3" fmla="*/ 3922776 h 3923029"/>
              <a:gd name="T4" fmla="*/ 4707636 w 4707890"/>
              <a:gd name="T5" fmla="*/ 3922776 h 3923029"/>
            </a:gdLst>
            <a:ahLst/>
            <a:cxnLst>
              <a:cxn ang="0">
                <a:pos x="T0" y="T1"/>
              </a:cxn>
              <a:cxn ang="0">
                <a:pos x="T2" y="T3"/>
              </a:cxn>
              <a:cxn ang="0">
                <a:pos x="T4" y="T5"/>
              </a:cxn>
            </a:cxnLst>
            <a:rect l="0" t="0" r="r" b="b"/>
            <a:pathLst>
              <a:path w="4707890" h="3923029">
                <a:moveTo>
                  <a:pt x="0" y="0"/>
                </a:moveTo>
                <a:lnTo>
                  <a:pt x="0" y="3922776"/>
                </a:lnTo>
                <a:lnTo>
                  <a:pt x="4707636" y="3922776"/>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5" name="object 6"/>
          <p:cNvSpPr>
            <a:spLocks/>
          </p:cNvSpPr>
          <p:nvPr/>
        </p:nvSpPr>
        <p:spPr bwMode="auto">
          <a:xfrm>
            <a:off x="3974591" y="1776413"/>
            <a:ext cx="100012" cy="201612"/>
          </a:xfrm>
          <a:custGeom>
            <a:avLst/>
            <a:gdLst>
              <a:gd name="T0" fmla="*/ 50291 w 100964"/>
              <a:gd name="T1" fmla="*/ 0 h 201930"/>
              <a:gd name="T2" fmla="*/ 0 w 100964"/>
              <a:gd name="T3" fmla="*/ 201929 h 201930"/>
              <a:gd name="T4" fmla="*/ 100583 w 100964"/>
              <a:gd name="T5" fmla="*/ 201929 h 201930"/>
              <a:gd name="T6" fmla="*/ 50291 w 100964"/>
              <a:gd name="T7" fmla="*/ 0 h 201930"/>
            </a:gdLst>
            <a:ahLst/>
            <a:cxnLst>
              <a:cxn ang="0">
                <a:pos x="T0" y="T1"/>
              </a:cxn>
              <a:cxn ang="0">
                <a:pos x="T2" y="T3"/>
              </a:cxn>
              <a:cxn ang="0">
                <a:pos x="T4" y="T5"/>
              </a:cxn>
              <a:cxn ang="0">
                <a:pos x="T6" y="T7"/>
              </a:cxn>
            </a:cxnLst>
            <a:rect l="0" t="0" r="r" b="b"/>
            <a:pathLst>
              <a:path w="100964" h="201930">
                <a:moveTo>
                  <a:pt x="50291" y="0"/>
                </a:moveTo>
                <a:lnTo>
                  <a:pt x="0" y="201929"/>
                </a:lnTo>
                <a:lnTo>
                  <a:pt x="100583" y="201929"/>
                </a:lnTo>
                <a:lnTo>
                  <a:pt x="5029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6" name="object 7"/>
          <p:cNvSpPr>
            <a:spLocks/>
          </p:cNvSpPr>
          <p:nvPr/>
        </p:nvSpPr>
        <p:spPr bwMode="auto">
          <a:xfrm>
            <a:off x="8721216" y="5830888"/>
            <a:ext cx="150812" cy="133350"/>
          </a:xfrm>
          <a:custGeom>
            <a:avLst/>
            <a:gdLst>
              <a:gd name="T0" fmla="*/ 0 w 151129"/>
              <a:gd name="T1" fmla="*/ 0 h 133350"/>
              <a:gd name="T2" fmla="*/ 0 w 151129"/>
              <a:gd name="T3" fmla="*/ 133350 h 133350"/>
              <a:gd name="T4" fmla="*/ 150875 w 151129"/>
              <a:gd name="T5" fmla="*/ 66675 h 133350"/>
              <a:gd name="T6" fmla="*/ 0 w 151129"/>
              <a:gd name="T7" fmla="*/ 0 h 133350"/>
            </a:gdLst>
            <a:ahLst/>
            <a:cxnLst>
              <a:cxn ang="0">
                <a:pos x="T0" y="T1"/>
              </a:cxn>
              <a:cxn ang="0">
                <a:pos x="T2" y="T3"/>
              </a:cxn>
              <a:cxn ang="0">
                <a:pos x="T4" y="T5"/>
              </a:cxn>
              <a:cxn ang="0">
                <a:pos x="T6" y="T7"/>
              </a:cxn>
            </a:cxnLst>
            <a:rect l="0" t="0" r="r" b="b"/>
            <a:pathLst>
              <a:path w="151129" h="133350">
                <a:moveTo>
                  <a:pt x="0" y="0"/>
                </a:moveTo>
                <a:lnTo>
                  <a:pt x="0" y="133350"/>
                </a:lnTo>
                <a:lnTo>
                  <a:pt x="150875" y="6667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7" name="object 8"/>
          <p:cNvSpPr/>
          <p:nvPr/>
        </p:nvSpPr>
        <p:spPr>
          <a:xfrm>
            <a:off x="4023803" y="3098800"/>
            <a:ext cx="1582738" cy="2798763"/>
          </a:xfrm>
          <a:custGeom>
            <a:avLst/>
            <a:gdLst/>
            <a:ahLst/>
            <a:cxnLst/>
            <a:rect l="l" t="t" r="r" b="b"/>
            <a:pathLst>
              <a:path w="1982470" h="3516629">
                <a:moveTo>
                  <a:pt x="0" y="0"/>
                </a:moveTo>
                <a:lnTo>
                  <a:pt x="1981962" y="3516629"/>
                </a:lnTo>
              </a:path>
            </a:pathLst>
          </a:custGeom>
          <a:ln w="25146">
            <a:solidFill>
              <a:schemeClr val="bg1">
                <a:lumMod val="75000"/>
              </a:schemeClr>
            </a:solidFill>
          </a:ln>
        </p:spPr>
        <p:txBody>
          <a:bodyPr lIns="0" tIns="0" rIns="0" bIns="0"/>
          <a:lstStyle/>
          <a:p>
            <a:pPr fontAlgn="auto">
              <a:spcBef>
                <a:spcPts val="0"/>
              </a:spcBef>
              <a:spcAft>
                <a:spcPts val="0"/>
              </a:spcAft>
              <a:defRPr/>
            </a:pPr>
            <a:endParaRPr>
              <a:latin typeface="+mn-lt"/>
              <a:cs typeface="+mn-cs"/>
            </a:endParaRPr>
          </a:p>
        </p:txBody>
      </p:sp>
      <p:sp>
        <p:nvSpPr>
          <p:cNvPr id="8" name="object 10"/>
          <p:cNvSpPr>
            <a:spLocks/>
          </p:cNvSpPr>
          <p:nvPr/>
        </p:nvSpPr>
        <p:spPr bwMode="auto">
          <a:xfrm flipV="1">
            <a:off x="4026978" y="4208463"/>
            <a:ext cx="4665663" cy="46037"/>
          </a:xfrm>
          <a:custGeom>
            <a:avLst/>
            <a:gdLst>
              <a:gd name="T0" fmla="*/ 0 w 3831590"/>
              <a:gd name="T1" fmla="*/ 0 h 45720"/>
              <a:gd name="T2" fmla="*/ 3831335 w 3831590"/>
              <a:gd name="T3" fmla="*/ 0 h 45720"/>
            </a:gdLst>
            <a:ahLst/>
            <a:cxnLst>
              <a:cxn ang="0">
                <a:pos x="T0" y="T1"/>
              </a:cxn>
              <a:cxn ang="0">
                <a:pos x="T2" y="T3"/>
              </a:cxn>
            </a:cxnLst>
            <a:rect l="0" t="0" r="r" b="b"/>
            <a:pathLst>
              <a:path w="3831590" h="45720">
                <a:moveTo>
                  <a:pt x="0" y="0"/>
                </a:moveTo>
                <a:lnTo>
                  <a:pt x="3831335" y="0"/>
                </a:lnTo>
              </a:path>
            </a:pathLst>
          </a:custGeom>
          <a:noFill/>
          <a:ln w="25146">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9" name="object 11"/>
          <p:cNvSpPr txBox="1"/>
          <p:nvPr/>
        </p:nvSpPr>
        <p:spPr>
          <a:xfrm>
            <a:off x="6819391" y="3883025"/>
            <a:ext cx="2841625" cy="381000"/>
          </a:xfrm>
          <a:prstGeom prst="rect">
            <a:avLst/>
          </a:prstGeom>
        </p:spPr>
        <p:txBody>
          <a:bodyPr lIns="0" tIns="12065" rIns="0" bIns="0">
            <a:spAutoFit/>
          </a:bodyPr>
          <a:lstStyle/>
          <a:p>
            <a:pPr marL="12700" fontAlgn="auto">
              <a:spcBef>
                <a:spcPts val="95"/>
              </a:spcBef>
              <a:spcAft>
                <a:spcPts val="0"/>
              </a:spcAft>
              <a:defRPr/>
            </a:pPr>
            <a:r>
              <a:rPr sz="2400" b="1" spc="-70" dirty="0">
                <a:solidFill>
                  <a:srgbClr val="FF0000"/>
                </a:solidFill>
                <a:latin typeface="Trebuchet MS"/>
                <a:cs typeface="Trebuchet MS"/>
              </a:rPr>
              <a:t>Maximum </a:t>
            </a:r>
            <a:r>
              <a:rPr sz="2400" b="1" spc="-90" dirty="0">
                <a:solidFill>
                  <a:srgbClr val="FF0000"/>
                </a:solidFill>
                <a:latin typeface="Trebuchet MS"/>
                <a:cs typeface="Trebuchet MS"/>
              </a:rPr>
              <a:t>oil</a:t>
            </a:r>
            <a:r>
              <a:rPr sz="2400" b="1" spc="-285" dirty="0">
                <a:solidFill>
                  <a:srgbClr val="FF0000"/>
                </a:solidFill>
                <a:latin typeface="Trebuchet MS"/>
                <a:cs typeface="Trebuchet MS"/>
              </a:rPr>
              <a:t> </a:t>
            </a:r>
            <a:r>
              <a:rPr sz="2400" b="1" spc="-100" dirty="0">
                <a:solidFill>
                  <a:srgbClr val="FF0000"/>
                </a:solidFill>
                <a:latin typeface="Trebuchet MS"/>
                <a:cs typeface="Trebuchet MS"/>
              </a:rPr>
              <a:t>import</a:t>
            </a:r>
            <a:endParaRPr sz="2400" dirty="0">
              <a:latin typeface="Trebuchet MS"/>
              <a:cs typeface="Trebuchet MS"/>
            </a:endParaRPr>
          </a:p>
        </p:txBody>
      </p:sp>
      <p:sp>
        <p:nvSpPr>
          <p:cNvPr id="10" name="object 12"/>
          <p:cNvSpPr>
            <a:spLocks/>
          </p:cNvSpPr>
          <p:nvPr/>
        </p:nvSpPr>
        <p:spPr bwMode="auto">
          <a:xfrm>
            <a:off x="4026978" y="3429000"/>
            <a:ext cx="3159125" cy="2470150"/>
          </a:xfrm>
          <a:custGeom>
            <a:avLst/>
            <a:gdLst>
              <a:gd name="T0" fmla="*/ 0 w 3743325"/>
              <a:gd name="T1" fmla="*/ 0 h 2931160"/>
              <a:gd name="T2" fmla="*/ 3742944 w 3743325"/>
              <a:gd name="T3" fmla="*/ 2930652 h 2931160"/>
            </a:gdLst>
            <a:ahLst/>
            <a:cxnLst>
              <a:cxn ang="0">
                <a:pos x="T0" y="T1"/>
              </a:cxn>
              <a:cxn ang="0">
                <a:pos x="T2" y="T3"/>
              </a:cxn>
            </a:cxnLst>
            <a:rect l="0" t="0" r="r" b="b"/>
            <a:pathLst>
              <a:path w="3743325" h="2931160">
                <a:moveTo>
                  <a:pt x="0" y="0"/>
                </a:moveTo>
                <a:lnTo>
                  <a:pt x="3742944" y="2930652"/>
                </a:lnTo>
              </a:path>
            </a:pathLst>
          </a:custGeom>
          <a:noFill/>
          <a:ln w="2514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1" name="object 13"/>
          <p:cNvSpPr>
            <a:spLocks noChangeArrowheads="1"/>
          </p:cNvSpPr>
          <p:nvPr/>
        </p:nvSpPr>
        <p:spPr bwMode="auto">
          <a:xfrm>
            <a:off x="5570028" y="4448175"/>
            <a:ext cx="631825" cy="649288"/>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12" name="object 14"/>
          <p:cNvSpPr>
            <a:spLocks/>
          </p:cNvSpPr>
          <p:nvPr/>
        </p:nvSpPr>
        <p:spPr bwMode="auto">
          <a:xfrm flipV="1">
            <a:off x="4023803" y="5276850"/>
            <a:ext cx="4584700" cy="57150"/>
          </a:xfrm>
          <a:custGeom>
            <a:avLst/>
            <a:gdLst>
              <a:gd name="T0" fmla="*/ 0 w 3831590"/>
              <a:gd name="T1" fmla="*/ 0 h 58005"/>
              <a:gd name="T2" fmla="*/ 3831335 w 3831590"/>
              <a:gd name="T3" fmla="*/ 0 h 58005"/>
            </a:gdLst>
            <a:ahLst/>
            <a:cxnLst>
              <a:cxn ang="0">
                <a:pos x="T0" y="T1"/>
              </a:cxn>
              <a:cxn ang="0">
                <a:pos x="T2" y="T3"/>
              </a:cxn>
            </a:cxnLst>
            <a:rect l="0" t="0" r="r" b="b"/>
            <a:pathLst>
              <a:path w="3831590" h="58005">
                <a:moveTo>
                  <a:pt x="0" y="0"/>
                </a:moveTo>
                <a:lnTo>
                  <a:pt x="3831335" y="0"/>
                </a:lnTo>
              </a:path>
            </a:pathLst>
          </a:custGeom>
          <a:noFill/>
          <a:ln w="25146">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3" name="object 15"/>
          <p:cNvSpPr txBox="1"/>
          <p:nvPr/>
        </p:nvSpPr>
        <p:spPr>
          <a:xfrm>
            <a:off x="6711441" y="4968875"/>
            <a:ext cx="2949575" cy="381000"/>
          </a:xfrm>
          <a:prstGeom prst="rect">
            <a:avLst/>
          </a:prstGeom>
        </p:spPr>
        <p:txBody>
          <a:bodyPr lIns="0" tIns="12065" rIns="0" bIns="0">
            <a:spAutoFit/>
          </a:bodyPr>
          <a:lstStyle/>
          <a:p>
            <a:pPr marL="12700" fontAlgn="auto">
              <a:spcBef>
                <a:spcPts val="95"/>
              </a:spcBef>
              <a:spcAft>
                <a:spcPts val="0"/>
              </a:spcAft>
              <a:defRPr/>
            </a:pPr>
            <a:r>
              <a:rPr sz="2400" b="1" spc="-95" dirty="0">
                <a:solidFill>
                  <a:srgbClr val="FF00FF"/>
                </a:solidFill>
                <a:latin typeface="Trebuchet MS"/>
                <a:cs typeface="Trebuchet MS"/>
              </a:rPr>
              <a:t>Oil </a:t>
            </a:r>
            <a:r>
              <a:rPr sz="2400" b="1" spc="-110" dirty="0">
                <a:solidFill>
                  <a:srgbClr val="FF00FF"/>
                </a:solidFill>
                <a:latin typeface="Trebuchet MS"/>
                <a:cs typeface="Trebuchet MS"/>
              </a:rPr>
              <a:t>use </a:t>
            </a:r>
            <a:r>
              <a:rPr sz="2400" b="1" spc="-114" dirty="0">
                <a:solidFill>
                  <a:srgbClr val="FF00FF"/>
                </a:solidFill>
                <a:latin typeface="Trebuchet MS"/>
                <a:cs typeface="Trebuchet MS"/>
              </a:rPr>
              <a:t>for</a:t>
            </a:r>
            <a:r>
              <a:rPr sz="2400" b="1" spc="-315" dirty="0">
                <a:solidFill>
                  <a:srgbClr val="FF00FF"/>
                </a:solidFill>
                <a:latin typeface="Trebuchet MS"/>
                <a:cs typeface="Trebuchet MS"/>
              </a:rPr>
              <a:t> </a:t>
            </a:r>
            <a:r>
              <a:rPr sz="2400" b="1" spc="-105" dirty="0">
                <a:solidFill>
                  <a:srgbClr val="FF00FF"/>
                </a:solidFill>
                <a:latin typeface="Trebuchet MS"/>
                <a:cs typeface="Trebuchet MS"/>
              </a:rPr>
              <a:t>transport</a:t>
            </a:r>
            <a:endParaRPr sz="2400" dirty="0">
              <a:latin typeface="Trebuchet MS"/>
              <a:cs typeface="Trebuchet MS"/>
            </a:endParaRPr>
          </a:p>
        </p:txBody>
      </p:sp>
      <p:sp>
        <p:nvSpPr>
          <p:cNvPr id="14" name="object 16"/>
          <p:cNvSpPr txBox="1"/>
          <p:nvPr/>
        </p:nvSpPr>
        <p:spPr>
          <a:xfrm>
            <a:off x="2650616" y="3713163"/>
            <a:ext cx="1327150" cy="887412"/>
          </a:xfrm>
          <a:prstGeom prst="rect">
            <a:avLst/>
          </a:prstGeom>
        </p:spPr>
        <p:txBody>
          <a:bodyPr lIns="0" tIns="12700" rIns="0" bIns="0">
            <a:spAutoFit/>
          </a:bodyPr>
          <a:lstStyle/>
          <a:p>
            <a:pPr marL="12700" algn="ctr" fontAlgn="auto">
              <a:spcBef>
                <a:spcPts val="100"/>
              </a:spcBef>
              <a:spcAft>
                <a:spcPts val="0"/>
              </a:spcAft>
              <a:defRPr/>
            </a:pPr>
            <a:r>
              <a:rPr sz="2800" b="1" spc="-95" dirty="0">
                <a:latin typeface="Trebuchet MS"/>
                <a:cs typeface="Trebuchet MS"/>
              </a:rPr>
              <a:t>Oil</a:t>
            </a:r>
            <a:r>
              <a:rPr lang="en-US" sz="2800" b="1" spc="-95" dirty="0">
                <a:latin typeface="Trebuchet MS"/>
                <a:cs typeface="Trebuchet MS"/>
              </a:rPr>
              <a:t> </a:t>
            </a:r>
          </a:p>
          <a:p>
            <a:pPr marL="12700" algn="ctr" fontAlgn="auto">
              <a:spcBef>
                <a:spcPts val="100"/>
              </a:spcBef>
              <a:spcAft>
                <a:spcPts val="0"/>
              </a:spcAft>
              <a:defRPr/>
            </a:pPr>
            <a:r>
              <a:rPr lang="en-US" sz="2800" b="1" spc="-95" dirty="0">
                <a:latin typeface="Trebuchet MS"/>
                <a:cs typeface="Trebuchet MS"/>
              </a:rPr>
              <a:t>(x units)</a:t>
            </a:r>
            <a:endParaRPr sz="2800" dirty="0">
              <a:latin typeface="Trebuchet MS"/>
              <a:cs typeface="Trebuchet MS"/>
            </a:endParaRPr>
          </a:p>
        </p:txBody>
      </p:sp>
      <p:sp>
        <p:nvSpPr>
          <p:cNvPr id="15" name="object 17"/>
          <p:cNvSpPr txBox="1"/>
          <p:nvPr/>
        </p:nvSpPr>
        <p:spPr>
          <a:xfrm>
            <a:off x="4681028" y="5953125"/>
            <a:ext cx="3043238" cy="442913"/>
          </a:xfrm>
          <a:prstGeom prst="rect">
            <a:avLst/>
          </a:prstGeom>
        </p:spPr>
        <p:txBody>
          <a:bodyPr lIns="0" tIns="12065" rIns="0" bIns="0">
            <a:spAutoFit/>
          </a:bodyPr>
          <a:lstStyle/>
          <a:p>
            <a:pPr marL="12700" fontAlgn="auto">
              <a:spcBef>
                <a:spcPts val="95"/>
              </a:spcBef>
              <a:spcAft>
                <a:spcPts val="0"/>
              </a:spcAft>
              <a:defRPr/>
            </a:pPr>
            <a:r>
              <a:rPr sz="2800" b="1" spc="-105" dirty="0">
                <a:latin typeface="Trebuchet MS"/>
                <a:cs typeface="Trebuchet MS"/>
              </a:rPr>
              <a:t>Natural</a:t>
            </a:r>
            <a:r>
              <a:rPr sz="2400" b="1" spc="-200" dirty="0">
                <a:latin typeface="Trebuchet MS"/>
                <a:cs typeface="Trebuchet MS"/>
              </a:rPr>
              <a:t> </a:t>
            </a:r>
            <a:r>
              <a:rPr sz="2400" b="1" spc="-85" dirty="0">
                <a:latin typeface="Trebuchet MS"/>
                <a:cs typeface="Trebuchet MS"/>
              </a:rPr>
              <a:t>gas</a:t>
            </a:r>
            <a:r>
              <a:rPr lang="en-US" sz="2400" b="1" spc="-85" dirty="0">
                <a:latin typeface="Trebuchet MS"/>
                <a:cs typeface="Trebuchet MS"/>
              </a:rPr>
              <a:t> (y units)</a:t>
            </a:r>
            <a:endParaRPr sz="2400" dirty="0">
              <a:latin typeface="Trebuchet MS"/>
              <a:cs typeface="Trebuchet MS"/>
            </a:endParaRPr>
          </a:p>
        </p:txBody>
      </p:sp>
      <p:sp>
        <p:nvSpPr>
          <p:cNvPr id="16" name="object 20"/>
          <p:cNvSpPr>
            <a:spLocks noChangeArrowheads="1"/>
          </p:cNvSpPr>
          <p:nvPr/>
        </p:nvSpPr>
        <p:spPr bwMode="auto">
          <a:xfrm rot="21194385">
            <a:off x="5128703" y="4529138"/>
            <a:ext cx="565150" cy="665162"/>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17" name="TextBox 16"/>
          <p:cNvSpPr txBox="1"/>
          <p:nvPr/>
        </p:nvSpPr>
        <p:spPr>
          <a:xfrm>
            <a:off x="4244466" y="2720975"/>
            <a:ext cx="2941637" cy="708025"/>
          </a:xfrm>
          <a:prstGeom prst="rect">
            <a:avLst/>
          </a:prstGeom>
          <a:noFill/>
        </p:spPr>
        <p:txBody>
          <a:bodyPr>
            <a:spAutoFit/>
          </a:bodyPr>
          <a:lstStyle>
            <a:lvl1pPr>
              <a:defRPr>
                <a:solidFill>
                  <a:schemeClr val="tx1"/>
                </a:solidFill>
                <a:latin typeface="Book Antiqua" pitchFamily="18" charset="0"/>
              </a:defRPr>
            </a:lvl1pPr>
            <a:lvl2pPr marL="742950" indent="-285750">
              <a:defRPr>
                <a:solidFill>
                  <a:schemeClr val="tx1"/>
                </a:solidFill>
                <a:latin typeface="Book Antiqua" pitchFamily="18" charset="0"/>
              </a:defRPr>
            </a:lvl2pPr>
            <a:lvl3pPr marL="1143000" indent="-228600">
              <a:defRPr>
                <a:solidFill>
                  <a:schemeClr val="tx1"/>
                </a:solidFill>
                <a:latin typeface="Book Antiqua" pitchFamily="18" charset="0"/>
              </a:defRPr>
            </a:lvl3pPr>
            <a:lvl4pPr marL="1600200" indent="-228600">
              <a:defRPr>
                <a:solidFill>
                  <a:schemeClr val="tx1"/>
                </a:solidFill>
                <a:latin typeface="Book Antiqua" pitchFamily="18" charset="0"/>
              </a:defRPr>
            </a:lvl4pPr>
            <a:lvl5pPr marL="2057400" indent="-228600">
              <a:defRPr>
                <a:solidFill>
                  <a:schemeClr val="tx1"/>
                </a:solidFill>
                <a:latin typeface="Book Antiqua" pitchFamily="18" charset="0"/>
              </a:defRPr>
            </a:lvl5pPr>
            <a:lvl6pPr marL="2514600" indent="-228600" fontAlgn="base">
              <a:spcBef>
                <a:spcPct val="0"/>
              </a:spcBef>
              <a:spcAft>
                <a:spcPct val="0"/>
              </a:spcAft>
              <a:defRPr>
                <a:solidFill>
                  <a:schemeClr val="tx1"/>
                </a:solidFill>
                <a:latin typeface="Book Antiqua" pitchFamily="18" charset="0"/>
              </a:defRPr>
            </a:lvl6pPr>
            <a:lvl7pPr marL="2971800" indent="-228600" fontAlgn="base">
              <a:spcBef>
                <a:spcPct val="0"/>
              </a:spcBef>
              <a:spcAft>
                <a:spcPct val="0"/>
              </a:spcAft>
              <a:defRPr>
                <a:solidFill>
                  <a:schemeClr val="tx1"/>
                </a:solidFill>
                <a:latin typeface="Book Antiqua" pitchFamily="18" charset="0"/>
              </a:defRPr>
            </a:lvl7pPr>
            <a:lvl8pPr marL="3429000" indent="-228600" fontAlgn="base">
              <a:spcBef>
                <a:spcPct val="0"/>
              </a:spcBef>
              <a:spcAft>
                <a:spcPct val="0"/>
              </a:spcAft>
              <a:defRPr>
                <a:solidFill>
                  <a:schemeClr val="tx1"/>
                </a:solidFill>
                <a:latin typeface="Book Antiqua" pitchFamily="18" charset="0"/>
              </a:defRPr>
            </a:lvl8pPr>
            <a:lvl9pPr marL="3886200" indent="-228600" fontAlgn="base">
              <a:spcBef>
                <a:spcPct val="0"/>
              </a:spcBef>
              <a:spcAft>
                <a:spcPct val="0"/>
              </a:spcAft>
              <a:defRPr>
                <a:solidFill>
                  <a:schemeClr val="tx1"/>
                </a:solidFill>
                <a:latin typeface="Book Antiqua" pitchFamily="18" charset="0"/>
              </a:defRPr>
            </a:lvl9pPr>
          </a:lstStyle>
          <a:p>
            <a:r>
              <a:rPr lang="en-IN" sz="2000" b="1" dirty="0">
                <a:solidFill>
                  <a:srgbClr val="0008B8"/>
                </a:solidFill>
                <a:latin typeface="Trebuchet MS" pitchFamily="34" charset="0"/>
              </a:rPr>
              <a:t>Oil &amp; Gas for electricity generation</a:t>
            </a:r>
          </a:p>
        </p:txBody>
      </p:sp>
      <p:sp>
        <p:nvSpPr>
          <p:cNvPr id="18" name="Up Arrow 17"/>
          <p:cNvSpPr/>
          <p:nvPr/>
        </p:nvSpPr>
        <p:spPr bwMode="auto">
          <a:xfrm>
            <a:off x="3191953" y="2516188"/>
            <a:ext cx="346075" cy="1196975"/>
          </a:xfrm>
          <a:prstGeom prst="upArrow">
            <a:avLst>
              <a:gd name="adj1" fmla="val 26000"/>
              <a:gd name="adj2" fmla="val 50000"/>
            </a:avLst>
          </a:prstGeom>
          <a:solidFill>
            <a:schemeClr val="bg2"/>
          </a:solidFill>
          <a:ln w="12700" cap="flat" cmpd="sng" algn="ctr">
            <a:solidFill>
              <a:schemeClr val="tx1"/>
            </a:solidFill>
            <a:prstDash val="solid"/>
            <a:round/>
            <a:headEnd type="none" w="sm" len="sm"/>
            <a:tailEnd type="none" w="sm" len="sm"/>
          </a:ln>
          <a:effectLst/>
          <a:extLst/>
        </p:spPr>
        <p:txBody>
          <a:bodyPr/>
          <a:lstStyle/>
          <a:p>
            <a:pPr eaLnBrk="0" hangingPunct="0">
              <a:defRPr/>
            </a:pPr>
            <a:endParaRPr lang="en-IN" sz="2400">
              <a:ln>
                <a:solidFill>
                  <a:sysClr val="windowText" lastClr="000000"/>
                </a:solidFill>
              </a:ln>
              <a:solidFill>
                <a:schemeClr val="bg2">
                  <a:lumMod val="95000"/>
                  <a:lumOff val="5000"/>
                </a:schemeClr>
              </a:solidFill>
              <a:cs typeface="+mn-cs"/>
            </a:endParaRPr>
          </a:p>
        </p:txBody>
      </p:sp>
      <p:sp>
        <p:nvSpPr>
          <p:cNvPr id="19" name="Up Arrow 18"/>
          <p:cNvSpPr/>
          <p:nvPr/>
        </p:nvSpPr>
        <p:spPr bwMode="auto">
          <a:xfrm rot="5400000">
            <a:off x="7961597" y="5625306"/>
            <a:ext cx="346075" cy="1198563"/>
          </a:xfrm>
          <a:prstGeom prst="upArrow">
            <a:avLst>
              <a:gd name="adj1" fmla="val 26000"/>
              <a:gd name="adj2" fmla="val 50000"/>
            </a:avLst>
          </a:prstGeom>
          <a:solidFill>
            <a:schemeClr val="bg2"/>
          </a:solidFill>
          <a:ln w="12700" cap="flat" cmpd="sng" algn="ctr">
            <a:solidFill>
              <a:schemeClr val="tx1"/>
            </a:solidFill>
            <a:prstDash val="solid"/>
            <a:round/>
            <a:headEnd type="none" w="sm" len="sm"/>
            <a:tailEnd type="none" w="sm" len="sm"/>
          </a:ln>
          <a:effectLst/>
          <a:extLst/>
        </p:spPr>
        <p:txBody>
          <a:bodyPr/>
          <a:lstStyle/>
          <a:p>
            <a:pPr eaLnBrk="0" hangingPunct="0">
              <a:defRPr/>
            </a:pPr>
            <a:endParaRPr lang="en-IN" sz="2400">
              <a:ln>
                <a:solidFill>
                  <a:sysClr val="windowText" lastClr="000000"/>
                </a:solidFill>
              </a:ln>
              <a:solidFill>
                <a:schemeClr val="bg2">
                  <a:lumMod val="95000"/>
                  <a:lumOff val="5000"/>
                </a:schemeClr>
              </a:solidFill>
              <a:cs typeface="+mn-cs"/>
            </a:endParaRPr>
          </a:p>
        </p:txBody>
      </p:sp>
      <p:sp>
        <p:nvSpPr>
          <p:cNvPr id="20" name="object 2"/>
          <p:cNvSpPr txBox="1">
            <a:spLocks/>
          </p:cNvSpPr>
          <p:nvPr/>
        </p:nvSpPr>
        <p:spPr bwMode="auto">
          <a:xfrm>
            <a:off x="0" y="258763"/>
            <a:ext cx="12192000" cy="1071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2700" rIns="0" bIns="0" anchorCtr="1">
            <a:spAutoFit/>
          </a:bodyPr>
          <a:lstStyle>
            <a:lvl1pPr algn="ctr" rtl="0" eaLnBrk="0" fontAlgn="base" hangingPunct="0">
              <a:lnSpc>
                <a:spcPct val="85000"/>
              </a:lnSpc>
              <a:spcBef>
                <a:spcPct val="0"/>
              </a:spcBef>
              <a:spcAft>
                <a:spcPct val="0"/>
              </a:spcAft>
              <a:defRPr sz="4000" b="1" kern="1200">
                <a:solidFill>
                  <a:schemeClr val="tx2"/>
                </a:solidFill>
                <a:latin typeface="+mj-lt"/>
                <a:ea typeface="+mj-ea"/>
                <a:cs typeface="+mj-cs"/>
              </a:defRPr>
            </a:lvl1pPr>
            <a:lvl2pPr algn="ctr" rtl="0" eaLnBrk="0" fontAlgn="base" hangingPunct="0">
              <a:lnSpc>
                <a:spcPct val="85000"/>
              </a:lnSpc>
              <a:spcBef>
                <a:spcPct val="0"/>
              </a:spcBef>
              <a:spcAft>
                <a:spcPct val="0"/>
              </a:spcAft>
              <a:defRPr sz="4000" b="1">
                <a:solidFill>
                  <a:schemeClr val="tx2"/>
                </a:solidFill>
                <a:latin typeface="Book Antiqua" panose="02040602050305030304" pitchFamily="18" charset="0"/>
              </a:defRPr>
            </a:lvl2pPr>
            <a:lvl3pPr algn="ctr" rtl="0" eaLnBrk="0" fontAlgn="base" hangingPunct="0">
              <a:lnSpc>
                <a:spcPct val="85000"/>
              </a:lnSpc>
              <a:spcBef>
                <a:spcPct val="0"/>
              </a:spcBef>
              <a:spcAft>
                <a:spcPct val="0"/>
              </a:spcAft>
              <a:defRPr sz="4000" b="1">
                <a:solidFill>
                  <a:schemeClr val="tx2"/>
                </a:solidFill>
                <a:latin typeface="Book Antiqua" panose="02040602050305030304" pitchFamily="18" charset="0"/>
              </a:defRPr>
            </a:lvl3pPr>
            <a:lvl4pPr algn="ctr" rtl="0" eaLnBrk="0" fontAlgn="base" hangingPunct="0">
              <a:lnSpc>
                <a:spcPct val="85000"/>
              </a:lnSpc>
              <a:spcBef>
                <a:spcPct val="0"/>
              </a:spcBef>
              <a:spcAft>
                <a:spcPct val="0"/>
              </a:spcAft>
              <a:defRPr sz="4000" b="1">
                <a:solidFill>
                  <a:schemeClr val="tx2"/>
                </a:solidFill>
                <a:latin typeface="Book Antiqua" panose="02040602050305030304" pitchFamily="18" charset="0"/>
              </a:defRPr>
            </a:lvl4pPr>
            <a:lvl5pPr algn="ctr" rtl="0" eaLnBrk="0" fontAlgn="base" hangingPunct="0">
              <a:lnSpc>
                <a:spcPct val="85000"/>
              </a:lnSpc>
              <a:spcBef>
                <a:spcPct val="0"/>
              </a:spcBef>
              <a:spcAft>
                <a:spcPct val="0"/>
              </a:spcAft>
              <a:defRPr sz="4000" b="1">
                <a:solidFill>
                  <a:schemeClr val="tx2"/>
                </a:solidFill>
                <a:latin typeface="Book Antiqua" panose="02040602050305030304" pitchFamily="18" charset="0"/>
              </a:defRPr>
            </a:lvl5pPr>
            <a:lvl6pPr marL="457200" algn="ctr" rtl="0" eaLnBrk="0" fontAlgn="base" hangingPunct="0">
              <a:lnSpc>
                <a:spcPct val="85000"/>
              </a:lnSpc>
              <a:spcBef>
                <a:spcPct val="0"/>
              </a:spcBef>
              <a:spcAft>
                <a:spcPct val="0"/>
              </a:spcAft>
              <a:defRPr sz="4000" b="1">
                <a:solidFill>
                  <a:schemeClr val="tx2"/>
                </a:solidFill>
                <a:latin typeface="Book Antiqua" panose="02040602050305030304" pitchFamily="18" charset="0"/>
              </a:defRPr>
            </a:lvl6pPr>
            <a:lvl7pPr marL="914400" algn="ctr" rtl="0" eaLnBrk="0" fontAlgn="base" hangingPunct="0">
              <a:lnSpc>
                <a:spcPct val="85000"/>
              </a:lnSpc>
              <a:spcBef>
                <a:spcPct val="0"/>
              </a:spcBef>
              <a:spcAft>
                <a:spcPct val="0"/>
              </a:spcAft>
              <a:defRPr sz="4000" b="1">
                <a:solidFill>
                  <a:schemeClr val="tx2"/>
                </a:solidFill>
                <a:latin typeface="Book Antiqua" panose="02040602050305030304" pitchFamily="18" charset="0"/>
              </a:defRPr>
            </a:lvl7pPr>
            <a:lvl8pPr marL="1371600" algn="ctr" rtl="0" eaLnBrk="0" fontAlgn="base" hangingPunct="0">
              <a:lnSpc>
                <a:spcPct val="85000"/>
              </a:lnSpc>
              <a:spcBef>
                <a:spcPct val="0"/>
              </a:spcBef>
              <a:spcAft>
                <a:spcPct val="0"/>
              </a:spcAft>
              <a:defRPr sz="4000" b="1">
                <a:solidFill>
                  <a:schemeClr val="tx2"/>
                </a:solidFill>
                <a:latin typeface="Book Antiqua" panose="02040602050305030304" pitchFamily="18" charset="0"/>
              </a:defRPr>
            </a:lvl8pPr>
            <a:lvl9pPr marL="1828800" algn="ctr" rtl="0" eaLnBrk="0" fontAlgn="base" hangingPunct="0">
              <a:lnSpc>
                <a:spcPct val="85000"/>
              </a:lnSpc>
              <a:spcBef>
                <a:spcPct val="0"/>
              </a:spcBef>
              <a:spcAft>
                <a:spcPct val="0"/>
              </a:spcAft>
              <a:defRPr sz="4000" b="1">
                <a:solidFill>
                  <a:schemeClr val="tx2"/>
                </a:solidFill>
                <a:latin typeface="Book Antiqua" panose="02040602050305030304" pitchFamily="18" charset="0"/>
              </a:defRPr>
            </a:lvl9pPr>
          </a:lstStyle>
          <a:p>
            <a:pPr>
              <a:lnSpc>
                <a:spcPct val="100000"/>
              </a:lnSpc>
              <a:spcBef>
                <a:spcPts val="100"/>
              </a:spcBef>
              <a:defRPr/>
            </a:pPr>
            <a:r>
              <a:rPr lang="en-IN" spc="-175" dirty="0"/>
              <a:t>Linear Programming </a:t>
            </a:r>
            <a:r>
              <a:rPr lang="en-IN" spc="-210" dirty="0"/>
              <a:t>– </a:t>
            </a:r>
            <a:r>
              <a:rPr lang="en-IN" spc="-320" dirty="0"/>
              <a:t>A  </a:t>
            </a:r>
            <a:r>
              <a:rPr lang="en-IN" spc="-135" dirty="0"/>
              <a:t>simple</a:t>
            </a:r>
            <a:r>
              <a:rPr lang="en-IN" spc="-110" dirty="0"/>
              <a:t> </a:t>
            </a:r>
            <a:r>
              <a:rPr lang="en-IN" spc="-185" dirty="0"/>
              <a:t>example</a:t>
            </a:r>
            <a:endParaRPr lang="en-IN" dirty="0"/>
          </a:p>
          <a:p>
            <a:pPr>
              <a:lnSpc>
                <a:spcPct val="100000"/>
              </a:lnSpc>
              <a:spcBef>
                <a:spcPts val="70"/>
              </a:spcBef>
              <a:defRPr/>
            </a:pPr>
            <a:r>
              <a:rPr lang="en-IN" sz="2800" spc="-70" dirty="0"/>
              <a:t>Optimal</a:t>
            </a:r>
            <a:r>
              <a:rPr lang="en-IN" sz="2800" spc="-140" dirty="0"/>
              <a:t> </a:t>
            </a:r>
            <a:r>
              <a:rPr lang="en-IN" sz="2800" spc="-65" dirty="0"/>
              <a:t>allocation</a:t>
            </a:r>
            <a:r>
              <a:rPr lang="en-IN" sz="2800" spc="-150" dirty="0"/>
              <a:t> </a:t>
            </a:r>
            <a:r>
              <a:rPr lang="en-IN" sz="2800" spc="-5" dirty="0"/>
              <a:t>of</a:t>
            </a:r>
            <a:r>
              <a:rPr lang="en-IN" sz="2800" spc="-125" dirty="0"/>
              <a:t> </a:t>
            </a:r>
            <a:r>
              <a:rPr lang="en-IN" sz="2800" spc="-15" dirty="0"/>
              <a:t>oil</a:t>
            </a:r>
            <a:r>
              <a:rPr lang="en-IN" sz="2800" spc="-140" dirty="0"/>
              <a:t> </a:t>
            </a:r>
            <a:r>
              <a:rPr lang="en-IN" sz="2800" spc="-114" dirty="0"/>
              <a:t>and</a:t>
            </a:r>
            <a:r>
              <a:rPr lang="en-IN" sz="2800" spc="-120" dirty="0"/>
              <a:t> </a:t>
            </a:r>
            <a:r>
              <a:rPr lang="en-IN" sz="2800" spc="-235" dirty="0"/>
              <a:t>gas</a:t>
            </a:r>
            <a:r>
              <a:rPr lang="en-IN" sz="2800" spc="-130" dirty="0"/>
              <a:t>  </a:t>
            </a:r>
            <a:r>
              <a:rPr lang="en-IN" sz="2800" spc="-10" dirty="0"/>
              <a:t>for</a:t>
            </a:r>
            <a:r>
              <a:rPr lang="en-IN" sz="2800" spc="-125" dirty="0"/>
              <a:t> </a:t>
            </a:r>
            <a:r>
              <a:rPr lang="en-IN" sz="2800" spc="-40" dirty="0"/>
              <a:t>electricity</a:t>
            </a:r>
            <a:r>
              <a:rPr lang="en-IN" sz="2800" spc="-130" dirty="0"/>
              <a:t> </a:t>
            </a:r>
            <a:r>
              <a:rPr lang="en-IN" sz="2800" spc="-85" dirty="0"/>
              <a:t>generation</a:t>
            </a:r>
            <a:endParaRPr lang="en-IN" sz="2800" dirty="0"/>
          </a:p>
        </p:txBody>
      </p:sp>
    </p:spTree>
    <p:extLst>
      <p:ext uri="{BB962C8B-B14F-4D97-AF65-F5344CB8AC3E}">
        <p14:creationId xmlns:p14="http://schemas.microsoft.com/office/powerpoint/2010/main" val="1165072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B8D6EB-D68F-402A-8DC0-7B3B360272CD}"/>
              </a:ext>
            </a:extLst>
          </p:cNvPr>
          <p:cNvSpPr>
            <a:spLocks noGrp="1"/>
          </p:cNvSpPr>
          <p:nvPr>
            <p:ph idx="1"/>
          </p:nvPr>
        </p:nvSpPr>
        <p:spPr>
          <a:xfrm>
            <a:off x="1295400" y="2873579"/>
            <a:ext cx="9601200" cy="1110841"/>
          </a:xfrm>
        </p:spPr>
        <p:txBody>
          <a:bodyPr>
            <a:normAutofit lnSpcReduction="10000"/>
          </a:bodyPr>
          <a:lstStyle/>
          <a:p>
            <a:pPr marL="0" indent="0" algn="ctr">
              <a:buNone/>
            </a:pPr>
            <a:r>
              <a:rPr lang="en-IN" sz="7200" dirty="0">
                <a:latin typeface="Algerian" panose="04020705040A02060702" pitchFamily="82" charset="0"/>
              </a:rPr>
              <a:t>THANK YOU</a:t>
            </a:r>
          </a:p>
        </p:txBody>
      </p:sp>
    </p:spTree>
    <p:extLst>
      <p:ext uri="{BB962C8B-B14F-4D97-AF65-F5344CB8AC3E}">
        <p14:creationId xmlns:p14="http://schemas.microsoft.com/office/powerpoint/2010/main" val="2679185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04199-A8B5-4DCC-8BEC-1C8C3156311A}"/>
              </a:ext>
            </a:extLst>
          </p:cNvPr>
          <p:cNvSpPr>
            <a:spLocks noGrp="1"/>
          </p:cNvSpPr>
          <p:nvPr>
            <p:ph type="title"/>
          </p:nvPr>
        </p:nvSpPr>
        <p:spPr/>
        <p:txBody>
          <a:bodyPr/>
          <a:lstStyle/>
          <a:p>
            <a:r>
              <a:rPr lang="en-IN" dirty="0"/>
              <a:t>OUTLINE :</a:t>
            </a:r>
          </a:p>
        </p:txBody>
      </p:sp>
      <p:sp>
        <p:nvSpPr>
          <p:cNvPr id="3" name="Content Placeholder 2">
            <a:extLst>
              <a:ext uri="{FF2B5EF4-FFF2-40B4-BE49-F238E27FC236}">
                <a16:creationId xmlns:a16="http://schemas.microsoft.com/office/drawing/2014/main" id="{79165EDC-210F-4A37-8F96-A7F6A0357058}"/>
              </a:ext>
            </a:extLst>
          </p:cNvPr>
          <p:cNvSpPr>
            <a:spLocks noGrp="1"/>
          </p:cNvSpPr>
          <p:nvPr>
            <p:ph idx="1"/>
          </p:nvPr>
        </p:nvSpPr>
        <p:spPr/>
        <p:txBody>
          <a:bodyPr/>
          <a:lstStyle/>
          <a:p>
            <a:r>
              <a:rPr lang="en-IN" dirty="0"/>
              <a:t>Energy </a:t>
            </a:r>
            <a:r>
              <a:rPr lang="en-IN" dirty="0" err="1"/>
              <a:t>Modeling</a:t>
            </a:r>
            <a:r>
              <a:rPr lang="en-IN" dirty="0"/>
              <a:t> </a:t>
            </a:r>
          </a:p>
          <a:p>
            <a:r>
              <a:rPr lang="en-IN" dirty="0"/>
              <a:t>Linear Programming </a:t>
            </a:r>
          </a:p>
          <a:p>
            <a:r>
              <a:rPr lang="en-IN" dirty="0"/>
              <a:t>Standard form of LP</a:t>
            </a:r>
          </a:p>
          <a:p>
            <a:r>
              <a:rPr lang="en-IN" dirty="0"/>
              <a:t>LP Example</a:t>
            </a:r>
          </a:p>
          <a:p>
            <a:endParaRPr lang="en-IN" dirty="0"/>
          </a:p>
        </p:txBody>
      </p:sp>
    </p:spTree>
    <p:extLst>
      <p:ext uri="{BB962C8B-B14F-4D97-AF65-F5344CB8AC3E}">
        <p14:creationId xmlns:p14="http://schemas.microsoft.com/office/powerpoint/2010/main" val="4219795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04154"/>
            <a:ext cx="12192000" cy="769441"/>
          </a:xfrm>
          <a:prstGeom prst="rect">
            <a:avLst/>
          </a:prstGeom>
        </p:spPr>
        <p:txBody>
          <a:bodyPr wrap="square">
            <a:spAutoFit/>
          </a:bodyPr>
          <a:lstStyle/>
          <a:p>
            <a:pPr algn="ctr"/>
            <a:r>
              <a:rPr lang="en-IN" sz="4400" b="1" dirty="0"/>
              <a:t>Energy modeling</a:t>
            </a:r>
          </a:p>
        </p:txBody>
      </p:sp>
      <p:sp>
        <p:nvSpPr>
          <p:cNvPr id="8" name="Content Placeholder 2">
            <a:extLst>
              <a:ext uri="{FF2B5EF4-FFF2-40B4-BE49-F238E27FC236}">
                <a16:creationId xmlns:a16="http://schemas.microsoft.com/office/drawing/2014/main" id="{98B8102F-69F6-4507-9D1A-B1B6C109F218}"/>
              </a:ext>
            </a:extLst>
          </p:cNvPr>
          <p:cNvSpPr txBox="1">
            <a:spLocks/>
          </p:cNvSpPr>
          <p:nvPr/>
        </p:nvSpPr>
        <p:spPr>
          <a:xfrm>
            <a:off x="1395704" y="1530991"/>
            <a:ext cx="9912656" cy="3905075"/>
          </a:xfrm>
          <a:prstGeom prst="rect">
            <a:avLst/>
          </a:prstGeom>
        </p:spPr>
        <p:txBody>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IN" dirty="0"/>
              <a:t>Energy </a:t>
            </a:r>
            <a:r>
              <a:rPr lang="en-IN" dirty="0" err="1"/>
              <a:t>modeling</a:t>
            </a:r>
            <a:r>
              <a:rPr lang="en-IN" dirty="0"/>
              <a:t> or energy system </a:t>
            </a:r>
            <a:r>
              <a:rPr lang="en-IN" dirty="0" err="1"/>
              <a:t>modeling</a:t>
            </a:r>
            <a:r>
              <a:rPr lang="en-IN" dirty="0"/>
              <a:t> is the process of building computer models of energy systems in order to analyse them.</a:t>
            </a:r>
          </a:p>
          <a:p>
            <a:r>
              <a:rPr lang="en-IN" dirty="0"/>
              <a:t>Such models often employ scenario analysis to investigate different assumptions about the technical and economic conditions at play.</a:t>
            </a:r>
          </a:p>
          <a:p>
            <a:r>
              <a:rPr lang="en-IN" dirty="0"/>
              <a:t>Outputs may include the system feasibility, greenhouse gas emissions, cumulative financial costs, natural resource use, energy efficiency of the system under investigation etc.</a:t>
            </a:r>
          </a:p>
          <a:p>
            <a:r>
              <a:rPr lang="en-IN" dirty="0"/>
              <a:t>Formulation of an energy model help in the proper allocation of available non-renewable and renewable energy sources such as oil, gas, coal, solar, wind, bioenergy and hydropower in meeting the future energy demand.</a:t>
            </a:r>
          </a:p>
          <a:p>
            <a:endParaRPr lang="en-IN" dirty="0"/>
          </a:p>
        </p:txBody>
      </p:sp>
    </p:spTree>
    <p:extLst>
      <p:ext uri="{BB962C8B-B14F-4D97-AF65-F5344CB8AC3E}">
        <p14:creationId xmlns:p14="http://schemas.microsoft.com/office/powerpoint/2010/main" val="2692466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F48640-29B6-474B-9B4E-3FAB8B723698}"/>
              </a:ext>
            </a:extLst>
          </p:cNvPr>
          <p:cNvSpPr>
            <a:spLocks noGrp="1"/>
          </p:cNvSpPr>
          <p:nvPr>
            <p:ph idx="1"/>
          </p:nvPr>
        </p:nvSpPr>
        <p:spPr>
          <a:xfrm>
            <a:off x="1513514" y="834705"/>
            <a:ext cx="9601200" cy="5054366"/>
          </a:xfrm>
        </p:spPr>
        <p:txBody>
          <a:bodyPr>
            <a:noAutofit/>
          </a:bodyPr>
          <a:lstStyle/>
          <a:p>
            <a:r>
              <a:rPr lang="en-IN" dirty="0"/>
              <a:t>Energy models and systems are usually complex systems within which elements and subsystems are highly correlated, and their behaviour is hardly predictable without application of exact mathematical methods.</a:t>
            </a:r>
          </a:p>
          <a:p>
            <a:r>
              <a:rPr lang="en-IN" dirty="0"/>
              <a:t>A number of optimization methods are available and these are subject to the very nature of a problem, the level of depth of the analysis. One of the simplest method for determination of the optimal solution in problems with several alternative solutions is the linear programming. The LP procedure will maximize or minimize a linear objective function which consists of unknown problem variables and constant coefficients. </a:t>
            </a:r>
          </a:p>
          <a:p>
            <a:r>
              <a:rPr lang="en-IN" dirty="0"/>
              <a:t>Models often use mathematical optimization to solve for redundancy in the specification of the system. </a:t>
            </a:r>
          </a:p>
          <a:p>
            <a:pPr lvl="1"/>
            <a:r>
              <a:rPr lang="en-IN" dirty="0"/>
              <a:t>Linear programming : Objective functions or the constraint functions are linear.</a:t>
            </a:r>
          </a:p>
          <a:p>
            <a:pPr lvl="1"/>
            <a:r>
              <a:rPr lang="en-IN" dirty="0"/>
              <a:t>Non-Linear programming : Objective functions or the constraint functions are non-linear such as quadratic, cubic, exponential, logarithmic, etc. </a:t>
            </a:r>
          </a:p>
          <a:p>
            <a:pPr lvl="1"/>
            <a:endParaRPr lang="en-IN" dirty="0"/>
          </a:p>
          <a:p>
            <a:pPr lvl="1"/>
            <a:endParaRPr lang="en-IN" dirty="0"/>
          </a:p>
          <a:p>
            <a:pPr lvl="1"/>
            <a:endParaRPr lang="en-IN" dirty="0"/>
          </a:p>
          <a:p>
            <a:pPr lvl="1"/>
            <a:endParaRPr lang="en-IN" dirty="0"/>
          </a:p>
          <a:p>
            <a:pPr lvl="1"/>
            <a:endParaRPr lang="en-IN" dirty="0"/>
          </a:p>
        </p:txBody>
      </p:sp>
    </p:spTree>
    <p:extLst>
      <p:ext uri="{BB962C8B-B14F-4D97-AF65-F5344CB8AC3E}">
        <p14:creationId xmlns:p14="http://schemas.microsoft.com/office/powerpoint/2010/main" val="2973236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76312" y="1309769"/>
            <a:ext cx="9149868" cy="1477328"/>
          </a:xfrm>
          <a:prstGeom prst="rect">
            <a:avLst/>
          </a:prstGeom>
        </p:spPr>
        <p:txBody>
          <a:bodyPr wrap="square">
            <a:spAutoFit/>
          </a:bodyPr>
          <a:lstStyle/>
          <a:p>
            <a:pPr algn="just"/>
            <a:r>
              <a:rPr lang="en-IN" dirty="0"/>
              <a:t>The linear programming problem is a special subclass of programming problems. Linear programming is one of several mathematical technique that attempt to solve problems by minimizing or maximizing a function of several independent variables. The complete linear programming problem includes a set of simultaneous linear equations which represent the conditions of the problem and a linear function which expresses the problem objective.</a:t>
            </a:r>
          </a:p>
        </p:txBody>
      </p:sp>
      <p:sp>
        <p:nvSpPr>
          <p:cNvPr id="4" name="Rectangle 5"/>
          <p:cNvSpPr>
            <a:spLocks noChangeArrowheads="1"/>
          </p:cNvSpPr>
          <p:nvPr/>
        </p:nvSpPr>
        <p:spPr bwMode="auto">
          <a:xfrm>
            <a:off x="917234" y="609304"/>
            <a:ext cx="487825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IN" sz="3600" b="1" dirty="0">
                <a:solidFill>
                  <a:schemeClr val="tx2"/>
                </a:solidFill>
              </a:rPr>
              <a:t>Linear Programming ?</a:t>
            </a:r>
          </a:p>
        </p:txBody>
      </p:sp>
      <mc:AlternateContent xmlns:mc="http://schemas.openxmlformats.org/markup-compatibility/2006" xmlns:a14="http://schemas.microsoft.com/office/drawing/2010/main">
        <mc:Choice Requires="a14">
          <p:sp>
            <p:nvSpPr>
              <p:cNvPr id="23" name="TextBox 22"/>
              <p:cNvSpPr txBox="1"/>
              <p:nvPr/>
            </p:nvSpPr>
            <p:spPr>
              <a:xfrm>
                <a:off x="1866411" y="3888464"/>
                <a:ext cx="5306096" cy="461665"/>
              </a:xfrm>
              <a:prstGeom prst="rect">
                <a:avLst/>
              </a:prstGeom>
              <a:noFill/>
            </p:spPr>
            <p:txBody>
              <a:bodyPr wrap="square" rtlCol="0">
                <a:spAutoFit/>
              </a:bodyPr>
              <a:lstStyle/>
              <a:p>
                <a14:m>
                  <m:oMath xmlns:m="http://schemas.openxmlformats.org/officeDocument/2006/math">
                    <m:r>
                      <a:rPr lang="en-IN" sz="2400" b="0" i="1" smtClean="0">
                        <a:latin typeface="Cambria Math"/>
                      </a:rPr>
                      <m:t>×</m:t>
                    </m:r>
                    <m:sSub>
                      <m:sSubPr>
                        <m:ctrlPr>
                          <a:rPr lang="en-IN" sz="2400" b="0" i="1" smtClean="0">
                            <a:latin typeface="Cambria Math" panose="02040503050406030204" pitchFamily="18" charset="0"/>
                          </a:rPr>
                        </m:ctrlPr>
                      </m:sSubPr>
                      <m:e>
                        <m:r>
                          <a:rPr lang="en-IN" sz="2400" b="0" i="1" smtClean="0">
                            <a:latin typeface="Cambria Math"/>
                          </a:rPr>
                          <m:t>𝑥</m:t>
                        </m:r>
                      </m:e>
                      <m:sub>
                        <m:r>
                          <a:rPr lang="en-IN" sz="2400" b="0" i="1" smtClean="0">
                            <a:latin typeface="Cambria Math"/>
                          </a:rPr>
                          <m:t>𝑘</m:t>
                        </m:r>
                      </m:sub>
                    </m:sSub>
                  </m:oMath>
                </a14:m>
                <a:r>
                  <a:rPr lang="en-IN" sz="2400" dirty="0"/>
                  <a:t> + </a:t>
                </a:r>
                <a14:m>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a:rPr>
                          <m:t>𝑏</m:t>
                        </m:r>
                      </m:e>
                      <m:sub>
                        <m:r>
                          <a:rPr lang="en-IN" sz="2400" b="0" i="1" smtClean="0">
                            <a:latin typeface="Cambria Math"/>
                          </a:rPr>
                          <m:t>𝑖</m:t>
                        </m:r>
                        <m:r>
                          <a:rPr lang="en-IN" sz="2400" b="0" i="1" smtClean="0">
                            <a:latin typeface="Cambria Math"/>
                          </a:rPr>
                          <m:t> </m:t>
                        </m:r>
                      </m:sub>
                    </m:sSub>
                    <m:r>
                      <a:rPr lang="en-IN" sz="2400" b="0" i="1" smtClean="0">
                        <a:latin typeface="Cambria Math"/>
                      </a:rPr>
                      <m:t> ≥0</m:t>
                    </m:r>
                  </m:oMath>
                </a14:m>
                <a:r>
                  <a:rPr lang="en-IN" sz="2400" dirty="0"/>
                  <a:t>        </a:t>
                </a:r>
                <a:r>
                  <a:rPr lang="en-IN" sz="2400" i="1" dirty="0" err="1">
                    <a:latin typeface="Adobe Garamond Pro" panose="02020502060506020403" pitchFamily="18" charset="0"/>
                    <a:ea typeface="Cambria Math" panose="02040503050406030204" pitchFamily="18" charset="0"/>
                  </a:rPr>
                  <a:t>i</a:t>
                </a:r>
                <a:r>
                  <a:rPr lang="en-IN" sz="2400" i="1" dirty="0">
                    <a:latin typeface="Adobe Garamond Pro" panose="02020502060506020403" pitchFamily="18" charset="0"/>
                    <a:ea typeface="Cambria Math" panose="02040503050406030204" pitchFamily="18" charset="0"/>
                  </a:rPr>
                  <a:t> </a:t>
                </a:r>
                <a:r>
                  <a:rPr lang="en-IN" sz="2400" i="1" dirty="0">
                    <a:latin typeface="Cambria Math" panose="02040503050406030204" pitchFamily="18" charset="0"/>
                    <a:ea typeface="Cambria Math" panose="02040503050406030204" pitchFamily="18" charset="0"/>
                  </a:rPr>
                  <a:t>= </a:t>
                </a:r>
                <a:r>
                  <a:rPr lang="en-IN" sz="2000" i="1" dirty="0">
                    <a:latin typeface="Cambria Math" panose="02040503050406030204" pitchFamily="18" charset="0"/>
                    <a:ea typeface="Cambria Math" panose="02040503050406030204" pitchFamily="18" charset="0"/>
                  </a:rPr>
                  <a:t>1,2,3</a:t>
                </a:r>
                <a:r>
                  <a:rPr lang="en-IN" sz="2400" i="1" dirty="0">
                    <a:latin typeface="Cambria Math" panose="02040503050406030204" pitchFamily="18" charset="0"/>
                    <a:ea typeface="Cambria Math" panose="02040503050406030204" pitchFamily="18" charset="0"/>
                  </a:rPr>
                  <a:t>….</a:t>
                </a:r>
              </a:p>
            </p:txBody>
          </p:sp>
        </mc:Choice>
        <mc:Fallback xmlns="">
          <p:sp>
            <p:nvSpPr>
              <p:cNvPr id="23" name="TextBox 22"/>
              <p:cNvSpPr txBox="1">
                <a:spLocks noRot="1" noChangeAspect="1" noMove="1" noResize="1" noEditPoints="1" noAdjustHandles="1" noChangeArrowheads="1" noChangeShapeType="1" noTextEdit="1"/>
              </p:cNvSpPr>
              <p:nvPr/>
            </p:nvSpPr>
            <p:spPr>
              <a:xfrm>
                <a:off x="1866411" y="3888464"/>
                <a:ext cx="5306096" cy="461665"/>
              </a:xfrm>
              <a:prstGeom prst="rect">
                <a:avLst/>
              </a:prstGeom>
              <a:blipFill>
                <a:blip r:embed="rId2"/>
                <a:stretch>
                  <a:fillRect t="-15789" b="-3026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4" name="Rectangle 23"/>
              <p:cNvSpPr/>
              <p:nvPr/>
            </p:nvSpPr>
            <p:spPr>
              <a:xfrm>
                <a:off x="1135034" y="3676332"/>
                <a:ext cx="949491"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en-IN" i="1" smtClean="0">
                              <a:latin typeface="Cambria Math" panose="02040503050406030204" pitchFamily="18" charset="0"/>
                            </a:rPr>
                          </m:ctrlPr>
                        </m:naryPr>
                        <m:sub>
                          <m:r>
                            <m:rPr>
                              <m:brk m:alnAt="23"/>
                            </m:rPr>
                            <a:rPr lang="en-IN" b="0" i="1" smtClean="0">
                              <a:latin typeface="Cambria Math"/>
                            </a:rPr>
                            <m:t>𝑘</m:t>
                          </m:r>
                          <m:r>
                            <a:rPr lang="en-IN" b="0" i="1" smtClean="0">
                              <a:latin typeface="Cambria Math"/>
                            </a:rPr>
                            <m:t>=1</m:t>
                          </m:r>
                        </m:sub>
                        <m:sup>
                          <m:r>
                            <a:rPr lang="en-IN" b="0" i="1" smtClean="0">
                              <a:latin typeface="Cambria Math"/>
                            </a:rPr>
                            <m:t>𝑛</m:t>
                          </m:r>
                        </m:sup>
                        <m:e>
                          <m:sSub>
                            <m:sSubPr>
                              <m:ctrlPr>
                                <a:rPr lang="en-IN" b="0" i="1" smtClean="0">
                                  <a:latin typeface="Cambria Math" panose="02040503050406030204" pitchFamily="18" charset="0"/>
                                </a:rPr>
                              </m:ctrlPr>
                            </m:sSubPr>
                            <m:e>
                              <m:r>
                                <a:rPr lang="en-IN" b="0" i="1" smtClean="0">
                                  <a:latin typeface="Cambria Math"/>
                                </a:rPr>
                                <m:t>𝑎</m:t>
                              </m:r>
                            </m:e>
                            <m:sub>
                              <m:r>
                                <a:rPr lang="en-IN" b="0" i="1" smtClean="0">
                                  <a:latin typeface="Cambria Math"/>
                                </a:rPr>
                                <m:t>𝑖𝑘</m:t>
                              </m:r>
                              <m:r>
                                <a:rPr lang="en-IN" b="0" i="1" smtClean="0">
                                  <a:latin typeface="Cambria Math"/>
                                </a:rPr>
                                <m:t> </m:t>
                              </m:r>
                            </m:sub>
                          </m:sSub>
                        </m:e>
                      </m:nary>
                    </m:oMath>
                  </m:oMathPara>
                </a14:m>
                <a:endParaRPr lang="en-IN" dirty="0"/>
              </a:p>
            </p:txBody>
          </p:sp>
        </mc:Choice>
        <mc:Fallback xmlns="">
          <p:sp>
            <p:nvSpPr>
              <p:cNvPr id="24" name="Rectangle 23"/>
              <p:cNvSpPr>
                <a:spLocks noRot="1" noChangeAspect="1" noMove="1" noResize="1" noEditPoints="1" noAdjustHandles="1" noChangeArrowheads="1" noChangeShapeType="1" noTextEdit="1"/>
              </p:cNvSpPr>
              <p:nvPr/>
            </p:nvSpPr>
            <p:spPr>
              <a:xfrm>
                <a:off x="1135034" y="3676332"/>
                <a:ext cx="949491" cy="848502"/>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1193757" y="4497744"/>
                <a:ext cx="5306096" cy="461665"/>
              </a:xfrm>
              <a:prstGeom prst="rect">
                <a:avLst/>
              </a:prstGeom>
              <a:noFill/>
            </p:spPr>
            <p:txBody>
              <a:bodyPr wrap="square" rtlCol="0">
                <a:spAutoFit/>
              </a:bodyPr>
              <a:lstStyle/>
              <a:p>
                <a14:m>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a:rPr>
                          <m:t>𝑥</m:t>
                        </m:r>
                      </m:e>
                      <m:sub>
                        <m:r>
                          <a:rPr lang="en-IN" sz="2400" b="0" i="1" smtClean="0">
                            <a:latin typeface="Cambria Math"/>
                          </a:rPr>
                          <m:t>𝑘</m:t>
                        </m:r>
                      </m:sub>
                    </m:sSub>
                  </m:oMath>
                </a14:m>
                <a:r>
                  <a:rPr lang="en-IN" sz="2400" dirty="0"/>
                  <a:t> </a:t>
                </a:r>
                <a14:m>
                  <m:oMath xmlns:m="http://schemas.openxmlformats.org/officeDocument/2006/math">
                    <m:r>
                      <a:rPr lang="en-IN" sz="2400" b="0" i="1" smtClean="0">
                        <a:latin typeface="Cambria Math"/>
                      </a:rPr>
                      <m:t>≥0             </m:t>
                    </m:r>
                    <m:r>
                      <a:rPr lang="en-IN" sz="2400" b="0" i="1" smtClean="0">
                        <a:latin typeface="Cambria Math"/>
                      </a:rPr>
                      <m:t>𝑘</m:t>
                    </m:r>
                    <m:r>
                      <a:rPr lang="en-IN" sz="2400" b="0" i="1" smtClean="0">
                        <a:latin typeface="Cambria Math"/>
                      </a:rPr>
                      <m:t>=1,2,3….</m:t>
                    </m:r>
                  </m:oMath>
                </a14:m>
                <a:endParaRPr lang="en-IN" sz="2400" dirty="0"/>
              </a:p>
            </p:txBody>
          </p:sp>
        </mc:Choice>
        <mc:Fallback xmlns="">
          <p:sp>
            <p:nvSpPr>
              <p:cNvPr id="25" name="TextBox 24"/>
              <p:cNvSpPr txBox="1">
                <a:spLocks noRot="1" noChangeAspect="1" noMove="1" noResize="1" noEditPoints="1" noAdjustHandles="1" noChangeArrowheads="1" noChangeShapeType="1" noTextEdit="1"/>
              </p:cNvSpPr>
              <p:nvPr/>
            </p:nvSpPr>
            <p:spPr>
              <a:xfrm>
                <a:off x="1193757" y="4497744"/>
                <a:ext cx="5306096" cy="461665"/>
              </a:xfrm>
              <a:prstGeom prst="rect">
                <a:avLst/>
              </a:prstGeom>
              <a:blipFill>
                <a:blip r:embed="rId4"/>
                <a:stretch>
                  <a:fillRect b="-394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01A09C26-FE5A-4F0B-B6E9-82352AC890C7}"/>
                  </a:ext>
                </a:extLst>
              </p:cNvPr>
              <p:cNvSpPr/>
              <p:nvPr/>
            </p:nvSpPr>
            <p:spPr>
              <a:xfrm>
                <a:off x="1076311" y="2787097"/>
                <a:ext cx="9149868" cy="923330"/>
              </a:xfrm>
              <a:prstGeom prst="rect">
                <a:avLst/>
              </a:prstGeom>
            </p:spPr>
            <p:txBody>
              <a:bodyPr wrap="square">
                <a:spAutoFit/>
              </a:bodyPr>
              <a:lstStyle/>
              <a:p>
                <a:pPr algn="just"/>
                <a:r>
                  <a:rPr lang="en-IN" dirty="0"/>
                  <a:t>General mathematical formulation of linear programming procedure comprises the following: finding a group of variables </a:t>
                </a:r>
                <a14:m>
                  <m:oMath xmlns:m="http://schemas.openxmlformats.org/officeDocument/2006/math">
                    <m:sSub>
                      <m:sSubPr>
                        <m:ctrlPr>
                          <a:rPr lang="en-IN" i="1">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r>
                          <a:rPr lang="en-IN" i="1">
                            <a:latin typeface="Cambria Math"/>
                          </a:rPr>
                          <m:t> </m:t>
                        </m:r>
                      </m:sub>
                    </m:sSub>
                  </m:oMath>
                </a14:m>
                <a:r>
                  <a:rPr lang="en-IN" dirty="0"/>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b="0" i="1" smtClean="0">
                            <a:latin typeface="Cambria Math" panose="02040503050406030204" pitchFamily="18" charset="0"/>
                          </a:rPr>
                          <m:t>2</m:t>
                        </m:r>
                        <m:r>
                          <a:rPr lang="en-IN" i="1">
                            <a:latin typeface="Cambria Math"/>
                          </a:rPr>
                          <m:t> </m:t>
                        </m:r>
                      </m:sub>
                    </m:sSub>
                  </m:oMath>
                </a14:m>
                <a:r>
                  <a:rPr lang="en-IN" dirty="0"/>
                  <a:t>, ...,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b="0" i="1" smtClean="0">
                            <a:latin typeface="Cambria Math" panose="02040503050406030204" pitchFamily="18" charset="0"/>
                          </a:rPr>
                          <m:t>𝑛</m:t>
                        </m:r>
                      </m:sub>
                    </m:sSub>
                  </m:oMath>
                </a14:m>
                <a:r>
                  <a:rPr lang="en-IN" dirty="0"/>
                  <a:t> which satisfy system of linear equation or inequation</a:t>
                </a:r>
              </a:p>
            </p:txBody>
          </p:sp>
        </mc:Choice>
        <mc:Fallback xmlns="">
          <p:sp>
            <p:nvSpPr>
              <p:cNvPr id="2" name="Rectangle 1">
                <a:extLst>
                  <a:ext uri="{FF2B5EF4-FFF2-40B4-BE49-F238E27FC236}">
                    <a16:creationId xmlns:a16="http://schemas.microsoft.com/office/drawing/2014/main" id="{01A09C26-FE5A-4F0B-B6E9-82352AC890C7}"/>
                  </a:ext>
                </a:extLst>
              </p:cNvPr>
              <p:cNvSpPr>
                <a:spLocks noRot="1" noChangeAspect="1" noMove="1" noResize="1" noEditPoints="1" noAdjustHandles="1" noChangeArrowheads="1" noChangeShapeType="1" noTextEdit="1"/>
              </p:cNvSpPr>
              <p:nvPr/>
            </p:nvSpPr>
            <p:spPr>
              <a:xfrm>
                <a:off x="1076311" y="2787097"/>
                <a:ext cx="9149868" cy="923330"/>
              </a:xfrm>
              <a:prstGeom prst="rect">
                <a:avLst/>
              </a:prstGeom>
              <a:blipFill>
                <a:blip r:embed="rId5"/>
                <a:stretch>
                  <a:fillRect l="-600" t="-3289" r="-533" b="-921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E01AAD3C-9709-4D0B-8328-61844C1DA8B5}"/>
                  </a:ext>
                </a:extLst>
              </p:cNvPr>
              <p:cNvSpPr/>
              <p:nvPr/>
            </p:nvSpPr>
            <p:spPr>
              <a:xfrm>
                <a:off x="1135034" y="5069494"/>
                <a:ext cx="9091145" cy="923330"/>
              </a:xfrm>
              <a:prstGeom prst="rect">
                <a:avLst/>
              </a:prstGeom>
            </p:spPr>
            <p:txBody>
              <a:bodyPr wrap="square">
                <a:spAutoFit/>
              </a:bodyPr>
              <a:lstStyle/>
              <a:p>
                <a:pPr algn="just"/>
                <a:r>
                  <a:rPr lang="en-IN" dirty="0"/>
                  <a:t>where </a:t>
                </a:r>
                <a14:m>
                  <m:oMath xmlns:m="http://schemas.openxmlformats.org/officeDocument/2006/math">
                    <m:sSub>
                      <m:sSubPr>
                        <m:ctrlPr>
                          <a:rPr lang="en-IN" i="1">
                            <a:latin typeface="Cambria Math" panose="02040503050406030204" pitchFamily="18" charset="0"/>
                          </a:rPr>
                        </m:ctrlPr>
                      </m:sSubPr>
                      <m:e>
                        <m:r>
                          <a:rPr lang="en-IN" i="1">
                            <a:latin typeface="Cambria Math"/>
                          </a:rPr>
                          <m:t>𝑎</m:t>
                        </m:r>
                      </m:e>
                      <m:sub>
                        <m:r>
                          <a:rPr lang="en-IN" i="1">
                            <a:latin typeface="Cambria Math"/>
                          </a:rPr>
                          <m:t>𝑖𝑘</m:t>
                        </m:r>
                        <m:r>
                          <a:rPr lang="en-IN" i="1">
                            <a:latin typeface="Cambria Math"/>
                          </a:rPr>
                          <m:t> </m:t>
                        </m:r>
                      </m:sub>
                    </m:sSub>
                    <m:r>
                      <a:rPr lang="en-IN" i="1">
                        <a:latin typeface="Cambria Math" panose="02040503050406030204" pitchFamily="18" charset="0"/>
                      </a:rPr>
                      <m:t> </m:t>
                    </m:r>
                  </m:oMath>
                </a14:m>
                <a:r>
                  <a:rPr lang="en-IN" dirty="0"/>
                  <a:t>are constant coefficients, the </a:t>
                </a:r>
                <a14:m>
                  <m:oMath xmlns:m="http://schemas.openxmlformats.org/officeDocument/2006/math">
                    <m:sSub>
                      <m:sSubPr>
                        <m:ctrlPr>
                          <a:rPr lang="en-IN" i="1">
                            <a:latin typeface="Cambria Math" panose="02040503050406030204" pitchFamily="18" charset="0"/>
                          </a:rPr>
                        </m:ctrlPr>
                      </m:sSubPr>
                      <m:e>
                        <m:r>
                          <a:rPr lang="en-IN" i="1">
                            <a:latin typeface="Cambria Math"/>
                          </a:rPr>
                          <m:t>𝑥</m:t>
                        </m:r>
                      </m:e>
                      <m:sub>
                        <m:r>
                          <a:rPr lang="en-IN" i="1">
                            <a:latin typeface="Cambria Math"/>
                          </a:rPr>
                          <m:t>𝑘</m:t>
                        </m:r>
                      </m:sub>
                    </m:sSub>
                  </m:oMath>
                </a14:m>
                <a:r>
                  <a:rPr lang="en-IN" dirty="0"/>
                  <a:t> are unknown problem variables, the </a:t>
                </a:r>
                <a14:m>
                  <m:oMath xmlns:m="http://schemas.openxmlformats.org/officeDocument/2006/math">
                    <m:sSub>
                      <m:sSubPr>
                        <m:ctrlPr>
                          <a:rPr lang="en-IN" i="1">
                            <a:latin typeface="Cambria Math" panose="02040503050406030204" pitchFamily="18" charset="0"/>
                          </a:rPr>
                        </m:ctrlPr>
                      </m:sSubPr>
                      <m:e>
                        <m:r>
                          <a:rPr lang="en-IN" i="1">
                            <a:latin typeface="Cambria Math"/>
                          </a:rPr>
                          <m:t>𝑏</m:t>
                        </m:r>
                      </m:e>
                      <m:sub>
                        <m:r>
                          <a:rPr lang="en-IN" i="1">
                            <a:latin typeface="Cambria Math"/>
                          </a:rPr>
                          <m:t>𝑖</m:t>
                        </m:r>
                        <m:r>
                          <a:rPr lang="en-IN" i="1">
                            <a:latin typeface="Cambria Math"/>
                          </a:rPr>
                          <m:t> </m:t>
                        </m:r>
                      </m:sub>
                    </m:sSub>
                  </m:oMath>
                </a14:m>
                <a:r>
                  <a:rPr lang="en-IN" dirty="0"/>
                  <a:t> are constant coefficients, and the </a:t>
                </a:r>
                <a:r>
                  <a:rPr lang="en-IN" i="1" dirty="0"/>
                  <a:t>m</a:t>
                </a:r>
                <a:r>
                  <a:rPr lang="en-IN" dirty="0"/>
                  <a:t> are number of constraints. The LP procedure will maximize or minimize a linear objective function of the form</a:t>
                </a:r>
              </a:p>
            </p:txBody>
          </p:sp>
        </mc:Choice>
        <mc:Fallback xmlns="">
          <p:sp>
            <p:nvSpPr>
              <p:cNvPr id="6" name="Rectangle 5">
                <a:extLst>
                  <a:ext uri="{FF2B5EF4-FFF2-40B4-BE49-F238E27FC236}">
                    <a16:creationId xmlns:a16="http://schemas.microsoft.com/office/drawing/2014/main" id="{E01AAD3C-9709-4D0B-8328-61844C1DA8B5}"/>
                  </a:ext>
                </a:extLst>
              </p:cNvPr>
              <p:cNvSpPr>
                <a:spLocks noRot="1" noChangeAspect="1" noMove="1" noResize="1" noEditPoints="1" noAdjustHandles="1" noChangeArrowheads="1" noChangeShapeType="1" noTextEdit="1"/>
              </p:cNvSpPr>
              <p:nvPr/>
            </p:nvSpPr>
            <p:spPr>
              <a:xfrm>
                <a:off x="1135034" y="5069494"/>
                <a:ext cx="9091145" cy="923330"/>
              </a:xfrm>
              <a:prstGeom prst="rect">
                <a:avLst/>
              </a:prstGeom>
              <a:blipFill>
                <a:blip r:embed="rId6"/>
                <a:stretch>
                  <a:fillRect l="-536" t="-3974" r="-536" b="-9934"/>
                </a:stretch>
              </a:blipFill>
            </p:spPr>
            <p:txBody>
              <a:bodyPr/>
              <a:lstStyle/>
              <a:p>
                <a:r>
                  <a:rPr lang="en-IN">
                    <a:noFill/>
                  </a:rPr>
                  <a:t> </a:t>
                </a:r>
              </a:p>
            </p:txBody>
          </p:sp>
        </mc:Fallback>
      </mc:AlternateContent>
    </p:spTree>
    <p:extLst>
      <p:ext uri="{BB962C8B-B14F-4D97-AF65-F5344CB8AC3E}">
        <p14:creationId xmlns:p14="http://schemas.microsoft.com/office/powerpoint/2010/main" val="2863445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Rectangle 2">
                <a:extLst>
                  <a:ext uri="{FF2B5EF4-FFF2-40B4-BE49-F238E27FC236}">
                    <a16:creationId xmlns:a16="http://schemas.microsoft.com/office/drawing/2014/main" id="{02109D6B-CA9B-4855-822F-FCBFD9DE5A17}"/>
                  </a:ext>
                </a:extLst>
              </p:cNvPr>
              <p:cNvSpPr/>
              <p:nvPr/>
            </p:nvSpPr>
            <p:spPr>
              <a:xfrm>
                <a:off x="1744856" y="551468"/>
                <a:ext cx="4712572" cy="369332"/>
              </a:xfrm>
              <a:prstGeom prst="rect">
                <a:avLst/>
              </a:prstGeom>
            </p:spPr>
            <p:txBody>
              <a:bodyPr wrap="none">
                <a:spAutoFit/>
              </a:bodyPr>
              <a:lstStyle/>
              <a:p>
                <a14:m>
                  <m:oMath xmlns:m="http://schemas.openxmlformats.org/officeDocument/2006/math">
                    <m:r>
                      <a:rPr lang="en-IN" b="0" i="1" smtClean="0">
                        <a:latin typeface="Cambria Math" panose="02040503050406030204" pitchFamily="18" charset="0"/>
                      </a:rPr>
                      <m:t>𝐹</m:t>
                    </m:r>
                    <m:d>
                      <m:dPr>
                        <m:ctrlPr>
                          <a:rPr lang="en-IN" b="0" i="1" smtClean="0">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a:rPr>
                              <m:t>𝑥</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a:rPr>
                              <m:t>𝑥</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a:rPr>
                              <m:t>𝑥</m:t>
                            </m:r>
                          </m:e>
                          <m:sub>
                            <m:r>
                              <a:rPr lang="en-IN" b="0" i="1" smtClean="0">
                                <a:latin typeface="Cambria Math" panose="02040503050406030204" pitchFamily="18" charset="0"/>
                              </a:rPr>
                              <m:t>3</m:t>
                            </m:r>
                          </m:sub>
                        </m:sSub>
                        <m:r>
                          <a:rPr lang="en-IN" b="0" i="1" smtClean="0">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a:rPr>
                              <m:t>𝑥</m:t>
                            </m:r>
                          </m:e>
                          <m:sub>
                            <m:r>
                              <a:rPr lang="en-IN" b="0" i="1" smtClean="0">
                                <a:latin typeface="Cambria Math" panose="02040503050406030204" pitchFamily="18" charset="0"/>
                              </a:rPr>
                              <m:t>𝑛</m:t>
                            </m:r>
                          </m:sub>
                        </m:sSub>
                      </m:e>
                    </m:d>
                    <m:r>
                      <a:rPr lang="en-IN" b="0" i="1" smtClean="0">
                        <a:latin typeface="Cambria Math" panose="02040503050406030204" pitchFamily="18" charset="0"/>
                      </a:rPr>
                      <m:t>=</m:t>
                    </m:r>
                    <m:sSub>
                      <m:sSubPr>
                        <m:ctrlPr>
                          <a:rPr lang="en-IN"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a:rPr>
                          <m:t>𝑥</m:t>
                        </m:r>
                      </m:e>
                      <m:sub>
                        <m:r>
                          <a:rPr lang="en-IN" b="0" i="1" smtClean="0">
                            <a:latin typeface="Cambria Math" panose="02040503050406030204" pitchFamily="18" charset="0"/>
                          </a:rPr>
                          <m:t>1</m:t>
                        </m:r>
                      </m:sub>
                    </m:sSub>
                  </m:oMath>
                </a14:m>
                <a:r>
                  <a:rPr lang="en-IN" dirty="0"/>
                  <a:t> +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𝑐</m:t>
                        </m:r>
                      </m:e>
                      <m:sub>
                        <m:r>
                          <a:rPr lang="en-IN" b="0" i="1" smtClean="0">
                            <a:latin typeface="Cambria Math" panose="02040503050406030204" pitchFamily="18" charset="0"/>
                          </a:rPr>
                          <m:t>2</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a:rPr>
                          <m:t>𝑥</m:t>
                        </m:r>
                      </m:e>
                      <m:sub>
                        <m:r>
                          <a:rPr lang="en-IN" b="0" i="1" smtClean="0">
                            <a:latin typeface="Cambria Math" panose="02040503050406030204" pitchFamily="18" charset="0"/>
                          </a:rPr>
                          <m:t>2</m:t>
                        </m:r>
                      </m:sub>
                    </m:sSub>
                    <m:r>
                      <m:rPr>
                        <m:nor/>
                      </m:rPr>
                      <a:rPr lang="en-IN" dirty="0"/>
                      <m:t>+</m:t>
                    </m:r>
                  </m:oMath>
                </a14:m>
                <a:r>
                  <a:rPr lang="en-IN" dirty="0"/>
                  <a:t> …..+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𝑐</m:t>
                        </m:r>
                      </m:e>
                      <m:sub>
                        <m:r>
                          <a:rPr lang="en-IN" b="0" i="1" smtClean="0">
                            <a:latin typeface="Cambria Math" panose="02040503050406030204" pitchFamily="18" charset="0"/>
                          </a:rPr>
                          <m:t>𝑛</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a:rPr>
                          <m:t>𝑥</m:t>
                        </m:r>
                      </m:e>
                      <m:sub>
                        <m:r>
                          <a:rPr lang="en-IN" b="0" i="1" smtClean="0">
                            <a:latin typeface="Cambria Math" panose="02040503050406030204" pitchFamily="18" charset="0"/>
                          </a:rPr>
                          <m:t>𝑛</m:t>
                        </m:r>
                      </m:sub>
                    </m:sSub>
                  </m:oMath>
                </a14:m>
                <a:endParaRPr lang="en-IN" dirty="0"/>
              </a:p>
            </p:txBody>
          </p:sp>
        </mc:Choice>
        <mc:Fallback>
          <p:sp>
            <p:nvSpPr>
              <p:cNvPr id="3" name="Rectangle 2">
                <a:extLst>
                  <a:ext uri="{FF2B5EF4-FFF2-40B4-BE49-F238E27FC236}">
                    <a16:creationId xmlns:a16="http://schemas.microsoft.com/office/drawing/2014/main" id="{02109D6B-CA9B-4855-822F-FCBFD9DE5A17}"/>
                  </a:ext>
                </a:extLst>
              </p:cNvPr>
              <p:cNvSpPr>
                <a:spLocks noRot="1" noChangeAspect="1" noMove="1" noResize="1" noEditPoints="1" noAdjustHandles="1" noChangeArrowheads="1" noChangeShapeType="1" noTextEdit="1"/>
              </p:cNvSpPr>
              <p:nvPr/>
            </p:nvSpPr>
            <p:spPr>
              <a:xfrm>
                <a:off x="1744856" y="551468"/>
                <a:ext cx="4712572" cy="369332"/>
              </a:xfrm>
              <a:prstGeom prst="rect">
                <a:avLst/>
              </a:prstGeom>
              <a:blipFill>
                <a:blip r:embed="rId2"/>
                <a:stretch>
                  <a:fillRect t="-8197" b="-24590"/>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CA50CDF2-E7CD-48F2-89C1-EECA1E784BBA}"/>
                  </a:ext>
                </a:extLst>
              </p:cNvPr>
              <p:cNvSpPr/>
              <p:nvPr/>
            </p:nvSpPr>
            <p:spPr>
              <a:xfrm>
                <a:off x="1426129" y="1109255"/>
                <a:ext cx="9135610" cy="646331"/>
              </a:xfrm>
              <a:prstGeom prst="rect">
                <a:avLst/>
              </a:prstGeom>
            </p:spPr>
            <p:txBody>
              <a:bodyPr wrap="square">
                <a:spAutoFit/>
              </a:bodyPr>
              <a:lstStyle/>
              <a:p>
                <a:r>
                  <a:rPr lang="en-IN" dirty="0"/>
                  <a:t>where the ck are constant coefficients. All LP solution codes require that all variables be nonnegative </a:t>
                </a:r>
                <a14:m>
                  <m:oMath xmlns:m="http://schemas.openxmlformats.org/officeDocument/2006/math">
                    <m:sSub>
                      <m:sSubPr>
                        <m:ctrlPr>
                          <a:rPr lang="en-IN" i="1">
                            <a:latin typeface="Cambria Math" panose="02040503050406030204" pitchFamily="18" charset="0"/>
                          </a:rPr>
                        </m:ctrlPr>
                      </m:sSubPr>
                      <m:e>
                        <m:r>
                          <a:rPr lang="en-IN" i="1">
                            <a:latin typeface="Cambria Math"/>
                          </a:rPr>
                          <m:t>𝑥</m:t>
                        </m:r>
                      </m:e>
                      <m:sub>
                        <m:r>
                          <a:rPr lang="en-IN" i="1">
                            <a:latin typeface="Cambria Math"/>
                          </a:rPr>
                          <m:t>𝑘</m:t>
                        </m:r>
                      </m:sub>
                    </m:sSub>
                  </m:oMath>
                </a14:m>
                <a:r>
                  <a:rPr lang="en-IN" dirty="0"/>
                  <a:t> ≥ 0. </a:t>
                </a:r>
              </a:p>
            </p:txBody>
          </p:sp>
        </mc:Choice>
        <mc:Fallback>
          <p:sp>
            <p:nvSpPr>
              <p:cNvPr id="4" name="Rectangle 3">
                <a:extLst>
                  <a:ext uri="{FF2B5EF4-FFF2-40B4-BE49-F238E27FC236}">
                    <a16:creationId xmlns:a16="http://schemas.microsoft.com/office/drawing/2014/main" id="{CA50CDF2-E7CD-48F2-89C1-EECA1E784BBA}"/>
                  </a:ext>
                </a:extLst>
              </p:cNvPr>
              <p:cNvSpPr>
                <a:spLocks noRot="1" noChangeAspect="1" noMove="1" noResize="1" noEditPoints="1" noAdjustHandles="1" noChangeArrowheads="1" noChangeShapeType="1" noTextEdit="1"/>
              </p:cNvSpPr>
              <p:nvPr/>
            </p:nvSpPr>
            <p:spPr>
              <a:xfrm>
                <a:off x="1426129" y="1109255"/>
                <a:ext cx="9135610" cy="646331"/>
              </a:xfrm>
              <a:prstGeom prst="rect">
                <a:avLst/>
              </a:prstGeom>
              <a:blipFill>
                <a:blip r:embed="rId3"/>
                <a:stretch>
                  <a:fillRect l="-600" t="-5660" b="-14151"/>
                </a:stretch>
              </a:blipFill>
            </p:spPr>
            <p:txBody>
              <a:bodyPr/>
              <a:lstStyle/>
              <a:p>
                <a:r>
                  <a:rPr lang="en-IN">
                    <a:noFill/>
                  </a:rPr>
                  <a:t> </a:t>
                </a:r>
              </a:p>
            </p:txBody>
          </p:sp>
        </mc:Fallback>
      </mc:AlternateContent>
      <p:sp>
        <p:nvSpPr>
          <p:cNvPr id="7" name="Rectangle 6">
            <a:extLst>
              <a:ext uri="{FF2B5EF4-FFF2-40B4-BE49-F238E27FC236}">
                <a16:creationId xmlns:a16="http://schemas.microsoft.com/office/drawing/2014/main" id="{97FDE77A-BD83-4C90-9BBA-8767F514E03C}"/>
              </a:ext>
            </a:extLst>
          </p:cNvPr>
          <p:cNvSpPr/>
          <p:nvPr/>
        </p:nvSpPr>
        <p:spPr>
          <a:xfrm>
            <a:off x="1426128" y="2274838"/>
            <a:ext cx="9135610" cy="2585323"/>
          </a:xfrm>
          <a:prstGeom prst="rect">
            <a:avLst/>
          </a:prstGeom>
        </p:spPr>
        <p:txBody>
          <a:bodyPr wrap="square">
            <a:spAutoFit/>
          </a:bodyPr>
          <a:lstStyle/>
          <a:p>
            <a:r>
              <a:rPr lang="en-IN" b="1" dirty="0"/>
              <a:t>Application of Linear Programming :</a:t>
            </a:r>
          </a:p>
          <a:p>
            <a:endParaRPr lang="en-IN" dirty="0"/>
          </a:p>
          <a:p>
            <a:r>
              <a:rPr lang="en-IN" dirty="0"/>
              <a:t>Linear programming can be applied to various fields of study. It is widely used in mathematics, and to a lesser extent in business, economics, and for some engineering problems. Industries that use linear programming models include transportation, energy, telecommunications, and manufacturing. </a:t>
            </a:r>
          </a:p>
          <a:p>
            <a:endParaRPr lang="en-IN" dirty="0"/>
          </a:p>
          <a:p>
            <a:r>
              <a:rPr lang="en-IN" dirty="0"/>
              <a:t>It has proven useful in </a:t>
            </a:r>
            <a:r>
              <a:rPr lang="en-IN" dirty="0" err="1"/>
              <a:t>modeling</a:t>
            </a:r>
            <a:r>
              <a:rPr lang="en-IN" dirty="0"/>
              <a:t> diverse types of problems in planning, routing, scheduling, assignment, and design</a:t>
            </a:r>
          </a:p>
        </p:txBody>
      </p:sp>
    </p:spTree>
    <p:extLst>
      <p:ext uri="{BB962C8B-B14F-4D97-AF65-F5344CB8AC3E}">
        <p14:creationId xmlns:p14="http://schemas.microsoft.com/office/powerpoint/2010/main" val="3839360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descr="f(x_{1},x_{2})=c_{1}x_{1}+c_{2}x_{2}"/>
          <p:cNvSpPr>
            <a:spLocks noChangeAspect="1" noChangeArrowheads="1"/>
          </p:cNvSpPr>
          <p:nvPr/>
        </p:nvSpPr>
        <p:spPr bwMode="auto">
          <a:xfrm>
            <a:off x="276225" y="3048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5" descr="{\begin{matrix}x_{1}\geq 0\\x_{2}\geq 0\end{matrix}}"/>
          <p:cNvSpPr>
            <a:spLocks noChangeAspect="1" noChangeArrowheads="1"/>
          </p:cNvSpPr>
          <p:nvPr/>
        </p:nvSpPr>
        <p:spPr bwMode="auto">
          <a:xfrm>
            <a:off x="288925" y="396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displaystyle \max\{\mathbf {c} ^{\mathrm {T} }\mathbf {x} \;|\;A\mathbf {x} \leq \mathbf {b} \land \mathbf {x} \geq 0\}}"/>
          <p:cNvSpPr>
            <a:spLocks noChangeAspect="1" noChangeArrowheads="1"/>
          </p:cNvSpPr>
          <p:nvPr/>
        </p:nvSpPr>
        <p:spPr bwMode="auto">
          <a:xfrm>
            <a:off x="288925" y="4267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1109532" y="660017"/>
            <a:ext cx="9443819" cy="4985980"/>
          </a:xfrm>
          <a:prstGeom prst="rect">
            <a:avLst/>
          </a:prstGeom>
        </p:spPr>
        <p:txBody>
          <a:bodyPr wrap="square">
            <a:spAutoFit/>
          </a:bodyPr>
          <a:lstStyle/>
          <a:p>
            <a:r>
              <a:rPr lang="en-IN" dirty="0"/>
              <a:t>Standard form is the usual and most intuitive form of describing a linear programming problem. It consists of the following three parts:</a:t>
            </a:r>
          </a:p>
          <a:p>
            <a:endParaRPr lang="en-IN" dirty="0"/>
          </a:p>
          <a:p>
            <a:r>
              <a:rPr lang="en-IN" dirty="0"/>
              <a:t>A linear objective function to be maximized or minimized</a:t>
            </a:r>
          </a:p>
          <a:p>
            <a:r>
              <a:rPr lang="en-IN" dirty="0"/>
              <a:t>e.g.  	f(x</a:t>
            </a:r>
            <a:r>
              <a:rPr lang="en-IN" baseline="-25000" dirty="0"/>
              <a:t>1</a:t>
            </a:r>
            <a:r>
              <a:rPr lang="en-IN" dirty="0"/>
              <a:t>,x</a:t>
            </a:r>
            <a:r>
              <a:rPr lang="en-IN" baseline="-25000" dirty="0"/>
              <a:t>2</a:t>
            </a:r>
            <a:r>
              <a:rPr lang="en-IN" dirty="0"/>
              <a:t>) =c</a:t>
            </a:r>
            <a:r>
              <a:rPr lang="en-IN" baseline="-25000" dirty="0"/>
              <a:t>1</a:t>
            </a:r>
            <a:r>
              <a:rPr lang="en-IN" dirty="0"/>
              <a:t> x</a:t>
            </a:r>
            <a:r>
              <a:rPr lang="en-IN" baseline="-25000" dirty="0"/>
              <a:t>1</a:t>
            </a:r>
            <a:r>
              <a:rPr lang="en-IN" dirty="0"/>
              <a:t>+c</a:t>
            </a:r>
            <a:r>
              <a:rPr lang="en-IN" baseline="-25000" dirty="0"/>
              <a:t>2</a:t>
            </a:r>
            <a:r>
              <a:rPr lang="en-IN" dirty="0"/>
              <a:t> x</a:t>
            </a:r>
            <a:r>
              <a:rPr lang="en-IN" baseline="-25000" dirty="0"/>
              <a:t>2</a:t>
            </a:r>
            <a:r>
              <a:rPr lang="en-IN" dirty="0"/>
              <a:t> </a:t>
            </a:r>
          </a:p>
          <a:p>
            <a:endParaRPr lang="en-IN" dirty="0"/>
          </a:p>
          <a:p>
            <a:r>
              <a:rPr lang="en-IN" dirty="0"/>
              <a:t>Problem constraints of the following form</a:t>
            </a:r>
          </a:p>
          <a:p>
            <a:r>
              <a:rPr lang="en-IN" dirty="0"/>
              <a:t>e.g. 	   	a</a:t>
            </a:r>
            <a:r>
              <a:rPr lang="en-IN" baseline="-25000" dirty="0"/>
              <a:t>11</a:t>
            </a:r>
            <a:r>
              <a:rPr lang="en-IN" dirty="0"/>
              <a:t>x</a:t>
            </a:r>
            <a:r>
              <a:rPr lang="en-IN" baseline="-25000" dirty="0"/>
              <a:t>1</a:t>
            </a:r>
            <a:r>
              <a:rPr lang="en-IN" dirty="0"/>
              <a:t> + a</a:t>
            </a:r>
            <a:r>
              <a:rPr lang="en-IN" baseline="-25000" dirty="0"/>
              <a:t>12</a:t>
            </a:r>
            <a:r>
              <a:rPr lang="en-IN" dirty="0"/>
              <a:t>x</a:t>
            </a:r>
            <a:r>
              <a:rPr lang="en-IN" baseline="-25000" dirty="0"/>
              <a:t>2</a:t>
            </a:r>
            <a:r>
              <a:rPr lang="en-IN" dirty="0"/>
              <a:t>    ≤  b</a:t>
            </a:r>
            <a:r>
              <a:rPr lang="en-IN" baseline="-25000" dirty="0"/>
              <a:t>1</a:t>
            </a:r>
          </a:p>
          <a:p>
            <a:r>
              <a:rPr lang="en-IN" dirty="0"/>
              <a:t>		a</a:t>
            </a:r>
            <a:r>
              <a:rPr lang="en-IN" baseline="-25000" dirty="0"/>
              <a:t>21</a:t>
            </a:r>
            <a:r>
              <a:rPr lang="en-IN" dirty="0"/>
              <a:t>x</a:t>
            </a:r>
            <a:r>
              <a:rPr lang="en-IN" baseline="-25000" dirty="0"/>
              <a:t>1</a:t>
            </a:r>
            <a:r>
              <a:rPr lang="en-IN" dirty="0"/>
              <a:t> + a</a:t>
            </a:r>
            <a:r>
              <a:rPr lang="en-IN" baseline="-25000" dirty="0"/>
              <a:t>22</a:t>
            </a:r>
            <a:r>
              <a:rPr lang="en-IN" dirty="0"/>
              <a:t>x</a:t>
            </a:r>
            <a:r>
              <a:rPr lang="en-IN" baseline="-25000" dirty="0"/>
              <a:t>2</a:t>
            </a:r>
            <a:r>
              <a:rPr lang="en-IN" dirty="0"/>
              <a:t>    ≤  b</a:t>
            </a:r>
            <a:r>
              <a:rPr lang="en-IN" baseline="-25000" dirty="0"/>
              <a:t>2</a:t>
            </a:r>
          </a:p>
          <a:p>
            <a:r>
              <a:rPr lang="en-IN" dirty="0"/>
              <a:t>		a</a:t>
            </a:r>
            <a:r>
              <a:rPr lang="en-IN" baseline="-25000" dirty="0"/>
              <a:t>31</a:t>
            </a:r>
            <a:r>
              <a:rPr lang="en-IN" dirty="0"/>
              <a:t>x</a:t>
            </a:r>
            <a:r>
              <a:rPr lang="en-IN" baseline="-25000" dirty="0"/>
              <a:t>1</a:t>
            </a:r>
            <a:r>
              <a:rPr lang="en-IN" dirty="0"/>
              <a:t> + a</a:t>
            </a:r>
            <a:r>
              <a:rPr lang="en-IN" baseline="-25000" dirty="0"/>
              <a:t>32</a:t>
            </a:r>
            <a:r>
              <a:rPr lang="en-IN" dirty="0"/>
              <a:t>x</a:t>
            </a:r>
            <a:r>
              <a:rPr lang="en-IN" baseline="-25000" dirty="0"/>
              <a:t>2</a:t>
            </a:r>
            <a:r>
              <a:rPr lang="en-IN" dirty="0"/>
              <a:t>    ≤  b</a:t>
            </a:r>
            <a:r>
              <a:rPr lang="en-IN" baseline="-25000" dirty="0"/>
              <a:t>3</a:t>
            </a:r>
          </a:p>
          <a:p>
            <a:endParaRPr lang="en-IN" baseline="-25000" dirty="0"/>
          </a:p>
          <a:p>
            <a:r>
              <a:rPr lang="en-IN" dirty="0"/>
              <a:t>Non-negative variables</a:t>
            </a:r>
          </a:p>
          <a:p>
            <a:r>
              <a:rPr lang="en-IN" dirty="0"/>
              <a:t>e.g. 		x</a:t>
            </a:r>
            <a:r>
              <a:rPr lang="en-IN" baseline="-25000" dirty="0"/>
              <a:t>1</a:t>
            </a:r>
            <a:r>
              <a:rPr lang="en-IN" dirty="0"/>
              <a:t> ≥ 0</a:t>
            </a:r>
          </a:p>
          <a:p>
            <a:r>
              <a:rPr lang="en-IN" dirty="0"/>
              <a:t>		x</a:t>
            </a:r>
            <a:r>
              <a:rPr lang="en-IN" baseline="-25000" dirty="0"/>
              <a:t>2</a:t>
            </a:r>
            <a:r>
              <a:rPr lang="en-IN" dirty="0"/>
              <a:t> ≥ 0</a:t>
            </a:r>
          </a:p>
          <a:p>
            <a:endParaRPr lang="en-IN" dirty="0"/>
          </a:p>
          <a:p>
            <a:r>
              <a:rPr lang="en-IN" dirty="0"/>
              <a:t>The problem is usually expressed in matrix form : </a:t>
            </a:r>
          </a:p>
          <a:p>
            <a:r>
              <a:rPr lang="en-IN" b="1" dirty="0"/>
              <a:t>Max or Min {</a:t>
            </a:r>
            <a:r>
              <a:rPr lang="en-IN" b="1" dirty="0" err="1"/>
              <a:t>c</a:t>
            </a:r>
            <a:r>
              <a:rPr lang="en-IN" b="1" baseline="30000" dirty="0" err="1"/>
              <a:t>T</a:t>
            </a:r>
            <a:r>
              <a:rPr lang="en-IN" b="1" dirty="0" err="1"/>
              <a:t>x</a:t>
            </a:r>
            <a:r>
              <a:rPr lang="en-IN" b="1" dirty="0"/>
              <a:t> │ </a:t>
            </a:r>
            <a:r>
              <a:rPr lang="en-IN" b="1" dirty="0" err="1"/>
              <a:t>Ax</a:t>
            </a:r>
            <a:r>
              <a:rPr lang="en-IN" b="1" dirty="0"/>
              <a:t> ≤ b  ^ x ≥ 0}</a:t>
            </a:r>
          </a:p>
          <a:p>
            <a:endParaRPr lang="en-IN" dirty="0"/>
          </a:p>
        </p:txBody>
      </p:sp>
      <p:sp>
        <p:nvSpPr>
          <p:cNvPr id="9" name="Rectangle 5">
            <a:extLst>
              <a:ext uri="{FF2B5EF4-FFF2-40B4-BE49-F238E27FC236}">
                <a16:creationId xmlns:a16="http://schemas.microsoft.com/office/drawing/2014/main" id="{2548C8DA-EB24-4721-94E4-58F47ABAA4AB}"/>
              </a:ext>
            </a:extLst>
          </p:cNvPr>
          <p:cNvSpPr>
            <a:spLocks noChangeArrowheads="1"/>
          </p:cNvSpPr>
          <p:nvPr/>
        </p:nvSpPr>
        <p:spPr bwMode="auto">
          <a:xfrm>
            <a:off x="917234" y="57840"/>
            <a:ext cx="307949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IN" sz="3600" b="1" dirty="0"/>
              <a:t>Standard Form</a:t>
            </a:r>
            <a:endParaRPr lang="en-IN" sz="3600" b="1" dirty="0">
              <a:solidFill>
                <a:schemeClr val="tx2"/>
              </a:solidFill>
            </a:endParaRPr>
          </a:p>
        </p:txBody>
      </p:sp>
    </p:spTree>
    <p:extLst>
      <p:ext uri="{BB962C8B-B14F-4D97-AF65-F5344CB8AC3E}">
        <p14:creationId xmlns:p14="http://schemas.microsoft.com/office/powerpoint/2010/main" val="1829671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nisha\Downloads\riz040825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1071" y="1"/>
            <a:ext cx="9297866"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314423" y="1378040"/>
            <a:ext cx="4404574" cy="461665"/>
          </a:xfrm>
          <a:prstGeom prst="rect">
            <a:avLst/>
          </a:prstGeom>
          <a:noFill/>
        </p:spPr>
        <p:txBody>
          <a:bodyPr wrap="square" rtlCol="0">
            <a:spAutoFit/>
          </a:bodyPr>
          <a:lstStyle/>
          <a:p>
            <a:r>
              <a:rPr lang="en-IN" sz="2400" b="1" dirty="0">
                <a:solidFill>
                  <a:srgbClr val="00B050"/>
                </a:solidFill>
              </a:rPr>
              <a:t>Y ≤ 4.5X</a:t>
            </a:r>
          </a:p>
        </p:txBody>
      </p:sp>
      <p:sp>
        <p:nvSpPr>
          <p:cNvPr id="4" name="TextBox 3"/>
          <p:cNvSpPr txBox="1"/>
          <p:nvPr/>
        </p:nvSpPr>
        <p:spPr>
          <a:xfrm>
            <a:off x="4750158" y="2741054"/>
            <a:ext cx="4404574" cy="461665"/>
          </a:xfrm>
          <a:prstGeom prst="rect">
            <a:avLst/>
          </a:prstGeom>
          <a:noFill/>
        </p:spPr>
        <p:txBody>
          <a:bodyPr wrap="square" rtlCol="0">
            <a:spAutoFit/>
          </a:bodyPr>
          <a:lstStyle/>
          <a:p>
            <a:r>
              <a:rPr lang="en-IN" sz="2400" b="1" dirty="0">
                <a:solidFill>
                  <a:srgbClr val="C00000"/>
                </a:solidFill>
              </a:rPr>
              <a:t>Y ≤  -X+16</a:t>
            </a:r>
          </a:p>
        </p:txBody>
      </p:sp>
      <p:sp>
        <p:nvSpPr>
          <p:cNvPr id="5" name="TextBox 4"/>
          <p:cNvSpPr txBox="1"/>
          <p:nvPr/>
        </p:nvSpPr>
        <p:spPr>
          <a:xfrm>
            <a:off x="7506237" y="4042806"/>
            <a:ext cx="4404574" cy="461665"/>
          </a:xfrm>
          <a:prstGeom prst="rect">
            <a:avLst/>
          </a:prstGeom>
          <a:noFill/>
        </p:spPr>
        <p:txBody>
          <a:bodyPr wrap="square" rtlCol="0">
            <a:spAutoFit/>
          </a:bodyPr>
          <a:lstStyle/>
          <a:p>
            <a:r>
              <a:rPr lang="en-IN" sz="2400" b="1" dirty="0">
                <a:solidFill>
                  <a:srgbClr val="6F150B"/>
                </a:solidFill>
              </a:rPr>
              <a:t>Y ≥ 0.5X</a:t>
            </a:r>
          </a:p>
        </p:txBody>
      </p:sp>
      <p:sp>
        <p:nvSpPr>
          <p:cNvPr id="6" name="TextBox 5"/>
          <p:cNvSpPr txBox="1"/>
          <p:nvPr/>
        </p:nvSpPr>
        <p:spPr>
          <a:xfrm>
            <a:off x="5303950" y="5697742"/>
            <a:ext cx="4404574" cy="461665"/>
          </a:xfrm>
          <a:prstGeom prst="rect">
            <a:avLst/>
          </a:prstGeom>
          <a:noFill/>
        </p:spPr>
        <p:txBody>
          <a:bodyPr wrap="square" rtlCol="0">
            <a:spAutoFit/>
          </a:bodyPr>
          <a:lstStyle/>
          <a:p>
            <a:r>
              <a:rPr lang="en-IN" sz="2400" b="1" dirty="0">
                <a:solidFill>
                  <a:srgbClr val="FF3399"/>
                </a:solidFill>
              </a:rPr>
              <a:t>Y ≥ - 0.5X+12</a:t>
            </a:r>
          </a:p>
        </p:txBody>
      </p:sp>
    </p:spTree>
    <p:extLst>
      <p:ext uri="{BB962C8B-B14F-4D97-AF65-F5344CB8AC3E}">
        <p14:creationId xmlns:p14="http://schemas.microsoft.com/office/powerpoint/2010/main" val="1230647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
          <p:cNvSpPr txBox="1">
            <a:spLocks/>
          </p:cNvSpPr>
          <p:nvPr/>
        </p:nvSpPr>
        <p:spPr bwMode="auto">
          <a:xfrm>
            <a:off x="0" y="258763"/>
            <a:ext cx="12192000" cy="1071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2700" rIns="0" bIns="0" anchorCtr="1">
            <a:spAutoFit/>
          </a:bodyPr>
          <a:lstStyle>
            <a:lvl1pPr algn="ctr" rtl="0" eaLnBrk="0" fontAlgn="base" hangingPunct="0">
              <a:lnSpc>
                <a:spcPct val="85000"/>
              </a:lnSpc>
              <a:spcBef>
                <a:spcPct val="0"/>
              </a:spcBef>
              <a:spcAft>
                <a:spcPct val="0"/>
              </a:spcAft>
              <a:defRPr sz="4000" b="1" kern="1200">
                <a:solidFill>
                  <a:schemeClr val="tx2"/>
                </a:solidFill>
                <a:latin typeface="+mj-lt"/>
                <a:ea typeface="+mj-ea"/>
                <a:cs typeface="+mj-cs"/>
              </a:defRPr>
            </a:lvl1pPr>
            <a:lvl2pPr algn="ctr" rtl="0" eaLnBrk="0" fontAlgn="base" hangingPunct="0">
              <a:lnSpc>
                <a:spcPct val="85000"/>
              </a:lnSpc>
              <a:spcBef>
                <a:spcPct val="0"/>
              </a:spcBef>
              <a:spcAft>
                <a:spcPct val="0"/>
              </a:spcAft>
              <a:defRPr sz="4000" b="1">
                <a:solidFill>
                  <a:schemeClr val="tx2"/>
                </a:solidFill>
                <a:latin typeface="Book Antiqua" panose="02040602050305030304" pitchFamily="18" charset="0"/>
              </a:defRPr>
            </a:lvl2pPr>
            <a:lvl3pPr algn="ctr" rtl="0" eaLnBrk="0" fontAlgn="base" hangingPunct="0">
              <a:lnSpc>
                <a:spcPct val="85000"/>
              </a:lnSpc>
              <a:spcBef>
                <a:spcPct val="0"/>
              </a:spcBef>
              <a:spcAft>
                <a:spcPct val="0"/>
              </a:spcAft>
              <a:defRPr sz="4000" b="1">
                <a:solidFill>
                  <a:schemeClr val="tx2"/>
                </a:solidFill>
                <a:latin typeface="Book Antiqua" panose="02040602050305030304" pitchFamily="18" charset="0"/>
              </a:defRPr>
            </a:lvl3pPr>
            <a:lvl4pPr algn="ctr" rtl="0" eaLnBrk="0" fontAlgn="base" hangingPunct="0">
              <a:lnSpc>
                <a:spcPct val="85000"/>
              </a:lnSpc>
              <a:spcBef>
                <a:spcPct val="0"/>
              </a:spcBef>
              <a:spcAft>
                <a:spcPct val="0"/>
              </a:spcAft>
              <a:defRPr sz="4000" b="1">
                <a:solidFill>
                  <a:schemeClr val="tx2"/>
                </a:solidFill>
                <a:latin typeface="Book Antiqua" panose="02040602050305030304" pitchFamily="18" charset="0"/>
              </a:defRPr>
            </a:lvl4pPr>
            <a:lvl5pPr algn="ctr" rtl="0" eaLnBrk="0" fontAlgn="base" hangingPunct="0">
              <a:lnSpc>
                <a:spcPct val="85000"/>
              </a:lnSpc>
              <a:spcBef>
                <a:spcPct val="0"/>
              </a:spcBef>
              <a:spcAft>
                <a:spcPct val="0"/>
              </a:spcAft>
              <a:defRPr sz="4000" b="1">
                <a:solidFill>
                  <a:schemeClr val="tx2"/>
                </a:solidFill>
                <a:latin typeface="Book Antiqua" panose="02040602050305030304" pitchFamily="18" charset="0"/>
              </a:defRPr>
            </a:lvl5pPr>
            <a:lvl6pPr marL="457200" algn="ctr" rtl="0" eaLnBrk="0" fontAlgn="base" hangingPunct="0">
              <a:lnSpc>
                <a:spcPct val="85000"/>
              </a:lnSpc>
              <a:spcBef>
                <a:spcPct val="0"/>
              </a:spcBef>
              <a:spcAft>
                <a:spcPct val="0"/>
              </a:spcAft>
              <a:defRPr sz="4000" b="1">
                <a:solidFill>
                  <a:schemeClr val="tx2"/>
                </a:solidFill>
                <a:latin typeface="Book Antiqua" panose="02040602050305030304" pitchFamily="18" charset="0"/>
              </a:defRPr>
            </a:lvl6pPr>
            <a:lvl7pPr marL="914400" algn="ctr" rtl="0" eaLnBrk="0" fontAlgn="base" hangingPunct="0">
              <a:lnSpc>
                <a:spcPct val="85000"/>
              </a:lnSpc>
              <a:spcBef>
                <a:spcPct val="0"/>
              </a:spcBef>
              <a:spcAft>
                <a:spcPct val="0"/>
              </a:spcAft>
              <a:defRPr sz="4000" b="1">
                <a:solidFill>
                  <a:schemeClr val="tx2"/>
                </a:solidFill>
                <a:latin typeface="Book Antiqua" panose="02040602050305030304" pitchFamily="18" charset="0"/>
              </a:defRPr>
            </a:lvl7pPr>
            <a:lvl8pPr marL="1371600" algn="ctr" rtl="0" eaLnBrk="0" fontAlgn="base" hangingPunct="0">
              <a:lnSpc>
                <a:spcPct val="85000"/>
              </a:lnSpc>
              <a:spcBef>
                <a:spcPct val="0"/>
              </a:spcBef>
              <a:spcAft>
                <a:spcPct val="0"/>
              </a:spcAft>
              <a:defRPr sz="4000" b="1">
                <a:solidFill>
                  <a:schemeClr val="tx2"/>
                </a:solidFill>
                <a:latin typeface="Book Antiqua" panose="02040602050305030304" pitchFamily="18" charset="0"/>
              </a:defRPr>
            </a:lvl8pPr>
            <a:lvl9pPr marL="1828800" algn="ctr" rtl="0" eaLnBrk="0" fontAlgn="base" hangingPunct="0">
              <a:lnSpc>
                <a:spcPct val="85000"/>
              </a:lnSpc>
              <a:spcBef>
                <a:spcPct val="0"/>
              </a:spcBef>
              <a:spcAft>
                <a:spcPct val="0"/>
              </a:spcAft>
              <a:defRPr sz="4000" b="1">
                <a:solidFill>
                  <a:schemeClr val="tx2"/>
                </a:solidFill>
                <a:latin typeface="Book Antiqua" panose="02040602050305030304" pitchFamily="18" charset="0"/>
              </a:defRPr>
            </a:lvl9pPr>
          </a:lstStyle>
          <a:p>
            <a:pPr>
              <a:lnSpc>
                <a:spcPct val="100000"/>
              </a:lnSpc>
              <a:spcBef>
                <a:spcPts val="100"/>
              </a:spcBef>
              <a:defRPr/>
            </a:pPr>
            <a:r>
              <a:rPr lang="en-IN" spc="-175" dirty="0"/>
              <a:t>Linear Programming </a:t>
            </a:r>
            <a:r>
              <a:rPr lang="en-IN" spc="-210" dirty="0"/>
              <a:t>– </a:t>
            </a:r>
            <a:r>
              <a:rPr lang="en-IN" spc="-320" dirty="0"/>
              <a:t>A  </a:t>
            </a:r>
            <a:r>
              <a:rPr lang="en-IN" spc="-135" dirty="0"/>
              <a:t>simple</a:t>
            </a:r>
            <a:r>
              <a:rPr lang="en-IN" spc="-110" dirty="0"/>
              <a:t> </a:t>
            </a:r>
            <a:r>
              <a:rPr lang="en-IN" spc="-185" dirty="0"/>
              <a:t>example</a:t>
            </a:r>
            <a:endParaRPr lang="en-IN" dirty="0"/>
          </a:p>
          <a:p>
            <a:pPr>
              <a:lnSpc>
                <a:spcPct val="100000"/>
              </a:lnSpc>
              <a:spcBef>
                <a:spcPts val="70"/>
              </a:spcBef>
              <a:defRPr/>
            </a:pPr>
            <a:r>
              <a:rPr lang="en-IN" sz="2800" spc="-70" dirty="0"/>
              <a:t>Optimal</a:t>
            </a:r>
            <a:r>
              <a:rPr lang="en-IN" sz="2800" spc="-140" dirty="0"/>
              <a:t> </a:t>
            </a:r>
            <a:r>
              <a:rPr lang="en-IN" sz="2800" spc="-65" dirty="0"/>
              <a:t>allocation</a:t>
            </a:r>
            <a:r>
              <a:rPr lang="en-IN" sz="2800" spc="-150" dirty="0"/>
              <a:t> </a:t>
            </a:r>
            <a:r>
              <a:rPr lang="en-IN" sz="2800" spc="-5" dirty="0"/>
              <a:t>of</a:t>
            </a:r>
            <a:r>
              <a:rPr lang="en-IN" sz="2800" spc="-125" dirty="0"/>
              <a:t> </a:t>
            </a:r>
            <a:r>
              <a:rPr lang="en-IN" sz="2800" spc="-15" dirty="0"/>
              <a:t>oil</a:t>
            </a:r>
            <a:r>
              <a:rPr lang="en-IN" sz="2800" spc="-140" dirty="0"/>
              <a:t> </a:t>
            </a:r>
            <a:r>
              <a:rPr lang="en-IN" sz="2800" spc="-114" dirty="0"/>
              <a:t>and</a:t>
            </a:r>
            <a:r>
              <a:rPr lang="en-IN" sz="2800" spc="-120" dirty="0"/>
              <a:t> </a:t>
            </a:r>
            <a:r>
              <a:rPr lang="en-IN" sz="2800" spc="-235" dirty="0"/>
              <a:t>gas</a:t>
            </a:r>
            <a:r>
              <a:rPr lang="en-IN" sz="2800" spc="-130" dirty="0"/>
              <a:t>  </a:t>
            </a:r>
            <a:r>
              <a:rPr lang="en-IN" sz="2800" spc="-10" dirty="0"/>
              <a:t>for</a:t>
            </a:r>
            <a:r>
              <a:rPr lang="en-IN" sz="2800" spc="-125" dirty="0"/>
              <a:t> </a:t>
            </a:r>
            <a:r>
              <a:rPr lang="en-IN" sz="2800" spc="-40" dirty="0"/>
              <a:t>electricity</a:t>
            </a:r>
            <a:r>
              <a:rPr lang="en-IN" sz="2800" spc="-130" dirty="0"/>
              <a:t> </a:t>
            </a:r>
            <a:r>
              <a:rPr lang="en-IN" sz="2800" spc="-85" dirty="0"/>
              <a:t>generation</a:t>
            </a:r>
            <a:endParaRPr lang="en-IN" sz="2800" dirty="0"/>
          </a:p>
        </p:txBody>
      </p:sp>
      <p:sp>
        <p:nvSpPr>
          <p:cNvPr id="22" name="object 11"/>
          <p:cNvSpPr txBox="1"/>
          <p:nvPr/>
        </p:nvSpPr>
        <p:spPr>
          <a:xfrm>
            <a:off x="1280234" y="2893865"/>
            <a:ext cx="2841625" cy="381000"/>
          </a:xfrm>
          <a:prstGeom prst="rect">
            <a:avLst/>
          </a:prstGeom>
        </p:spPr>
        <p:txBody>
          <a:bodyPr lIns="0" tIns="12065" rIns="0" bIns="0">
            <a:spAutoFit/>
          </a:bodyPr>
          <a:lstStyle/>
          <a:p>
            <a:pPr marL="12700" fontAlgn="auto">
              <a:spcBef>
                <a:spcPts val="95"/>
              </a:spcBef>
              <a:spcAft>
                <a:spcPts val="0"/>
              </a:spcAft>
              <a:defRPr/>
            </a:pPr>
            <a:r>
              <a:rPr sz="2400" b="1" spc="-70" dirty="0">
                <a:solidFill>
                  <a:srgbClr val="FF0000"/>
                </a:solidFill>
                <a:latin typeface="Trebuchet MS"/>
                <a:cs typeface="Trebuchet MS"/>
              </a:rPr>
              <a:t>Maximum </a:t>
            </a:r>
            <a:r>
              <a:rPr sz="2400" b="1" spc="-90" dirty="0">
                <a:solidFill>
                  <a:srgbClr val="FF0000"/>
                </a:solidFill>
                <a:latin typeface="Trebuchet MS"/>
                <a:cs typeface="Trebuchet MS"/>
              </a:rPr>
              <a:t>oil</a:t>
            </a:r>
            <a:r>
              <a:rPr sz="2400" b="1" spc="-285" dirty="0">
                <a:solidFill>
                  <a:srgbClr val="FF0000"/>
                </a:solidFill>
                <a:latin typeface="Trebuchet MS"/>
                <a:cs typeface="Trebuchet MS"/>
              </a:rPr>
              <a:t> </a:t>
            </a:r>
            <a:r>
              <a:rPr sz="2400" b="1" spc="-100" dirty="0">
                <a:solidFill>
                  <a:srgbClr val="FF0000"/>
                </a:solidFill>
                <a:latin typeface="Trebuchet MS"/>
                <a:cs typeface="Trebuchet MS"/>
              </a:rPr>
              <a:t>import</a:t>
            </a:r>
            <a:endParaRPr sz="2400" dirty="0">
              <a:latin typeface="Trebuchet MS"/>
              <a:cs typeface="Trebuchet MS"/>
            </a:endParaRPr>
          </a:p>
        </p:txBody>
      </p:sp>
      <p:sp>
        <p:nvSpPr>
          <p:cNvPr id="23" name="TextBox 22"/>
          <p:cNvSpPr txBox="1"/>
          <p:nvPr/>
        </p:nvSpPr>
        <p:spPr>
          <a:xfrm>
            <a:off x="1161889" y="1685678"/>
            <a:ext cx="4737523" cy="400110"/>
          </a:xfrm>
          <a:prstGeom prst="rect">
            <a:avLst/>
          </a:prstGeom>
          <a:noFill/>
        </p:spPr>
        <p:txBody>
          <a:bodyPr wrap="square">
            <a:spAutoFit/>
          </a:bodyPr>
          <a:lstStyle>
            <a:lvl1pPr>
              <a:defRPr>
                <a:solidFill>
                  <a:schemeClr val="tx1"/>
                </a:solidFill>
                <a:latin typeface="Book Antiqua" pitchFamily="18" charset="0"/>
              </a:defRPr>
            </a:lvl1pPr>
            <a:lvl2pPr marL="742950" indent="-285750">
              <a:defRPr>
                <a:solidFill>
                  <a:schemeClr val="tx1"/>
                </a:solidFill>
                <a:latin typeface="Book Antiqua" pitchFamily="18" charset="0"/>
              </a:defRPr>
            </a:lvl2pPr>
            <a:lvl3pPr marL="1143000" indent="-228600">
              <a:defRPr>
                <a:solidFill>
                  <a:schemeClr val="tx1"/>
                </a:solidFill>
                <a:latin typeface="Book Antiqua" pitchFamily="18" charset="0"/>
              </a:defRPr>
            </a:lvl3pPr>
            <a:lvl4pPr marL="1600200" indent="-228600">
              <a:defRPr>
                <a:solidFill>
                  <a:schemeClr val="tx1"/>
                </a:solidFill>
                <a:latin typeface="Book Antiqua" pitchFamily="18" charset="0"/>
              </a:defRPr>
            </a:lvl4pPr>
            <a:lvl5pPr marL="2057400" indent="-228600">
              <a:defRPr>
                <a:solidFill>
                  <a:schemeClr val="tx1"/>
                </a:solidFill>
                <a:latin typeface="Book Antiqua" pitchFamily="18" charset="0"/>
              </a:defRPr>
            </a:lvl5pPr>
            <a:lvl6pPr marL="2514600" indent="-228600" fontAlgn="base">
              <a:spcBef>
                <a:spcPct val="0"/>
              </a:spcBef>
              <a:spcAft>
                <a:spcPct val="0"/>
              </a:spcAft>
              <a:defRPr>
                <a:solidFill>
                  <a:schemeClr val="tx1"/>
                </a:solidFill>
                <a:latin typeface="Book Antiqua" pitchFamily="18" charset="0"/>
              </a:defRPr>
            </a:lvl6pPr>
            <a:lvl7pPr marL="2971800" indent="-228600" fontAlgn="base">
              <a:spcBef>
                <a:spcPct val="0"/>
              </a:spcBef>
              <a:spcAft>
                <a:spcPct val="0"/>
              </a:spcAft>
              <a:defRPr>
                <a:solidFill>
                  <a:schemeClr val="tx1"/>
                </a:solidFill>
                <a:latin typeface="Book Antiqua" pitchFamily="18" charset="0"/>
              </a:defRPr>
            </a:lvl7pPr>
            <a:lvl8pPr marL="3429000" indent="-228600" fontAlgn="base">
              <a:spcBef>
                <a:spcPct val="0"/>
              </a:spcBef>
              <a:spcAft>
                <a:spcPct val="0"/>
              </a:spcAft>
              <a:defRPr>
                <a:solidFill>
                  <a:schemeClr val="tx1"/>
                </a:solidFill>
                <a:latin typeface="Book Antiqua" pitchFamily="18" charset="0"/>
              </a:defRPr>
            </a:lvl8pPr>
            <a:lvl9pPr marL="3886200" indent="-228600" fontAlgn="base">
              <a:spcBef>
                <a:spcPct val="0"/>
              </a:spcBef>
              <a:spcAft>
                <a:spcPct val="0"/>
              </a:spcAft>
              <a:defRPr>
                <a:solidFill>
                  <a:schemeClr val="tx1"/>
                </a:solidFill>
                <a:latin typeface="Book Antiqua" pitchFamily="18" charset="0"/>
              </a:defRPr>
            </a:lvl9pPr>
          </a:lstStyle>
          <a:p>
            <a:r>
              <a:rPr lang="en-IN" sz="2000" b="1" dirty="0">
                <a:solidFill>
                  <a:srgbClr val="0008B8"/>
                </a:solidFill>
                <a:latin typeface="Trebuchet MS" pitchFamily="34" charset="0"/>
              </a:rPr>
              <a:t>Oil &amp; Gas for electricity generation</a:t>
            </a:r>
          </a:p>
        </p:txBody>
      </p:sp>
      <p:sp>
        <p:nvSpPr>
          <p:cNvPr id="24" name="object 15"/>
          <p:cNvSpPr txBox="1"/>
          <p:nvPr/>
        </p:nvSpPr>
        <p:spPr>
          <a:xfrm>
            <a:off x="1280234" y="4894826"/>
            <a:ext cx="2949575" cy="381000"/>
          </a:xfrm>
          <a:prstGeom prst="rect">
            <a:avLst/>
          </a:prstGeom>
        </p:spPr>
        <p:txBody>
          <a:bodyPr lIns="0" tIns="12065" rIns="0" bIns="0">
            <a:spAutoFit/>
          </a:bodyPr>
          <a:lstStyle/>
          <a:p>
            <a:pPr marL="12700" fontAlgn="auto">
              <a:spcBef>
                <a:spcPts val="95"/>
              </a:spcBef>
              <a:spcAft>
                <a:spcPts val="0"/>
              </a:spcAft>
              <a:defRPr/>
            </a:pPr>
            <a:r>
              <a:rPr sz="2400" b="1" spc="-95" dirty="0">
                <a:solidFill>
                  <a:srgbClr val="FF00FF"/>
                </a:solidFill>
                <a:latin typeface="Trebuchet MS"/>
                <a:cs typeface="Trebuchet MS"/>
              </a:rPr>
              <a:t>Oil </a:t>
            </a:r>
            <a:r>
              <a:rPr sz="2400" b="1" spc="-110" dirty="0">
                <a:solidFill>
                  <a:srgbClr val="FF00FF"/>
                </a:solidFill>
                <a:latin typeface="Trebuchet MS"/>
                <a:cs typeface="Trebuchet MS"/>
              </a:rPr>
              <a:t>use </a:t>
            </a:r>
            <a:r>
              <a:rPr sz="2400" b="1" spc="-114" dirty="0">
                <a:solidFill>
                  <a:srgbClr val="FF00FF"/>
                </a:solidFill>
                <a:latin typeface="Trebuchet MS"/>
                <a:cs typeface="Trebuchet MS"/>
              </a:rPr>
              <a:t>for</a:t>
            </a:r>
            <a:r>
              <a:rPr sz="2400" b="1" spc="-315" dirty="0">
                <a:solidFill>
                  <a:srgbClr val="FF00FF"/>
                </a:solidFill>
                <a:latin typeface="Trebuchet MS"/>
                <a:cs typeface="Trebuchet MS"/>
              </a:rPr>
              <a:t> </a:t>
            </a:r>
            <a:r>
              <a:rPr sz="2400" b="1" spc="-105" dirty="0">
                <a:solidFill>
                  <a:srgbClr val="FF00FF"/>
                </a:solidFill>
                <a:latin typeface="Trebuchet MS"/>
                <a:cs typeface="Trebuchet MS"/>
              </a:rPr>
              <a:t>transport</a:t>
            </a:r>
            <a:endParaRPr sz="2400" dirty="0">
              <a:latin typeface="Trebuchet MS"/>
              <a:cs typeface="Trebuchet MS"/>
            </a:endParaRPr>
          </a:p>
        </p:txBody>
      </p:sp>
      <p:sp>
        <p:nvSpPr>
          <p:cNvPr id="27" name="object 11"/>
          <p:cNvSpPr txBox="1"/>
          <p:nvPr/>
        </p:nvSpPr>
        <p:spPr>
          <a:xfrm>
            <a:off x="1280234" y="4005008"/>
            <a:ext cx="3358878" cy="381515"/>
          </a:xfrm>
          <a:prstGeom prst="rect">
            <a:avLst/>
          </a:prstGeom>
        </p:spPr>
        <p:txBody>
          <a:bodyPr wrap="square" lIns="0" tIns="12065" rIns="0" bIns="0">
            <a:spAutoFit/>
          </a:bodyPr>
          <a:lstStyle/>
          <a:p>
            <a:pPr marL="12700" fontAlgn="auto">
              <a:spcBef>
                <a:spcPts val="95"/>
              </a:spcBef>
              <a:spcAft>
                <a:spcPts val="0"/>
              </a:spcAft>
              <a:defRPr/>
            </a:pPr>
            <a:r>
              <a:rPr sz="2400" b="1" spc="-70" dirty="0">
                <a:latin typeface="Trebuchet MS"/>
                <a:cs typeface="Trebuchet MS"/>
              </a:rPr>
              <a:t>Maximum </a:t>
            </a:r>
            <a:r>
              <a:rPr lang="en-IN" sz="2400" b="1" spc="-90" dirty="0">
                <a:latin typeface="Trebuchet MS"/>
                <a:cs typeface="Trebuchet MS"/>
              </a:rPr>
              <a:t>CO</a:t>
            </a:r>
            <a:r>
              <a:rPr lang="en-IN" b="1" dirty="0"/>
              <a:t>2 </a:t>
            </a:r>
            <a:r>
              <a:rPr lang="en-IN" b="1" spc="-70" dirty="0">
                <a:latin typeface="Trebuchet MS"/>
                <a:cs typeface="Trebuchet MS"/>
              </a:rPr>
              <a:t>emission</a:t>
            </a:r>
            <a:r>
              <a:rPr lang="en-IN" b="1" dirty="0"/>
              <a:t>  </a:t>
            </a:r>
            <a:endParaRPr b="1" dirty="0"/>
          </a:p>
        </p:txBody>
      </p:sp>
      <p:sp>
        <p:nvSpPr>
          <p:cNvPr id="21" name="TextBox 20"/>
          <p:cNvSpPr txBox="1"/>
          <p:nvPr/>
        </p:nvSpPr>
        <p:spPr>
          <a:xfrm>
            <a:off x="1342149" y="3215092"/>
            <a:ext cx="9703828" cy="646331"/>
          </a:xfrm>
          <a:prstGeom prst="rect">
            <a:avLst/>
          </a:prstGeom>
          <a:noFill/>
        </p:spPr>
        <p:txBody>
          <a:bodyPr wrap="square" rtlCol="0">
            <a:spAutoFit/>
          </a:bodyPr>
          <a:lstStyle/>
          <a:p>
            <a:r>
              <a:rPr lang="en-IN" dirty="0"/>
              <a:t>Generally countries have constraint that they cant import oil too much so the have a limit to import crude.</a:t>
            </a:r>
          </a:p>
        </p:txBody>
      </p:sp>
      <p:sp>
        <p:nvSpPr>
          <p:cNvPr id="29" name="TextBox 28"/>
          <p:cNvSpPr txBox="1"/>
          <p:nvPr/>
        </p:nvSpPr>
        <p:spPr>
          <a:xfrm>
            <a:off x="1280234" y="5370183"/>
            <a:ext cx="9703828" cy="646331"/>
          </a:xfrm>
          <a:prstGeom prst="rect">
            <a:avLst/>
          </a:prstGeom>
          <a:noFill/>
        </p:spPr>
        <p:txBody>
          <a:bodyPr wrap="square" rtlCol="0">
            <a:spAutoFit/>
          </a:bodyPr>
          <a:lstStyle/>
          <a:p>
            <a:r>
              <a:rPr lang="en-IN" dirty="0"/>
              <a:t>For transportation purpose most of the time we rely on motor vehicles which generally use crude oil so there is minimum amount of crude oil which will be used </a:t>
            </a:r>
          </a:p>
        </p:txBody>
      </p:sp>
      <p:sp>
        <p:nvSpPr>
          <p:cNvPr id="30" name="TextBox 29"/>
          <p:cNvSpPr txBox="1"/>
          <p:nvPr/>
        </p:nvSpPr>
        <p:spPr>
          <a:xfrm>
            <a:off x="1388184" y="4431137"/>
            <a:ext cx="9703828" cy="369332"/>
          </a:xfrm>
          <a:prstGeom prst="rect">
            <a:avLst/>
          </a:prstGeom>
          <a:noFill/>
        </p:spPr>
        <p:txBody>
          <a:bodyPr wrap="square" rtlCol="0">
            <a:spAutoFit/>
          </a:bodyPr>
          <a:lstStyle/>
          <a:p>
            <a:r>
              <a:rPr lang="en-IN" dirty="0"/>
              <a:t>Due to environmental reason we can’t produce more than a specified amount.  </a:t>
            </a:r>
          </a:p>
        </p:txBody>
      </p:sp>
      <p:sp>
        <p:nvSpPr>
          <p:cNvPr id="31" name="TextBox 30"/>
          <p:cNvSpPr txBox="1"/>
          <p:nvPr/>
        </p:nvSpPr>
        <p:spPr>
          <a:xfrm>
            <a:off x="1342149" y="2085788"/>
            <a:ext cx="9703828" cy="646331"/>
          </a:xfrm>
          <a:prstGeom prst="rect">
            <a:avLst/>
          </a:prstGeom>
          <a:noFill/>
        </p:spPr>
        <p:txBody>
          <a:bodyPr wrap="square" rtlCol="0">
            <a:spAutoFit/>
          </a:bodyPr>
          <a:lstStyle/>
          <a:p>
            <a:r>
              <a:rPr lang="en-IN" dirty="0"/>
              <a:t>For a country there is a particular demand of electricity so the energy produced must be equal to the demand </a:t>
            </a:r>
          </a:p>
        </p:txBody>
      </p:sp>
    </p:spTree>
    <p:extLst>
      <p:ext uri="{BB962C8B-B14F-4D97-AF65-F5344CB8AC3E}">
        <p14:creationId xmlns:p14="http://schemas.microsoft.com/office/powerpoint/2010/main" val="238305303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1933</TotalTime>
  <Words>662</Words>
  <Application>Microsoft Office PowerPoint</Application>
  <PresentationFormat>Widescreen</PresentationFormat>
  <Paragraphs>75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Adobe Garamond Pro</vt:lpstr>
      <vt:lpstr>Algerian</vt:lpstr>
      <vt:lpstr>Cambria Math</vt:lpstr>
      <vt:lpstr>Franklin Gothic Book</vt:lpstr>
      <vt:lpstr>Trebuchet MS</vt:lpstr>
      <vt:lpstr>Crop</vt:lpstr>
      <vt:lpstr>Energy models for oil and gas supply and demand: Linear Programming</vt:lpstr>
      <vt:lpstr>OUTLINE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models for oil and gas supply and demand: Linear Programming</dc:title>
  <dc:creator>Tarun Kumar</dc:creator>
  <cp:lastModifiedBy>Tarun Kumar</cp:lastModifiedBy>
  <cp:revision>20</cp:revision>
  <dcterms:created xsi:type="dcterms:W3CDTF">2019-01-29T19:07:58Z</dcterms:created>
  <dcterms:modified xsi:type="dcterms:W3CDTF">2019-01-31T04:06:13Z</dcterms:modified>
</cp:coreProperties>
</file>