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289" r:id="rId1"/>
  </p:sldMasterIdLst>
  <p:notesMasterIdLst>
    <p:notesMasterId r:id="rId41"/>
  </p:notesMasterIdLst>
  <p:handoutMasterIdLst>
    <p:handoutMasterId r:id="rId42"/>
  </p:handoutMasterIdLst>
  <p:sldIdLst>
    <p:sldId id="506" r:id="rId2"/>
    <p:sldId id="1428" r:id="rId3"/>
    <p:sldId id="1409" r:id="rId4"/>
    <p:sldId id="1432" r:id="rId5"/>
    <p:sldId id="1433" r:id="rId6"/>
    <p:sldId id="1434" r:id="rId7"/>
    <p:sldId id="1435" r:id="rId8"/>
    <p:sldId id="1436" r:id="rId9"/>
    <p:sldId id="1438" r:id="rId10"/>
    <p:sldId id="1437" r:id="rId11"/>
    <p:sldId id="1439" r:id="rId12"/>
    <p:sldId id="1440" r:id="rId13"/>
    <p:sldId id="1441" r:id="rId14"/>
    <p:sldId id="1442" r:id="rId15"/>
    <p:sldId id="1443" r:id="rId16"/>
    <p:sldId id="1444" r:id="rId17"/>
    <p:sldId id="1445" r:id="rId18"/>
    <p:sldId id="1446" r:id="rId19"/>
    <p:sldId id="1447" r:id="rId20"/>
    <p:sldId id="1448" r:id="rId21"/>
    <p:sldId id="1449" r:id="rId22"/>
    <p:sldId id="1450" r:id="rId23"/>
    <p:sldId id="1451" r:id="rId24"/>
    <p:sldId id="1452" r:id="rId25"/>
    <p:sldId id="1453" r:id="rId26"/>
    <p:sldId id="1454" r:id="rId27"/>
    <p:sldId id="1455" r:id="rId28"/>
    <p:sldId id="1456" r:id="rId29"/>
    <p:sldId id="1457" r:id="rId30"/>
    <p:sldId id="1458" r:id="rId31"/>
    <p:sldId id="1459" r:id="rId32"/>
    <p:sldId id="1460" r:id="rId33"/>
    <p:sldId id="1461" r:id="rId34"/>
    <p:sldId id="1462" r:id="rId35"/>
    <p:sldId id="1463" r:id="rId36"/>
    <p:sldId id="1464" r:id="rId37"/>
    <p:sldId id="1465" r:id="rId38"/>
    <p:sldId id="1466" r:id="rId39"/>
    <p:sldId id="1467" r:id="rId40"/>
  </p:sldIdLst>
  <p:sldSz cx="9906000" cy="6858000" type="A4"/>
  <p:notesSz cx="6808788" cy="9832975"/>
  <p:defaultTextStyle>
    <a:defPPr>
      <a:defRPr lang="en-US"/>
    </a:defPPr>
    <a:lvl1pPr algn="l" rtl="0" fontAlgn="base">
      <a:spcBef>
        <a:spcPct val="0"/>
      </a:spcBef>
      <a:spcAft>
        <a:spcPct val="0"/>
      </a:spcAft>
      <a:defRPr sz="1100" b="1" kern="1200">
        <a:solidFill>
          <a:schemeClr val="tx1"/>
        </a:solidFill>
        <a:latin typeface="Arial" charset="0"/>
        <a:ea typeface="+mn-ea"/>
        <a:cs typeface="+mn-cs"/>
      </a:defRPr>
    </a:lvl1pPr>
    <a:lvl2pPr marL="419100" indent="38100" algn="l" rtl="0" fontAlgn="base">
      <a:spcBef>
        <a:spcPct val="0"/>
      </a:spcBef>
      <a:spcAft>
        <a:spcPct val="0"/>
      </a:spcAft>
      <a:defRPr sz="1100" b="1" kern="1200">
        <a:solidFill>
          <a:schemeClr val="tx1"/>
        </a:solidFill>
        <a:latin typeface="Arial" charset="0"/>
        <a:ea typeface="+mn-ea"/>
        <a:cs typeface="+mn-cs"/>
      </a:defRPr>
    </a:lvl2pPr>
    <a:lvl3pPr marL="838200" indent="76200" algn="l" rtl="0" fontAlgn="base">
      <a:spcBef>
        <a:spcPct val="0"/>
      </a:spcBef>
      <a:spcAft>
        <a:spcPct val="0"/>
      </a:spcAft>
      <a:defRPr sz="1100" b="1" kern="1200">
        <a:solidFill>
          <a:schemeClr val="tx1"/>
        </a:solidFill>
        <a:latin typeface="Arial" charset="0"/>
        <a:ea typeface="+mn-ea"/>
        <a:cs typeface="+mn-cs"/>
      </a:defRPr>
    </a:lvl3pPr>
    <a:lvl4pPr marL="1258888" indent="112713" algn="l" rtl="0" fontAlgn="base">
      <a:spcBef>
        <a:spcPct val="0"/>
      </a:spcBef>
      <a:spcAft>
        <a:spcPct val="0"/>
      </a:spcAft>
      <a:defRPr sz="1100" b="1" kern="1200">
        <a:solidFill>
          <a:schemeClr val="tx1"/>
        </a:solidFill>
        <a:latin typeface="Arial" charset="0"/>
        <a:ea typeface="+mn-ea"/>
        <a:cs typeface="+mn-cs"/>
      </a:defRPr>
    </a:lvl4pPr>
    <a:lvl5pPr marL="1677988" indent="150813" algn="l" rtl="0" fontAlgn="base">
      <a:spcBef>
        <a:spcPct val="0"/>
      </a:spcBef>
      <a:spcAft>
        <a:spcPct val="0"/>
      </a:spcAft>
      <a:defRPr sz="1100" b="1" kern="1200">
        <a:solidFill>
          <a:schemeClr val="tx1"/>
        </a:solidFill>
        <a:latin typeface="Arial" charset="0"/>
        <a:ea typeface="+mn-ea"/>
        <a:cs typeface="+mn-cs"/>
      </a:defRPr>
    </a:lvl5pPr>
    <a:lvl6pPr marL="2286000" algn="l" defTabSz="914400" rtl="0" eaLnBrk="1" latinLnBrk="0" hangingPunct="1">
      <a:defRPr sz="1100" b="1" kern="1200">
        <a:solidFill>
          <a:schemeClr val="tx1"/>
        </a:solidFill>
        <a:latin typeface="Arial" charset="0"/>
        <a:ea typeface="+mn-ea"/>
        <a:cs typeface="+mn-cs"/>
      </a:defRPr>
    </a:lvl6pPr>
    <a:lvl7pPr marL="2743200" algn="l" defTabSz="914400" rtl="0" eaLnBrk="1" latinLnBrk="0" hangingPunct="1">
      <a:defRPr sz="1100" b="1" kern="1200">
        <a:solidFill>
          <a:schemeClr val="tx1"/>
        </a:solidFill>
        <a:latin typeface="Arial" charset="0"/>
        <a:ea typeface="+mn-ea"/>
        <a:cs typeface="+mn-cs"/>
      </a:defRPr>
    </a:lvl7pPr>
    <a:lvl8pPr marL="3200400" algn="l" defTabSz="914400" rtl="0" eaLnBrk="1" latinLnBrk="0" hangingPunct="1">
      <a:defRPr sz="1100" b="1" kern="1200">
        <a:solidFill>
          <a:schemeClr val="tx1"/>
        </a:solidFill>
        <a:latin typeface="Arial" charset="0"/>
        <a:ea typeface="+mn-ea"/>
        <a:cs typeface="+mn-cs"/>
      </a:defRPr>
    </a:lvl8pPr>
    <a:lvl9pPr marL="3657600" algn="l" defTabSz="914400" rtl="0" eaLnBrk="1" latinLnBrk="0" hangingPunct="1">
      <a:defRPr sz="11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984" userDrawn="1">
          <p15:clr>
            <a:srgbClr val="A4A3A4"/>
          </p15:clr>
        </p15:guide>
        <p15:guide id="3" orient="horz" pos="1824" userDrawn="1">
          <p15:clr>
            <a:srgbClr val="A4A3A4"/>
          </p15:clr>
        </p15:guide>
        <p15:guide id="4" orient="horz" pos="4080" userDrawn="1">
          <p15:clr>
            <a:srgbClr val="A4A3A4"/>
          </p15:clr>
        </p15:guide>
        <p15:guide id="5" orient="horz" pos="203" userDrawn="1">
          <p15:clr>
            <a:srgbClr val="A4A3A4"/>
          </p15:clr>
        </p15:guide>
        <p15:guide id="6" pos="5328" userDrawn="1">
          <p15:clr>
            <a:srgbClr val="A4A3A4"/>
          </p15:clr>
        </p15:guide>
        <p15:guide id="8" pos="3120" userDrawn="1">
          <p15:clr>
            <a:srgbClr val="A4A3A4"/>
          </p15:clr>
        </p15:guide>
        <p15:guide id="10" pos="3312" userDrawn="1">
          <p15:clr>
            <a:srgbClr val="A4A3A4"/>
          </p15:clr>
        </p15:guide>
        <p15:guide id="11" pos="384" userDrawn="1">
          <p15:clr>
            <a:srgbClr val="A4A3A4"/>
          </p15:clr>
        </p15:guide>
        <p15:guide id="12" pos="5856" userDrawn="1">
          <p15:clr>
            <a:srgbClr val="A4A3A4"/>
          </p15:clr>
        </p15:guide>
        <p15:guide id="13" orient="horz" pos="2088" userDrawn="1">
          <p15:clr>
            <a:srgbClr val="A4A3A4"/>
          </p15:clr>
        </p15:guide>
        <p15:guide id="14" pos="2688" userDrawn="1">
          <p15:clr>
            <a:srgbClr val="A4A3A4"/>
          </p15:clr>
        </p15:guide>
        <p15:guide id="15" orient="horz" pos="568" userDrawn="1">
          <p15:clr>
            <a:srgbClr val="A4A3A4"/>
          </p15:clr>
        </p15:guide>
        <p15:guide id="16" pos="2304" userDrawn="1">
          <p15:clr>
            <a:srgbClr val="A4A3A4"/>
          </p15:clr>
        </p15:guide>
      </p15:sldGuideLst>
    </p:ext>
    <p:ext uri="{2D200454-40CA-4A62-9FC3-DE9A4176ACB9}">
      <p15:notesGuideLst xmlns:p15="http://schemas.microsoft.com/office/powerpoint/2012/main">
        <p15:guide id="1" orient="horz" pos="3098" userDrawn="1">
          <p15:clr>
            <a:srgbClr val="A4A3A4"/>
          </p15:clr>
        </p15:guide>
        <p15:guide id="2" pos="214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23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BCD5F2"/>
    <a:srgbClr val="0F345E"/>
    <a:srgbClr val="50C3F7"/>
    <a:srgbClr val="12365E"/>
    <a:srgbClr val="0892D1"/>
    <a:srgbClr val="9A345E"/>
    <a:srgbClr val="000000"/>
    <a:srgbClr val="2369B7"/>
    <a:srgbClr val="92A7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0E3FDE45-AF77-4B5C-9715-49D594BDF05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15" autoAdjust="0"/>
    <p:restoredTop sz="94280" autoAdjust="0"/>
  </p:normalViewPr>
  <p:slideViewPr>
    <p:cSldViewPr snapToObjects="1" showGuides="1">
      <p:cViewPr varScale="1">
        <p:scale>
          <a:sx n="72" d="100"/>
          <a:sy n="72" d="100"/>
        </p:scale>
        <p:origin x="1254" y="72"/>
      </p:cViewPr>
      <p:guideLst>
        <p:guide orient="horz" pos="3984"/>
        <p:guide orient="horz" pos="1824"/>
        <p:guide orient="horz" pos="4080"/>
        <p:guide orient="horz" pos="203"/>
        <p:guide pos="5328"/>
        <p:guide pos="3120"/>
        <p:guide pos="3312"/>
        <p:guide pos="384"/>
        <p:guide pos="5856"/>
        <p:guide orient="horz" pos="2088"/>
        <p:guide pos="2688"/>
        <p:guide orient="horz" pos="568"/>
        <p:guide pos="23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showGuides="1">
      <p:cViewPr varScale="1">
        <p:scale>
          <a:sx n="49" d="100"/>
          <a:sy n="49" d="100"/>
        </p:scale>
        <p:origin x="-2988" y="-108"/>
      </p:cViewPr>
      <p:guideLst>
        <p:guide orient="horz" pos="3098"/>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250" name="Rectangle 2"/>
          <p:cNvSpPr>
            <a:spLocks noGrp="1" noChangeArrowheads="1"/>
          </p:cNvSpPr>
          <p:nvPr>
            <p:ph type="hdr" sz="quarter"/>
          </p:nvPr>
        </p:nvSpPr>
        <p:spPr bwMode="auto">
          <a:xfrm>
            <a:off x="3" y="2"/>
            <a:ext cx="2950677" cy="491115"/>
          </a:xfrm>
          <a:prstGeom prst="rect">
            <a:avLst/>
          </a:prstGeom>
          <a:noFill/>
          <a:ln w="9525">
            <a:noFill/>
            <a:miter lim="800000"/>
            <a:headEnd/>
            <a:tailEnd/>
          </a:ln>
          <a:effectLst/>
        </p:spPr>
        <p:txBody>
          <a:bodyPr vert="horz" wrap="square" lIns="89491" tIns="44747" rIns="89491" bIns="44747" numCol="1" anchor="t" anchorCtr="0" compatLnSpc="1">
            <a:prstTxWarp prst="textNoShape">
              <a:avLst/>
            </a:prstTxWarp>
          </a:bodyPr>
          <a:lstStyle>
            <a:lvl1pPr algn="l">
              <a:defRPr b="0">
                <a:latin typeface="Arial" charset="0"/>
              </a:defRPr>
            </a:lvl1pPr>
          </a:lstStyle>
          <a:p>
            <a:pPr>
              <a:defRPr/>
            </a:pPr>
            <a:endParaRPr lang="en-US" dirty="0"/>
          </a:p>
        </p:txBody>
      </p:sp>
      <p:sp>
        <p:nvSpPr>
          <p:cNvPr id="309251" name="Rectangle 3"/>
          <p:cNvSpPr>
            <a:spLocks noGrp="1" noChangeArrowheads="1"/>
          </p:cNvSpPr>
          <p:nvPr>
            <p:ph type="dt" sz="quarter" idx="1"/>
          </p:nvPr>
        </p:nvSpPr>
        <p:spPr bwMode="auto">
          <a:xfrm>
            <a:off x="3856590" y="2"/>
            <a:ext cx="2950677" cy="491115"/>
          </a:xfrm>
          <a:prstGeom prst="rect">
            <a:avLst/>
          </a:prstGeom>
          <a:noFill/>
          <a:ln w="9525">
            <a:noFill/>
            <a:miter lim="800000"/>
            <a:headEnd/>
            <a:tailEnd/>
          </a:ln>
          <a:effectLst/>
        </p:spPr>
        <p:txBody>
          <a:bodyPr vert="horz" wrap="square" lIns="89491" tIns="44747" rIns="89491" bIns="44747" numCol="1" anchor="t" anchorCtr="0" compatLnSpc="1">
            <a:prstTxWarp prst="textNoShape">
              <a:avLst/>
            </a:prstTxWarp>
          </a:bodyPr>
          <a:lstStyle>
            <a:lvl1pPr algn="r">
              <a:defRPr b="0">
                <a:latin typeface="Arial" charset="0"/>
              </a:defRPr>
            </a:lvl1pPr>
          </a:lstStyle>
          <a:p>
            <a:pPr>
              <a:defRPr/>
            </a:pPr>
            <a:endParaRPr lang="en-US" dirty="0"/>
          </a:p>
        </p:txBody>
      </p:sp>
      <p:sp>
        <p:nvSpPr>
          <p:cNvPr id="309252" name="Rectangle 4"/>
          <p:cNvSpPr>
            <a:spLocks noGrp="1" noChangeArrowheads="1"/>
          </p:cNvSpPr>
          <p:nvPr>
            <p:ph type="ftr" sz="quarter" idx="2"/>
          </p:nvPr>
        </p:nvSpPr>
        <p:spPr bwMode="auto">
          <a:xfrm>
            <a:off x="3" y="9340335"/>
            <a:ext cx="2950677" cy="491115"/>
          </a:xfrm>
          <a:prstGeom prst="rect">
            <a:avLst/>
          </a:prstGeom>
          <a:noFill/>
          <a:ln w="9525">
            <a:noFill/>
            <a:miter lim="800000"/>
            <a:headEnd/>
            <a:tailEnd/>
          </a:ln>
          <a:effectLst/>
        </p:spPr>
        <p:txBody>
          <a:bodyPr vert="horz" wrap="square" lIns="89491" tIns="44747" rIns="89491" bIns="44747" numCol="1" anchor="b" anchorCtr="0" compatLnSpc="1">
            <a:prstTxWarp prst="textNoShape">
              <a:avLst/>
            </a:prstTxWarp>
          </a:bodyPr>
          <a:lstStyle>
            <a:lvl1pPr algn="l">
              <a:defRPr b="0">
                <a:latin typeface="Arial" charset="0"/>
              </a:defRPr>
            </a:lvl1pPr>
          </a:lstStyle>
          <a:p>
            <a:pPr>
              <a:defRPr/>
            </a:pPr>
            <a:endParaRPr lang="en-US" dirty="0"/>
          </a:p>
        </p:txBody>
      </p:sp>
      <p:sp>
        <p:nvSpPr>
          <p:cNvPr id="309253" name="Rectangle 5"/>
          <p:cNvSpPr>
            <a:spLocks noGrp="1" noChangeArrowheads="1"/>
          </p:cNvSpPr>
          <p:nvPr>
            <p:ph type="sldNum" sz="quarter" idx="3"/>
          </p:nvPr>
        </p:nvSpPr>
        <p:spPr bwMode="auto">
          <a:xfrm>
            <a:off x="3856590" y="9340335"/>
            <a:ext cx="2950677" cy="491115"/>
          </a:xfrm>
          <a:prstGeom prst="rect">
            <a:avLst/>
          </a:prstGeom>
          <a:noFill/>
          <a:ln w="9525">
            <a:noFill/>
            <a:miter lim="800000"/>
            <a:headEnd/>
            <a:tailEnd/>
          </a:ln>
          <a:effectLst/>
        </p:spPr>
        <p:txBody>
          <a:bodyPr vert="horz" wrap="square" lIns="89491" tIns="44747" rIns="89491" bIns="44747" numCol="1" anchor="b" anchorCtr="0" compatLnSpc="1">
            <a:prstTxWarp prst="textNoShape">
              <a:avLst/>
            </a:prstTxWarp>
          </a:bodyPr>
          <a:lstStyle>
            <a:lvl1pPr algn="r">
              <a:defRPr b="0">
                <a:latin typeface="Arial" charset="0"/>
              </a:defRPr>
            </a:lvl1pPr>
          </a:lstStyle>
          <a:p>
            <a:pPr>
              <a:defRPr/>
            </a:pPr>
            <a:fld id="{33A48B43-C594-45EE-9443-4F76DB21EE26}" type="slidenum">
              <a:rPr lang="en-US"/>
              <a:pPr>
                <a:defRPr/>
              </a:pPr>
              <a:t>‹#›</a:t>
            </a:fld>
            <a:endParaRPr lang="en-US" dirty="0"/>
          </a:p>
        </p:txBody>
      </p:sp>
    </p:spTree>
    <p:extLst>
      <p:ext uri="{BB962C8B-B14F-4D97-AF65-F5344CB8AC3E}">
        <p14:creationId xmlns:p14="http://schemas.microsoft.com/office/powerpoint/2010/main" val="19066499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3" y="2"/>
            <a:ext cx="2950677" cy="491115"/>
          </a:xfrm>
          <a:prstGeom prst="rect">
            <a:avLst/>
          </a:prstGeom>
          <a:noFill/>
          <a:ln w="9525">
            <a:noFill/>
            <a:miter lim="800000"/>
            <a:headEnd/>
            <a:tailEnd/>
          </a:ln>
          <a:effectLst/>
        </p:spPr>
        <p:txBody>
          <a:bodyPr vert="horz" wrap="square" lIns="89474" tIns="44739" rIns="89474" bIns="44739" numCol="1" anchor="t" anchorCtr="0" compatLnSpc="1">
            <a:prstTxWarp prst="textNoShape">
              <a:avLst/>
            </a:prstTxWarp>
          </a:bodyPr>
          <a:lstStyle>
            <a:lvl1pPr algn="l">
              <a:defRPr b="0">
                <a:latin typeface="Arial" charset="0"/>
              </a:defRPr>
            </a:lvl1pPr>
          </a:lstStyle>
          <a:p>
            <a:pPr>
              <a:defRPr/>
            </a:pPr>
            <a:endParaRPr lang="en-US" dirty="0"/>
          </a:p>
        </p:txBody>
      </p:sp>
      <p:sp>
        <p:nvSpPr>
          <p:cNvPr id="8195" name="Rectangle 3"/>
          <p:cNvSpPr>
            <a:spLocks noGrp="1" noChangeArrowheads="1"/>
          </p:cNvSpPr>
          <p:nvPr>
            <p:ph type="dt" idx="1"/>
          </p:nvPr>
        </p:nvSpPr>
        <p:spPr bwMode="auto">
          <a:xfrm>
            <a:off x="3856590" y="2"/>
            <a:ext cx="2950677" cy="491115"/>
          </a:xfrm>
          <a:prstGeom prst="rect">
            <a:avLst/>
          </a:prstGeom>
          <a:noFill/>
          <a:ln w="9525">
            <a:noFill/>
            <a:miter lim="800000"/>
            <a:headEnd/>
            <a:tailEnd/>
          </a:ln>
          <a:effectLst/>
        </p:spPr>
        <p:txBody>
          <a:bodyPr vert="horz" wrap="square" lIns="89474" tIns="44739" rIns="89474" bIns="44739" numCol="1" anchor="t" anchorCtr="0" compatLnSpc="1">
            <a:prstTxWarp prst="textNoShape">
              <a:avLst/>
            </a:prstTxWarp>
          </a:bodyPr>
          <a:lstStyle>
            <a:lvl1pPr algn="r">
              <a:defRPr b="0">
                <a:latin typeface="Arial" charset="0"/>
              </a:defRPr>
            </a:lvl1pPr>
          </a:lstStyle>
          <a:p>
            <a:pPr>
              <a:defRPr/>
            </a:pPr>
            <a:endParaRPr lang="en-US" dirty="0"/>
          </a:p>
        </p:txBody>
      </p:sp>
      <p:sp>
        <p:nvSpPr>
          <p:cNvPr id="18436" name="Rectangle 4"/>
          <p:cNvSpPr>
            <a:spLocks noGrp="1" noRot="1" noChangeAspect="1" noChangeArrowheads="1" noTextEdit="1"/>
          </p:cNvSpPr>
          <p:nvPr>
            <p:ph type="sldImg" idx="2"/>
          </p:nvPr>
        </p:nvSpPr>
        <p:spPr bwMode="auto">
          <a:xfrm>
            <a:off x="741363" y="736600"/>
            <a:ext cx="5326062" cy="368935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0577" y="4671696"/>
            <a:ext cx="5447639" cy="4423085"/>
          </a:xfrm>
          <a:prstGeom prst="rect">
            <a:avLst/>
          </a:prstGeom>
          <a:noFill/>
          <a:ln w="9525">
            <a:noFill/>
            <a:miter lim="800000"/>
            <a:headEnd/>
            <a:tailEnd/>
          </a:ln>
          <a:effectLst/>
        </p:spPr>
        <p:txBody>
          <a:bodyPr vert="horz" wrap="square" lIns="89474" tIns="44739" rIns="89474" bIns="447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3" y="9340335"/>
            <a:ext cx="2950677" cy="491115"/>
          </a:xfrm>
          <a:prstGeom prst="rect">
            <a:avLst/>
          </a:prstGeom>
          <a:noFill/>
          <a:ln w="9525">
            <a:noFill/>
            <a:miter lim="800000"/>
            <a:headEnd/>
            <a:tailEnd/>
          </a:ln>
          <a:effectLst/>
        </p:spPr>
        <p:txBody>
          <a:bodyPr vert="horz" wrap="square" lIns="89474" tIns="44739" rIns="89474" bIns="44739" numCol="1" anchor="b" anchorCtr="0" compatLnSpc="1">
            <a:prstTxWarp prst="textNoShape">
              <a:avLst/>
            </a:prstTxWarp>
          </a:bodyPr>
          <a:lstStyle>
            <a:lvl1pPr algn="l">
              <a:defRPr b="0">
                <a:latin typeface="Arial" charset="0"/>
              </a:defRPr>
            </a:lvl1pPr>
          </a:lstStyle>
          <a:p>
            <a:pPr>
              <a:defRPr/>
            </a:pPr>
            <a:endParaRPr lang="en-US" dirty="0"/>
          </a:p>
        </p:txBody>
      </p:sp>
      <p:sp>
        <p:nvSpPr>
          <p:cNvPr id="8199" name="Rectangle 7"/>
          <p:cNvSpPr>
            <a:spLocks noGrp="1" noChangeArrowheads="1"/>
          </p:cNvSpPr>
          <p:nvPr>
            <p:ph type="sldNum" sz="quarter" idx="5"/>
          </p:nvPr>
        </p:nvSpPr>
        <p:spPr bwMode="auto">
          <a:xfrm>
            <a:off x="3856590" y="9340335"/>
            <a:ext cx="2950677" cy="491115"/>
          </a:xfrm>
          <a:prstGeom prst="rect">
            <a:avLst/>
          </a:prstGeom>
          <a:noFill/>
          <a:ln w="9525">
            <a:noFill/>
            <a:miter lim="800000"/>
            <a:headEnd/>
            <a:tailEnd/>
          </a:ln>
          <a:effectLst/>
        </p:spPr>
        <p:txBody>
          <a:bodyPr vert="horz" wrap="square" lIns="89474" tIns="44739" rIns="89474" bIns="44739" numCol="1" anchor="b" anchorCtr="0" compatLnSpc="1">
            <a:prstTxWarp prst="textNoShape">
              <a:avLst/>
            </a:prstTxWarp>
          </a:bodyPr>
          <a:lstStyle>
            <a:lvl1pPr algn="r">
              <a:defRPr b="0">
                <a:latin typeface="Arial" charset="0"/>
              </a:defRPr>
            </a:lvl1pPr>
          </a:lstStyle>
          <a:p>
            <a:pPr>
              <a:defRPr/>
            </a:pPr>
            <a:fld id="{50489D38-D86D-4526-96AB-CF0E1DE890B4}" type="slidenum">
              <a:rPr lang="en-US"/>
              <a:pPr>
                <a:defRPr/>
              </a:pPr>
              <a:t>‹#›</a:t>
            </a:fld>
            <a:endParaRPr lang="en-US" dirty="0"/>
          </a:p>
        </p:txBody>
      </p:sp>
    </p:spTree>
    <p:extLst>
      <p:ext uri="{BB962C8B-B14F-4D97-AF65-F5344CB8AC3E}">
        <p14:creationId xmlns:p14="http://schemas.microsoft.com/office/powerpoint/2010/main" val="35784634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mn-ea"/>
        <a:cs typeface="+mn-cs"/>
      </a:defRPr>
    </a:lvl1pPr>
    <a:lvl2pPr marL="419100" algn="l" rtl="0" eaLnBrk="0" fontAlgn="base" hangingPunct="0">
      <a:spcBef>
        <a:spcPct val="30000"/>
      </a:spcBef>
      <a:spcAft>
        <a:spcPct val="0"/>
      </a:spcAft>
      <a:defRPr sz="1100" kern="1200">
        <a:solidFill>
          <a:schemeClr val="tx1"/>
        </a:solidFill>
        <a:latin typeface="Arial" charset="0"/>
        <a:ea typeface="+mn-ea"/>
        <a:cs typeface="+mn-cs"/>
      </a:defRPr>
    </a:lvl2pPr>
    <a:lvl3pPr marL="838200" algn="l" rtl="0" eaLnBrk="0" fontAlgn="base" hangingPunct="0">
      <a:spcBef>
        <a:spcPct val="30000"/>
      </a:spcBef>
      <a:spcAft>
        <a:spcPct val="0"/>
      </a:spcAft>
      <a:defRPr sz="1100" kern="1200">
        <a:solidFill>
          <a:schemeClr val="tx1"/>
        </a:solidFill>
        <a:latin typeface="Arial" charset="0"/>
        <a:ea typeface="+mn-ea"/>
        <a:cs typeface="+mn-cs"/>
      </a:defRPr>
    </a:lvl3pPr>
    <a:lvl4pPr marL="1258888" algn="l" rtl="0" eaLnBrk="0" fontAlgn="base" hangingPunct="0">
      <a:spcBef>
        <a:spcPct val="30000"/>
      </a:spcBef>
      <a:spcAft>
        <a:spcPct val="0"/>
      </a:spcAft>
      <a:defRPr sz="1100" kern="1200">
        <a:solidFill>
          <a:schemeClr val="tx1"/>
        </a:solidFill>
        <a:latin typeface="Arial" charset="0"/>
        <a:ea typeface="+mn-ea"/>
        <a:cs typeface="+mn-cs"/>
      </a:defRPr>
    </a:lvl4pPr>
    <a:lvl5pPr marL="1677988" algn="l" rtl="0" eaLnBrk="0" fontAlgn="base" hangingPunct="0">
      <a:spcBef>
        <a:spcPct val="30000"/>
      </a:spcBef>
      <a:spcAft>
        <a:spcPct val="0"/>
      </a:spcAft>
      <a:defRPr sz="1100" kern="1200">
        <a:solidFill>
          <a:schemeClr val="tx1"/>
        </a:solidFill>
        <a:latin typeface="Arial" charset="0"/>
        <a:ea typeface="+mn-ea"/>
        <a:cs typeface="+mn-cs"/>
      </a:defRPr>
    </a:lvl5pPr>
    <a:lvl6pPr marL="2099234" algn="l" defTabSz="839694" rtl="0" eaLnBrk="1" latinLnBrk="0" hangingPunct="1">
      <a:defRPr sz="1100" kern="1200">
        <a:solidFill>
          <a:schemeClr val="tx1"/>
        </a:solidFill>
        <a:latin typeface="+mn-lt"/>
        <a:ea typeface="+mn-ea"/>
        <a:cs typeface="+mn-cs"/>
      </a:defRPr>
    </a:lvl6pPr>
    <a:lvl7pPr marL="2519081" algn="l" defTabSz="839694" rtl="0" eaLnBrk="1" latinLnBrk="0" hangingPunct="1">
      <a:defRPr sz="1100" kern="1200">
        <a:solidFill>
          <a:schemeClr val="tx1"/>
        </a:solidFill>
        <a:latin typeface="+mn-lt"/>
        <a:ea typeface="+mn-ea"/>
        <a:cs typeface="+mn-cs"/>
      </a:defRPr>
    </a:lvl7pPr>
    <a:lvl8pPr marL="2938927" algn="l" defTabSz="839694" rtl="0" eaLnBrk="1" latinLnBrk="0" hangingPunct="1">
      <a:defRPr sz="1100" kern="1200">
        <a:solidFill>
          <a:schemeClr val="tx1"/>
        </a:solidFill>
        <a:latin typeface="+mn-lt"/>
        <a:ea typeface="+mn-ea"/>
        <a:cs typeface="+mn-cs"/>
      </a:defRPr>
    </a:lvl8pPr>
    <a:lvl9pPr marL="3358774" algn="l" defTabSz="83969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0</a:t>
            </a:fld>
            <a:endParaRPr lang="en-US" dirty="0"/>
          </a:p>
        </p:txBody>
      </p:sp>
    </p:spTree>
    <p:extLst>
      <p:ext uri="{BB962C8B-B14F-4D97-AF65-F5344CB8AC3E}">
        <p14:creationId xmlns:p14="http://schemas.microsoft.com/office/powerpoint/2010/main" val="2793124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10</a:t>
            </a:fld>
            <a:endParaRPr lang="en-US" dirty="0"/>
          </a:p>
        </p:txBody>
      </p:sp>
    </p:spTree>
    <p:extLst>
      <p:ext uri="{BB962C8B-B14F-4D97-AF65-F5344CB8AC3E}">
        <p14:creationId xmlns:p14="http://schemas.microsoft.com/office/powerpoint/2010/main" val="3141646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11</a:t>
            </a:fld>
            <a:endParaRPr lang="en-US" dirty="0"/>
          </a:p>
        </p:txBody>
      </p:sp>
    </p:spTree>
    <p:extLst>
      <p:ext uri="{BB962C8B-B14F-4D97-AF65-F5344CB8AC3E}">
        <p14:creationId xmlns:p14="http://schemas.microsoft.com/office/powerpoint/2010/main" val="747136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12</a:t>
            </a:fld>
            <a:endParaRPr lang="en-US" dirty="0"/>
          </a:p>
        </p:txBody>
      </p:sp>
    </p:spTree>
    <p:extLst>
      <p:ext uri="{BB962C8B-B14F-4D97-AF65-F5344CB8AC3E}">
        <p14:creationId xmlns:p14="http://schemas.microsoft.com/office/powerpoint/2010/main" val="4079825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13</a:t>
            </a:fld>
            <a:endParaRPr lang="en-US" dirty="0"/>
          </a:p>
        </p:txBody>
      </p:sp>
    </p:spTree>
    <p:extLst>
      <p:ext uri="{BB962C8B-B14F-4D97-AF65-F5344CB8AC3E}">
        <p14:creationId xmlns:p14="http://schemas.microsoft.com/office/powerpoint/2010/main" val="1597863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14</a:t>
            </a:fld>
            <a:endParaRPr lang="en-US" dirty="0"/>
          </a:p>
        </p:txBody>
      </p:sp>
    </p:spTree>
    <p:extLst>
      <p:ext uri="{BB962C8B-B14F-4D97-AF65-F5344CB8AC3E}">
        <p14:creationId xmlns:p14="http://schemas.microsoft.com/office/powerpoint/2010/main" val="2307915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15</a:t>
            </a:fld>
            <a:endParaRPr lang="en-US" dirty="0"/>
          </a:p>
        </p:txBody>
      </p:sp>
    </p:spTree>
    <p:extLst>
      <p:ext uri="{BB962C8B-B14F-4D97-AF65-F5344CB8AC3E}">
        <p14:creationId xmlns:p14="http://schemas.microsoft.com/office/powerpoint/2010/main" val="3365758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16</a:t>
            </a:fld>
            <a:endParaRPr lang="en-US" dirty="0"/>
          </a:p>
        </p:txBody>
      </p:sp>
    </p:spTree>
    <p:extLst>
      <p:ext uri="{BB962C8B-B14F-4D97-AF65-F5344CB8AC3E}">
        <p14:creationId xmlns:p14="http://schemas.microsoft.com/office/powerpoint/2010/main" val="2819195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17</a:t>
            </a:fld>
            <a:endParaRPr lang="en-US" dirty="0"/>
          </a:p>
        </p:txBody>
      </p:sp>
    </p:spTree>
    <p:extLst>
      <p:ext uri="{BB962C8B-B14F-4D97-AF65-F5344CB8AC3E}">
        <p14:creationId xmlns:p14="http://schemas.microsoft.com/office/powerpoint/2010/main" val="366046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18</a:t>
            </a:fld>
            <a:endParaRPr lang="en-US" dirty="0"/>
          </a:p>
        </p:txBody>
      </p:sp>
    </p:spTree>
    <p:extLst>
      <p:ext uri="{BB962C8B-B14F-4D97-AF65-F5344CB8AC3E}">
        <p14:creationId xmlns:p14="http://schemas.microsoft.com/office/powerpoint/2010/main" val="1761613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19</a:t>
            </a:fld>
            <a:endParaRPr lang="en-US" dirty="0"/>
          </a:p>
        </p:txBody>
      </p:sp>
    </p:spTree>
    <p:extLst>
      <p:ext uri="{BB962C8B-B14F-4D97-AF65-F5344CB8AC3E}">
        <p14:creationId xmlns:p14="http://schemas.microsoft.com/office/powerpoint/2010/main" val="1284655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2</a:t>
            </a:fld>
            <a:endParaRPr lang="en-US" dirty="0"/>
          </a:p>
        </p:txBody>
      </p:sp>
    </p:spTree>
    <p:extLst>
      <p:ext uri="{BB962C8B-B14F-4D97-AF65-F5344CB8AC3E}">
        <p14:creationId xmlns:p14="http://schemas.microsoft.com/office/powerpoint/2010/main" val="18971260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20</a:t>
            </a:fld>
            <a:endParaRPr lang="en-US" dirty="0"/>
          </a:p>
        </p:txBody>
      </p:sp>
    </p:spTree>
    <p:extLst>
      <p:ext uri="{BB962C8B-B14F-4D97-AF65-F5344CB8AC3E}">
        <p14:creationId xmlns:p14="http://schemas.microsoft.com/office/powerpoint/2010/main" val="4210900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21</a:t>
            </a:fld>
            <a:endParaRPr lang="en-US" dirty="0"/>
          </a:p>
        </p:txBody>
      </p:sp>
    </p:spTree>
    <p:extLst>
      <p:ext uri="{BB962C8B-B14F-4D97-AF65-F5344CB8AC3E}">
        <p14:creationId xmlns:p14="http://schemas.microsoft.com/office/powerpoint/2010/main" val="1804851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22</a:t>
            </a:fld>
            <a:endParaRPr lang="en-US" dirty="0"/>
          </a:p>
        </p:txBody>
      </p:sp>
    </p:spTree>
    <p:extLst>
      <p:ext uri="{BB962C8B-B14F-4D97-AF65-F5344CB8AC3E}">
        <p14:creationId xmlns:p14="http://schemas.microsoft.com/office/powerpoint/2010/main" val="3063863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23</a:t>
            </a:fld>
            <a:endParaRPr lang="en-US" dirty="0"/>
          </a:p>
        </p:txBody>
      </p:sp>
    </p:spTree>
    <p:extLst>
      <p:ext uri="{BB962C8B-B14F-4D97-AF65-F5344CB8AC3E}">
        <p14:creationId xmlns:p14="http://schemas.microsoft.com/office/powerpoint/2010/main" val="2460570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24</a:t>
            </a:fld>
            <a:endParaRPr lang="en-US" dirty="0"/>
          </a:p>
        </p:txBody>
      </p:sp>
    </p:spTree>
    <p:extLst>
      <p:ext uri="{BB962C8B-B14F-4D97-AF65-F5344CB8AC3E}">
        <p14:creationId xmlns:p14="http://schemas.microsoft.com/office/powerpoint/2010/main" val="2451444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25</a:t>
            </a:fld>
            <a:endParaRPr lang="en-US" dirty="0"/>
          </a:p>
        </p:txBody>
      </p:sp>
    </p:spTree>
    <p:extLst>
      <p:ext uri="{BB962C8B-B14F-4D97-AF65-F5344CB8AC3E}">
        <p14:creationId xmlns:p14="http://schemas.microsoft.com/office/powerpoint/2010/main" val="132570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26</a:t>
            </a:fld>
            <a:endParaRPr lang="en-US" dirty="0"/>
          </a:p>
        </p:txBody>
      </p:sp>
    </p:spTree>
    <p:extLst>
      <p:ext uri="{BB962C8B-B14F-4D97-AF65-F5344CB8AC3E}">
        <p14:creationId xmlns:p14="http://schemas.microsoft.com/office/powerpoint/2010/main" val="1826564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27</a:t>
            </a:fld>
            <a:endParaRPr lang="en-US" dirty="0"/>
          </a:p>
        </p:txBody>
      </p:sp>
    </p:spTree>
    <p:extLst>
      <p:ext uri="{BB962C8B-B14F-4D97-AF65-F5344CB8AC3E}">
        <p14:creationId xmlns:p14="http://schemas.microsoft.com/office/powerpoint/2010/main" val="42202485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28</a:t>
            </a:fld>
            <a:endParaRPr lang="en-US" dirty="0"/>
          </a:p>
        </p:txBody>
      </p:sp>
    </p:spTree>
    <p:extLst>
      <p:ext uri="{BB962C8B-B14F-4D97-AF65-F5344CB8AC3E}">
        <p14:creationId xmlns:p14="http://schemas.microsoft.com/office/powerpoint/2010/main" val="2944827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29</a:t>
            </a:fld>
            <a:endParaRPr lang="en-US" dirty="0"/>
          </a:p>
        </p:txBody>
      </p:sp>
    </p:spTree>
    <p:extLst>
      <p:ext uri="{BB962C8B-B14F-4D97-AF65-F5344CB8AC3E}">
        <p14:creationId xmlns:p14="http://schemas.microsoft.com/office/powerpoint/2010/main" val="379723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3</a:t>
            </a:fld>
            <a:endParaRPr lang="en-US" dirty="0"/>
          </a:p>
        </p:txBody>
      </p:sp>
    </p:spTree>
    <p:extLst>
      <p:ext uri="{BB962C8B-B14F-4D97-AF65-F5344CB8AC3E}">
        <p14:creationId xmlns:p14="http://schemas.microsoft.com/office/powerpoint/2010/main" val="1897126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30</a:t>
            </a:fld>
            <a:endParaRPr lang="en-US" dirty="0"/>
          </a:p>
        </p:txBody>
      </p:sp>
    </p:spTree>
    <p:extLst>
      <p:ext uri="{BB962C8B-B14F-4D97-AF65-F5344CB8AC3E}">
        <p14:creationId xmlns:p14="http://schemas.microsoft.com/office/powerpoint/2010/main" val="40234941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31</a:t>
            </a:fld>
            <a:endParaRPr lang="en-US" dirty="0"/>
          </a:p>
        </p:txBody>
      </p:sp>
    </p:spTree>
    <p:extLst>
      <p:ext uri="{BB962C8B-B14F-4D97-AF65-F5344CB8AC3E}">
        <p14:creationId xmlns:p14="http://schemas.microsoft.com/office/powerpoint/2010/main" val="42176498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32</a:t>
            </a:fld>
            <a:endParaRPr lang="en-US" dirty="0"/>
          </a:p>
        </p:txBody>
      </p:sp>
    </p:spTree>
    <p:extLst>
      <p:ext uri="{BB962C8B-B14F-4D97-AF65-F5344CB8AC3E}">
        <p14:creationId xmlns:p14="http://schemas.microsoft.com/office/powerpoint/2010/main" val="3111120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33</a:t>
            </a:fld>
            <a:endParaRPr lang="en-US" dirty="0"/>
          </a:p>
        </p:txBody>
      </p:sp>
    </p:spTree>
    <p:extLst>
      <p:ext uri="{BB962C8B-B14F-4D97-AF65-F5344CB8AC3E}">
        <p14:creationId xmlns:p14="http://schemas.microsoft.com/office/powerpoint/2010/main" val="3006405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34</a:t>
            </a:fld>
            <a:endParaRPr lang="en-US" dirty="0"/>
          </a:p>
        </p:txBody>
      </p:sp>
    </p:spTree>
    <p:extLst>
      <p:ext uri="{BB962C8B-B14F-4D97-AF65-F5344CB8AC3E}">
        <p14:creationId xmlns:p14="http://schemas.microsoft.com/office/powerpoint/2010/main" val="4170556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35</a:t>
            </a:fld>
            <a:endParaRPr lang="en-US" dirty="0"/>
          </a:p>
        </p:txBody>
      </p:sp>
    </p:spTree>
    <p:extLst>
      <p:ext uri="{BB962C8B-B14F-4D97-AF65-F5344CB8AC3E}">
        <p14:creationId xmlns:p14="http://schemas.microsoft.com/office/powerpoint/2010/main" val="3409785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36</a:t>
            </a:fld>
            <a:endParaRPr lang="en-US" dirty="0"/>
          </a:p>
        </p:txBody>
      </p:sp>
    </p:spTree>
    <p:extLst>
      <p:ext uri="{BB962C8B-B14F-4D97-AF65-F5344CB8AC3E}">
        <p14:creationId xmlns:p14="http://schemas.microsoft.com/office/powerpoint/2010/main" val="39919842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37</a:t>
            </a:fld>
            <a:endParaRPr lang="en-US" dirty="0"/>
          </a:p>
        </p:txBody>
      </p:sp>
    </p:spTree>
    <p:extLst>
      <p:ext uri="{BB962C8B-B14F-4D97-AF65-F5344CB8AC3E}">
        <p14:creationId xmlns:p14="http://schemas.microsoft.com/office/powerpoint/2010/main" val="795109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38</a:t>
            </a:fld>
            <a:endParaRPr lang="en-US" dirty="0"/>
          </a:p>
        </p:txBody>
      </p:sp>
    </p:spTree>
    <p:extLst>
      <p:ext uri="{BB962C8B-B14F-4D97-AF65-F5344CB8AC3E}">
        <p14:creationId xmlns:p14="http://schemas.microsoft.com/office/powerpoint/2010/main" val="1231834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4</a:t>
            </a:fld>
            <a:endParaRPr lang="en-US" dirty="0"/>
          </a:p>
        </p:txBody>
      </p:sp>
    </p:spTree>
    <p:extLst>
      <p:ext uri="{BB962C8B-B14F-4D97-AF65-F5344CB8AC3E}">
        <p14:creationId xmlns:p14="http://schemas.microsoft.com/office/powerpoint/2010/main" val="1897126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5</a:t>
            </a:fld>
            <a:endParaRPr lang="en-US" dirty="0"/>
          </a:p>
        </p:txBody>
      </p:sp>
    </p:spTree>
    <p:extLst>
      <p:ext uri="{BB962C8B-B14F-4D97-AF65-F5344CB8AC3E}">
        <p14:creationId xmlns:p14="http://schemas.microsoft.com/office/powerpoint/2010/main" val="1929197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6</a:t>
            </a:fld>
            <a:endParaRPr lang="en-US" dirty="0"/>
          </a:p>
        </p:txBody>
      </p:sp>
    </p:spTree>
    <p:extLst>
      <p:ext uri="{BB962C8B-B14F-4D97-AF65-F5344CB8AC3E}">
        <p14:creationId xmlns:p14="http://schemas.microsoft.com/office/powerpoint/2010/main" val="3921988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7</a:t>
            </a:fld>
            <a:endParaRPr lang="en-US" dirty="0"/>
          </a:p>
        </p:txBody>
      </p:sp>
    </p:spTree>
    <p:extLst>
      <p:ext uri="{BB962C8B-B14F-4D97-AF65-F5344CB8AC3E}">
        <p14:creationId xmlns:p14="http://schemas.microsoft.com/office/powerpoint/2010/main" val="1708968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8</a:t>
            </a:fld>
            <a:endParaRPr lang="en-US" dirty="0"/>
          </a:p>
        </p:txBody>
      </p:sp>
    </p:spTree>
    <p:extLst>
      <p:ext uri="{BB962C8B-B14F-4D97-AF65-F5344CB8AC3E}">
        <p14:creationId xmlns:p14="http://schemas.microsoft.com/office/powerpoint/2010/main" val="3755027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0489D38-D86D-4526-96AB-CF0E1DE890B4}" type="slidenum">
              <a:rPr lang="en-US" smtClean="0"/>
              <a:pPr>
                <a:defRPr/>
              </a:pPr>
              <a:t>9</a:t>
            </a:fld>
            <a:endParaRPr lang="en-US" dirty="0"/>
          </a:p>
        </p:txBody>
      </p:sp>
    </p:spTree>
    <p:extLst>
      <p:ext uri="{BB962C8B-B14F-4D97-AF65-F5344CB8AC3E}">
        <p14:creationId xmlns:p14="http://schemas.microsoft.com/office/powerpoint/2010/main" val="3765712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and Content">
    <p:bg>
      <p:bgRef idx="1001">
        <a:schemeClr val="bg1"/>
      </p:bgRef>
    </p:bg>
    <p:spTree>
      <p:nvGrpSpPr>
        <p:cNvPr id="1" name=""/>
        <p:cNvGrpSpPr/>
        <p:nvPr/>
      </p:nvGrpSpPr>
      <p:grpSpPr>
        <a:xfrm>
          <a:off x="0" y="0"/>
          <a:ext cx="0" cy="0"/>
          <a:chOff x="0" y="0"/>
          <a:chExt cx="0" cy="0"/>
        </a:xfrm>
      </p:grpSpPr>
      <p:sp>
        <p:nvSpPr>
          <p:cNvPr id="3" name="TextBox 2"/>
          <p:cNvSpPr txBox="1"/>
          <p:nvPr userDrawn="1"/>
        </p:nvSpPr>
        <p:spPr>
          <a:xfrm>
            <a:off x="10050117" y="1518004"/>
            <a:ext cx="1447800" cy="261610"/>
          </a:xfrm>
          <a:prstGeom prst="rect">
            <a:avLst/>
          </a:prstGeom>
          <a:solidFill>
            <a:schemeClr val="accent4"/>
          </a:solidFill>
        </p:spPr>
        <p:txBody>
          <a:bodyPr wrap="square" rtlCol="0">
            <a:spAutoFit/>
          </a:bodyPr>
          <a:lstStyle/>
          <a:p>
            <a:r>
              <a:rPr lang="en-US" dirty="0">
                <a:latin typeface="+mn-lt"/>
              </a:rPr>
              <a:t>80/195/247</a:t>
            </a:r>
          </a:p>
        </p:txBody>
      </p:sp>
      <p:sp>
        <p:nvSpPr>
          <p:cNvPr id="5" name="TextBox 4"/>
          <p:cNvSpPr txBox="1"/>
          <p:nvPr userDrawn="1"/>
        </p:nvSpPr>
        <p:spPr>
          <a:xfrm>
            <a:off x="10050117" y="2197808"/>
            <a:ext cx="1447800" cy="261610"/>
          </a:xfrm>
          <a:prstGeom prst="rect">
            <a:avLst/>
          </a:prstGeom>
          <a:solidFill>
            <a:schemeClr val="accent3"/>
          </a:solidFill>
        </p:spPr>
        <p:txBody>
          <a:bodyPr wrap="square" rtlCol="0">
            <a:spAutoFit/>
          </a:bodyPr>
          <a:lstStyle/>
          <a:p>
            <a:r>
              <a:rPr lang="en-US" dirty="0">
                <a:latin typeface="+mn-lt"/>
              </a:rPr>
              <a:t>8/146/209</a:t>
            </a:r>
          </a:p>
        </p:txBody>
      </p:sp>
      <p:sp>
        <p:nvSpPr>
          <p:cNvPr id="6" name="TextBox 5"/>
          <p:cNvSpPr txBox="1"/>
          <p:nvPr userDrawn="1"/>
        </p:nvSpPr>
        <p:spPr>
          <a:xfrm>
            <a:off x="10050117" y="1857906"/>
            <a:ext cx="1447800" cy="261610"/>
          </a:xfrm>
          <a:prstGeom prst="rect">
            <a:avLst/>
          </a:prstGeom>
          <a:solidFill>
            <a:schemeClr val="accent2"/>
          </a:solidFill>
        </p:spPr>
        <p:txBody>
          <a:bodyPr wrap="square" rtlCol="0">
            <a:spAutoFit/>
          </a:bodyPr>
          <a:lstStyle/>
          <a:p>
            <a:r>
              <a:rPr lang="en-US" dirty="0">
                <a:solidFill>
                  <a:schemeClr val="bg1"/>
                </a:solidFill>
                <a:latin typeface="+mn-lt"/>
              </a:rPr>
              <a:t>35/105/183</a:t>
            </a:r>
          </a:p>
        </p:txBody>
      </p:sp>
      <p:sp>
        <p:nvSpPr>
          <p:cNvPr id="7" name="TextBox 6"/>
          <p:cNvSpPr txBox="1"/>
          <p:nvPr userDrawn="1"/>
        </p:nvSpPr>
        <p:spPr>
          <a:xfrm>
            <a:off x="10050117" y="2537710"/>
            <a:ext cx="1447800" cy="430887"/>
          </a:xfrm>
          <a:prstGeom prst="rect">
            <a:avLst/>
          </a:prstGeom>
          <a:solidFill>
            <a:schemeClr val="accent1"/>
          </a:solidFill>
        </p:spPr>
        <p:txBody>
          <a:bodyPr wrap="square" rtlCol="0">
            <a:spAutoFit/>
          </a:bodyPr>
          <a:lstStyle/>
          <a:p>
            <a:r>
              <a:rPr lang="en-US" dirty="0">
                <a:solidFill>
                  <a:schemeClr val="bg1"/>
                </a:solidFill>
                <a:latin typeface="+mn-lt"/>
              </a:rPr>
              <a:t>18/54/94 (Primary Color)</a:t>
            </a:r>
          </a:p>
        </p:txBody>
      </p:sp>
      <p:sp>
        <p:nvSpPr>
          <p:cNvPr id="8" name="TextBox 7"/>
          <p:cNvSpPr txBox="1"/>
          <p:nvPr userDrawn="1"/>
        </p:nvSpPr>
        <p:spPr>
          <a:xfrm>
            <a:off x="10050117" y="3388774"/>
            <a:ext cx="1447800" cy="261610"/>
          </a:xfrm>
          <a:prstGeom prst="rect">
            <a:avLst/>
          </a:prstGeom>
          <a:solidFill>
            <a:schemeClr val="bg1">
              <a:lumMod val="85000"/>
            </a:schemeClr>
          </a:solidFill>
        </p:spPr>
        <p:txBody>
          <a:bodyPr wrap="square" rtlCol="0">
            <a:spAutoFit/>
          </a:bodyPr>
          <a:lstStyle/>
          <a:p>
            <a:r>
              <a:rPr lang="en-US" dirty="0">
                <a:latin typeface="+mn-lt"/>
              </a:rPr>
              <a:t>217/217/217</a:t>
            </a:r>
          </a:p>
        </p:txBody>
      </p:sp>
      <p:sp>
        <p:nvSpPr>
          <p:cNvPr id="9" name="TextBox 8"/>
          <p:cNvSpPr txBox="1"/>
          <p:nvPr userDrawn="1"/>
        </p:nvSpPr>
        <p:spPr>
          <a:xfrm>
            <a:off x="10050117" y="3728679"/>
            <a:ext cx="1447800" cy="261610"/>
          </a:xfrm>
          <a:prstGeom prst="rect">
            <a:avLst/>
          </a:prstGeom>
          <a:solidFill>
            <a:schemeClr val="tx1"/>
          </a:solidFill>
        </p:spPr>
        <p:txBody>
          <a:bodyPr wrap="square" rtlCol="0">
            <a:spAutoFit/>
          </a:bodyPr>
          <a:lstStyle/>
          <a:p>
            <a:r>
              <a:rPr lang="en-US" dirty="0">
                <a:solidFill>
                  <a:schemeClr val="bg1"/>
                </a:solidFill>
                <a:latin typeface="+mn-lt"/>
              </a:rPr>
              <a:t>0/0/0</a:t>
            </a:r>
          </a:p>
        </p:txBody>
      </p:sp>
      <p:sp>
        <p:nvSpPr>
          <p:cNvPr id="10" name="TextBox 9"/>
          <p:cNvSpPr txBox="1"/>
          <p:nvPr userDrawn="1"/>
        </p:nvSpPr>
        <p:spPr>
          <a:xfrm>
            <a:off x="10050117" y="1178102"/>
            <a:ext cx="1447800" cy="261610"/>
          </a:xfrm>
          <a:prstGeom prst="rect">
            <a:avLst/>
          </a:prstGeom>
          <a:solidFill>
            <a:schemeClr val="accent5"/>
          </a:solidFill>
        </p:spPr>
        <p:txBody>
          <a:bodyPr wrap="square" rtlCol="0">
            <a:spAutoFit/>
          </a:bodyPr>
          <a:lstStyle/>
          <a:p>
            <a:r>
              <a:rPr lang="en-US" dirty="0">
                <a:latin typeface="+mn-lt"/>
              </a:rPr>
              <a:t>188/213/242</a:t>
            </a:r>
          </a:p>
        </p:txBody>
      </p:sp>
      <p:sp>
        <p:nvSpPr>
          <p:cNvPr id="11" name="TextBox 10"/>
          <p:cNvSpPr txBox="1"/>
          <p:nvPr userDrawn="1"/>
        </p:nvSpPr>
        <p:spPr>
          <a:xfrm>
            <a:off x="10050117" y="838200"/>
            <a:ext cx="1447800" cy="261610"/>
          </a:xfrm>
          <a:prstGeom prst="rect">
            <a:avLst/>
          </a:prstGeom>
          <a:solidFill>
            <a:schemeClr val="accent6"/>
          </a:solidFill>
        </p:spPr>
        <p:txBody>
          <a:bodyPr wrap="square" rtlCol="0">
            <a:spAutoFit/>
          </a:bodyPr>
          <a:lstStyle/>
          <a:p>
            <a:r>
              <a:rPr lang="en-US" dirty="0">
                <a:latin typeface="+mn-lt"/>
              </a:rPr>
              <a:t>190/227/237</a:t>
            </a:r>
          </a:p>
        </p:txBody>
      </p:sp>
      <p:sp>
        <p:nvSpPr>
          <p:cNvPr id="12" name="TextBox 11"/>
          <p:cNvSpPr txBox="1"/>
          <p:nvPr userDrawn="1"/>
        </p:nvSpPr>
        <p:spPr>
          <a:xfrm>
            <a:off x="10050117" y="3048872"/>
            <a:ext cx="1447800" cy="261610"/>
          </a:xfrm>
          <a:prstGeom prst="rect">
            <a:avLst/>
          </a:prstGeom>
          <a:solidFill>
            <a:schemeClr val="tx2"/>
          </a:solidFill>
        </p:spPr>
        <p:txBody>
          <a:bodyPr wrap="square" rtlCol="0">
            <a:spAutoFit/>
          </a:bodyPr>
          <a:lstStyle/>
          <a:p>
            <a:r>
              <a:rPr lang="en-US" dirty="0">
                <a:solidFill>
                  <a:schemeClr val="bg1"/>
                </a:solidFill>
                <a:latin typeface="+mn-lt"/>
              </a:rPr>
              <a:t>69/95/81</a:t>
            </a:r>
          </a:p>
        </p:txBody>
      </p:sp>
      <p:sp>
        <p:nvSpPr>
          <p:cNvPr id="13" name="TextBox 12"/>
          <p:cNvSpPr txBox="1"/>
          <p:nvPr userDrawn="1"/>
        </p:nvSpPr>
        <p:spPr>
          <a:xfrm>
            <a:off x="10050117" y="4038600"/>
            <a:ext cx="1447800" cy="430887"/>
          </a:xfrm>
          <a:prstGeom prst="rect">
            <a:avLst/>
          </a:prstGeom>
          <a:solidFill>
            <a:srgbClr val="0F345E"/>
          </a:solidFill>
        </p:spPr>
        <p:txBody>
          <a:bodyPr wrap="square" rtlCol="0">
            <a:spAutoFit/>
          </a:bodyPr>
          <a:lstStyle/>
          <a:p>
            <a:r>
              <a:rPr lang="en-US" dirty="0">
                <a:solidFill>
                  <a:schemeClr val="bg1"/>
                </a:solidFill>
                <a:latin typeface="+mn-lt"/>
              </a:rPr>
              <a:t>15/52/94 (for line color)</a:t>
            </a:r>
          </a:p>
        </p:txBody>
      </p:sp>
      <p:sp>
        <p:nvSpPr>
          <p:cNvPr id="14" name="Rectangle 13"/>
          <p:cNvSpPr/>
          <p:nvPr userDrawn="1"/>
        </p:nvSpPr>
        <p:spPr>
          <a:xfrm>
            <a:off x="10058400" y="533400"/>
            <a:ext cx="1435608" cy="2286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199/236/253</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366" y="6430681"/>
            <a:ext cx="597445" cy="291610"/>
          </a:xfrm>
          <a:prstGeom prst="rect">
            <a:avLst/>
          </a:prstGeom>
        </p:spPr>
      </p:pic>
    </p:spTree>
    <p:extLst>
      <p:ext uri="{BB962C8B-B14F-4D97-AF65-F5344CB8AC3E}">
        <p14:creationId xmlns:p14="http://schemas.microsoft.com/office/powerpoint/2010/main" val="378544178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3" name="TextBox 2"/>
          <p:cNvSpPr txBox="1"/>
          <p:nvPr userDrawn="1"/>
        </p:nvSpPr>
        <p:spPr>
          <a:xfrm>
            <a:off x="10050117" y="1518004"/>
            <a:ext cx="1447800" cy="261610"/>
          </a:xfrm>
          <a:prstGeom prst="rect">
            <a:avLst/>
          </a:prstGeom>
          <a:solidFill>
            <a:schemeClr val="accent4"/>
          </a:solidFill>
        </p:spPr>
        <p:txBody>
          <a:bodyPr wrap="square" rtlCol="0">
            <a:spAutoFit/>
          </a:bodyPr>
          <a:lstStyle/>
          <a:p>
            <a:r>
              <a:rPr lang="en-US" dirty="0">
                <a:latin typeface="+mn-lt"/>
              </a:rPr>
              <a:t>80/195/247</a:t>
            </a:r>
          </a:p>
        </p:txBody>
      </p:sp>
      <p:sp>
        <p:nvSpPr>
          <p:cNvPr id="5" name="TextBox 4"/>
          <p:cNvSpPr txBox="1"/>
          <p:nvPr userDrawn="1"/>
        </p:nvSpPr>
        <p:spPr>
          <a:xfrm>
            <a:off x="10050117" y="2197808"/>
            <a:ext cx="1447800" cy="261610"/>
          </a:xfrm>
          <a:prstGeom prst="rect">
            <a:avLst/>
          </a:prstGeom>
          <a:solidFill>
            <a:schemeClr val="accent3"/>
          </a:solidFill>
        </p:spPr>
        <p:txBody>
          <a:bodyPr wrap="square" rtlCol="0">
            <a:spAutoFit/>
          </a:bodyPr>
          <a:lstStyle/>
          <a:p>
            <a:r>
              <a:rPr lang="en-US" dirty="0">
                <a:latin typeface="+mn-lt"/>
              </a:rPr>
              <a:t>8/146/209</a:t>
            </a:r>
          </a:p>
        </p:txBody>
      </p:sp>
      <p:sp>
        <p:nvSpPr>
          <p:cNvPr id="6" name="TextBox 5"/>
          <p:cNvSpPr txBox="1"/>
          <p:nvPr userDrawn="1"/>
        </p:nvSpPr>
        <p:spPr>
          <a:xfrm>
            <a:off x="10050117" y="1857906"/>
            <a:ext cx="1447800" cy="261610"/>
          </a:xfrm>
          <a:prstGeom prst="rect">
            <a:avLst/>
          </a:prstGeom>
          <a:solidFill>
            <a:schemeClr val="accent2"/>
          </a:solidFill>
        </p:spPr>
        <p:txBody>
          <a:bodyPr wrap="square" rtlCol="0">
            <a:spAutoFit/>
          </a:bodyPr>
          <a:lstStyle/>
          <a:p>
            <a:r>
              <a:rPr lang="en-US" dirty="0">
                <a:solidFill>
                  <a:schemeClr val="bg1"/>
                </a:solidFill>
                <a:latin typeface="+mn-lt"/>
              </a:rPr>
              <a:t>35/105/183</a:t>
            </a:r>
          </a:p>
        </p:txBody>
      </p:sp>
      <p:sp>
        <p:nvSpPr>
          <p:cNvPr id="7" name="TextBox 6"/>
          <p:cNvSpPr txBox="1"/>
          <p:nvPr userDrawn="1"/>
        </p:nvSpPr>
        <p:spPr>
          <a:xfrm>
            <a:off x="10050117" y="2537710"/>
            <a:ext cx="1447800" cy="430887"/>
          </a:xfrm>
          <a:prstGeom prst="rect">
            <a:avLst/>
          </a:prstGeom>
          <a:solidFill>
            <a:schemeClr val="accent1"/>
          </a:solidFill>
        </p:spPr>
        <p:txBody>
          <a:bodyPr wrap="square" rtlCol="0">
            <a:spAutoFit/>
          </a:bodyPr>
          <a:lstStyle/>
          <a:p>
            <a:r>
              <a:rPr lang="en-US" dirty="0">
                <a:solidFill>
                  <a:schemeClr val="bg1"/>
                </a:solidFill>
                <a:latin typeface="+mn-lt"/>
              </a:rPr>
              <a:t>18/54/94 (Primary Color)</a:t>
            </a:r>
          </a:p>
        </p:txBody>
      </p:sp>
      <p:sp>
        <p:nvSpPr>
          <p:cNvPr id="8" name="TextBox 7"/>
          <p:cNvSpPr txBox="1"/>
          <p:nvPr userDrawn="1"/>
        </p:nvSpPr>
        <p:spPr>
          <a:xfrm>
            <a:off x="10050117" y="3388774"/>
            <a:ext cx="1447800" cy="261610"/>
          </a:xfrm>
          <a:prstGeom prst="rect">
            <a:avLst/>
          </a:prstGeom>
          <a:solidFill>
            <a:schemeClr val="bg1">
              <a:lumMod val="85000"/>
            </a:schemeClr>
          </a:solidFill>
        </p:spPr>
        <p:txBody>
          <a:bodyPr wrap="square" rtlCol="0">
            <a:spAutoFit/>
          </a:bodyPr>
          <a:lstStyle/>
          <a:p>
            <a:r>
              <a:rPr lang="en-US" dirty="0">
                <a:latin typeface="+mn-lt"/>
              </a:rPr>
              <a:t>217/217/217</a:t>
            </a:r>
          </a:p>
        </p:txBody>
      </p:sp>
      <p:sp>
        <p:nvSpPr>
          <p:cNvPr id="9" name="TextBox 8"/>
          <p:cNvSpPr txBox="1"/>
          <p:nvPr userDrawn="1"/>
        </p:nvSpPr>
        <p:spPr>
          <a:xfrm>
            <a:off x="10050117" y="3728679"/>
            <a:ext cx="1447800" cy="261610"/>
          </a:xfrm>
          <a:prstGeom prst="rect">
            <a:avLst/>
          </a:prstGeom>
          <a:solidFill>
            <a:schemeClr val="tx1"/>
          </a:solidFill>
        </p:spPr>
        <p:txBody>
          <a:bodyPr wrap="square" rtlCol="0">
            <a:spAutoFit/>
          </a:bodyPr>
          <a:lstStyle/>
          <a:p>
            <a:r>
              <a:rPr lang="en-US" dirty="0">
                <a:solidFill>
                  <a:schemeClr val="bg1"/>
                </a:solidFill>
                <a:latin typeface="+mn-lt"/>
              </a:rPr>
              <a:t>0/0/0</a:t>
            </a:r>
          </a:p>
        </p:txBody>
      </p:sp>
      <p:sp>
        <p:nvSpPr>
          <p:cNvPr id="10" name="TextBox 9"/>
          <p:cNvSpPr txBox="1"/>
          <p:nvPr userDrawn="1"/>
        </p:nvSpPr>
        <p:spPr>
          <a:xfrm>
            <a:off x="10050117" y="1178102"/>
            <a:ext cx="1447800" cy="261610"/>
          </a:xfrm>
          <a:prstGeom prst="rect">
            <a:avLst/>
          </a:prstGeom>
          <a:solidFill>
            <a:schemeClr val="accent5"/>
          </a:solidFill>
        </p:spPr>
        <p:txBody>
          <a:bodyPr wrap="square" rtlCol="0">
            <a:spAutoFit/>
          </a:bodyPr>
          <a:lstStyle/>
          <a:p>
            <a:r>
              <a:rPr lang="en-US" dirty="0">
                <a:latin typeface="+mn-lt"/>
              </a:rPr>
              <a:t>188/213/242</a:t>
            </a:r>
          </a:p>
        </p:txBody>
      </p:sp>
      <p:sp>
        <p:nvSpPr>
          <p:cNvPr id="11" name="TextBox 10"/>
          <p:cNvSpPr txBox="1"/>
          <p:nvPr userDrawn="1"/>
        </p:nvSpPr>
        <p:spPr>
          <a:xfrm>
            <a:off x="10050117" y="838200"/>
            <a:ext cx="1447800" cy="261610"/>
          </a:xfrm>
          <a:prstGeom prst="rect">
            <a:avLst/>
          </a:prstGeom>
          <a:solidFill>
            <a:schemeClr val="accent6"/>
          </a:solidFill>
        </p:spPr>
        <p:txBody>
          <a:bodyPr wrap="square" rtlCol="0">
            <a:spAutoFit/>
          </a:bodyPr>
          <a:lstStyle/>
          <a:p>
            <a:r>
              <a:rPr lang="en-US" dirty="0">
                <a:latin typeface="+mn-lt"/>
              </a:rPr>
              <a:t>190/227/237</a:t>
            </a:r>
          </a:p>
        </p:txBody>
      </p:sp>
      <p:sp>
        <p:nvSpPr>
          <p:cNvPr id="12" name="TextBox 11"/>
          <p:cNvSpPr txBox="1"/>
          <p:nvPr userDrawn="1"/>
        </p:nvSpPr>
        <p:spPr>
          <a:xfrm>
            <a:off x="10050117" y="3048872"/>
            <a:ext cx="1447800" cy="261610"/>
          </a:xfrm>
          <a:prstGeom prst="rect">
            <a:avLst/>
          </a:prstGeom>
          <a:solidFill>
            <a:schemeClr val="tx2"/>
          </a:solidFill>
        </p:spPr>
        <p:txBody>
          <a:bodyPr wrap="square" rtlCol="0">
            <a:spAutoFit/>
          </a:bodyPr>
          <a:lstStyle/>
          <a:p>
            <a:r>
              <a:rPr lang="en-US" dirty="0">
                <a:solidFill>
                  <a:schemeClr val="bg1"/>
                </a:solidFill>
                <a:latin typeface="+mn-lt"/>
              </a:rPr>
              <a:t>69/95/81</a:t>
            </a:r>
          </a:p>
        </p:txBody>
      </p:sp>
      <p:sp>
        <p:nvSpPr>
          <p:cNvPr id="13" name="TextBox 12"/>
          <p:cNvSpPr txBox="1"/>
          <p:nvPr userDrawn="1"/>
        </p:nvSpPr>
        <p:spPr>
          <a:xfrm>
            <a:off x="10050117" y="4038600"/>
            <a:ext cx="1447800" cy="430887"/>
          </a:xfrm>
          <a:prstGeom prst="rect">
            <a:avLst/>
          </a:prstGeom>
          <a:solidFill>
            <a:srgbClr val="0F345E"/>
          </a:solidFill>
        </p:spPr>
        <p:txBody>
          <a:bodyPr wrap="square" rtlCol="0">
            <a:spAutoFit/>
          </a:bodyPr>
          <a:lstStyle/>
          <a:p>
            <a:r>
              <a:rPr lang="en-US" dirty="0">
                <a:solidFill>
                  <a:schemeClr val="bg1"/>
                </a:solidFill>
                <a:latin typeface="+mn-lt"/>
              </a:rPr>
              <a:t>15/52/94 (for line color)</a:t>
            </a:r>
          </a:p>
        </p:txBody>
      </p:sp>
      <p:sp>
        <p:nvSpPr>
          <p:cNvPr id="14" name="Rectangle 13"/>
          <p:cNvSpPr/>
          <p:nvPr userDrawn="1"/>
        </p:nvSpPr>
        <p:spPr>
          <a:xfrm>
            <a:off x="10058400" y="533400"/>
            <a:ext cx="1435608" cy="2286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199/236/253</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0811" y="6430681"/>
            <a:ext cx="597445" cy="291610"/>
          </a:xfrm>
          <a:prstGeom prst="rect">
            <a:avLst/>
          </a:prstGeom>
        </p:spPr>
      </p:pic>
      <p:sp>
        <p:nvSpPr>
          <p:cNvPr id="4" name="Rectangle 3">
            <a:extLst>
              <a:ext uri="{FF2B5EF4-FFF2-40B4-BE49-F238E27FC236}">
                <a16:creationId xmlns:a16="http://schemas.microsoft.com/office/drawing/2014/main" id="{5B8C47C0-8003-48A0-BCE8-8AD6043B75AE}"/>
              </a:ext>
            </a:extLst>
          </p:cNvPr>
          <p:cNvSpPr/>
          <p:nvPr userDrawn="1"/>
        </p:nvSpPr>
        <p:spPr>
          <a:xfrm>
            <a:off x="457200" y="6553200"/>
            <a:ext cx="838200" cy="1690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Blank">
    <p:bg>
      <p:bgRef idx="1001">
        <a:schemeClr val="bg1"/>
      </p:bgRef>
    </p:bg>
    <p:spTree>
      <p:nvGrpSpPr>
        <p:cNvPr id="1" name=""/>
        <p:cNvGrpSpPr/>
        <p:nvPr/>
      </p:nvGrpSpPr>
      <p:grpSpPr>
        <a:xfrm>
          <a:off x="0" y="0"/>
          <a:ext cx="0" cy="0"/>
          <a:chOff x="0" y="0"/>
          <a:chExt cx="0" cy="0"/>
        </a:xfrm>
      </p:grpSpPr>
      <p:sp>
        <p:nvSpPr>
          <p:cNvPr id="40" name="Text Placeholder 39"/>
          <p:cNvSpPr>
            <a:spLocks noGrp="1"/>
          </p:cNvSpPr>
          <p:nvPr userDrawn="1">
            <p:ph type="body" sz="quarter" idx="11"/>
          </p:nvPr>
        </p:nvSpPr>
        <p:spPr>
          <a:xfrm>
            <a:off x="601663" y="890588"/>
            <a:ext cx="8686800" cy="252412"/>
          </a:xfrm>
          <a:prstGeom prst="rect">
            <a:avLst/>
          </a:prstGeom>
        </p:spPr>
        <p:txBody>
          <a:bodyPr/>
          <a:lstStyle>
            <a:lvl1pPr marL="0" indent="0" algn="ctr">
              <a:buNone/>
              <a:defRPr sz="1200" b="1"/>
            </a:lvl1pPr>
          </a:lstStyle>
          <a:p>
            <a:pPr lvl="0"/>
            <a:endParaRPr lang="en-US" dirty="0"/>
          </a:p>
        </p:txBody>
      </p:sp>
      <p:sp>
        <p:nvSpPr>
          <p:cNvPr id="9" name="Title 8"/>
          <p:cNvSpPr>
            <a:spLocks noGrp="1"/>
          </p:cNvSpPr>
          <p:nvPr>
            <p:ph type="title"/>
          </p:nvPr>
        </p:nvSpPr>
        <p:spPr>
          <a:xfrm>
            <a:off x="484667" y="346113"/>
            <a:ext cx="7668733" cy="415887"/>
          </a:xfrm>
          <a:prstGeom prst="rect">
            <a:avLst/>
          </a:prstGeom>
        </p:spPr>
        <p:txBody>
          <a:bodyPr/>
          <a:lstStyle>
            <a:lvl1pPr algn="l">
              <a:defRPr sz="2000" b="1">
                <a:solidFill>
                  <a:schemeClr val="tx1"/>
                </a:solidFill>
                <a:latin typeface="Calibri" pitchFamily="34" charset="0"/>
              </a:defRPr>
            </a:lvl1pPr>
          </a:lstStyle>
          <a:p>
            <a:r>
              <a:rPr lang="en-US" dirty="0"/>
              <a:t>Click to edit Master title style</a:t>
            </a:r>
          </a:p>
        </p:txBody>
      </p:sp>
      <p:cxnSp>
        <p:nvCxnSpPr>
          <p:cNvPr id="10" name="Straight Connector 9"/>
          <p:cNvCxnSpPr/>
          <p:nvPr userDrawn="1"/>
        </p:nvCxnSpPr>
        <p:spPr>
          <a:xfrm>
            <a:off x="609600" y="1143000"/>
            <a:ext cx="86868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p:nvPr>
        </p:nvSpPr>
        <p:spPr>
          <a:xfrm>
            <a:off x="614363" y="1209260"/>
            <a:ext cx="8682037" cy="5029200"/>
          </a:xfrm>
          <a:prstGeom prst="rect">
            <a:avLst/>
          </a:prstGeom>
        </p:spPr>
        <p:txBody>
          <a:bodyPr/>
          <a:lstStyle>
            <a:lvl1pPr>
              <a:defRPr sz="1100"/>
            </a:lvl1pPr>
            <a:lvl2pPr>
              <a:defRPr sz="1100"/>
            </a:lvl2pPr>
          </a:lstStyle>
          <a:p>
            <a:pPr lvl="0"/>
            <a:r>
              <a:rPr lang="en-US" dirty="0"/>
              <a:t>Click to edit Master text styles</a:t>
            </a:r>
          </a:p>
          <a:p>
            <a:pPr lvl="1"/>
            <a:r>
              <a:rPr lang="en-US" dirty="0"/>
              <a:t>Second level</a:t>
            </a:r>
          </a:p>
        </p:txBody>
      </p:sp>
      <p:sp>
        <p:nvSpPr>
          <p:cNvPr id="19" name="TextBox 18"/>
          <p:cNvSpPr txBox="1"/>
          <p:nvPr userDrawn="1"/>
        </p:nvSpPr>
        <p:spPr>
          <a:xfrm>
            <a:off x="10050117" y="1518004"/>
            <a:ext cx="1447800" cy="261610"/>
          </a:xfrm>
          <a:prstGeom prst="rect">
            <a:avLst/>
          </a:prstGeom>
          <a:solidFill>
            <a:schemeClr val="accent4"/>
          </a:solidFill>
        </p:spPr>
        <p:txBody>
          <a:bodyPr wrap="square" rtlCol="0">
            <a:spAutoFit/>
          </a:bodyPr>
          <a:lstStyle/>
          <a:p>
            <a:r>
              <a:rPr lang="en-US" dirty="0">
                <a:latin typeface="+mn-lt"/>
              </a:rPr>
              <a:t>80/195/247</a:t>
            </a:r>
          </a:p>
        </p:txBody>
      </p:sp>
      <p:sp>
        <p:nvSpPr>
          <p:cNvPr id="20" name="TextBox 19"/>
          <p:cNvSpPr txBox="1"/>
          <p:nvPr userDrawn="1"/>
        </p:nvSpPr>
        <p:spPr>
          <a:xfrm>
            <a:off x="10050117" y="2197808"/>
            <a:ext cx="1447800" cy="261610"/>
          </a:xfrm>
          <a:prstGeom prst="rect">
            <a:avLst/>
          </a:prstGeom>
          <a:solidFill>
            <a:schemeClr val="accent3"/>
          </a:solidFill>
        </p:spPr>
        <p:txBody>
          <a:bodyPr wrap="square" rtlCol="0">
            <a:spAutoFit/>
          </a:bodyPr>
          <a:lstStyle/>
          <a:p>
            <a:r>
              <a:rPr lang="en-US" dirty="0">
                <a:latin typeface="+mn-lt"/>
              </a:rPr>
              <a:t>8/146/209</a:t>
            </a:r>
          </a:p>
        </p:txBody>
      </p:sp>
      <p:sp>
        <p:nvSpPr>
          <p:cNvPr id="21" name="TextBox 20"/>
          <p:cNvSpPr txBox="1"/>
          <p:nvPr userDrawn="1"/>
        </p:nvSpPr>
        <p:spPr>
          <a:xfrm>
            <a:off x="10050117" y="1857906"/>
            <a:ext cx="1447800" cy="261610"/>
          </a:xfrm>
          <a:prstGeom prst="rect">
            <a:avLst/>
          </a:prstGeom>
          <a:solidFill>
            <a:schemeClr val="accent2"/>
          </a:solidFill>
        </p:spPr>
        <p:txBody>
          <a:bodyPr wrap="square" rtlCol="0">
            <a:spAutoFit/>
          </a:bodyPr>
          <a:lstStyle/>
          <a:p>
            <a:r>
              <a:rPr lang="en-US" dirty="0">
                <a:solidFill>
                  <a:schemeClr val="bg1"/>
                </a:solidFill>
                <a:latin typeface="+mn-lt"/>
              </a:rPr>
              <a:t>35/105/183</a:t>
            </a:r>
          </a:p>
        </p:txBody>
      </p:sp>
      <p:sp>
        <p:nvSpPr>
          <p:cNvPr id="22" name="TextBox 21"/>
          <p:cNvSpPr txBox="1"/>
          <p:nvPr userDrawn="1"/>
        </p:nvSpPr>
        <p:spPr>
          <a:xfrm>
            <a:off x="10050117" y="2537710"/>
            <a:ext cx="1447800" cy="430887"/>
          </a:xfrm>
          <a:prstGeom prst="rect">
            <a:avLst/>
          </a:prstGeom>
          <a:solidFill>
            <a:schemeClr val="accent1"/>
          </a:solidFill>
        </p:spPr>
        <p:txBody>
          <a:bodyPr wrap="square" rtlCol="0">
            <a:spAutoFit/>
          </a:bodyPr>
          <a:lstStyle/>
          <a:p>
            <a:r>
              <a:rPr lang="en-US" dirty="0">
                <a:solidFill>
                  <a:schemeClr val="bg1"/>
                </a:solidFill>
                <a:latin typeface="+mn-lt"/>
              </a:rPr>
              <a:t>18/54/94 (Primary Color)</a:t>
            </a:r>
          </a:p>
        </p:txBody>
      </p:sp>
      <p:sp>
        <p:nvSpPr>
          <p:cNvPr id="25" name="TextBox 24"/>
          <p:cNvSpPr txBox="1"/>
          <p:nvPr userDrawn="1"/>
        </p:nvSpPr>
        <p:spPr>
          <a:xfrm>
            <a:off x="10050117" y="3388774"/>
            <a:ext cx="1447800" cy="261610"/>
          </a:xfrm>
          <a:prstGeom prst="rect">
            <a:avLst/>
          </a:prstGeom>
          <a:solidFill>
            <a:schemeClr val="bg1">
              <a:lumMod val="85000"/>
            </a:schemeClr>
          </a:solidFill>
        </p:spPr>
        <p:txBody>
          <a:bodyPr wrap="square" rtlCol="0">
            <a:spAutoFit/>
          </a:bodyPr>
          <a:lstStyle/>
          <a:p>
            <a:r>
              <a:rPr lang="en-US" dirty="0">
                <a:latin typeface="+mn-lt"/>
              </a:rPr>
              <a:t>217/217/217</a:t>
            </a:r>
          </a:p>
        </p:txBody>
      </p:sp>
      <p:sp>
        <p:nvSpPr>
          <p:cNvPr id="26" name="TextBox 25"/>
          <p:cNvSpPr txBox="1"/>
          <p:nvPr userDrawn="1"/>
        </p:nvSpPr>
        <p:spPr>
          <a:xfrm>
            <a:off x="10050117" y="3728679"/>
            <a:ext cx="1447800" cy="261610"/>
          </a:xfrm>
          <a:prstGeom prst="rect">
            <a:avLst/>
          </a:prstGeom>
          <a:solidFill>
            <a:schemeClr val="tx1"/>
          </a:solidFill>
        </p:spPr>
        <p:txBody>
          <a:bodyPr wrap="square" rtlCol="0">
            <a:spAutoFit/>
          </a:bodyPr>
          <a:lstStyle/>
          <a:p>
            <a:r>
              <a:rPr lang="en-US" dirty="0">
                <a:solidFill>
                  <a:schemeClr val="bg1"/>
                </a:solidFill>
                <a:latin typeface="+mn-lt"/>
              </a:rPr>
              <a:t>0/0/0</a:t>
            </a:r>
          </a:p>
        </p:txBody>
      </p:sp>
      <p:sp>
        <p:nvSpPr>
          <p:cNvPr id="36" name="TextBox 35"/>
          <p:cNvSpPr txBox="1"/>
          <p:nvPr userDrawn="1"/>
        </p:nvSpPr>
        <p:spPr>
          <a:xfrm>
            <a:off x="10050117" y="1178102"/>
            <a:ext cx="1447800" cy="261610"/>
          </a:xfrm>
          <a:prstGeom prst="rect">
            <a:avLst/>
          </a:prstGeom>
          <a:solidFill>
            <a:schemeClr val="accent5"/>
          </a:solidFill>
        </p:spPr>
        <p:txBody>
          <a:bodyPr wrap="square" rtlCol="0">
            <a:spAutoFit/>
          </a:bodyPr>
          <a:lstStyle/>
          <a:p>
            <a:r>
              <a:rPr lang="en-US" dirty="0">
                <a:latin typeface="+mn-lt"/>
              </a:rPr>
              <a:t>188/213/242</a:t>
            </a:r>
          </a:p>
        </p:txBody>
      </p:sp>
      <p:sp>
        <p:nvSpPr>
          <p:cNvPr id="37" name="TextBox 36"/>
          <p:cNvSpPr txBox="1"/>
          <p:nvPr userDrawn="1"/>
        </p:nvSpPr>
        <p:spPr>
          <a:xfrm>
            <a:off x="10050117" y="838200"/>
            <a:ext cx="1447800" cy="261610"/>
          </a:xfrm>
          <a:prstGeom prst="rect">
            <a:avLst/>
          </a:prstGeom>
          <a:solidFill>
            <a:schemeClr val="accent6"/>
          </a:solidFill>
        </p:spPr>
        <p:txBody>
          <a:bodyPr wrap="square" rtlCol="0">
            <a:spAutoFit/>
          </a:bodyPr>
          <a:lstStyle/>
          <a:p>
            <a:r>
              <a:rPr lang="en-US" dirty="0">
                <a:latin typeface="+mn-lt"/>
              </a:rPr>
              <a:t>190/227/237</a:t>
            </a:r>
          </a:p>
        </p:txBody>
      </p:sp>
      <p:sp>
        <p:nvSpPr>
          <p:cNvPr id="38" name="TextBox 37"/>
          <p:cNvSpPr txBox="1"/>
          <p:nvPr userDrawn="1"/>
        </p:nvSpPr>
        <p:spPr>
          <a:xfrm>
            <a:off x="10050117" y="3048872"/>
            <a:ext cx="1447800" cy="261610"/>
          </a:xfrm>
          <a:prstGeom prst="rect">
            <a:avLst/>
          </a:prstGeom>
          <a:solidFill>
            <a:schemeClr val="tx2"/>
          </a:solidFill>
        </p:spPr>
        <p:txBody>
          <a:bodyPr wrap="square" rtlCol="0">
            <a:spAutoFit/>
          </a:bodyPr>
          <a:lstStyle/>
          <a:p>
            <a:r>
              <a:rPr lang="en-US" dirty="0">
                <a:solidFill>
                  <a:schemeClr val="bg1"/>
                </a:solidFill>
                <a:latin typeface="+mn-lt"/>
              </a:rPr>
              <a:t>69/95/81</a:t>
            </a:r>
          </a:p>
        </p:txBody>
      </p:sp>
      <p:sp>
        <p:nvSpPr>
          <p:cNvPr id="39" name="TextBox 38"/>
          <p:cNvSpPr txBox="1"/>
          <p:nvPr userDrawn="1"/>
        </p:nvSpPr>
        <p:spPr>
          <a:xfrm>
            <a:off x="10050117" y="4038600"/>
            <a:ext cx="1447800" cy="430887"/>
          </a:xfrm>
          <a:prstGeom prst="rect">
            <a:avLst/>
          </a:prstGeom>
          <a:solidFill>
            <a:srgbClr val="0F345E"/>
          </a:solidFill>
        </p:spPr>
        <p:txBody>
          <a:bodyPr wrap="square" rtlCol="0">
            <a:spAutoFit/>
          </a:bodyPr>
          <a:lstStyle/>
          <a:p>
            <a:r>
              <a:rPr lang="en-US" dirty="0">
                <a:solidFill>
                  <a:schemeClr val="bg1"/>
                </a:solidFill>
                <a:latin typeface="+mn-lt"/>
              </a:rPr>
              <a:t>15/52/94 (for line color)</a:t>
            </a:r>
          </a:p>
        </p:txBody>
      </p:sp>
      <p:sp>
        <p:nvSpPr>
          <p:cNvPr id="41" name="Rectangle 40"/>
          <p:cNvSpPr/>
          <p:nvPr userDrawn="1"/>
        </p:nvSpPr>
        <p:spPr>
          <a:xfrm>
            <a:off x="10058400" y="533400"/>
            <a:ext cx="1435608" cy="2286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199/236/253</a:t>
            </a:r>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366" y="6430681"/>
            <a:ext cx="597445" cy="291610"/>
          </a:xfrm>
          <a:prstGeom prst="rect">
            <a:avLst/>
          </a:prstGeom>
        </p:spPr>
      </p:pic>
    </p:spTree>
    <p:extLst>
      <p:ext uri="{BB962C8B-B14F-4D97-AF65-F5344CB8AC3E}">
        <p14:creationId xmlns:p14="http://schemas.microsoft.com/office/powerpoint/2010/main" val="405539020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Blank">
    <p:bg>
      <p:bgRef idx="1001">
        <a:schemeClr val="bg1"/>
      </p:bgRef>
    </p:bg>
    <p:spTree>
      <p:nvGrpSpPr>
        <p:cNvPr id="1" name=""/>
        <p:cNvGrpSpPr/>
        <p:nvPr/>
      </p:nvGrpSpPr>
      <p:grpSpPr>
        <a:xfrm>
          <a:off x="0" y="0"/>
          <a:ext cx="0" cy="0"/>
          <a:chOff x="0" y="0"/>
          <a:chExt cx="0" cy="0"/>
        </a:xfrm>
      </p:grpSpPr>
      <p:sp>
        <p:nvSpPr>
          <p:cNvPr id="40" name="Text Placeholder 39"/>
          <p:cNvSpPr>
            <a:spLocks noGrp="1"/>
          </p:cNvSpPr>
          <p:nvPr userDrawn="1">
            <p:ph type="body" sz="quarter" idx="11"/>
          </p:nvPr>
        </p:nvSpPr>
        <p:spPr>
          <a:xfrm>
            <a:off x="601663" y="890588"/>
            <a:ext cx="8686800" cy="252412"/>
          </a:xfrm>
          <a:prstGeom prst="rect">
            <a:avLst/>
          </a:prstGeom>
        </p:spPr>
        <p:txBody>
          <a:bodyPr/>
          <a:lstStyle>
            <a:lvl1pPr marL="0" indent="0" algn="ctr">
              <a:buNone/>
              <a:defRPr sz="1200" b="1"/>
            </a:lvl1pPr>
          </a:lstStyle>
          <a:p>
            <a:pPr lvl="0"/>
            <a:endParaRPr lang="en-US" dirty="0"/>
          </a:p>
        </p:txBody>
      </p:sp>
      <p:sp>
        <p:nvSpPr>
          <p:cNvPr id="9" name="Title 8"/>
          <p:cNvSpPr>
            <a:spLocks noGrp="1"/>
          </p:cNvSpPr>
          <p:nvPr>
            <p:ph type="title"/>
          </p:nvPr>
        </p:nvSpPr>
        <p:spPr>
          <a:xfrm>
            <a:off x="484667" y="346113"/>
            <a:ext cx="7668733" cy="415887"/>
          </a:xfrm>
          <a:prstGeom prst="rect">
            <a:avLst/>
          </a:prstGeom>
        </p:spPr>
        <p:txBody>
          <a:bodyPr/>
          <a:lstStyle>
            <a:lvl1pPr algn="l">
              <a:defRPr sz="2000" b="1">
                <a:solidFill>
                  <a:schemeClr val="tx1"/>
                </a:solidFill>
                <a:latin typeface="Calibri" pitchFamily="34" charset="0"/>
              </a:defRPr>
            </a:lvl1pPr>
          </a:lstStyle>
          <a:p>
            <a:r>
              <a:rPr lang="en-US" dirty="0"/>
              <a:t>Click to edit Master title style</a:t>
            </a:r>
          </a:p>
        </p:txBody>
      </p:sp>
      <p:sp>
        <p:nvSpPr>
          <p:cNvPr id="5" name="Text Placeholder 4"/>
          <p:cNvSpPr>
            <a:spLocks noGrp="1"/>
          </p:cNvSpPr>
          <p:nvPr>
            <p:ph type="body" sz="quarter" idx="12"/>
          </p:nvPr>
        </p:nvSpPr>
        <p:spPr>
          <a:xfrm>
            <a:off x="614363" y="1209260"/>
            <a:ext cx="8682037" cy="5029200"/>
          </a:xfrm>
          <a:prstGeom prst="rect">
            <a:avLst/>
          </a:prstGeom>
        </p:spPr>
        <p:txBody>
          <a:bodyPr/>
          <a:lstStyle>
            <a:lvl1pPr>
              <a:defRPr sz="1100"/>
            </a:lvl1pPr>
            <a:lvl2pPr>
              <a:defRPr sz="1100"/>
            </a:lvl2pPr>
          </a:lstStyle>
          <a:p>
            <a:pPr lvl="0"/>
            <a:r>
              <a:rPr lang="en-US" dirty="0"/>
              <a:t>Click to edit Master text styles</a:t>
            </a:r>
          </a:p>
          <a:p>
            <a:pPr lvl="1"/>
            <a:r>
              <a:rPr lang="en-US" dirty="0"/>
              <a:t>Second level</a:t>
            </a:r>
          </a:p>
        </p:txBody>
      </p:sp>
      <p:sp>
        <p:nvSpPr>
          <p:cNvPr id="18" name="TextBox 17"/>
          <p:cNvSpPr txBox="1"/>
          <p:nvPr userDrawn="1"/>
        </p:nvSpPr>
        <p:spPr>
          <a:xfrm>
            <a:off x="10050117" y="1518004"/>
            <a:ext cx="1447800" cy="261610"/>
          </a:xfrm>
          <a:prstGeom prst="rect">
            <a:avLst/>
          </a:prstGeom>
          <a:solidFill>
            <a:schemeClr val="accent4"/>
          </a:solidFill>
        </p:spPr>
        <p:txBody>
          <a:bodyPr wrap="square" rtlCol="0">
            <a:spAutoFit/>
          </a:bodyPr>
          <a:lstStyle/>
          <a:p>
            <a:r>
              <a:rPr lang="en-US" dirty="0">
                <a:latin typeface="+mn-lt"/>
              </a:rPr>
              <a:t>80/195/247</a:t>
            </a:r>
          </a:p>
        </p:txBody>
      </p:sp>
      <p:sp>
        <p:nvSpPr>
          <p:cNvPr id="19" name="TextBox 18"/>
          <p:cNvSpPr txBox="1"/>
          <p:nvPr userDrawn="1"/>
        </p:nvSpPr>
        <p:spPr>
          <a:xfrm>
            <a:off x="10050117" y="2197808"/>
            <a:ext cx="1447800" cy="261610"/>
          </a:xfrm>
          <a:prstGeom prst="rect">
            <a:avLst/>
          </a:prstGeom>
          <a:solidFill>
            <a:schemeClr val="accent3"/>
          </a:solidFill>
        </p:spPr>
        <p:txBody>
          <a:bodyPr wrap="square" rtlCol="0">
            <a:spAutoFit/>
          </a:bodyPr>
          <a:lstStyle/>
          <a:p>
            <a:r>
              <a:rPr lang="en-US" dirty="0">
                <a:latin typeface="+mn-lt"/>
              </a:rPr>
              <a:t>8/146/209</a:t>
            </a:r>
          </a:p>
        </p:txBody>
      </p:sp>
      <p:sp>
        <p:nvSpPr>
          <p:cNvPr id="20" name="TextBox 19"/>
          <p:cNvSpPr txBox="1"/>
          <p:nvPr userDrawn="1"/>
        </p:nvSpPr>
        <p:spPr>
          <a:xfrm>
            <a:off x="10050117" y="1857906"/>
            <a:ext cx="1447800" cy="261610"/>
          </a:xfrm>
          <a:prstGeom prst="rect">
            <a:avLst/>
          </a:prstGeom>
          <a:solidFill>
            <a:schemeClr val="accent2"/>
          </a:solidFill>
        </p:spPr>
        <p:txBody>
          <a:bodyPr wrap="square" rtlCol="0">
            <a:spAutoFit/>
          </a:bodyPr>
          <a:lstStyle/>
          <a:p>
            <a:r>
              <a:rPr lang="en-US" dirty="0">
                <a:solidFill>
                  <a:schemeClr val="bg1"/>
                </a:solidFill>
                <a:latin typeface="+mn-lt"/>
              </a:rPr>
              <a:t>35/105/183</a:t>
            </a:r>
          </a:p>
        </p:txBody>
      </p:sp>
      <p:sp>
        <p:nvSpPr>
          <p:cNvPr id="21" name="TextBox 20"/>
          <p:cNvSpPr txBox="1"/>
          <p:nvPr userDrawn="1"/>
        </p:nvSpPr>
        <p:spPr>
          <a:xfrm>
            <a:off x="10050117" y="2537710"/>
            <a:ext cx="1447800" cy="430887"/>
          </a:xfrm>
          <a:prstGeom prst="rect">
            <a:avLst/>
          </a:prstGeom>
          <a:solidFill>
            <a:schemeClr val="accent1"/>
          </a:solidFill>
        </p:spPr>
        <p:txBody>
          <a:bodyPr wrap="square" rtlCol="0">
            <a:spAutoFit/>
          </a:bodyPr>
          <a:lstStyle/>
          <a:p>
            <a:r>
              <a:rPr lang="en-US" dirty="0">
                <a:solidFill>
                  <a:schemeClr val="bg1"/>
                </a:solidFill>
                <a:latin typeface="+mn-lt"/>
              </a:rPr>
              <a:t>18/54/94 (Primary Color)</a:t>
            </a:r>
          </a:p>
        </p:txBody>
      </p:sp>
      <p:sp>
        <p:nvSpPr>
          <p:cNvPr id="22" name="TextBox 21"/>
          <p:cNvSpPr txBox="1"/>
          <p:nvPr userDrawn="1"/>
        </p:nvSpPr>
        <p:spPr>
          <a:xfrm>
            <a:off x="10050117" y="3388774"/>
            <a:ext cx="1447800" cy="261610"/>
          </a:xfrm>
          <a:prstGeom prst="rect">
            <a:avLst/>
          </a:prstGeom>
          <a:solidFill>
            <a:schemeClr val="bg1">
              <a:lumMod val="85000"/>
            </a:schemeClr>
          </a:solidFill>
        </p:spPr>
        <p:txBody>
          <a:bodyPr wrap="square" rtlCol="0">
            <a:spAutoFit/>
          </a:bodyPr>
          <a:lstStyle/>
          <a:p>
            <a:r>
              <a:rPr lang="en-US" dirty="0">
                <a:latin typeface="+mn-lt"/>
              </a:rPr>
              <a:t>217/217/217</a:t>
            </a:r>
          </a:p>
        </p:txBody>
      </p:sp>
      <p:sp>
        <p:nvSpPr>
          <p:cNvPr id="25" name="TextBox 24"/>
          <p:cNvSpPr txBox="1"/>
          <p:nvPr userDrawn="1"/>
        </p:nvSpPr>
        <p:spPr>
          <a:xfrm>
            <a:off x="10050117" y="3728679"/>
            <a:ext cx="1447800" cy="261610"/>
          </a:xfrm>
          <a:prstGeom prst="rect">
            <a:avLst/>
          </a:prstGeom>
          <a:solidFill>
            <a:schemeClr val="tx1"/>
          </a:solidFill>
        </p:spPr>
        <p:txBody>
          <a:bodyPr wrap="square" rtlCol="0">
            <a:spAutoFit/>
          </a:bodyPr>
          <a:lstStyle/>
          <a:p>
            <a:r>
              <a:rPr lang="en-US" dirty="0">
                <a:solidFill>
                  <a:schemeClr val="bg1"/>
                </a:solidFill>
                <a:latin typeface="+mn-lt"/>
              </a:rPr>
              <a:t>0/0/0</a:t>
            </a:r>
          </a:p>
        </p:txBody>
      </p:sp>
      <p:sp>
        <p:nvSpPr>
          <p:cNvPr id="26" name="TextBox 25"/>
          <p:cNvSpPr txBox="1"/>
          <p:nvPr userDrawn="1"/>
        </p:nvSpPr>
        <p:spPr>
          <a:xfrm>
            <a:off x="10050117" y="1178102"/>
            <a:ext cx="1447800" cy="261610"/>
          </a:xfrm>
          <a:prstGeom prst="rect">
            <a:avLst/>
          </a:prstGeom>
          <a:solidFill>
            <a:schemeClr val="accent5"/>
          </a:solidFill>
        </p:spPr>
        <p:txBody>
          <a:bodyPr wrap="square" rtlCol="0">
            <a:spAutoFit/>
          </a:bodyPr>
          <a:lstStyle/>
          <a:p>
            <a:r>
              <a:rPr lang="en-US" dirty="0">
                <a:latin typeface="+mn-lt"/>
              </a:rPr>
              <a:t>188/213/242</a:t>
            </a:r>
          </a:p>
        </p:txBody>
      </p:sp>
      <p:sp>
        <p:nvSpPr>
          <p:cNvPr id="36" name="TextBox 35"/>
          <p:cNvSpPr txBox="1"/>
          <p:nvPr userDrawn="1"/>
        </p:nvSpPr>
        <p:spPr>
          <a:xfrm>
            <a:off x="10050117" y="838200"/>
            <a:ext cx="1447800" cy="261610"/>
          </a:xfrm>
          <a:prstGeom prst="rect">
            <a:avLst/>
          </a:prstGeom>
          <a:solidFill>
            <a:schemeClr val="accent6"/>
          </a:solidFill>
        </p:spPr>
        <p:txBody>
          <a:bodyPr wrap="square" rtlCol="0">
            <a:spAutoFit/>
          </a:bodyPr>
          <a:lstStyle/>
          <a:p>
            <a:r>
              <a:rPr lang="en-US" dirty="0">
                <a:latin typeface="+mn-lt"/>
              </a:rPr>
              <a:t>190/227/237</a:t>
            </a:r>
          </a:p>
        </p:txBody>
      </p:sp>
      <p:sp>
        <p:nvSpPr>
          <p:cNvPr id="37" name="TextBox 36"/>
          <p:cNvSpPr txBox="1"/>
          <p:nvPr userDrawn="1"/>
        </p:nvSpPr>
        <p:spPr>
          <a:xfrm>
            <a:off x="10050117" y="3048872"/>
            <a:ext cx="1447800" cy="261610"/>
          </a:xfrm>
          <a:prstGeom prst="rect">
            <a:avLst/>
          </a:prstGeom>
          <a:solidFill>
            <a:schemeClr val="tx2"/>
          </a:solidFill>
        </p:spPr>
        <p:txBody>
          <a:bodyPr wrap="square" rtlCol="0">
            <a:spAutoFit/>
          </a:bodyPr>
          <a:lstStyle/>
          <a:p>
            <a:r>
              <a:rPr lang="en-US" dirty="0">
                <a:solidFill>
                  <a:schemeClr val="bg1"/>
                </a:solidFill>
                <a:latin typeface="+mn-lt"/>
              </a:rPr>
              <a:t>69/95/81</a:t>
            </a:r>
          </a:p>
        </p:txBody>
      </p:sp>
      <p:sp>
        <p:nvSpPr>
          <p:cNvPr id="38" name="TextBox 37"/>
          <p:cNvSpPr txBox="1"/>
          <p:nvPr userDrawn="1"/>
        </p:nvSpPr>
        <p:spPr>
          <a:xfrm>
            <a:off x="10050117" y="4038600"/>
            <a:ext cx="1447800" cy="430887"/>
          </a:xfrm>
          <a:prstGeom prst="rect">
            <a:avLst/>
          </a:prstGeom>
          <a:solidFill>
            <a:srgbClr val="0F345E"/>
          </a:solidFill>
        </p:spPr>
        <p:txBody>
          <a:bodyPr wrap="square" rtlCol="0">
            <a:spAutoFit/>
          </a:bodyPr>
          <a:lstStyle/>
          <a:p>
            <a:r>
              <a:rPr lang="en-US" dirty="0">
                <a:solidFill>
                  <a:schemeClr val="bg1"/>
                </a:solidFill>
                <a:latin typeface="+mn-lt"/>
              </a:rPr>
              <a:t>15/52/94 (for line color)</a:t>
            </a:r>
          </a:p>
        </p:txBody>
      </p:sp>
      <p:sp>
        <p:nvSpPr>
          <p:cNvPr id="39" name="Rectangle 38"/>
          <p:cNvSpPr/>
          <p:nvPr userDrawn="1"/>
        </p:nvSpPr>
        <p:spPr>
          <a:xfrm>
            <a:off x="10058400" y="533400"/>
            <a:ext cx="1435608" cy="2286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199/236/253</a:t>
            </a:r>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06366" y="6430681"/>
            <a:ext cx="597445" cy="291610"/>
          </a:xfrm>
          <a:prstGeom prst="rect">
            <a:avLst/>
          </a:prstGeom>
        </p:spPr>
      </p:pic>
    </p:spTree>
    <p:extLst>
      <p:ext uri="{BB962C8B-B14F-4D97-AF65-F5344CB8AC3E}">
        <p14:creationId xmlns:p14="http://schemas.microsoft.com/office/powerpoint/2010/main" val="52348190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Line 10"/>
          <p:cNvSpPr>
            <a:spLocks noChangeShapeType="1"/>
          </p:cNvSpPr>
          <p:nvPr/>
        </p:nvSpPr>
        <p:spPr bwMode="auto">
          <a:xfrm flipV="1">
            <a:off x="592138" y="823913"/>
            <a:ext cx="8705850" cy="0"/>
          </a:xfrm>
          <a:prstGeom prst="line">
            <a:avLst/>
          </a:prstGeom>
          <a:noFill/>
          <a:ln w="19050">
            <a:solidFill>
              <a:srgbClr val="26547B"/>
            </a:solidFill>
            <a:round/>
            <a:headEnd/>
            <a:tailEnd/>
          </a:ln>
        </p:spPr>
        <p:txBody>
          <a:bodyPr lIns="82647" tIns="82647" rIns="82647" bIns="82647"/>
          <a:lstStyle/>
          <a:p>
            <a:pPr>
              <a:defRPr/>
            </a:pPr>
            <a:endParaRPr lang="en-US" dirty="0"/>
          </a:p>
        </p:txBody>
      </p:sp>
      <p:sp>
        <p:nvSpPr>
          <p:cNvPr id="12" name="Line 10"/>
          <p:cNvSpPr>
            <a:spLocks noChangeShapeType="1"/>
          </p:cNvSpPr>
          <p:nvPr/>
        </p:nvSpPr>
        <p:spPr bwMode="auto">
          <a:xfrm flipV="1">
            <a:off x="592138" y="6337300"/>
            <a:ext cx="8705850" cy="0"/>
          </a:xfrm>
          <a:prstGeom prst="line">
            <a:avLst/>
          </a:prstGeom>
          <a:noFill/>
          <a:ln w="19050">
            <a:solidFill>
              <a:srgbClr val="26547B"/>
            </a:solidFill>
            <a:round/>
            <a:headEnd/>
            <a:tailEnd/>
          </a:ln>
        </p:spPr>
        <p:txBody>
          <a:bodyPr lIns="82647" tIns="82647" rIns="82647" bIns="82647"/>
          <a:lstStyle/>
          <a:p>
            <a:pPr>
              <a:defRPr/>
            </a:pPr>
            <a:endParaRPr lang="en-US" dirty="0"/>
          </a:p>
        </p:txBody>
      </p:sp>
      <p:sp>
        <p:nvSpPr>
          <p:cNvPr id="2" name="Rectangle 1"/>
          <p:cNvSpPr/>
          <p:nvPr userDrawn="1"/>
        </p:nvSpPr>
        <p:spPr>
          <a:xfrm>
            <a:off x="7620000" y="6337300"/>
            <a:ext cx="1677988" cy="444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fld id="{DF57B539-FACD-4B11-A82F-672C4537108D}" type="slidenum">
              <a:rPr lang="en-US" smtClean="0">
                <a:solidFill>
                  <a:schemeClr val="bg1">
                    <a:lumMod val="65000"/>
                  </a:schemeClr>
                </a:solidFill>
              </a:rPr>
              <a:pPr algn="r"/>
              <a:t>‹#›</a:t>
            </a:fld>
            <a:endParaRPr lang="en-US"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4643" r:id="rId1"/>
    <p:sldLayoutId id="2147484627" r:id="rId2"/>
    <p:sldLayoutId id="2147484635" r:id="rId3"/>
    <p:sldLayoutId id="2147484636"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microsoft.com/office/2007/relationships/hdphoto" Target="../media/hdphoto10.wdp"/><Relationship Id="rId5" Type="http://schemas.openxmlformats.org/officeDocument/2006/relationships/image" Target="../media/image16.png"/><Relationship Id="rId4" Type="http://schemas.microsoft.com/office/2007/relationships/hdphoto" Target="../media/hdphoto9.wdp"/></Relationships>
</file>

<file path=ppt/slides/_rels/slide11.xml.rels><?xml version="1.0" encoding="UTF-8" standalone="yes"?>
<Relationships xmlns="http://schemas.openxmlformats.org/package/2006/relationships"><Relationship Id="rId8" Type="http://schemas.microsoft.com/office/2007/relationships/hdphoto" Target="../media/hdphoto13.wdp"/><Relationship Id="rId13" Type="http://schemas.openxmlformats.org/officeDocument/2006/relationships/image" Target="../media/image22.png"/><Relationship Id="rId18" Type="http://schemas.microsoft.com/office/2007/relationships/hdphoto" Target="../media/hdphoto18.wdp"/><Relationship Id="rId3" Type="http://schemas.openxmlformats.org/officeDocument/2006/relationships/image" Target="../media/image17.png"/><Relationship Id="rId7" Type="http://schemas.openxmlformats.org/officeDocument/2006/relationships/image" Target="../media/image19.png"/><Relationship Id="rId12" Type="http://schemas.microsoft.com/office/2007/relationships/hdphoto" Target="../media/hdphoto15.wdp"/><Relationship Id="rId17" Type="http://schemas.openxmlformats.org/officeDocument/2006/relationships/image" Target="../media/image24.png"/><Relationship Id="rId2" Type="http://schemas.openxmlformats.org/officeDocument/2006/relationships/notesSlide" Target="../notesSlides/notesSlide10.xml"/><Relationship Id="rId16" Type="http://schemas.microsoft.com/office/2007/relationships/hdphoto" Target="../media/hdphoto17.wdp"/><Relationship Id="rId20" Type="http://schemas.microsoft.com/office/2007/relationships/hdphoto" Target="../media/hdphoto19.wdp"/><Relationship Id="rId1" Type="http://schemas.openxmlformats.org/officeDocument/2006/relationships/slideLayout" Target="../slideLayouts/slideLayout2.xml"/><Relationship Id="rId6" Type="http://schemas.microsoft.com/office/2007/relationships/hdphoto" Target="../media/hdphoto12.wdp"/><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3.png"/><Relationship Id="rId10" Type="http://schemas.microsoft.com/office/2007/relationships/hdphoto" Target="../media/hdphoto14.wdp"/><Relationship Id="rId19" Type="http://schemas.openxmlformats.org/officeDocument/2006/relationships/image" Target="../media/image25.png"/><Relationship Id="rId4" Type="http://schemas.microsoft.com/office/2007/relationships/hdphoto" Target="../media/hdphoto11.wdp"/><Relationship Id="rId9" Type="http://schemas.openxmlformats.org/officeDocument/2006/relationships/image" Target="../media/image20.png"/><Relationship Id="rId14" Type="http://schemas.microsoft.com/office/2007/relationships/hdphoto" Target="../media/hdphoto16.wdp"/></Relationships>
</file>

<file path=ppt/slides/_rels/slide12.xml.rels><?xml version="1.0" encoding="UTF-8" standalone="yes"?>
<Relationships xmlns="http://schemas.openxmlformats.org/package/2006/relationships"><Relationship Id="rId8" Type="http://schemas.microsoft.com/office/2007/relationships/hdphoto" Target="../media/hdphoto22.wdp"/><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microsoft.com/office/2007/relationships/hdphoto" Target="../media/hdphoto21.wdp"/><Relationship Id="rId5" Type="http://schemas.openxmlformats.org/officeDocument/2006/relationships/image" Target="../media/image27.png"/><Relationship Id="rId10" Type="http://schemas.microsoft.com/office/2007/relationships/hdphoto" Target="../media/hdphoto23.wdp"/><Relationship Id="rId4" Type="http://schemas.microsoft.com/office/2007/relationships/hdphoto" Target="../media/hdphoto20.wdp"/><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ython.org/downloa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6.png"/><Relationship Id="rId7" Type="http://schemas.openxmlformats.org/officeDocument/2006/relationships/image" Target="../media/image8.png"/><Relationship Id="rId12" Type="http://schemas.microsoft.com/office/2007/relationships/hdphoto" Target="../media/hdphoto5.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10.png"/><Relationship Id="rId5" Type="http://schemas.openxmlformats.org/officeDocument/2006/relationships/image" Target="../media/image7.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7.wdp"/><Relationship Id="rId5" Type="http://schemas.openxmlformats.org/officeDocument/2006/relationships/image" Target="../media/image12.png"/><Relationship Id="rId4" Type="http://schemas.microsoft.com/office/2007/relationships/hdphoto" Target="../media/hdphoto6.wdp"/></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075" y="901700"/>
            <a:ext cx="8705849" cy="534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23" name="TextBox 6"/>
          <p:cNvSpPr txBox="1">
            <a:spLocks noChangeArrowheads="1"/>
          </p:cNvSpPr>
          <p:nvPr/>
        </p:nvSpPr>
        <p:spPr bwMode="auto">
          <a:xfrm>
            <a:off x="2133600" y="3143547"/>
            <a:ext cx="7168896" cy="1926849"/>
          </a:xfrm>
          <a:prstGeom prst="rect">
            <a:avLst/>
          </a:prstGeom>
          <a:solidFill>
            <a:schemeClr val="accent1"/>
          </a:solidFill>
          <a:ln w="9525">
            <a:noFill/>
            <a:miter lim="800000"/>
            <a:headEnd/>
            <a:tailEnd/>
          </a:ln>
        </p:spPr>
        <p:txBody>
          <a:bodyPr wrap="square" lIns="91440" tIns="182880">
            <a:noAutofit/>
          </a:bodyPr>
          <a:lstStyle/>
          <a:p>
            <a:r>
              <a:rPr lang="en-US" sz="2400" dirty="0">
                <a:solidFill>
                  <a:schemeClr val="bg1"/>
                </a:solidFill>
                <a:latin typeface="Calibri" pitchFamily="34" charset="0"/>
              </a:rPr>
              <a:t>Python Beginner Document</a:t>
            </a:r>
          </a:p>
        </p:txBody>
      </p:sp>
      <p:sp>
        <p:nvSpPr>
          <p:cNvPr id="5122" name="Rectangle 5"/>
          <p:cNvSpPr>
            <a:spLocks noChangeArrowheads="1"/>
          </p:cNvSpPr>
          <p:nvPr/>
        </p:nvSpPr>
        <p:spPr bwMode="gray">
          <a:xfrm>
            <a:off x="2133600" y="4255299"/>
            <a:ext cx="2057400" cy="657225"/>
          </a:xfrm>
          <a:prstGeom prst="rect">
            <a:avLst/>
          </a:prstGeom>
          <a:noFill/>
          <a:ln w="9525" algn="ctr">
            <a:noFill/>
            <a:miter lim="800000"/>
            <a:headEnd/>
            <a:tailEnd/>
          </a:ln>
        </p:spPr>
        <p:txBody>
          <a:bodyPr wrap="none" lIns="91440" tIns="0" rIns="0" bIns="0" anchor="ctr"/>
          <a:lstStyle/>
          <a:p>
            <a:pPr defTabSz="1014413">
              <a:lnSpc>
                <a:spcPct val="110000"/>
              </a:lnSpc>
              <a:buClr>
                <a:schemeClr val="tx1"/>
              </a:buClr>
              <a:buSzPct val="80000"/>
            </a:pPr>
            <a:r>
              <a:rPr lang="en-IN" sz="2400" b="0" i="1" dirty="0">
                <a:solidFill>
                  <a:schemeClr val="bg1"/>
                </a:solidFill>
                <a:latin typeface="Calibri" pitchFamily="34" charset="0"/>
                <a:cs typeface="Arial" charset="0"/>
              </a:rPr>
              <a:t>2017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8 – Data Type</a:t>
            </a:r>
          </a:p>
        </p:txBody>
      </p:sp>
      <p:sp>
        <p:nvSpPr>
          <p:cNvPr id="15" name="TextBox 112"/>
          <p:cNvSpPr txBox="1">
            <a:spLocks noChangeArrowheads="1"/>
          </p:cNvSpPr>
          <p:nvPr/>
        </p:nvSpPr>
        <p:spPr bwMode="auto">
          <a:xfrm>
            <a:off x="616863" y="1447800"/>
            <a:ext cx="8686800" cy="2221121"/>
          </a:xfrm>
          <a:prstGeom prst="rect">
            <a:avLst/>
          </a:prstGeom>
          <a:noFill/>
          <a:ln w="9525">
            <a:noFill/>
            <a:miter lim="800000"/>
            <a:headEnd/>
            <a:tailEnd/>
          </a:ln>
        </p:spPr>
        <p:txBody>
          <a:bodyPr wrap="square" lIns="0" rIns="0">
            <a:spAutoFit/>
          </a:bodyPr>
          <a:lstStyle/>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Number data types hold numeric values</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Example</a:t>
            </a: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err="1">
                <a:latin typeface="+mn-lt"/>
                <a:cs typeface="Calibri" pitchFamily="34" charset="0"/>
              </a:rPr>
              <a:t>var</a:t>
            </a:r>
            <a:r>
              <a:rPr lang="en-US" b="0" dirty="0">
                <a:latin typeface="+mn-lt"/>
                <a:cs typeface="Calibri" pitchFamily="34" charset="0"/>
              </a:rPr>
              <a:t> = 100</a:t>
            </a: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Numbers</a:t>
            </a:r>
          </a:p>
        </p:txBody>
      </p:sp>
      <p:sp>
        <p:nvSpPr>
          <p:cNvPr id="17" name="Text Placeholder 3">
            <a:extLst>
              <a:ext uri="{FF2B5EF4-FFF2-40B4-BE49-F238E27FC236}">
                <a16:creationId xmlns:a16="http://schemas.microsoft.com/office/drawing/2014/main" id="{6A09722B-4F0B-4220-97B6-63A5C43B42FB}"/>
              </a:ext>
            </a:extLst>
          </p:cNvPr>
          <p:cNvSpPr txBox="1">
            <a:spLocks/>
          </p:cNvSpPr>
          <p:nvPr/>
        </p:nvSpPr>
        <p:spPr>
          <a:xfrm>
            <a:off x="597813" y="373380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String</a:t>
            </a:r>
          </a:p>
        </p:txBody>
      </p:sp>
      <p:sp>
        <p:nvSpPr>
          <p:cNvPr id="19" name="TextBox 112">
            <a:extLst>
              <a:ext uri="{FF2B5EF4-FFF2-40B4-BE49-F238E27FC236}">
                <a16:creationId xmlns:a16="http://schemas.microsoft.com/office/drawing/2014/main" id="{C2817378-700D-421E-A1EE-4F4E73B9E9B9}"/>
              </a:ext>
            </a:extLst>
          </p:cNvPr>
          <p:cNvSpPr txBox="1">
            <a:spLocks noChangeArrowheads="1"/>
          </p:cNvSpPr>
          <p:nvPr/>
        </p:nvSpPr>
        <p:spPr bwMode="auto">
          <a:xfrm>
            <a:off x="597813" y="4126721"/>
            <a:ext cx="8686800" cy="1567096"/>
          </a:xfrm>
          <a:prstGeom prst="rect">
            <a:avLst/>
          </a:prstGeom>
          <a:noFill/>
          <a:ln w="9525">
            <a:noFill/>
            <a:miter lim="800000"/>
            <a:headEnd/>
            <a:tailEnd/>
          </a:ln>
        </p:spPr>
        <p:txBody>
          <a:bodyPr wrap="square" lIns="0" rIns="0">
            <a:spAutoFit/>
          </a:bodyPr>
          <a:lstStyle/>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String is the contiguous set of characters represented in quotation mark.</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Example</a:t>
            </a: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err="1">
                <a:latin typeface="+mn-lt"/>
                <a:cs typeface="Calibri" pitchFamily="34" charset="0"/>
              </a:rPr>
              <a:t>var</a:t>
            </a:r>
            <a:r>
              <a:rPr lang="en-US" b="0" dirty="0">
                <a:latin typeface="+mn-lt"/>
                <a:cs typeface="Calibri" pitchFamily="34" charset="0"/>
              </a:rPr>
              <a:t> = ‘</a:t>
            </a:r>
            <a:r>
              <a:rPr lang="en-US" b="0" dirty="0" err="1">
                <a:latin typeface="+mn-lt"/>
                <a:cs typeface="Calibri" pitchFamily="34" charset="0"/>
              </a:rPr>
              <a:t>CiansAnalytics</a:t>
            </a:r>
            <a:r>
              <a:rPr lang="en-US" b="0" dirty="0">
                <a:latin typeface="+mn-lt"/>
                <a:cs typeface="Calibri" pitchFamily="34" charset="0"/>
              </a:rPr>
              <a:t>’</a:t>
            </a: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p:txBody>
      </p:sp>
      <p:grpSp>
        <p:nvGrpSpPr>
          <p:cNvPr id="25" name="Group 24">
            <a:extLst>
              <a:ext uri="{FF2B5EF4-FFF2-40B4-BE49-F238E27FC236}">
                <a16:creationId xmlns:a16="http://schemas.microsoft.com/office/drawing/2014/main" id="{68C1DF8A-42C6-4371-B745-A143CCA24DC2}"/>
              </a:ext>
            </a:extLst>
          </p:cNvPr>
          <p:cNvGrpSpPr/>
          <p:nvPr/>
        </p:nvGrpSpPr>
        <p:grpSpPr>
          <a:xfrm>
            <a:off x="4800599" y="1332084"/>
            <a:ext cx="2560320" cy="2336838"/>
            <a:chOff x="5576560" y="2707610"/>
            <a:chExt cx="3294106" cy="3312190"/>
          </a:xfrm>
        </p:grpSpPr>
        <p:sp>
          <p:nvSpPr>
            <p:cNvPr id="26" name="Oval 25">
              <a:extLst>
                <a:ext uri="{FF2B5EF4-FFF2-40B4-BE49-F238E27FC236}">
                  <a16:creationId xmlns:a16="http://schemas.microsoft.com/office/drawing/2014/main" id="{842BB94E-C3C1-4FC2-AEE3-768AB81551B7}"/>
                </a:ext>
              </a:extLst>
            </p:cNvPr>
            <p:cNvSpPr/>
            <p:nvPr/>
          </p:nvSpPr>
          <p:spPr>
            <a:xfrm>
              <a:off x="7956266" y="3906503"/>
              <a:ext cx="914400" cy="914399"/>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ysClr val="windowText" lastClr="000000"/>
                  </a:solidFill>
                </a:rPr>
                <a:t>long</a:t>
              </a:r>
            </a:p>
          </p:txBody>
        </p:sp>
        <p:sp>
          <p:nvSpPr>
            <p:cNvPr id="29" name="Oval 28">
              <a:extLst>
                <a:ext uri="{FF2B5EF4-FFF2-40B4-BE49-F238E27FC236}">
                  <a16:creationId xmlns:a16="http://schemas.microsoft.com/office/drawing/2014/main" id="{97B9A214-5D38-4C1F-B06E-B65316AC2F10}"/>
                </a:ext>
              </a:extLst>
            </p:cNvPr>
            <p:cNvSpPr/>
            <p:nvPr/>
          </p:nvSpPr>
          <p:spPr>
            <a:xfrm>
              <a:off x="5576560" y="3944944"/>
              <a:ext cx="914400" cy="914399"/>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ysClr val="windowText" lastClr="000000"/>
                  </a:solidFill>
                </a:rPr>
                <a:t>complex</a:t>
              </a:r>
            </a:p>
          </p:txBody>
        </p:sp>
        <p:sp>
          <p:nvSpPr>
            <p:cNvPr id="31" name="Oval 30">
              <a:extLst>
                <a:ext uri="{FF2B5EF4-FFF2-40B4-BE49-F238E27FC236}">
                  <a16:creationId xmlns:a16="http://schemas.microsoft.com/office/drawing/2014/main" id="{5EFE81DF-4828-4C66-AE00-A33993FC3848}"/>
                </a:ext>
              </a:extLst>
            </p:cNvPr>
            <p:cNvSpPr/>
            <p:nvPr/>
          </p:nvSpPr>
          <p:spPr>
            <a:xfrm>
              <a:off x="6754238" y="3906505"/>
              <a:ext cx="914400" cy="914400"/>
            </a:xfrm>
            <a:prstGeom prst="ellipse">
              <a:avLst/>
            </a:prstGeom>
            <a:solidFill>
              <a:srgbClr val="12365E"/>
            </a:solidFill>
            <a:ln>
              <a:solidFill>
                <a:srgbClr val="12365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t>Python support 4 types of numerical types</a:t>
              </a:r>
            </a:p>
          </p:txBody>
        </p:sp>
        <p:sp>
          <p:nvSpPr>
            <p:cNvPr id="32" name="Oval 31">
              <a:extLst>
                <a:ext uri="{FF2B5EF4-FFF2-40B4-BE49-F238E27FC236}">
                  <a16:creationId xmlns:a16="http://schemas.microsoft.com/office/drawing/2014/main" id="{DDD9685C-BADA-4A68-BCEC-04141EC22814}"/>
                </a:ext>
              </a:extLst>
            </p:cNvPr>
            <p:cNvSpPr/>
            <p:nvPr/>
          </p:nvSpPr>
          <p:spPr>
            <a:xfrm>
              <a:off x="6754238" y="2707610"/>
              <a:ext cx="914400" cy="914400"/>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err="1">
                  <a:solidFill>
                    <a:sysClr val="windowText" lastClr="000000"/>
                  </a:solidFill>
                </a:rPr>
                <a:t>int</a:t>
              </a:r>
              <a:endParaRPr lang="en-US" sz="1000" dirty="0">
                <a:solidFill>
                  <a:sysClr val="windowText" lastClr="000000"/>
                </a:solidFill>
              </a:endParaRPr>
            </a:p>
          </p:txBody>
        </p:sp>
        <p:sp>
          <p:nvSpPr>
            <p:cNvPr id="33" name="Oval 32">
              <a:extLst>
                <a:ext uri="{FF2B5EF4-FFF2-40B4-BE49-F238E27FC236}">
                  <a16:creationId xmlns:a16="http://schemas.microsoft.com/office/drawing/2014/main" id="{836EB90C-42F7-4E8E-BD4E-4E880D293133}"/>
                </a:ext>
              </a:extLst>
            </p:cNvPr>
            <p:cNvSpPr/>
            <p:nvPr/>
          </p:nvSpPr>
          <p:spPr>
            <a:xfrm>
              <a:off x="6754238" y="5105400"/>
              <a:ext cx="914400" cy="914400"/>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ysClr val="windowText" lastClr="000000"/>
                  </a:solidFill>
                </a:rPr>
                <a:t>float</a:t>
              </a:r>
            </a:p>
          </p:txBody>
        </p:sp>
        <p:sp>
          <p:nvSpPr>
            <p:cNvPr id="34" name="Arrow: Down 33">
              <a:extLst>
                <a:ext uri="{FF2B5EF4-FFF2-40B4-BE49-F238E27FC236}">
                  <a16:creationId xmlns:a16="http://schemas.microsoft.com/office/drawing/2014/main" id="{C3804136-6AEE-40F0-B8B4-BF315EB7D61D}"/>
                </a:ext>
              </a:extLst>
            </p:cNvPr>
            <p:cNvSpPr/>
            <p:nvPr/>
          </p:nvSpPr>
          <p:spPr>
            <a:xfrm>
              <a:off x="6900966" y="4886528"/>
              <a:ext cx="642834" cy="27432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35" name="Arrow: Down 34">
              <a:extLst>
                <a:ext uri="{FF2B5EF4-FFF2-40B4-BE49-F238E27FC236}">
                  <a16:creationId xmlns:a16="http://schemas.microsoft.com/office/drawing/2014/main" id="{73C0B220-7A82-4F5C-BC0C-199D486D6554}"/>
                </a:ext>
              </a:extLst>
            </p:cNvPr>
            <p:cNvSpPr/>
            <p:nvPr/>
          </p:nvSpPr>
          <p:spPr>
            <a:xfrm rot="10800000">
              <a:off x="6900967" y="3591128"/>
              <a:ext cx="642834" cy="27432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41" name="Arrow: Down 40">
              <a:extLst>
                <a:ext uri="{FF2B5EF4-FFF2-40B4-BE49-F238E27FC236}">
                  <a16:creationId xmlns:a16="http://schemas.microsoft.com/office/drawing/2014/main" id="{C1646866-7C79-4EC8-BAB1-E294B7E2E805}"/>
                </a:ext>
              </a:extLst>
            </p:cNvPr>
            <p:cNvSpPr/>
            <p:nvPr/>
          </p:nvSpPr>
          <p:spPr>
            <a:xfrm rot="16200000">
              <a:off x="7532162" y="4229636"/>
              <a:ext cx="642833" cy="27432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38" name="Arrow: Down 37">
              <a:extLst>
                <a:ext uri="{FF2B5EF4-FFF2-40B4-BE49-F238E27FC236}">
                  <a16:creationId xmlns:a16="http://schemas.microsoft.com/office/drawing/2014/main" id="{3ACA0D5C-2AE0-413C-8233-0783CCE028AE}"/>
                </a:ext>
              </a:extLst>
            </p:cNvPr>
            <p:cNvSpPr/>
            <p:nvPr/>
          </p:nvSpPr>
          <p:spPr>
            <a:xfrm rot="5400000">
              <a:off x="6272231" y="4228243"/>
              <a:ext cx="642833" cy="27432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pic>
        <p:nvPicPr>
          <p:cNvPr id="5" name="Picture 4">
            <a:extLst>
              <a:ext uri="{FF2B5EF4-FFF2-40B4-BE49-F238E27FC236}">
                <a16:creationId xmlns:a16="http://schemas.microsoft.com/office/drawing/2014/main" id="{60CC011B-2D6F-48D9-8718-F5269CE22377}"/>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799192" y="4876800"/>
            <a:ext cx="2200275" cy="466725"/>
          </a:xfrm>
          <a:prstGeom prst="rect">
            <a:avLst/>
          </a:prstGeom>
        </p:spPr>
      </p:pic>
      <p:pic>
        <p:nvPicPr>
          <p:cNvPr id="44" name="Picture 43">
            <a:extLst>
              <a:ext uri="{FF2B5EF4-FFF2-40B4-BE49-F238E27FC236}">
                <a16:creationId xmlns:a16="http://schemas.microsoft.com/office/drawing/2014/main" id="{D1203D8A-DEB8-4119-9D9E-5047B0587F53}"/>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799192" y="2219325"/>
            <a:ext cx="1076325" cy="447675"/>
          </a:xfrm>
          <a:prstGeom prst="rect">
            <a:avLst/>
          </a:prstGeom>
        </p:spPr>
      </p:pic>
    </p:spTree>
    <p:extLst>
      <p:ext uri="{BB962C8B-B14F-4D97-AF65-F5344CB8AC3E}">
        <p14:creationId xmlns:p14="http://schemas.microsoft.com/office/powerpoint/2010/main" val="1791095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Rounded Corners 45">
            <a:extLst>
              <a:ext uri="{FF2B5EF4-FFF2-40B4-BE49-F238E27FC236}">
                <a16:creationId xmlns:a16="http://schemas.microsoft.com/office/drawing/2014/main" id="{A5A2D555-AAE2-4802-826E-D621A2F642DC}"/>
              </a:ext>
            </a:extLst>
          </p:cNvPr>
          <p:cNvSpPr/>
          <p:nvPr/>
        </p:nvSpPr>
        <p:spPr>
          <a:xfrm>
            <a:off x="5265838" y="4572000"/>
            <a:ext cx="4018775" cy="1567502"/>
          </a:xfrm>
          <a:prstGeom prst="roundRect">
            <a:avLst>
              <a:gd name="adj" fmla="val 14458"/>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solidFill>
                <a:sysClr val="windowText" lastClr="000000"/>
              </a:solidFill>
            </a:endParaRPr>
          </a:p>
        </p:txBody>
      </p:sp>
      <p:sp>
        <p:nvSpPr>
          <p:cNvPr id="43" name="Rectangle: Rounded Corners 42">
            <a:extLst>
              <a:ext uri="{FF2B5EF4-FFF2-40B4-BE49-F238E27FC236}">
                <a16:creationId xmlns:a16="http://schemas.microsoft.com/office/drawing/2014/main" id="{E2166B35-C7BD-4D64-ACDE-B9976559FA9B}"/>
              </a:ext>
            </a:extLst>
          </p:cNvPr>
          <p:cNvSpPr/>
          <p:nvPr/>
        </p:nvSpPr>
        <p:spPr>
          <a:xfrm>
            <a:off x="2932705" y="5029199"/>
            <a:ext cx="2278739" cy="1074667"/>
          </a:xfrm>
          <a:prstGeom prst="roundRect">
            <a:avLst>
              <a:gd name="adj" fmla="val 1445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solidFill>
                <a:sysClr val="windowText" lastClr="000000"/>
              </a:solidFill>
            </a:endParaRPr>
          </a:p>
        </p:txBody>
      </p:sp>
      <p:sp>
        <p:nvSpPr>
          <p:cNvPr id="42" name="Rectangle: Rounded Corners 41">
            <a:extLst>
              <a:ext uri="{FF2B5EF4-FFF2-40B4-BE49-F238E27FC236}">
                <a16:creationId xmlns:a16="http://schemas.microsoft.com/office/drawing/2014/main" id="{FEA0281E-B8E4-42C7-8A4F-9D21EBEE0EE9}"/>
              </a:ext>
            </a:extLst>
          </p:cNvPr>
          <p:cNvSpPr/>
          <p:nvPr/>
        </p:nvSpPr>
        <p:spPr>
          <a:xfrm>
            <a:off x="616863" y="5029200"/>
            <a:ext cx="2278738" cy="1074666"/>
          </a:xfrm>
          <a:prstGeom prst="roundRect">
            <a:avLst>
              <a:gd name="adj" fmla="val 14458"/>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solidFill>
                <a:sysClr val="windowText" lastClr="000000"/>
              </a:solidFill>
            </a:endParaRPr>
          </a:p>
        </p:txBody>
      </p:sp>
      <p:sp>
        <p:nvSpPr>
          <p:cNvPr id="40" name="Rectangle: Rounded Corners 39">
            <a:extLst>
              <a:ext uri="{FF2B5EF4-FFF2-40B4-BE49-F238E27FC236}">
                <a16:creationId xmlns:a16="http://schemas.microsoft.com/office/drawing/2014/main" id="{78057D7D-BB65-4077-B1E5-54531176F51C}"/>
              </a:ext>
            </a:extLst>
          </p:cNvPr>
          <p:cNvSpPr/>
          <p:nvPr/>
        </p:nvSpPr>
        <p:spPr>
          <a:xfrm>
            <a:off x="7317688" y="1328099"/>
            <a:ext cx="1985213" cy="2271980"/>
          </a:xfrm>
          <a:prstGeom prst="roundRect">
            <a:avLst>
              <a:gd name="adj" fmla="val 1445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solidFill>
                <a:sysClr val="windowText" lastClr="000000"/>
              </a:solidFill>
            </a:endParaRPr>
          </a:p>
        </p:txBody>
      </p:sp>
      <p:sp>
        <p:nvSpPr>
          <p:cNvPr id="30" name="Rectangle: Rounded Corners 29">
            <a:extLst>
              <a:ext uri="{FF2B5EF4-FFF2-40B4-BE49-F238E27FC236}">
                <a16:creationId xmlns:a16="http://schemas.microsoft.com/office/drawing/2014/main" id="{861A00E0-3658-4FAE-A675-259A00C97D17}"/>
              </a:ext>
            </a:extLst>
          </p:cNvPr>
          <p:cNvSpPr/>
          <p:nvPr/>
        </p:nvSpPr>
        <p:spPr>
          <a:xfrm>
            <a:off x="616863" y="1328099"/>
            <a:ext cx="2278738" cy="2271980"/>
          </a:xfrm>
          <a:prstGeom prst="roundRect">
            <a:avLst>
              <a:gd name="adj" fmla="val 14458"/>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solidFill>
                <a:sysClr val="windowText" lastClr="000000"/>
              </a:solidFill>
            </a:endParaRPr>
          </a:p>
        </p:txBody>
      </p:sp>
      <p:sp>
        <p:nvSpPr>
          <p:cNvPr id="37" name="Rectangle: Rounded Corners 36">
            <a:extLst>
              <a:ext uri="{FF2B5EF4-FFF2-40B4-BE49-F238E27FC236}">
                <a16:creationId xmlns:a16="http://schemas.microsoft.com/office/drawing/2014/main" id="{58EB5E28-2339-4906-BA63-82B5F3D0F84E}"/>
              </a:ext>
            </a:extLst>
          </p:cNvPr>
          <p:cNvSpPr/>
          <p:nvPr/>
        </p:nvSpPr>
        <p:spPr>
          <a:xfrm>
            <a:off x="5265839" y="1328099"/>
            <a:ext cx="1997454" cy="2271980"/>
          </a:xfrm>
          <a:prstGeom prst="roundRect">
            <a:avLst>
              <a:gd name="adj" fmla="val 14458"/>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solidFill>
                <a:sysClr val="windowText" lastClr="000000"/>
              </a:solidFill>
            </a:endParaRPr>
          </a:p>
        </p:txBody>
      </p:sp>
      <p:sp>
        <p:nvSpPr>
          <p:cNvPr id="36" name="Rectangle: Rounded Corners 35">
            <a:extLst>
              <a:ext uri="{FF2B5EF4-FFF2-40B4-BE49-F238E27FC236}">
                <a16:creationId xmlns:a16="http://schemas.microsoft.com/office/drawing/2014/main" id="{B2B3CB34-5D97-4004-822D-800732D9CFB1}"/>
              </a:ext>
            </a:extLst>
          </p:cNvPr>
          <p:cNvSpPr/>
          <p:nvPr/>
        </p:nvSpPr>
        <p:spPr>
          <a:xfrm>
            <a:off x="2932706" y="1328099"/>
            <a:ext cx="2278738" cy="2271980"/>
          </a:xfrm>
          <a:prstGeom prst="roundRect">
            <a:avLst>
              <a:gd name="adj" fmla="val 1445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dirty="0">
              <a:solidFill>
                <a:sysClr val="windowText" lastClr="000000"/>
              </a:solidFill>
            </a:endParaRPr>
          </a:p>
        </p:txBody>
      </p:sp>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9 – Data Type</a:t>
            </a:r>
          </a:p>
        </p:txBody>
      </p:sp>
      <p:sp>
        <p:nvSpPr>
          <p:cNvPr id="15" name="TextBox 112"/>
          <p:cNvSpPr txBox="1">
            <a:spLocks noChangeArrowheads="1"/>
          </p:cNvSpPr>
          <p:nvPr/>
        </p:nvSpPr>
        <p:spPr bwMode="auto">
          <a:xfrm>
            <a:off x="616863" y="1447800"/>
            <a:ext cx="4594581" cy="2015936"/>
          </a:xfrm>
          <a:prstGeom prst="rect">
            <a:avLst/>
          </a:prstGeom>
          <a:noFill/>
          <a:ln w="9525">
            <a:noFill/>
            <a:miter lim="800000"/>
            <a:headEnd/>
            <a:tailEnd/>
          </a:ln>
        </p:spPr>
        <p:txBody>
          <a:bodyPr wrap="square" lIns="0" rIns="0">
            <a:spAutoFit/>
          </a:bodyPr>
          <a:lstStyle/>
          <a:p>
            <a:pPr marL="2272348" lvl="4"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solidFill>
                <a:schemeClr val="bg1"/>
              </a:solidFill>
              <a:latin typeface="+mn-lt"/>
              <a:cs typeface="Calibri" pitchFamily="34" charset="0"/>
            </a:endParaRPr>
          </a:p>
          <a:p>
            <a:pPr marL="2560320" lvl="5"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solidFill>
                  <a:schemeClr val="bg1"/>
                </a:solidFill>
                <a:latin typeface="+mn-lt"/>
                <a:cs typeface="Calibri" pitchFamily="34" charset="0"/>
              </a:rPr>
              <a:t># Prints the first character of the string</a:t>
            </a:r>
          </a:p>
          <a:p>
            <a:pPr marL="2560320" lvl="5"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solidFill>
                  <a:schemeClr val="bg1"/>
                </a:solidFill>
                <a:latin typeface="+mn-lt"/>
                <a:cs typeface="Calibri" pitchFamily="34" charset="0"/>
              </a:rPr>
              <a:t># Print the last character of the string</a:t>
            </a:r>
          </a:p>
          <a:p>
            <a:pPr marL="2377440" lvl="5"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solidFill>
                <a:schemeClr val="bg1"/>
              </a:solidFill>
              <a:latin typeface="+mn-lt"/>
              <a:cs typeface="Calibri" pitchFamily="34" charset="0"/>
            </a:endParaRPr>
          </a:p>
          <a:p>
            <a:pPr marL="2560320" lvl="5"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solidFill>
                  <a:schemeClr val="bg1"/>
                </a:solidFill>
                <a:latin typeface="+mn-lt"/>
                <a:cs typeface="Calibri" pitchFamily="34" charset="0"/>
              </a:rPr>
              <a:t># Print all character starting from 3</a:t>
            </a:r>
            <a:r>
              <a:rPr lang="en-US" b="0" baseline="30000" dirty="0">
                <a:solidFill>
                  <a:schemeClr val="bg1"/>
                </a:solidFill>
                <a:latin typeface="+mn-lt"/>
                <a:cs typeface="Calibri" pitchFamily="34" charset="0"/>
              </a:rPr>
              <a:t>rd  </a:t>
            </a:r>
            <a:r>
              <a:rPr lang="en-US" b="0" dirty="0">
                <a:solidFill>
                  <a:schemeClr val="bg1"/>
                </a:solidFill>
                <a:latin typeface="+mn-lt"/>
                <a:cs typeface="Calibri" pitchFamily="34" charset="0"/>
              </a:rPr>
              <a:t>to 5</a:t>
            </a:r>
            <a:r>
              <a:rPr lang="en-US" b="0" baseline="30000" dirty="0">
                <a:solidFill>
                  <a:schemeClr val="bg1"/>
                </a:solidFill>
                <a:latin typeface="+mn-lt"/>
                <a:cs typeface="Calibri" pitchFamily="34" charset="0"/>
              </a:rPr>
              <a:t>th</a:t>
            </a:r>
          </a:p>
          <a:p>
            <a:pPr marL="2560320" lvl="5"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solidFill>
                  <a:schemeClr val="bg1"/>
                </a:solidFill>
                <a:latin typeface="+mn-lt"/>
                <a:cs typeface="Calibri" pitchFamily="34" charset="0"/>
              </a:rPr>
              <a:t># Print all character starting from 3rd</a:t>
            </a: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String</a:t>
            </a:r>
          </a:p>
        </p:txBody>
      </p:sp>
      <p:sp>
        <p:nvSpPr>
          <p:cNvPr id="17" name="Text Placeholder 3">
            <a:extLst>
              <a:ext uri="{FF2B5EF4-FFF2-40B4-BE49-F238E27FC236}">
                <a16:creationId xmlns:a16="http://schemas.microsoft.com/office/drawing/2014/main" id="{6A09722B-4F0B-4220-97B6-63A5C43B42FB}"/>
              </a:ext>
            </a:extLst>
          </p:cNvPr>
          <p:cNvSpPr txBox="1">
            <a:spLocks/>
          </p:cNvSpPr>
          <p:nvPr/>
        </p:nvSpPr>
        <p:spPr>
          <a:xfrm>
            <a:off x="597813" y="373380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List</a:t>
            </a:r>
          </a:p>
        </p:txBody>
      </p:sp>
      <p:sp>
        <p:nvSpPr>
          <p:cNvPr id="19" name="TextBox 112">
            <a:extLst>
              <a:ext uri="{FF2B5EF4-FFF2-40B4-BE49-F238E27FC236}">
                <a16:creationId xmlns:a16="http://schemas.microsoft.com/office/drawing/2014/main" id="{C2817378-700D-421E-A1EE-4F4E73B9E9B9}"/>
              </a:ext>
            </a:extLst>
          </p:cNvPr>
          <p:cNvSpPr txBox="1">
            <a:spLocks noChangeArrowheads="1"/>
          </p:cNvSpPr>
          <p:nvPr/>
        </p:nvSpPr>
        <p:spPr bwMode="auto">
          <a:xfrm>
            <a:off x="597813" y="4126721"/>
            <a:ext cx="8686800" cy="2003112"/>
          </a:xfrm>
          <a:prstGeom prst="rect">
            <a:avLst/>
          </a:prstGeom>
          <a:noFill/>
          <a:ln w="9525">
            <a:noFill/>
            <a:miter lim="800000"/>
            <a:headEnd/>
            <a:tailEnd/>
          </a:ln>
        </p:spPr>
        <p:txBody>
          <a:bodyPr wrap="square" lIns="0" rIns="0">
            <a:spAutoFit/>
          </a:bodyPr>
          <a:lstStyle/>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A list contains items separated by commas and enclosed within square brackets ([]). List is like arrays in C</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We also can use the slice Operator on list</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Example</a:t>
            </a: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err="1">
                <a:latin typeface="+mn-lt"/>
                <a:cs typeface="Calibri" pitchFamily="34" charset="0"/>
              </a:rPr>
              <a:t>var</a:t>
            </a:r>
            <a:r>
              <a:rPr lang="en-US" b="0" dirty="0">
                <a:latin typeface="+mn-lt"/>
                <a:cs typeface="Calibri" pitchFamily="34" charset="0"/>
              </a:rPr>
              <a:t> = ‘</a:t>
            </a:r>
            <a:r>
              <a:rPr lang="en-US" b="0" dirty="0" err="1">
                <a:latin typeface="+mn-lt"/>
                <a:cs typeface="Calibri" pitchFamily="34" charset="0"/>
              </a:rPr>
              <a:t>CiansAnalytics</a:t>
            </a:r>
            <a:r>
              <a:rPr lang="en-US" b="0" dirty="0">
                <a:latin typeface="+mn-lt"/>
                <a:cs typeface="Calibri" pitchFamily="34" charset="0"/>
              </a:rPr>
              <a:t>’</a:t>
            </a: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256032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256032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solidFill>
                  <a:schemeClr val="bg1"/>
                </a:solidFill>
                <a:latin typeface="+mn-lt"/>
                <a:cs typeface="Calibri" pitchFamily="34" charset="0"/>
              </a:rPr>
              <a:t># Print the first element of the list</a:t>
            </a: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p:txBody>
      </p:sp>
      <p:pic>
        <p:nvPicPr>
          <p:cNvPr id="4" name="Picture 3">
            <a:extLst>
              <a:ext uri="{FF2B5EF4-FFF2-40B4-BE49-F238E27FC236}">
                <a16:creationId xmlns:a16="http://schemas.microsoft.com/office/drawing/2014/main" id="{BA634659-FEA2-4D9A-B996-65073F9D52F6}"/>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799192" y="2133600"/>
            <a:ext cx="1333500" cy="323850"/>
          </a:xfrm>
          <a:prstGeom prst="rect">
            <a:avLst/>
          </a:prstGeom>
        </p:spPr>
      </p:pic>
      <p:pic>
        <p:nvPicPr>
          <p:cNvPr id="22" name="Picture 21">
            <a:extLst>
              <a:ext uri="{FF2B5EF4-FFF2-40B4-BE49-F238E27FC236}">
                <a16:creationId xmlns:a16="http://schemas.microsoft.com/office/drawing/2014/main" id="{7C0A76C4-6A67-48C9-97C3-236EB99489D8}"/>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799192" y="1466850"/>
            <a:ext cx="2009775" cy="590550"/>
          </a:xfrm>
          <a:prstGeom prst="rect">
            <a:avLst/>
          </a:prstGeom>
        </p:spPr>
      </p:pic>
      <p:pic>
        <p:nvPicPr>
          <p:cNvPr id="6" name="Picture 5">
            <a:extLst>
              <a:ext uri="{FF2B5EF4-FFF2-40B4-BE49-F238E27FC236}">
                <a16:creationId xmlns:a16="http://schemas.microsoft.com/office/drawing/2014/main" id="{1704E0D5-9B1B-45DF-B280-9A967A728BB0}"/>
              </a:ext>
            </a:extLst>
          </p:cNvPr>
          <p:cNvPicPr>
            <a:picLocks noChangeAspect="1"/>
          </p:cNvPicPr>
          <p:nvPr/>
        </p:nvPicPr>
        <p:blipFill>
          <a:blip r:embed="rId7">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799192" y="2590800"/>
            <a:ext cx="1495425" cy="314325"/>
          </a:xfrm>
          <a:prstGeom prst="rect">
            <a:avLst/>
          </a:prstGeom>
        </p:spPr>
      </p:pic>
      <p:pic>
        <p:nvPicPr>
          <p:cNvPr id="7" name="Picture 6">
            <a:extLst>
              <a:ext uri="{FF2B5EF4-FFF2-40B4-BE49-F238E27FC236}">
                <a16:creationId xmlns:a16="http://schemas.microsoft.com/office/drawing/2014/main" id="{5937CC37-1D1C-4ADE-BA0B-B88BD42A732B}"/>
              </a:ext>
            </a:extLst>
          </p:cNvPr>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Lst>
          </a:blip>
          <a:stretch>
            <a:fillRect/>
          </a:stretch>
        </p:blipFill>
        <p:spPr>
          <a:xfrm>
            <a:off x="799192" y="3000375"/>
            <a:ext cx="1304925" cy="504825"/>
          </a:xfrm>
          <a:prstGeom prst="rect">
            <a:avLst/>
          </a:prstGeom>
        </p:spPr>
      </p:pic>
      <p:pic>
        <p:nvPicPr>
          <p:cNvPr id="8" name="Picture 7">
            <a:extLst>
              <a:ext uri="{FF2B5EF4-FFF2-40B4-BE49-F238E27FC236}">
                <a16:creationId xmlns:a16="http://schemas.microsoft.com/office/drawing/2014/main" id="{4AF941C4-05A7-4ED0-814A-D9D126EAC2A6}"/>
              </a:ext>
            </a:extLst>
          </p:cNvPr>
          <p:cNvPicPr>
            <a:picLocks noChangeAspect="1"/>
          </p:cNvPicPr>
          <p:nvPr/>
        </p:nvPicPr>
        <p:blipFill>
          <a:blip r:embed="rId11">
            <a:extLst>
              <a:ext uri="{BEBA8EAE-BF5A-486C-A8C5-ECC9F3942E4B}">
                <a14:imgProps xmlns:a14="http://schemas.microsoft.com/office/drawing/2010/main">
                  <a14:imgLayer r:embed="rId12">
                    <a14:imgEffect>
                      <a14:saturation sat="0"/>
                    </a14:imgEffect>
                  </a14:imgLayer>
                </a14:imgProps>
              </a:ext>
            </a:extLst>
          </a:blip>
          <a:stretch>
            <a:fillRect/>
          </a:stretch>
        </p:blipFill>
        <p:spPr>
          <a:xfrm>
            <a:off x="5301143" y="1999114"/>
            <a:ext cx="1943100" cy="285750"/>
          </a:xfrm>
          <a:prstGeom prst="rect">
            <a:avLst/>
          </a:prstGeom>
        </p:spPr>
      </p:pic>
      <p:pic>
        <p:nvPicPr>
          <p:cNvPr id="9" name="Picture 8">
            <a:extLst>
              <a:ext uri="{FF2B5EF4-FFF2-40B4-BE49-F238E27FC236}">
                <a16:creationId xmlns:a16="http://schemas.microsoft.com/office/drawing/2014/main" id="{B368F060-1947-4DAF-BE69-3A05F96CBE0F}"/>
              </a:ext>
            </a:extLst>
          </p:cNvPr>
          <p:cNvPicPr>
            <a:picLocks noChangeAspect="1"/>
          </p:cNvPicPr>
          <p:nvPr/>
        </p:nvPicPr>
        <p:blipFill>
          <a:blip r:embed="rId13">
            <a:extLst>
              <a:ext uri="{BEBA8EAE-BF5A-486C-A8C5-ECC9F3942E4B}">
                <a14:imgProps xmlns:a14="http://schemas.microsoft.com/office/drawing/2010/main">
                  <a14:imgLayer r:embed="rId14">
                    <a14:imgEffect>
                      <a14:saturation sat="0"/>
                    </a14:imgEffect>
                  </a14:imgLayer>
                </a14:imgProps>
              </a:ext>
            </a:extLst>
          </a:blip>
          <a:stretch>
            <a:fillRect/>
          </a:stretch>
        </p:blipFill>
        <p:spPr>
          <a:xfrm>
            <a:off x="5329389" y="2656339"/>
            <a:ext cx="1962150" cy="323850"/>
          </a:xfrm>
          <a:prstGeom prst="rect">
            <a:avLst/>
          </a:prstGeom>
        </p:spPr>
      </p:pic>
      <p:sp>
        <p:nvSpPr>
          <p:cNvPr id="10" name="TextBox 9">
            <a:extLst>
              <a:ext uri="{FF2B5EF4-FFF2-40B4-BE49-F238E27FC236}">
                <a16:creationId xmlns:a16="http://schemas.microsoft.com/office/drawing/2014/main" id="{508FE588-FCDB-4E0C-81A8-C0854C058994}"/>
              </a:ext>
            </a:extLst>
          </p:cNvPr>
          <p:cNvSpPr txBox="1"/>
          <p:nvPr/>
        </p:nvSpPr>
        <p:spPr>
          <a:xfrm>
            <a:off x="5867400" y="1362075"/>
            <a:ext cx="3435501" cy="2328843"/>
          </a:xfrm>
          <a:prstGeom prst="rect">
            <a:avLst/>
          </a:prstGeom>
          <a:noFill/>
        </p:spPr>
        <p:txBody>
          <a:bodyPr wrap="square" rtlCol="0">
            <a:spAutoFit/>
          </a:bodyPr>
          <a:lstStyle/>
          <a:p>
            <a:endParaRPr lang="en-US" dirty="0"/>
          </a:p>
          <a:p>
            <a:endParaRPr lang="en-US" dirty="0"/>
          </a:p>
          <a:p>
            <a:endParaRPr lang="en-US" dirty="0"/>
          </a:p>
          <a:p>
            <a:endParaRPr lang="en-US" b="0" dirty="0">
              <a:latin typeface="+mn-lt"/>
            </a:endParaRPr>
          </a:p>
          <a:p>
            <a:pPr marL="1554480" lvl="5" indent="-171450">
              <a:buClr>
                <a:srgbClr val="2369B7"/>
              </a:buClr>
              <a:buFont typeface="Wingdings" panose="05000000000000000000" pitchFamily="2" charset="2"/>
              <a:buChar char="q"/>
            </a:pPr>
            <a:r>
              <a:rPr lang="en-US" b="0" dirty="0">
                <a:solidFill>
                  <a:schemeClr val="bg1"/>
                </a:solidFill>
                <a:latin typeface="+mn-lt"/>
              </a:rPr>
              <a:t># Print string two times</a:t>
            </a:r>
          </a:p>
          <a:p>
            <a:pPr marL="2194560" lvl="5" indent="-171450">
              <a:buFont typeface="Wingdings" panose="05000000000000000000" pitchFamily="2" charset="2"/>
              <a:buChar char="q"/>
            </a:pPr>
            <a:endParaRPr lang="en-US" b="0" dirty="0">
              <a:solidFill>
                <a:schemeClr val="bg1"/>
              </a:solidFill>
              <a:latin typeface="+mn-lt"/>
            </a:endParaRPr>
          </a:p>
          <a:p>
            <a:pPr marL="2194560" lvl="5" indent="-171450">
              <a:buFont typeface="Wingdings" panose="05000000000000000000" pitchFamily="2" charset="2"/>
              <a:buChar char="q"/>
            </a:pPr>
            <a:endParaRPr lang="en-US" b="0" dirty="0">
              <a:solidFill>
                <a:schemeClr val="bg1"/>
              </a:solidFill>
              <a:latin typeface="+mn-lt"/>
            </a:endParaRPr>
          </a:p>
          <a:p>
            <a:pPr marL="1554480" lvl="5" indent="-171450">
              <a:spcBef>
                <a:spcPts val="400"/>
              </a:spcBef>
              <a:buClr>
                <a:srgbClr val="2369B7"/>
              </a:buClr>
              <a:buFont typeface="Wingdings" panose="05000000000000000000" pitchFamily="2" charset="2"/>
              <a:buChar char="q"/>
            </a:pPr>
            <a:r>
              <a:rPr lang="en-US" b="0" dirty="0">
                <a:solidFill>
                  <a:schemeClr val="bg1"/>
                </a:solidFill>
                <a:latin typeface="+mn-lt"/>
              </a:rPr>
              <a:t># Print the concatenation of both string </a:t>
            </a:r>
          </a:p>
          <a:p>
            <a:pPr marL="2194560" lvl="5" indent="-171450">
              <a:spcBef>
                <a:spcPts val="400"/>
              </a:spcBef>
              <a:buFont typeface="Wingdings" panose="05000000000000000000" pitchFamily="2" charset="2"/>
              <a:buChar char="q"/>
            </a:pPr>
            <a:endParaRPr lang="en-US" b="0" dirty="0">
              <a:latin typeface="+mn-lt"/>
            </a:endParaRPr>
          </a:p>
          <a:p>
            <a:pPr marL="2194560" lvl="5" indent="-171450">
              <a:spcBef>
                <a:spcPts val="400"/>
              </a:spcBef>
              <a:buFont typeface="Wingdings" panose="05000000000000000000" pitchFamily="2" charset="2"/>
              <a:buChar char="q"/>
            </a:pPr>
            <a:endParaRPr lang="en-US" b="0" dirty="0">
              <a:latin typeface="+mn-lt"/>
            </a:endParaRPr>
          </a:p>
          <a:p>
            <a:pPr marL="2194560" lvl="5" indent="-171450">
              <a:spcBef>
                <a:spcPts val="400"/>
              </a:spcBef>
              <a:buFont typeface="Wingdings" panose="05000000000000000000" pitchFamily="2" charset="2"/>
              <a:buChar char="q"/>
            </a:pPr>
            <a:endParaRPr lang="en-US" b="0" dirty="0">
              <a:latin typeface="+mn-lt"/>
            </a:endParaRPr>
          </a:p>
        </p:txBody>
      </p:sp>
      <p:pic>
        <p:nvPicPr>
          <p:cNvPr id="11" name="Picture 10">
            <a:extLst>
              <a:ext uri="{FF2B5EF4-FFF2-40B4-BE49-F238E27FC236}">
                <a16:creationId xmlns:a16="http://schemas.microsoft.com/office/drawing/2014/main" id="{0EF4DCBA-EA57-4484-8D0B-CC416E55DBAC}"/>
              </a:ext>
            </a:extLst>
          </p:cNvPr>
          <p:cNvPicPr>
            <a:picLocks noChangeAspect="1"/>
          </p:cNvPicPr>
          <p:nvPr/>
        </p:nvPicPr>
        <p:blipFill>
          <a:blip r:embed="rId15">
            <a:extLst>
              <a:ext uri="{BEBA8EAE-BF5A-486C-A8C5-ECC9F3942E4B}">
                <a14:imgProps xmlns:a14="http://schemas.microsoft.com/office/drawing/2010/main">
                  <a14:imgLayer r:embed="rId16">
                    <a14:imgEffect>
                      <a14:saturation sat="0"/>
                    </a14:imgEffect>
                  </a14:imgLayer>
                </a14:imgProps>
              </a:ext>
            </a:extLst>
          </a:blip>
          <a:stretch>
            <a:fillRect/>
          </a:stretch>
        </p:blipFill>
        <p:spPr>
          <a:xfrm>
            <a:off x="799192" y="5381625"/>
            <a:ext cx="2019300" cy="409575"/>
          </a:xfrm>
          <a:prstGeom prst="rect">
            <a:avLst/>
          </a:prstGeom>
        </p:spPr>
      </p:pic>
      <p:pic>
        <p:nvPicPr>
          <p:cNvPr id="13" name="Picture 12">
            <a:extLst>
              <a:ext uri="{FF2B5EF4-FFF2-40B4-BE49-F238E27FC236}">
                <a16:creationId xmlns:a16="http://schemas.microsoft.com/office/drawing/2014/main" id="{E6A51B86-E89D-4A67-80AF-1586DA23EA06}"/>
              </a:ext>
            </a:extLst>
          </p:cNvPr>
          <p:cNvPicPr>
            <a:picLocks noChangeAspect="1"/>
          </p:cNvPicPr>
          <p:nvPr/>
        </p:nvPicPr>
        <p:blipFill rotWithShape="1">
          <a:blip r:embed="rId17">
            <a:extLst>
              <a:ext uri="{BEBA8EAE-BF5A-486C-A8C5-ECC9F3942E4B}">
                <a14:imgProps xmlns:a14="http://schemas.microsoft.com/office/drawing/2010/main">
                  <a14:imgLayer r:embed="rId18">
                    <a14:imgEffect>
                      <a14:saturation sat="0"/>
                    </a14:imgEffect>
                  </a14:imgLayer>
                </a14:imgProps>
              </a:ext>
            </a:extLst>
          </a:blip>
          <a:srcRect r="1687"/>
          <a:stretch/>
        </p:blipFill>
        <p:spPr>
          <a:xfrm>
            <a:off x="5329390" y="5324475"/>
            <a:ext cx="3923668" cy="619125"/>
          </a:xfrm>
          <a:prstGeom prst="rect">
            <a:avLst/>
          </a:prstGeom>
        </p:spPr>
      </p:pic>
      <p:pic>
        <p:nvPicPr>
          <p:cNvPr id="14" name="Picture 13">
            <a:extLst>
              <a:ext uri="{FF2B5EF4-FFF2-40B4-BE49-F238E27FC236}">
                <a16:creationId xmlns:a16="http://schemas.microsoft.com/office/drawing/2014/main" id="{923095A5-C6FD-4BF6-B1D0-090C84E997F2}"/>
              </a:ext>
            </a:extLst>
          </p:cNvPr>
          <p:cNvPicPr>
            <a:picLocks noChangeAspect="1"/>
          </p:cNvPicPr>
          <p:nvPr/>
        </p:nvPicPr>
        <p:blipFill rotWithShape="1">
          <a:blip r:embed="rId19">
            <a:extLst>
              <a:ext uri="{BEBA8EAE-BF5A-486C-A8C5-ECC9F3942E4B}">
                <a14:imgProps xmlns:a14="http://schemas.microsoft.com/office/drawing/2010/main">
                  <a14:imgLayer r:embed="rId20">
                    <a14:imgEffect>
                      <a14:saturation sat="0"/>
                    </a14:imgEffect>
                  </a14:imgLayer>
                </a14:imgProps>
              </a:ext>
            </a:extLst>
          </a:blip>
          <a:srcRect r="5736"/>
          <a:stretch/>
        </p:blipFill>
        <p:spPr>
          <a:xfrm>
            <a:off x="5329389" y="4710666"/>
            <a:ext cx="3842857" cy="476250"/>
          </a:xfrm>
          <a:prstGeom prst="rect">
            <a:avLst/>
          </a:prstGeom>
        </p:spPr>
      </p:pic>
    </p:spTree>
    <p:extLst>
      <p:ext uri="{BB962C8B-B14F-4D97-AF65-F5344CB8AC3E}">
        <p14:creationId xmlns:p14="http://schemas.microsoft.com/office/powerpoint/2010/main" val="260406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8 – Data Type</a:t>
            </a:r>
          </a:p>
        </p:txBody>
      </p:sp>
      <p:sp>
        <p:nvSpPr>
          <p:cNvPr id="15" name="TextBox 112"/>
          <p:cNvSpPr txBox="1">
            <a:spLocks noChangeArrowheads="1"/>
          </p:cNvSpPr>
          <p:nvPr/>
        </p:nvSpPr>
        <p:spPr bwMode="auto">
          <a:xfrm>
            <a:off x="616863" y="1447800"/>
            <a:ext cx="8686800" cy="3965188"/>
          </a:xfrm>
          <a:prstGeom prst="rect">
            <a:avLst/>
          </a:prstGeom>
          <a:noFill/>
          <a:ln w="9525">
            <a:noFill/>
            <a:miter lim="800000"/>
            <a:headEnd/>
            <a:tailEnd/>
          </a:ln>
        </p:spPr>
        <p:txBody>
          <a:bodyPr wrap="square" lIns="0" rIns="0">
            <a:spAutoFit/>
          </a:bodyPr>
          <a:lstStyle/>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Tuple is another sequence data type that is similar to list</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Example</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While in tuple this is not possible</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Tuple syntax is different from list</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Example</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Tuple</a:t>
            </a:r>
          </a:p>
        </p:txBody>
      </p:sp>
      <p:pic>
        <p:nvPicPr>
          <p:cNvPr id="2" name="Picture 1">
            <a:extLst>
              <a:ext uri="{FF2B5EF4-FFF2-40B4-BE49-F238E27FC236}">
                <a16:creationId xmlns:a16="http://schemas.microsoft.com/office/drawing/2014/main" id="{A95B6332-9370-4947-8A6B-6EB2141E4266}"/>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799192" y="1905000"/>
            <a:ext cx="3952875" cy="762000"/>
          </a:xfrm>
          <a:prstGeom prst="rect">
            <a:avLst/>
          </a:prstGeom>
        </p:spPr>
      </p:pic>
      <p:pic>
        <p:nvPicPr>
          <p:cNvPr id="3" name="Picture 2">
            <a:extLst>
              <a:ext uri="{FF2B5EF4-FFF2-40B4-BE49-F238E27FC236}">
                <a16:creationId xmlns:a16="http://schemas.microsoft.com/office/drawing/2014/main" id="{A1658C31-DDBD-4C8E-84C9-65C3E62CE620}"/>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799192" y="3048000"/>
            <a:ext cx="5667375" cy="609600"/>
          </a:xfrm>
          <a:prstGeom prst="rect">
            <a:avLst/>
          </a:prstGeom>
        </p:spPr>
      </p:pic>
      <p:pic>
        <p:nvPicPr>
          <p:cNvPr id="4" name="Picture 3">
            <a:extLst>
              <a:ext uri="{FF2B5EF4-FFF2-40B4-BE49-F238E27FC236}">
                <a16:creationId xmlns:a16="http://schemas.microsoft.com/office/drawing/2014/main" id="{3EF5B0A7-A268-44F9-A26C-E1F350192572}"/>
              </a:ext>
            </a:extLst>
          </p:cNvPr>
          <p:cNvPicPr>
            <a:picLocks noChangeAspect="1"/>
          </p:cNvPicPr>
          <p:nvPr/>
        </p:nvPicPr>
        <p:blipFill>
          <a:blip r:embed="rId7">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799192" y="4343400"/>
            <a:ext cx="1524000" cy="295275"/>
          </a:xfrm>
          <a:prstGeom prst="rect">
            <a:avLst/>
          </a:prstGeom>
        </p:spPr>
      </p:pic>
      <p:pic>
        <p:nvPicPr>
          <p:cNvPr id="7" name="Picture 6">
            <a:extLst>
              <a:ext uri="{FF2B5EF4-FFF2-40B4-BE49-F238E27FC236}">
                <a16:creationId xmlns:a16="http://schemas.microsoft.com/office/drawing/2014/main" id="{E989D99E-A352-4AF8-874C-79CBB07EF28C}"/>
              </a:ext>
            </a:extLst>
          </p:cNvPr>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Lst>
          </a:blip>
          <a:stretch>
            <a:fillRect/>
          </a:stretch>
        </p:blipFill>
        <p:spPr>
          <a:xfrm>
            <a:off x="799192" y="4800600"/>
            <a:ext cx="3952875" cy="704850"/>
          </a:xfrm>
          <a:prstGeom prst="rect">
            <a:avLst/>
          </a:prstGeom>
        </p:spPr>
      </p:pic>
    </p:spTree>
    <p:extLst>
      <p:ext uri="{BB962C8B-B14F-4D97-AF65-F5344CB8AC3E}">
        <p14:creationId xmlns:p14="http://schemas.microsoft.com/office/powerpoint/2010/main" val="259996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8 – Data Type</a:t>
            </a:r>
          </a:p>
        </p:txBody>
      </p:sp>
      <p:sp>
        <p:nvSpPr>
          <p:cNvPr id="15" name="TextBox 112"/>
          <p:cNvSpPr txBox="1">
            <a:spLocks noChangeArrowheads="1"/>
          </p:cNvSpPr>
          <p:nvPr/>
        </p:nvSpPr>
        <p:spPr bwMode="auto">
          <a:xfrm>
            <a:off x="616863" y="1447800"/>
            <a:ext cx="8686800" cy="3965188"/>
          </a:xfrm>
          <a:prstGeom prst="rect">
            <a:avLst/>
          </a:prstGeom>
          <a:noFill/>
          <a:ln w="9525">
            <a:noFill/>
            <a:miter lim="800000"/>
            <a:headEnd/>
            <a:tailEnd/>
          </a:ln>
        </p:spPr>
        <p:txBody>
          <a:bodyPr wrap="square" lIns="0" rIns="0">
            <a:spAutoFit/>
          </a:bodyPr>
          <a:lstStyle/>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Python dictionary are kind of hash table, it consists of key-value pair. Dictionary key can be any python data type.</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Dictionaries are enclosed by curly braces ({ }) and values can be assigned and accessed using square braces ([]).</a:t>
            </a: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Example</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42291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Dictionary</a:t>
            </a:r>
          </a:p>
        </p:txBody>
      </p:sp>
      <p:pic>
        <p:nvPicPr>
          <p:cNvPr id="6" name="Picture 5" descr="A close up of a screen&#10;&#10;Description generated with very high confidence">
            <a:extLst>
              <a:ext uri="{FF2B5EF4-FFF2-40B4-BE49-F238E27FC236}">
                <a16:creationId xmlns:a16="http://schemas.microsoft.com/office/drawing/2014/main" id="{826D41BA-F903-4333-A992-7EE13F930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136832"/>
            <a:ext cx="3210373" cy="847843"/>
          </a:xfrm>
          <a:prstGeom prst="rect">
            <a:avLst/>
          </a:prstGeom>
        </p:spPr>
      </p:pic>
      <p:sp>
        <p:nvSpPr>
          <p:cNvPr id="11" name="Text Placeholder 3">
            <a:extLst>
              <a:ext uri="{FF2B5EF4-FFF2-40B4-BE49-F238E27FC236}">
                <a16:creationId xmlns:a16="http://schemas.microsoft.com/office/drawing/2014/main" id="{7B18C84D-8A31-4EC8-8AB0-D7C8B9DFDB7A}"/>
              </a:ext>
            </a:extLst>
          </p:cNvPr>
          <p:cNvSpPr txBox="1">
            <a:spLocks/>
          </p:cNvSpPr>
          <p:nvPr/>
        </p:nvSpPr>
        <p:spPr>
          <a:xfrm>
            <a:off x="614189" y="306596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Data Type conversion</a:t>
            </a:r>
          </a:p>
        </p:txBody>
      </p:sp>
      <p:graphicFrame>
        <p:nvGraphicFramePr>
          <p:cNvPr id="8" name="Table 7">
            <a:extLst>
              <a:ext uri="{FF2B5EF4-FFF2-40B4-BE49-F238E27FC236}">
                <a16:creationId xmlns:a16="http://schemas.microsoft.com/office/drawing/2014/main" id="{791F28FC-4AAC-454B-98C5-2309C744B8EB}"/>
              </a:ext>
            </a:extLst>
          </p:cNvPr>
          <p:cNvGraphicFramePr>
            <a:graphicFrameLocks noGrp="1"/>
          </p:cNvGraphicFramePr>
          <p:nvPr>
            <p:extLst>
              <p:ext uri="{D42A27DB-BD31-4B8C-83A1-F6EECF244321}">
                <p14:modId xmlns:p14="http://schemas.microsoft.com/office/powerpoint/2010/main" val="1665306977"/>
              </p:ext>
            </p:extLst>
          </p:nvPr>
        </p:nvGraphicFramePr>
        <p:xfrm>
          <a:off x="761999" y="3443297"/>
          <a:ext cx="8557278" cy="2179320"/>
        </p:xfrm>
        <a:graphic>
          <a:graphicData uri="http://schemas.openxmlformats.org/drawingml/2006/table">
            <a:tbl>
              <a:tblPr firstRow="1" bandRow="1">
                <a:tableStyleId>{0E3FDE45-AF77-4B5C-9715-49D594BDF05E}</a:tableStyleId>
              </a:tblPr>
              <a:tblGrid>
                <a:gridCol w="2057401">
                  <a:extLst>
                    <a:ext uri="{9D8B030D-6E8A-4147-A177-3AD203B41FA5}">
                      <a16:colId xmlns:a16="http://schemas.microsoft.com/office/drawing/2014/main" val="161169486"/>
                    </a:ext>
                  </a:extLst>
                </a:gridCol>
                <a:gridCol w="6499877">
                  <a:extLst>
                    <a:ext uri="{9D8B030D-6E8A-4147-A177-3AD203B41FA5}">
                      <a16:colId xmlns:a16="http://schemas.microsoft.com/office/drawing/2014/main" val="1526444715"/>
                    </a:ext>
                  </a:extLst>
                </a:gridCol>
              </a:tblGrid>
              <a:tr h="210501">
                <a:tc>
                  <a:txBody>
                    <a:bodyPr/>
                    <a:lstStyle/>
                    <a:p>
                      <a:r>
                        <a:rPr lang="en-US" sz="1100" b="0" kern="1200" dirty="0" err="1">
                          <a:solidFill>
                            <a:schemeClr val="tx1"/>
                          </a:solidFill>
                          <a:effectLst/>
                          <a:latin typeface="+mn-lt"/>
                          <a:ea typeface="+mn-ea"/>
                          <a:cs typeface="+mn-cs"/>
                        </a:rPr>
                        <a:t>Int</a:t>
                      </a:r>
                      <a:r>
                        <a:rPr lang="en-US" sz="1100" b="0" kern="1200" dirty="0">
                          <a:solidFill>
                            <a:schemeClr val="tx1"/>
                          </a:solidFill>
                          <a:effectLst/>
                          <a:latin typeface="+mn-lt"/>
                          <a:ea typeface="+mn-ea"/>
                          <a:cs typeface="+mn-cs"/>
                        </a:rPr>
                        <a:t>(x[,base])</a:t>
                      </a:r>
                      <a:endParaRPr lang="en-US" sz="11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a:solidFill>
                            <a:schemeClr val="tx1"/>
                          </a:solidFill>
                          <a:effectLst/>
                          <a:latin typeface="+mn-lt"/>
                          <a:ea typeface="+mn-ea"/>
                          <a:cs typeface="+mn-cs"/>
                        </a:rPr>
                        <a:t>Converts x to an integer. base specifies the base if x is a string</a:t>
                      </a:r>
                    </a:p>
                  </a:txBody>
                  <a:tcPr/>
                </a:tc>
                <a:extLst>
                  <a:ext uri="{0D108BD9-81ED-4DB2-BD59-A6C34878D82A}">
                    <a16:rowId xmlns:a16="http://schemas.microsoft.com/office/drawing/2014/main" val="678378225"/>
                  </a:ext>
                </a:extLst>
              </a:tr>
              <a:tr h="210501">
                <a:tc>
                  <a:txBody>
                    <a:bodyPr/>
                    <a:lstStyle/>
                    <a:p>
                      <a:r>
                        <a:rPr lang="en-US" sz="1100" kern="1200" dirty="0">
                          <a:solidFill>
                            <a:schemeClr val="tx1"/>
                          </a:solidFill>
                          <a:effectLst/>
                          <a:latin typeface="+mn-lt"/>
                          <a:ea typeface="+mn-ea"/>
                          <a:cs typeface="+mn-cs"/>
                        </a:rPr>
                        <a:t>long(x [,base] )</a:t>
                      </a:r>
                      <a:endParaRPr lang="en-US" sz="1100" dirty="0"/>
                    </a:p>
                  </a:txBody>
                  <a:tcPr/>
                </a:tc>
                <a:tc>
                  <a:txBody>
                    <a:bodyPr/>
                    <a:lstStyle/>
                    <a:p>
                      <a:r>
                        <a:rPr lang="en-US" sz="1100" kern="1200" dirty="0">
                          <a:solidFill>
                            <a:schemeClr val="tx1"/>
                          </a:solidFill>
                          <a:effectLst/>
                          <a:latin typeface="+mn-lt"/>
                          <a:ea typeface="+mn-ea"/>
                          <a:cs typeface="+mn-cs"/>
                        </a:rPr>
                        <a:t>Converts x to a long integer. base specifies the base if x is a string.</a:t>
                      </a:r>
                      <a:endParaRPr lang="en-US" sz="1100" dirty="0"/>
                    </a:p>
                  </a:txBody>
                  <a:tcPr/>
                </a:tc>
                <a:extLst>
                  <a:ext uri="{0D108BD9-81ED-4DB2-BD59-A6C34878D82A}">
                    <a16:rowId xmlns:a16="http://schemas.microsoft.com/office/drawing/2014/main" val="4170673643"/>
                  </a:ext>
                </a:extLst>
              </a:tr>
              <a:tr h="210501">
                <a:tc>
                  <a:txBody>
                    <a:bodyPr/>
                    <a:lstStyle/>
                    <a:p>
                      <a:r>
                        <a:rPr lang="en-US" sz="1100" kern="1200" dirty="0">
                          <a:solidFill>
                            <a:schemeClr val="tx1"/>
                          </a:solidFill>
                          <a:effectLst/>
                          <a:latin typeface="+mn-lt"/>
                          <a:ea typeface="+mn-ea"/>
                          <a:cs typeface="+mn-cs"/>
                        </a:rPr>
                        <a:t>float(x)</a:t>
                      </a:r>
                      <a:endParaRPr lang="en-US" sz="1100" dirty="0"/>
                    </a:p>
                  </a:txBody>
                  <a:tcPr/>
                </a:tc>
                <a:tc>
                  <a:txBody>
                    <a:bodyPr/>
                    <a:lstStyle/>
                    <a:p>
                      <a:r>
                        <a:rPr lang="en-US" sz="1100" kern="1200" dirty="0">
                          <a:solidFill>
                            <a:schemeClr val="tx1"/>
                          </a:solidFill>
                          <a:effectLst/>
                          <a:latin typeface="+mn-lt"/>
                          <a:ea typeface="+mn-ea"/>
                          <a:cs typeface="+mn-cs"/>
                        </a:rPr>
                        <a:t>Converts x to a floating-point number.</a:t>
                      </a:r>
                      <a:endParaRPr lang="en-US" sz="1100" dirty="0"/>
                    </a:p>
                  </a:txBody>
                  <a:tcPr/>
                </a:tc>
                <a:extLst>
                  <a:ext uri="{0D108BD9-81ED-4DB2-BD59-A6C34878D82A}">
                    <a16:rowId xmlns:a16="http://schemas.microsoft.com/office/drawing/2014/main" val="2174187401"/>
                  </a:ext>
                </a:extLst>
              </a:tr>
              <a:tr h="210501">
                <a:tc>
                  <a:txBody>
                    <a:bodyPr/>
                    <a:lstStyle/>
                    <a:p>
                      <a:r>
                        <a:rPr lang="en-US" sz="1100" kern="1200" dirty="0">
                          <a:solidFill>
                            <a:schemeClr val="tx1"/>
                          </a:solidFill>
                          <a:effectLst/>
                          <a:latin typeface="+mn-lt"/>
                          <a:ea typeface="+mn-ea"/>
                          <a:cs typeface="+mn-cs"/>
                        </a:rPr>
                        <a:t>complex(real [,</a:t>
                      </a:r>
                      <a:r>
                        <a:rPr lang="en-US" sz="1100" kern="1200" dirty="0" err="1">
                          <a:solidFill>
                            <a:schemeClr val="tx1"/>
                          </a:solidFill>
                          <a:effectLst/>
                          <a:latin typeface="+mn-lt"/>
                          <a:ea typeface="+mn-ea"/>
                          <a:cs typeface="+mn-cs"/>
                        </a:rPr>
                        <a:t>imag</a:t>
                      </a:r>
                      <a:r>
                        <a:rPr lang="en-US" sz="1100" kern="1200" dirty="0">
                          <a:solidFill>
                            <a:schemeClr val="tx1"/>
                          </a:solidFill>
                          <a:effectLst/>
                          <a:latin typeface="+mn-lt"/>
                          <a:ea typeface="+mn-ea"/>
                          <a:cs typeface="+mn-cs"/>
                        </a:rPr>
                        <a:t>])</a:t>
                      </a:r>
                      <a:endParaRPr lang="en-US" sz="1100" dirty="0"/>
                    </a:p>
                  </a:txBody>
                  <a:tcPr/>
                </a:tc>
                <a:tc>
                  <a:txBody>
                    <a:bodyPr/>
                    <a:lstStyle/>
                    <a:p>
                      <a:r>
                        <a:rPr lang="en-US" sz="1100" kern="1200" dirty="0">
                          <a:solidFill>
                            <a:schemeClr val="tx1"/>
                          </a:solidFill>
                          <a:effectLst/>
                          <a:latin typeface="+mn-lt"/>
                          <a:ea typeface="+mn-ea"/>
                          <a:cs typeface="+mn-cs"/>
                        </a:rPr>
                        <a:t>Creates a complex number.</a:t>
                      </a:r>
                      <a:endParaRPr lang="en-US" sz="1100" dirty="0"/>
                    </a:p>
                  </a:txBody>
                  <a:tcPr/>
                </a:tc>
                <a:extLst>
                  <a:ext uri="{0D108BD9-81ED-4DB2-BD59-A6C34878D82A}">
                    <a16:rowId xmlns:a16="http://schemas.microsoft.com/office/drawing/2014/main" val="4186305180"/>
                  </a:ext>
                </a:extLst>
              </a:tr>
              <a:tr h="210501">
                <a:tc>
                  <a:txBody>
                    <a:bodyPr/>
                    <a:lstStyle/>
                    <a:p>
                      <a:r>
                        <a:rPr lang="en-US" sz="1100" kern="1200" dirty="0" err="1">
                          <a:solidFill>
                            <a:schemeClr val="tx1"/>
                          </a:solidFill>
                          <a:effectLst/>
                          <a:latin typeface="+mn-lt"/>
                          <a:ea typeface="+mn-ea"/>
                          <a:cs typeface="+mn-cs"/>
                        </a:rPr>
                        <a:t>str</a:t>
                      </a:r>
                      <a:r>
                        <a:rPr lang="en-US" sz="1100" kern="1200" dirty="0">
                          <a:solidFill>
                            <a:schemeClr val="tx1"/>
                          </a:solidFill>
                          <a:effectLst/>
                          <a:latin typeface="+mn-lt"/>
                          <a:ea typeface="+mn-ea"/>
                          <a:cs typeface="+mn-cs"/>
                        </a:rPr>
                        <a:t>(x)</a:t>
                      </a:r>
                      <a:endParaRPr lang="en-US" sz="1100" dirty="0"/>
                    </a:p>
                  </a:txBody>
                  <a:tcPr/>
                </a:tc>
                <a:tc>
                  <a:txBody>
                    <a:bodyPr/>
                    <a:lstStyle/>
                    <a:p>
                      <a:r>
                        <a:rPr lang="en-US" sz="1100" kern="1200" dirty="0">
                          <a:solidFill>
                            <a:schemeClr val="tx1"/>
                          </a:solidFill>
                          <a:effectLst/>
                          <a:latin typeface="+mn-lt"/>
                          <a:ea typeface="+mn-ea"/>
                          <a:cs typeface="+mn-cs"/>
                        </a:rPr>
                        <a:t>Converts object x to a string representation.</a:t>
                      </a:r>
                      <a:endParaRPr lang="en-US" sz="1100" dirty="0"/>
                    </a:p>
                  </a:txBody>
                  <a:tcPr/>
                </a:tc>
                <a:extLst>
                  <a:ext uri="{0D108BD9-81ED-4DB2-BD59-A6C34878D82A}">
                    <a16:rowId xmlns:a16="http://schemas.microsoft.com/office/drawing/2014/main" val="828917536"/>
                  </a:ext>
                </a:extLst>
              </a:tr>
              <a:tr h="210501">
                <a:tc>
                  <a:txBody>
                    <a:bodyPr/>
                    <a:lstStyle/>
                    <a:p>
                      <a:r>
                        <a:rPr lang="en-US" sz="1100" kern="1200" dirty="0">
                          <a:solidFill>
                            <a:schemeClr val="tx1"/>
                          </a:solidFill>
                          <a:effectLst/>
                          <a:latin typeface="+mn-lt"/>
                          <a:ea typeface="+mn-ea"/>
                          <a:cs typeface="+mn-cs"/>
                        </a:rPr>
                        <a:t>list(s)</a:t>
                      </a:r>
                      <a:endParaRPr lang="en-US" sz="1100" dirty="0"/>
                    </a:p>
                  </a:txBody>
                  <a:tcPr/>
                </a:tc>
                <a:tc>
                  <a:txBody>
                    <a:bodyPr/>
                    <a:lstStyle/>
                    <a:p>
                      <a:r>
                        <a:rPr lang="en-US" sz="1100" kern="1200" dirty="0">
                          <a:solidFill>
                            <a:schemeClr val="tx1"/>
                          </a:solidFill>
                          <a:effectLst/>
                          <a:latin typeface="+mn-lt"/>
                          <a:ea typeface="+mn-ea"/>
                          <a:cs typeface="+mn-cs"/>
                        </a:rPr>
                        <a:t>Converts s to a list.</a:t>
                      </a:r>
                      <a:endParaRPr lang="en-US" sz="1100" dirty="0"/>
                    </a:p>
                  </a:txBody>
                  <a:tcPr/>
                </a:tc>
                <a:extLst>
                  <a:ext uri="{0D108BD9-81ED-4DB2-BD59-A6C34878D82A}">
                    <a16:rowId xmlns:a16="http://schemas.microsoft.com/office/drawing/2014/main" val="947302112"/>
                  </a:ext>
                </a:extLst>
              </a:tr>
              <a:tr h="210501">
                <a:tc>
                  <a:txBody>
                    <a:bodyPr/>
                    <a:lstStyle/>
                    <a:p>
                      <a:r>
                        <a:rPr lang="en-US" sz="1100" kern="1200" dirty="0">
                          <a:solidFill>
                            <a:schemeClr val="tx1"/>
                          </a:solidFill>
                          <a:effectLst/>
                          <a:latin typeface="+mn-lt"/>
                          <a:ea typeface="+mn-ea"/>
                          <a:cs typeface="+mn-cs"/>
                        </a:rPr>
                        <a:t>tuple(s)</a:t>
                      </a:r>
                      <a:r>
                        <a:rPr lang="en-US" sz="1800" kern="1200" dirty="0">
                          <a:solidFill>
                            <a:schemeClr val="tx1"/>
                          </a:solidFill>
                          <a:effectLst/>
                          <a:latin typeface="+mn-lt"/>
                          <a:ea typeface="+mn-ea"/>
                          <a:cs typeface="+mn-cs"/>
                        </a:rPr>
                        <a:t>	</a:t>
                      </a:r>
                      <a:endParaRPr lang="en-US" sz="1100" dirty="0"/>
                    </a:p>
                  </a:txBody>
                  <a:tcPr/>
                </a:tc>
                <a:tc>
                  <a:txBody>
                    <a:bodyPr/>
                    <a:lstStyle/>
                    <a:p>
                      <a:r>
                        <a:rPr lang="en-US" sz="1100" kern="1200" dirty="0">
                          <a:solidFill>
                            <a:schemeClr val="tx1"/>
                          </a:solidFill>
                          <a:effectLst/>
                          <a:latin typeface="+mn-lt"/>
                          <a:ea typeface="+mn-ea"/>
                          <a:cs typeface="+mn-cs"/>
                        </a:rPr>
                        <a:t>Converts s to a tuple.</a:t>
                      </a:r>
                      <a:endParaRPr lang="en-US" sz="1100" dirty="0"/>
                    </a:p>
                  </a:txBody>
                  <a:tcPr/>
                </a:tc>
                <a:extLst>
                  <a:ext uri="{0D108BD9-81ED-4DB2-BD59-A6C34878D82A}">
                    <a16:rowId xmlns:a16="http://schemas.microsoft.com/office/drawing/2014/main" val="4206766396"/>
                  </a:ext>
                </a:extLst>
              </a:tr>
              <a:tr h="210501">
                <a:tc>
                  <a:txBody>
                    <a:bodyPr/>
                    <a:lstStyle/>
                    <a:p>
                      <a:r>
                        <a:rPr lang="en-US" sz="1100" kern="1200" dirty="0" err="1">
                          <a:solidFill>
                            <a:schemeClr val="tx1"/>
                          </a:solidFill>
                          <a:effectLst/>
                          <a:latin typeface="+mn-lt"/>
                          <a:ea typeface="+mn-ea"/>
                          <a:cs typeface="+mn-cs"/>
                        </a:rPr>
                        <a:t>dict</a:t>
                      </a:r>
                      <a:r>
                        <a:rPr lang="en-US" sz="1100" kern="1200" dirty="0">
                          <a:solidFill>
                            <a:schemeClr val="tx1"/>
                          </a:solidFill>
                          <a:effectLst/>
                          <a:latin typeface="+mn-lt"/>
                          <a:ea typeface="+mn-ea"/>
                          <a:cs typeface="+mn-cs"/>
                        </a:rPr>
                        <a:t>(d)</a:t>
                      </a:r>
                      <a:endParaRPr lang="en-US" sz="1100" dirty="0"/>
                    </a:p>
                  </a:txBody>
                  <a:tcPr/>
                </a:tc>
                <a:tc>
                  <a:txBody>
                    <a:bodyPr/>
                    <a:lstStyle/>
                    <a:p>
                      <a:r>
                        <a:rPr lang="en-US" sz="1100" kern="1200" dirty="0">
                          <a:solidFill>
                            <a:schemeClr val="tx1"/>
                          </a:solidFill>
                          <a:effectLst/>
                          <a:latin typeface="+mn-lt"/>
                          <a:ea typeface="+mn-ea"/>
                          <a:cs typeface="+mn-cs"/>
                        </a:rPr>
                        <a:t>Creates a dictionary. d must be a sequence of (key, value) tuples.</a:t>
                      </a:r>
                    </a:p>
                  </a:txBody>
                  <a:tcPr/>
                </a:tc>
                <a:extLst>
                  <a:ext uri="{0D108BD9-81ED-4DB2-BD59-A6C34878D82A}">
                    <a16:rowId xmlns:a16="http://schemas.microsoft.com/office/drawing/2014/main" val="2357559679"/>
                  </a:ext>
                </a:extLst>
              </a:tr>
            </a:tbl>
          </a:graphicData>
        </a:graphic>
      </p:graphicFrame>
    </p:spTree>
    <p:extLst>
      <p:ext uri="{BB962C8B-B14F-4D97-AF65-F5344CB8AC3E}">
        <p14:creationId xmlns:p14="http://schemas.microsoft.com/office/powerpoint/2010/main" val="2307384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9 – Operator</a:t>
            </a:r>
          </a:p>
        </p:txBody>
      </p:sp>
      <p:sp>
        <p:nvSpPr>
          <p:cNvPr id="15" name="TextBox 112"/>
          <p:cNvSpPr txBox="1">
            <a:spLocks noChangeArrowheads="1"/>
          </p:cNvSpPr>
          <p:nvPr/>
        </p:nvSpPr>
        <p:spPr bwMode="auto">
          <a:xfrm>
            <a:off x="616863" y="1447800"/>
            <a:ext cx="8686800" cy="3311163"/>
          </a:xfrm>
          <a:prstGeom prst="rect">
            <a:avLst/>
          </a:prstGeom>
          <a:noFill/>
          <a:ln w="9525">
            <a:noFill/>
            <a:miter lim="800000"/>
            <a:headEnd/>
            <a:tailEnd/>
          </a:ln>
        </p:spPr>
        <p:txBody>
          <a:bodyPr wrap="square" lIns="0" rIns="0">
            <a:spAutoFit/>
          </a:bodyPr>
          <a:lstStyle/>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42291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Types of operator</a:t>
            </a:r>
          </a:p>
        </p:txBody>
      </p:sp>
      <p:grpSp>
        <p:nvGrpSpPr>
          <p:cNvPr id="10" name="Group 9">
            <a:extLst>
              <a:ext uri="{FF2B5EF4-FFF2-40B4-BE49-F238E27FC236}">
                <a16:creationId xmlns:a16="http://schemas.microsoft.com/office/drawing/2014/main" id="{0F6D113D-8C51-4B5B-9F7A-9ED95C5587C1}"/>
              </a:ext>
            </a:extLst>
          </p:cNvPr>
          <p:cNvGrpSpPr/>
          <p:nvPr/>
        </p:nvGrpSpPr>
        <p:grpSpPr>
          <a:xfrm>
            <a:off x="3457949" y="1846370"/>
            <a:ext cx="2725253" cy="2409843"/>
            <a:chOff x="5486408" y="2707610"/>
            <a:chExt cx="3506309" cy="3415665"/>
          </a:xfrm>
        </p:grpSpPr>
        <p:sp>
          <p:nvSpPr>
            <p:cNvPr id="12" name="Oval 11">
              <a:extLst>
                <a:ext uri="{FF2B5EF4-FFF2-40B4-BE49-F238E27FC236}">
                  <a16:creationId xmlns:a16="http://schemas.microsoft.com/office/drawing/2014/main" id="{F51F5645-57EC-4D19-A47E-D24C1E9CF8E5}"/>
                </a:ext>
              </a:extLst>
            </p:cNvPr>
            <p:cNvSpPr/>
            <p:nvPr/>
          </p:nvSpPr>
          <p:spPr>
            <a:xfrm>
              <a:off x="7804073" y="3189905"/>
              <a:ext cx="1188644" cy="914399"/>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ysClr val="windowText" lastClr="000000"/>
                  </a:solidFill>
                </a:rPr>
                <a:t>comparison</a:t>
              </a:r>
            </a:p>
          </p:txBody>
        </p:sp>
        <p:sp>
          <p:nvSpPr>
            <p:cNvPr id="13" name="Oval 12">
              <a:extLst>
                <a:ext uri="{FF2B5EF4-FFF2-40B4-BE49-F238E27FC236}">
                  <a16:creationId xmlns:a16="http://schemas.microsoft.com/office/drawing/2014/main" id="{DF9D219A-A084-4460-8945-14100F0B89E7}"/>
                </a:ext>
              </a:extLst>
            </p:cNvPr>
            <p:cNvSpPr/>
            <p:nvPr/>
          </p:nvSpPr>
          <p:spPr>
            <a:xfrm>
              <a:off x="5486408" y="3210738"/>
              <a:ext cx="1132397" cy="914399"/>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ysClr val="windowText" lastClr="000000"/>
                  </a:solidFill>
                </a:rPr>
                <a:t>Logical</a:t>
              </a:r>
            </a:p>
          </p:txBody>
        </p:sp>
        <p:sp>
          <p:nvSpPr>
            <p:cNvPr id="14" name="Oval 13">
              <a:extLst>
                <a:ext uri="{FF2B5EF4-FFF2-40B4-BE49-F238E27FC236}">
                  <a16:creationId xmlns:a16="http://schemas.microsoft.com/office/drawing/2014/main" id="{4D0868DC-976E-4EF7-81C3-5B3EF1986B2F}"/>
                </a:ext>
              </a:extLst>
            </p:cNvPr>
            <p:cNvSpPr/>
            <p:nvPr/>
          </p:nvSpPr>
          <p:spPr>
            <a:xfrm>
              <a:off x="6754238" y="3906505"/>
              <a:ext cx="914400" cy="914400"/>
            </a:xfrm>
            <a:prstGeom prst="ellipse">
              <a:avLst/>
            </a:prstGeom>
            <a:solidFill>
              <a:srgbClr val="12365E"/>
            </a:solidFill>
            <a:ln>
              <a:solidFill>
                <a:srgbClr val="12365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t>Python operators</a:t>
              </a:r>
            </a:p>
          </p:txBody>
        </p:sp>
        <p:sp>
          <p:nvSpPr>
            <p:cNvPr id="16" name="Oval 15">
              <a:extLst>
                <a:ext uri="{FF2B5EF4-FFF2-40B4-BE49-F238E27FC236}">
                  <a16:creationId xmlns:a16="http://schemas.microsoft.com/office/drawing/2014/main" id="{899E9F9C-D490-405D-B31A-52D9595E058B}"/>
                </a:ext>
              </a:extLst>
            </p:cNvPr>
            <p:cNvSpPr/>
            <p:nvPr/>
          </p:nvSpPr>
          <p:spPr>
            <a:xfrm>
              <a:off x="6631589" y="2707610"/>
              <a:ext cx="1172483" cy="914401"/>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ysClr val="windowText" lastClr="000000"/>
                  </a:solidFill>
                </a:rPr>
                <a:t>Airthematic	</a:t>
              </a:r>
            </a:p>
          </p:txBody>
        </p:sp>
        <p:sp>
          <p:nvSpPr>
            <p:cNvPr id="17" name="Oval 16">
              <a:extLst>
                <a:ext uri="{FF2B5EF4-FFF2-40B4-BE49-F238E27FC236}">
                  <a16:creationId xmlns:a16="http://schemas.microsoft.com/office/drawing/2014/main" id="{97A1D4C5-E72E-499B-851A-34B721214D2F}"/>
                </a:ext>
              </a:extLst>
            </p:cNvPr>
            <p:cNvSpPr/>
            <p:nvPr/>
          </p:nvSpPr>
          <p:spPr>
            <a:xfrm>
              <a:off x="6120577" y="5208876"/>
              <a:ext cx="1267322" cy="914399"/>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ysClr val="windowText" lastClr="000000"/>
                  </a:solidFill>
                </a:rPr>
                <a:t>Membership</a:t>
              </a:r>
            </a:p>
          </p:txBody>
        </p:sp>
        <p:sp>
          <p:nvSpPr>
            <p:cNvPr id="18" name="Arrow: Down 17">
              <a:extLst>
                <a:ext uri="{FF2B5EF4-FFF2-40B4-BE49-F238E27FC236}">
                  <a16:creationId xmlns:a16="http://schemas.microsoft.com/office/drawing/2014/main" id="{05840110-AF48-4FDC-A50C-4C5D76BCB857}"/>
                </a:ext>
              </a:extLst>
            </p:cNvPr>
            <p:cNvSpPr/>
            <p:nvPr/>
          </p:nvSpPr>
          <p:spPr>
            <a:xfrm rot="894437">
              <a:off x="6796124" y="4881857"/>
              <a:ext cx="642834" cy="27432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9" name="Arrow: Down 18">
              <a:extLst>
                <a:ext uri="{FF2B5EF4-FFF2-40B4-BE49-F238E27FC236}">
                  <a16:creationId xmlns:a16="http://schemas.microsoft.com/office/drawing/2014/main" id="{CA783979-874F-4249-9815-1D1FBC283440}"/>
                </a:ext>
              </a:extLst>
            </p:cNvPr>
            <p:cNvSpPr/>
            <p:nvPr/>
          </p:nvSpPr>
          <p:spPr>
            <a:xfrm rot="10800000">
              <a:off x="6900967" y="3591128"/>
              <a:ext cx="642834" cy="27432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0" name="Arrow: Down 19">
              <a:extLst>
                <a:ext uri="{FF2B5EF4-FFF2-40B4-BE49-F238E27FC236}">
                  <a16:creationId xmlns:a16="http://schemas.microsoft.com/office/drawing/2014/main" id="{D6C477C4-29AC-4E50-8C54-B86867C0C8DD}"/>
                </a:ext>
              </a:extLst>
            </p:cNvPr>
            <p:cNvSpPr/>
            <p:nvPr/>
          </p:nvSpPr>
          <p:spPr>
            <a:xfrm rot="14123967">
              <a:off x="7497690" y="3860317"/>
              <a:ext cx="642833" cy="27432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1" name="Arrow: Down 20">
              <a:extLst>
                <a:ext uri="{FF2B5EF4-FFF2-40B4-BE49-F238E27FC236}">
                  <a16:creationId xmlns:a16="http://schemas.microsoft.com/office/drawing/2014/main" id="{029B0733-2651-4011-8C5F-FA20DE83D8EA}"/>
                </a:ext>
              </a:extLst>
            </p:cNvPr>
            <p:cNvSpPr/>
            <p:nvPr/>
          </p:nvSpPr>
          <p:spPr>
            <a:xfrm rot="7101006">
              <a:off x="6319278" y="3851989"/>
              <a:ext cx="642833" cy="27432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sp>
        <p:nvSpPr>
          <p:cNvPr id="22" name="Arrow: Down 21">
            <a:extLst>
              <a:ext uri="{FF2B5EF4-FFF2-40B4-BE49-F238E27FC236}">
                <a16:creationId xmlns:a16="http://schemas.microsoft.com/office/drawing/2014/main" id="{19F200A8-6D88-4CDE-9862-777A5668D057}"/>
              </a:ext>
            </a:extLst>
          </p:cNvPr>
          <p:cNvSpPr/>
          <p:nvPr/>
        </p:nvSpPr>
        <p:spPr>
          <a:xfrm rot="16835977">
            <a:off x="5059864" y="3064847"/>
            <a:ext cx="453536" cy="213213"/>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3" name="Oval 22">
            <a:extLst>
              <a:ext uri="{FF2B5EF4-FFF2-40B4-BE49-F238E27FC236}">
                <a16:creationId xmlns:a16="http://schemas.microsoft.com/office/drawing/2014/main" id="{F566BAF6-5885-4A4F-BAEC-9E1C16CFE1E7}"/>
              </a:ext>
            </a:extLst>
          </p:cNvPr>
          <p:cNvSpPr/>
          <p:nvPr/>
        </p:nvSpPr>
        <p:spPr>
          <a:xfrm>
            <a:off x="5373087" y="2920132"/>
            <a:ext cx="907700" cy="645133"/>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ysClr val="windowText" lastClr="000000"/>
                </a:solidFill>
              </a:rPr>
              <a:t>Assignment</a:t>
            </a:r>
          </a:p>
        </p:txBody>
      </p:sp>
      <p:sp>
        <p:nvSpPr>
          <p:cNvPr id="24" name="Oval 23">
            <a:extLst>
              <a:ext uri="{FF2B5EF4-FFF2-40B4-BE49-F238E27FC236}">
                <a16:creationId xmlns:a16="http://schemas.microsoft.com/office/drawing/2014/main" id="{CA1AD317-FF8A-4475-928E-EB2AFBA3A260}"/>
              </a:ext>
            </a:extLst>
          </p:cNvPr>
          <p:cNvSpPr/>
          <p:nvPr/>
        </p:nvSpPr>
        <p:spPr>
          <a:xfrm>
            <a:off x="3446949" y="3050260"/>
            <a:ext cx="890082" cy="645133"/>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ysClr val="windowText" lastClr="000000"/>
                </a:solidFill>
              </a:rPr>
              <a:t>Bitwise</a:t>
            </a:r>
          </a:p>
        </p:txBody>
      </p:sp>
      <p:sp>
        <p:nvSpPr>
          <p:cNvPr id="25" name="Arrow: Down 24">
            <a:extLst>
              <a:ext uri="{FF2B5EF4-FFF2-40B4-BE49-F238E27FC236}">
                <a16:creationId xmlns:a16="http://schemas.microsoft.com/office/drawing/2014/main" id="{66B2A436-AF35-413F-BC98-FE1EDCA7BF90}"/>
              </a:ext>
            </a:extLst>
          </p:cNvPr>
          <p:cNvSpPr/>
          <p:nvPr/>
        </p:nvSpPr>
        <p:spPr>
          <a:xfrm rot="4054636">
            <a:off x="4152289" y="3133693"/>
            <a:ext cx="453536" cy="213213"/>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9" name="Oval 28">
            <a:extLst>
              <a:ext uri="{FF2B5EF4-FFF2-40B4-BE49-F238E27FC236}">
                <a16:creationId xmlns:a16="http://schemas.microsoft.com/office/drawing/2014/main" id="{C9F9E2F3-AF67-4C1C-B6D6-ECC7363470C2}"/>
              </a:ext>
            </a:extLst>
          </p:cNvPr>
          <p:cNvSpPr/>
          <p:nvPr/>
        </p:nvSpPr>
        <p:spPr>
          <a:xfrm>
            <a:off x="4994047" y="3540702"/>
            <a:ext cx="949553" cy="645133"/>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ysClr val="windowText" lastClr="000000"/>
                </a:solidFill>
              </a:rPr>
              <a:t>Identity</a:t>
            </a:r>
          </a:p>
        </p:txBody>
      </p:sp>
      <p:sp>
        <p:nvSpPr>
          <p:cNvPr id="30" name="Arrow: Down 29">
            <a:extLst>
              <a:ext uri="{FF2B5EF4-FFF2-40B4-BE49-F238E27FC236}">
                <a16:creationId xmlns:a16="http://schemas.microsoft.com/office/drawing/2014/main" id="{2637F56A-A975-41B6-A130-F19AE82F8058}"/>
              </a:ext>
            </a:extLst>
          </p:cNvPr>
          <p:cNvSpPr/>
          <p:nvPr/>
        </p:nvSpPr>
        <p:spPr>
          <a:xfrm rot="19453291">
            <a:off x="4830008" y="3368094"/>
            <a:ext cx="499638" cy="19354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74622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9 – Operator</a:t>
            </a:r>
          </a:p>
        </p:txBody>
      </p:sp>
      <p:sp>
        <p:nvSpPr>
          <p:cNvPr id="15" name="TextBox 112"/>
          <p:cNvSpPr txBox="1">
            <a:spLocks noChangeArrowheads="1"/>
          </p:cNvSpPr>
          <p:nvPr/>
        </p:nvSpPr>
        <p:spPr bwMode="auto">
          <a:xfrm>
            <a:off x="616863" y="1447800"/>
            <a:ext cx="8686800" cy="3093154"/>
          </a:xfrm>
          <a:prstGeom prst="rect">
            <a:avLst/>
          </a:prstGeom>
          <a:noFill/>
          <a:ln w="9525">
            <a:noFill/>
            <a:miter lim="800000"/>
            <a:headEnd/>
            <a:tailEnd/>
          </a:ln>
        </p:spPr>
        <p:txBody>
          <a:bodyPr wrap="square" lIns="0" rIns="0">
            <a:spAutoFit/>
          </a:bodyPr>
          <a:lstStyle/>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42291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Airthematic operator</a:t>
            </a:r>
          </a:p>
        </p:txBody>
      </p:sp>
      <p:graphicFrame>
        <p:nvGraphicFramePr>
          <p:cNvPr id="3" name="Table 2">
            <a:extLst>
              <a:ext uri="{FF2B5EF4-FFF2-40B4-BE49-F238E27FC236}">
                <a16:creationId xmlns:a16="http://schemas.microsoft.com/office/drawing/2014/main" id="{25949609-CBA3-4B3D-B0E4-7082468E1907}"/>
              </a:ext>
            </a:extLst>
          </p:cNvPr>
          <p:cNvGraphicFramePr>
            <a:graphicFrameLocks noGrp="1"/>
          </p:cNvGraphicFramePr>
          <p:nvPr>
            <p:extLst>
              <p:ext uri="{D42A27DB-BD31-4B8C-83A1-F6EECF244321}">
                <p14:modId xmlns:p14="http://schemas.microsoft.com/office/powerpoint/2010/main" val="2545697842"/>
              </p:ext>
            </p:extLst>
          </p:nvPr>
        </p:nvGraphicFramePr>
        <p:xfrm>
          <a:off x="597813" y="1443014"/>
          <a:ext cx="8705850" cy="3302000"/>
        </p:xfrm>
        <a:graphic>
          <a:graphicData uri="http://schemas.openxmlformats.org/drawingml/2006/table">
            <a:tbl>
              <a:tblPr firstRow="1" bandRow="1">
                <a:tableStyleId>{0E3FDE45-AF77-4B5C-9715-49D594BDF05E}</a:tableStyleId>
              </a:tblPr>
              <a:tblGrid>
                <a:gridCol w="2901950">
                  <a:extLst>
                    <a:ext uri="{9D8B030D-6E8A-4147-A177-3AD203B41FA5}">
                      <a16:colId xmlns:a16="http://schemas.microsoft.com/office/drawing/2014/main" val="4147792882"/>
                    </a:ext>
                  </a:extLst>
                </a:gridCol>
                <a:gridCol w="2901950">
                  <a:extLst>
                    <a:ext uri="{9D8B030D-6E8A-4147-A177-3AD203B41FA5}">
                      <a16:colId xmlns:a16="http://schemas.microsoft.com/office/drawing/2014/main" val="1735180966"/>
                    </a:ext>
                  </a:extLst>
                </a:gridCol>
                <a:gridCol w="2901950">
                  <a:extLst>
                    <a:ext uri="{9D8B030D-6E8A-4147-A177-3AD203B41FA5}">
                      <a16:colId xmlns:a16="http://schemas.microsoft.com/office/drawing/2014/main" val="1741431323"/>
                    </a:ext>
                  </a:extLst>
                </a:gridCol>
              </a:tblGrid>
              <a:tr h="370840">
                <a:tc>
                  <a:txBody>
                    <a:bodyPr/>
                    <a:lstStyle/>
                    <a:p>
                      <a:pPr algn="ctr"/>
                      <a:r>
                        <a:rPr lang="en-US" sz="1100" dirty="0"/>
                        <a:t>Operator</a:t>
                      </a:r>
                    </a:p>
                  </a:txBody>
                  <a:tcPr/>
                </a:tc>
                <a:tc>
                  <a:txBody>
                    <a:bodyPr/>
                    <a:lstStyle/>
                    <a:p>
                      <a:pPr algn="ctr"/>
                      <a:r>
                        <a:rPr lang="en-US" sz="1100" dirty="0"/>
                        <a:t>Description</a:t>
                      </a:r>
                    </a:p>
                  </a:txBody>
                  <a:tcPr/>
                </a:tc>
                <a:tc>
                  <a:txBody>
                    <a:bodyPr/>
                    <a:lstStyle/>
                    <a:p>
                      <a:pPr algn="ctr"/>
                      <a:r>
                        <a:rPr lang="en-US" sz="1100" dirty="0"/>
                        <a:t>Example</a:t>
                      </a:r>
                    </a:p>
                  </a:txBody>
                  <a:tcPr/>
                </a:tc>
                <a:extLst>
                  <a:ext uri="{0D108BD9-81ED-4DB2-BD59-A6C34878D82A}">
                    <a16:rowId xmlns:a16="http://schemas.microsoft.com/office/drawing/2014/main" val="1946987131"/>
                  </a:ext>
                </a:extLst>
              </a:tr>
              <a:tr h="370840">
                <a:tc>
                  <a:txBody>
                    <a:bodyPr/>
                    <a:lstStyle/>
                    <a:p>
                      <a:pPr algn="ctr"/>
                      <a:r>
                        <a:rPr lang="en-US" dirty="0"/>
                        <a:t>+</a:t>
                      </a:r>
                    </a:p>
                  </a:txBody>
                  <a:tcPr/>
                </a:tc>
                <a:tc>
                  <a:txBody>
                    <a:bodyPr/>
                    <a:lstStyle/>
                    <a:p>
                      <a:pPr algn="l"/>
                      <a:r>
                        <a:rPr lang="en-US" sz="1100" kern="1200" dirty="0">
                          <a:solidFill>
                            <a:schemeClr val="tx1"/>
                          </a:solidFill>
                          <a:effectLst/>
                          <a:latin typeface="+mn-lt"/>
                          <a:ea typeface="+mn-ea"/>
                          <a:cs typeface="+mn-cs"/>
                        </a:rPr>
                        <a:t>Addition – Add two numbers</a:t>
                      </a:r>
                      <a:endParaRPr lang="en-US" sz="1100" dirty="0"/>
                    </a:p>
                  </a:txBody>
                  <a:tcPr/>
                </a:tc>
                <a:tc>
                  <a:txBody>
                    <a:bodyPr/>
                    <a:lstStyle/>
                    <a:p>
                      <a:r>
                        <a:rPr lang="en-US" sz="1100" kern="1200" dirty="0">
                          <a:solidFill>
                            <a:schemeClr val="tx1"/>
                          </a:solidFill>
                          <a:effectLst/>
                          <a:latin typeface="+mn-lt"/>
                          <a:ea typeface="+mn-ea"/>
                          <a:cs typeface="+mn-cs"/>
                        </a:rPr>
                        <a:t>a = 5, b = 10, </a:t>
                      </a:r>
                      <a:r>
                        <a:rPr lang="en-US" sz="1100" kern="1200" dirty="0" err="1">
                          <a:solidFill>
                            <a:schemeClr val="tx1"/>
                          </a:solidFill>
                          <a:effectLst/>
                          <a:latin typeface="+mn-lt"/>
                          <a:ea typeface="+mn-ea"/>
                          <a:cs typeface="+mn-cs"/>
                        </a:rPr>
                        <a:t>a+b</a:t>
                      </a:r>
                      <a:r>
                        <a:rPr lang="en-US" sz="1100" kern="1200" dirty="0">
                          <a:solidFill>
                            <a:schemeClr val="tx1"/>
                          </a:solidFill>
                          <a:effectLst/>
                          <a:latin typeface="+mn-lt"/>
                          <a:ea typeface="+mn-ea"/>
                          <a:cs typeface="+mn-cs"/>
                        </a:rPr>
                        <a:t> = 15</a:t>
                      </a:r>
                      <a:endParaRPr lang="en-US" sz="1100" dirty="0"/>
                    </a:p>
                  </a:txBody>
                  <a:tcPr/>
                </a:tc>
                <a:extLst>
                  <a:ext uri="{0D108BD9-81ED-4DB2-BD59-A6C34878D82A}">
                    <a16:rowId xmlns:a16="http://schemas.microsoft.com/office/drawing/2014/main" val="3146305507"/>
                  </a:ext>
                </a:extLst>
              </a:tr>
              <a:tr h="370840">
                <a:tc>
                  <a:txBody>
                    <a:bodyPr/>
                    <a:lstStyle/>
                    <a:p>
                      <a:pPr algn="ctr"/>
                      <a:r>
                        <a:rPr lang="en-US" dirty="0"/>
                        <a:t>-</a:t>
                      </a:r>
                    </a:p>
                  </a:txBody>
                  <a:tcPr/>
                </a:tc>
                <a:tc>
                  <a:txBody>
                    <a:bodyPr/>
                    <a:lstStyle/>
                    <a:p>
                      <a:r>
                        <a:rPr lang="en-US" sz="1100" kern="1200" dirty="0">
                          <a:solidFill>
                            <a:schemeClr val="tx1"/>
                          </a:solidFill>
                          <a:effectLst/>
                          <a:latin typeface="+mn-lt"/>
                          <a:ea typeface="+mn-ea"/>
                          <a:cs typeface="+mn-cs"/>
                        </a:rPr>
                        <a:t>Subtraction – Subtract two numbers</a:t>
                      </a:r>
                      <a:endParaRPr lang="en-US" sz="1100" dirty="0"/>
                    </a:p>
                  </a:txBody>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 5, b = 10, a-b = -5</a:t>
                      </a:r>
                    </a:p>
                  </a:txBody>
                  <a:tcPr marL="68580" marR="68580" marT="0" marB="0"/>
                </a:tc>
                <a:extLst>
                  <a:ext uri="{0D108BD9-81ED-4DB2-BD59-A6C34878D82A}">
                    <a16:rowId xmlns:a16="http://schemas.microsoft.com/office/drawing/2014/main" val="4064225941"/>
                  </a:ext>
                </a:extLst>
              </a:tr>
              <a:tr h="370840">
                <a:tc>
                  <a:txBody>
                    <a:bodyPr/>
                    <a:lstStyle/>
                    <a:p>
                      <a:pPr algn="ctr"/>
                      <a:r>
                        <a:rPr lang="en-US" dirty="0"/>
                        <a:t>/</a:t>
                      </a:r>
                    </a:p>
                  </a:txBody>
                  <a:tcPr/>
                </a:tc>
                <a:tc>
                  <a:txBody>
                    <a:bodyPr/>
                    <a:lstStyle/>
                    <a:p>
                      <a:r>
                        <a:rPr lang="en-US" sz="1100" kern="1200" dirty="0">
                          <a:solidFill>
                            <a:schemeClr val="tx1"/>
                          </a:solidFill>
                          <a:effectLst/>
                          <a:latin typeface="+mn-lt"/>
                          <a:ea typeface="+mn-ea"/>
                          <a:cs typeface="+mn-cs"/>
                        </a:rPr>
                        <a:t>Division – Divide two numbers</a:t>
                      </a:r>
                      <a:endParaRPr lang="en-US" sz="1100" dirty="0"/>
                    </a:p>
                  </a:txBody>
                  <a:tcPr/>
                </a:tc>
                <a:tc>
                  <a:txBody>
                    <a:bodyPr/>
                    <a:lstStyle/>
                    <a:p>
                      <a:r>
                        <a:rPr lang="en-US" sz="1100" kern="1200" dirty="0">
                          <a:solidFill>
                            <a:schemeClr val="tx1"/>
                          </a:solidFill>
                          <a:effectLst/>
                          <a:latin typeface="+mn-lt"/>
                          <a:ea typeface="+mn-ea"/>
                          <a:cs typeface="+mn-cs"/>
                        </a:rPr>
                        <a:t>a = 5, b =10, a/b = 0</a:t>
                      </a:r>
                    </a:p>
                    <a:p>
                      <a:r>
                        <a:rPr lang="en-US" sz="1100" kern="1200" dirty="0">
                          <a:solidFill>
                            <a:schemeClr val="tx1"/>
                          </a:solidFill>
                          <a:effectLst/>
                          <a:latin typeface="+mn-lt"/>
                          <a:ea typeface="+mn-ea"/>
                          <a:cs typeface="+mn-cs"/>
                        </a:rPr>
                        <a:t>a = 5.0, b=10.0, a/b = 0.5</a:t>
                      </a:r>
                      <a:endParaRPr lang="en-US" sz="1100" dirty="0"/>
                    </a:p>
                  </a:txBody>
                  <a:tcPr/>
                </a:tc>
                <a:extLst>
                  <a:ext uri="{0D108BD9-81ED-4DB2-BD59-A6C34878D82A}">
                    <a16:rowId xmlns:a16="http://schemas.microsoft.com/office/drawing/2014/main" val="1317468690"/>
                  </a:ext>
                </a:extLst>
              </a:tr>
              <a:tr h="370840">
                <a:tc>
                  <a:txBody>
                    <a:bodyPr/>
                    <a:lstStyle/>
                    <a:p>
                      <a:pPr algn="ctr"/>
                      <a:r>
                        <a:rPr lang="en-US" dirty="0"/>
                        <a:t>*</a:t>
                      </a:r>
                    </a:p>
                  </a:txBody>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Multiplication – Multiply two numbers  </a:t>
                      </a:r>
                    </a:p>
                  </a:txBody>
                  <a:tcPr marL="68580" marR="68580" marT="0" marB="0"/>
                </a:tc>
                <a:tc>
                  <a:txBody>
                    <a:bodyPr/>
                    <a:lstStyle/>
                    <a:p>
                      <a:r>
                        <a:rPr lang="en-US" sz="1100" kern="1200" dirty="0">
                          <a:solidFill>
                            <a:schemeClr val="tx1"/>
                          </a:solidFill>
                          <a:effectLst/>
                          <a:latin typeface="+mn-lt"/>
                          <a:ea typeface="+mn-ea"/>
                          <a:cs typeface="+mn-cs"/>
                        </a:rPr>
                        <a:t>a = 5, b =10, a*b = 50</a:t>
                      </a:r>
                      <a:endParaRPr lang="en-US" sz="1100" dirty="0"/>
                    </a:p>
                  </a:txBody>
                  <a:tcPr/>
                </a:tc>
                <a:extLst>
                  <a:ext uri="{0D108BD9-81ED-4DB2-BD59-A6C34878D82A}">
                    <a16:rowId xmlns:a16="http://schemas.microsoft.com/office/drawing/2014/main" val="1035890093"/>
                  </a:ext>
                </a:extLst>
              </a:tr>
              <a:tr h="370840">
                <a:tc>
                  <a:txBody>
                    <a:bodyPr/>
                    <a:lstStyle/>
                    <a:p>
                      <a:pPr algn="ctr"/>
                      <a:r>
                        <a:rPr lang="en-US" dirty="0"/>
                        <a:t>%</a:t>
                      </a:r>
                    </a:p>
                  </a:txBody>
                  <a:tcPr/>
                </a:tc>
                <a:tc>
                  <a:txBody>
                    <a:bodyPr/>
                    <a:lstStyle/>
                    <a:p>
                      <a:r>
                        <a:rPr lang="en-US" sz="1100" kern="1200" dirty="0">
                          <a:solidFill>
                            <a:schemeClr val="tx1"/>
                          </a:solidFill>
                          <a:effectLst/>
                          <a:latin typeface="+mn-lt"/>
                          <a:ea typeface="+mn-ea"/>
                          <a:cs typeface="+mn-cs"/>
                        </a:rPr>
                        <a:t>Modulus -  divides the two numbers and return remainder</a:t>
                      </a:r>
                      <a:endParaRPr lang="en-US" sz="1100" dirty="0"/>
                    </a:p>
                  </a:txBody>
                  <a:tcPr/>
                </a:tc>
                <a:tc>
                  <a:txBody>
                    <a:bodyPr/>
                    <a:lstStyle/>
                    <a:p>
                      <a:r>
                        <a:rPr lang="en-US" sz="1100" kern="1200" dirty="0">
                          <a:solidFill>
                            <a:schemeClr val="tx1"/>
                          </a:solidFill>
                          <a:effectLst/>
                          <a:latin typeface="+mn-lt"/>
                          <a:ea typeface="+mn-ea"/>
                          <a:cs typeface="+mn-cs"/>
                        </a:rPr>
                        <a:t>a = 5, b = 10, </a:t>
                      </a:r>
                      <a:r>
                        <a:rPr lang="en-US" sz="1100" kern="1200" dirty="0" err="1">
                          <a:solidFill>
                            <a:schemeClr val="tx1"/>
                          </a:solidFill>
                          <a:effectLst/>
                          <a:latin typeface="+mn-lt"/>
                          <a:ea typeface="+mn-ea"/>
                          <a:cs typeface="+mn-cs"/>
                        </a:rPr>
                        <a:t>a%b</a:t>
                      </a:r>
                      <a:r>
                        <a:rPr lang="en-US" sz="1100" kern="1200" dirty="0">
                          <a:solidFill>
                            <a:schemeClr val="tx1"/>
                          </a:solidFill>
                          <a:effectLst/>
                          <a:latin typeface="+mn-lt"/>
                          <a:ea typeface="+mn-ea"/>
                          <a:cs typeface="+mn-cs"/>
                        </a:rPr>
                        <a:t> = 5</a:t>
                      </a:r>
                      <a:endParaRPr lang="en-US" sz="1100" dirty="0"/>
                    </a:p>
                  </a:txBody>
                  <a:tcPr/>
                </a:tc>
                <a:extLst>
                  <a:ext uri="{0D108BD9-81ED-4DB2-BD59-A6C34878D82A}">
                    <a16:rowId xmlns:a16="http://schemas.microsoft.com/office/drawing/2014/main" val="3742277296"/>
                  </a:ext>
                </a:extLst>
              </a:tr>
              <a:tr h="370840">
                <a:tc>
                  <a:txBody>
                    <a:bodyPr/>
                    <a:lstStyle/>
                    <a:p>
                      <a:pPr algn="ctr"/>
                      <a:r>
                        <a:rPr lang="en-US" dirty="0"/>
                        <a:t>**</a:t>
                      </a:r>
                    </a:p>
                  </a:txBody>
                  <a:tcPr/>
                </a:tc>
                <a:tc>
                  <a:txBody>
                    <a:bodyPr/>
                    <a:lstStyle/>
                    <a:p>
                      <a:r>
                        <a:rPr lang="en-US" sz="1100" kern="1200" dirty="0">
                          <a:solidFill>
                            <a:schemeClr val="tx1"/>
                          </a:solidFill>
                          <a:effectLst/>
                          <a:latin typeface="+mn-lt"/>
                          <a:ea typeface="+mn-ea"/>
                          <a:cs typeface="+mn-cs"/>
                        </a:rPr>
                        <a:t>Exponent – Do the exponential calculation</a:t>
                      </a:r>
                      <a:endParaRPr lang="en-US" sz="1100" dirty="0"/>
                    </a:p>
                  </a:txBody>
                  <a:tcPr/>
                </a:tc>
                <a:tc>
                  <a:txBody>
                    <a:bodyPr/>
                    <a:lstStyle/>
                    <a:p>
                      <a:r>
                        <a:rPr lang="en-US" sz="1100" kern="1200" dirty="0">
                          <a:solidFill>
                            <a:schemeClr val="tx1"/>
                          </a:solidFill>
                          <a:effectLst/>
                          <a:latin typeface="+mn-lt"/>
                          <a:ea typeface="+mn-ea"/>
                          <a:cs typeface="+mn-cs"/>
                        </a:rPr>
                        <a:t>a = 5, b = 10, a**b = 9765625</a:t>
                      </a:r>
                      <a:endParaRPr lang="en-US" sz="1100" dirty="0"/>
                    </a:p>
                  </a:txBody>
                  <a:tcPr/>
                </a:tc>
                <a:extLst>
                  <a:ext uri="{0D108BD9-81ED-4DB2-BD59-A6C34878D82A}">
                    <a16:rowId xmlns:a16="http://schemas.microsoft.com/office/drawing/2014/main" val="3379108186"/>
                  </a:ext>
                </a:extLst>
              </a:tr>
              <a:tr h="370840">
                <a:tc>
                  <a:txBody>
                    <a:bodyPr/>
                    <a:lstStyle/>
                    <a:p>
                      <a:pPr algn="ctr"/>
                      <a:r>
                        <a:rPr lang="en-US" dirty="0"/>
                        <a:t>//</a:t>
                      </a:r>
                    </a:p>
                  </a:txBody>
                  <a:tcPr/>
                </a:tc>
                <a:tc>
                  <a:txBody>
                    <a:bodyPr/>
                    <a:lstStyle/>
                    <a:p>
                      <a:pPr algn="just"/>
                      <a:r>
                        <a:rPr lang="en-US" sz="1100" kern="1200" dirty="0">
                          <a:solidFill>
                            <a:schemeClr val="tx1"/>
                          </a:solidFill>
                          <a:effectLst/>
                          <a:latin typeface="+mn-lt"/>
                          <a:ea typeface="+mn-ea"/>
                          <a:cs typeface="+mn-cs"/>
                        </a:rPr>
                        <a:t>Floor Division - The division of operands where the result is the quotient in which the digits after the decimal point are removed.</a:t>
                      </a:r>
                      <a:endParaRPr lang="en-US" sz="1100" dirty="0"/>
                    </a:p>
                  </a:txBody>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 9.9, b = 5. a//b = 1.0</a:t>
                      </a:r>
                    </a:p>
                  </a:txBody>
                  <a:tcPr marL="68580" marR="68580" marT="0" marB="0"/>
                </a:tc>
                <a:extLst>
                  <a:ext uri="{0D108BD9-81ED-4DB2-BD59-A6C34878D82A}">
                    <a16:rowId xmlns:a16="http://schemas.microsoft.com/office/drawing/2014/main" val="333044908"/>
                  </a:ext>
                </a:extLst>
              </a:tr>
            </a:tbl>
          </a:graphicData>
        </a:graphic>
      </p:graphicFrame>
    </p:spTree>
    <p:extLst>
      <p:ext uri="{BB962C8B-B14F-4D97-AF65-F5344CB8AC3E}">
        <p14:creationId xmlns:p14="http://schemas.microsoft.com/office/powerpoint/2010/main" val="3490333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9 – Operator</a:t>
            </a:r>
          </a:p>
        </p:txBody>
      </p:sp>
      <p:sp>
        <p:nvSpPr>
          <p:cNvPr id="15" name="TextBox 112"/>
          <p:cNvSpPr txBox="1">
            <a:spLocks noChangeArrowheads="1"/>
          </p:cNvSpPr>
          <p:nvPr/>
        </p:nvSpPr>
        <p:spPr bwMode="auto">
          <a:xfrm>
            <a:off x="616863" y="1447800"/>
            <a:ext cx="8686800" cy="3093154"/>
          </a:xfrm>
          <a:prstGeom prst="rect">
            <a:avLst/>
          </a:prstGeom>
          <a:noFill/>
          <a:ln w="9525">
            <a:noFill/>
            <a:miter lim="800000"/>
            <a:headEnd/>
            <a:tailEnd/>
          </a:ln>
        </p:spPr>
        <p:txBody>
          <a:bodyPr wrap="square" lIns="0" rIns="0">
            <a:spAutoFit/>
          </a:bodyPr>
          <a:lstStyle/>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42291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Comparison operator</a:t>
            </a:r>
          </a:p>
        </p:txBody>
      </p:sp>
      <p:graphicFrame>
        <p:nvGraphicFramePr>
          <p:cNvPr id="3" name="Table 2">
            <a:extLst>
              <a:ext uri="{FF2B5EF4-FFF2-40B4-BE49-F238E27FC236}">
                <a16:creationId xmlns:a16="http://schemas.microsoft.com/office/drawing/2014/main" id="{25949609-CBA3-4B3D-B0E4-7082468E1907}"/>
              </a:ext>
            </a:extLst>
          </p:cNvPr>
          <p:cNvGraphicFramePr>
            <a:graphicFrameLocks noGrp="1"/>
          </p:cNvGraphicFramePr>
          <p:nvPr>
            <p:extLst>
              <p:ext uri="{D42A27DB-BD31-4B8C-83A1-F6EECF244321}">
                <p14:modId xmlns:p14="http://schemas.microsoft.com/office/powerpoint/2010/main" val="3395920729"/>
              </p:ext>
            </p:extLst>
          </p:nvPr>
        </p:nvGraphicFramePr>
        <p:xfrm>
          <a:off x="597813" y="1443014"/>
          <a:ext cx="8705850" cy="4922838"/>
        </p:xfrm>
        <a:graphic>
          <a:graphicData uri="http://schemas.openxmlformats.org/drawingml/2006/table">
            <a:tbl>
              <a:tblPr firstRow="1" bandRow="1">
                <a:tableStyleId>{0E3FDE45-AF77-4B5C-9715-49D594BDF05E}</a:tableStyleId>
              </a:tblPr>
              <a:tblGrid>
                <a:gridCol w="2901950">
                  <a:extLst>
                    <a:ext uri="{9D8B030D-6E8A-4147-A177-3AD203B41FA5}">
                      <a16:colId xmlns:a16="http://schemas.microsoft.com/office/drawing/2014/main" val="4147792882"/>
                    </a:ext>
                  </a:extLst>
                </a:gridCol>
                <a:gridCol w="2901950">
                  <a:extLst>
                    <a:ext uri="{9D8B030D-6E8A-4147-A177-3AD203B41FA5}">
                      <a16:colId xmlns:a16="http://schemas.microsoft.com/office/drawing/2014/main" val="1735180966"/>
                    </a:ext>
                  </a:extLst>
                </a:gridCol>
                <a:gridCol w="2901950">
                  <a:extLst>
                    <a:ext uri="{9D8B030D-6E8A-4147-A177-3AD203B41FA5}">
                      <a16:colId xmlns:a16="http://schemas.microsoft.com/office/drawing/2014/main" val="1741431323"/>
                    </a:ext>
                  </a:extLst>
                </a:gridCol>
              </a:tblGrid>
              <a:tr h="370840">
                <a:tc>
                  <a:txBody>
                    <a:bodyPr/>
                    <a:lstStyle/>
                    <a:p>
                      <a:pPr algn="ctr"/>
                      <a:r>
                        <a:rPr lang="en-US" sz="1100" dirty="0"/>
                        <a:t>Operator</a:t>
                      </a:r>
                    </a:p>
                  </a:txBody>
                  <a:tcPr/>
                </a:tc>
                <a:tc>
                  <a:txBody>
                    <a:bodyPr/>
                    <a:lstStyle/>
                    <a:p>
                      <a:pPr algn="ctr"/>
                      <a:r>
                        <a:rPr lang="en-US" sz="1100" dirty="0"/>
                        <a:t>Description</a:t>
                      </a:r>
                    </a:p>
                  </a:txBody>
                  <a:tcPr/>
                </a:tc>
                <a:tc>
                  <a:txBody>
                    <a:bodyPr/>
                    <a:lstStyle/>
                    <a:p>
                      <a:pPr algn="ctr"/>
                      <a:r>
                        <a:rPr lang="en-US" sz="1100" dirty="0"/>
                        <a:t>Example</a:t>
                      </a:r>
                    </a:p>
                  </a:txBody>
                  <a:tcPr/>
                </a:tc>
                <a:extLst>
                  <a:ext uri="{0D108BD9-81ED-4DB2-BD59-A6C34878D82A}">
                    <a16:rowId xmlns:a16="http://schemas.microsoft.com/office/drawing/2014/main" val="1946987131"/>
                  </a:ext>
                </a:extLst>
              </a:tr>
              <a:tr h="370840">
                <a:tc>
                  <a:txBody>
                    <a:bodyPr/>
                    <a:lstStyle/>
                    <a:p>
                      <a:pPr algn="ctr"/>
                      <a:r>
                        <a:rPr lang="en-US" dirty="0"/>
                        <a:t>==</a:t>
                      </a:r>
                    </a:p>
                  </a:txBody>
                  <a:tcPr/>
                </a:tc>
                <a:tc>
                  <a:txBody>
                    <a:bodyPr/>
                    <a:lstStyle/>
                    <a:p>
                      <a:pPr algn="just"/>
                      <a:r>
                        <a:rPr lang="en-US" sz="1100" dirty="0">
                          <a:effectLst/>
                          <a:latin typeface="Calibri" panose="020F0502020204030204" pitchFamily="34" charset="0"/>
                          <a:ea typeface="Calibri" panose="020F0502020204030204" pitchFamily="34" charset="0"/>
                          <a:cs typeface="Times New Roman" panose="02020603050405020304" pitchFamily="18" charset="0"/>
                        </a:rPr>
                        <a:t>Compare two values if equal then </a:t>
                      </a:r>
                      <a:r>
                        <a:rPr lang="en-US" sz="1100" b="1" dirty="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a:effectLst/>
                          <a:latin typeface="Calibri" panose="020F0502020204030204" pitchFamily="34" charset="0"/>
                          <a:ea typeface="Calibri" panose="020F0502020204030204" pitchFamily="34" charset="0"/>
                          <a:cs typeface="Times New Roman" panose="02020603050405020304" pitchFamily="18" charset="0"/>
                        </a:rPr>
                        <a:t> Otherwise </a:t>
                      </a:r>
                      <a:r>
                        <a:rPr lang="en-US" sz="1100" b="1" dirty="0">
                          <a:effectLst/>
                          <a:latin typeface="Calibri" panose="020F0502020204030204" pitchFamily="34" charset="0"/>
                          <a:ea typeface="Calibri" panose="020F0502020204030204" pitchFamily="34" charset="0"/>
                          <a:cs typeface="Times New Roman" panose="02020603050405020304" pitchFamily="18" charset="0"/>
                        </a:rPr>
                        <a:t>False</a:t>
                      </a:r>
                      <a:endParaRPr lang="en-US" sz="1100" dirty="0"/>
                    </a:p>
                  </a:txBody>
                  <a:tcPr/>
                </a:tc>
                <a:tc>
                  <a:txBody>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 5, b = 10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 b </a:t>
                      </a:r>
                    </a:p>
                    <a:p>
                      <a:r>
                        <a:rPr lang="en-US" sz="1100" dirty="0">
                          <a:effectLst/>
                          <a:latin typeface="Calibri" panose="020F0502020204030204" pitchFamily="34" charset="0"/>
                          <a:ea typeface="Calibri" panose="020F0502020204030204" pitchFamily="34" charset="0"/>
                          <a:cs typeface="Times New Roman" panose="02020603050405020304" pitchFamily="18" charset="0"/>
                        </a:rPr>
                        <a:t>False</a:t>
                      </a:r>
                      <a:endParaRPr lang="en-US" sz="1100" dirty="0"/>
                    </a:p>
                  </a:txBody>
                  <a:tcPr/>
                </a:tc>
                <a:extLst>
                  <a:ext uri="{0D108BD9-81ED-4DB2-BD59-A6C34878D82A}">
                    <a16:rowId xmlns:a16="http://schemas.microsoft.com/office/drawing/2014/main" val="3146305507"/>
                  </a:ext>
                </a:extLst>
              </a:tr>
              <a:tr h="370840">
                <a:tc>
                  <a:txBody>
                    <a:bodyPr/>
                    <a:lstStyle/>
                    <a:p>
                      <a:pPr algn="ctr"/>
                      <a:r>
                        <a:rPr lang="en-US" dirty="0"/>
                        <a:t>!=</a:t>
                      </a:r>
                    </a:p>
                  </a:txBody>
                  <a:tcPr/>
                </a:tc>
                <a:tc>
                  <a:txBody>
                    <a:bodyPr/>
                    <a:lstStyle/>
                    <a:p>
                      <a:pPr algn="just"/>
                      <a:r>
                        <a:rPr lang="en-US" sz="1100" dirty="0">
                          <a:effectLst/>
                          <a:latin typeface="Calibri" panose="020F0502020204030204" pitchFamily="34" charset="0"/>
                          <a:ea typeface="Calibri" panose="020F0502020204030204" pitchFamily="34" charset="0"/>
                          <a:cs typeface="Times New Roman" panose="02020603050405020304" pitchFamily="18" charset="0"/>
                        </a:rPr>
                        <a:t>Compare two values if not equal then </a:t>
                      </a:r>
                      <a:r>
                        <a:rPr lang="en-US" sz="1100" b="1" dirty="0">
                          <a:effectLst/>
                          <a:latin typeface="Calibri" panose="020F0502020204030204" pitchFamily="34" charset="0"/>
                          <a:ea typeface="Calibri" panose="020F0502020204030204" pitchFamily="34" charset="0"/>
                          <a:cs typeface="Times New Roman" panose="02020603050405020304" pitchFamily="18" charset="0"/>
                        </a:rPr>
                        <a:t>True </a:t>
                      </a:r>
                      <a:r>
                        <a:rPr lang="en-US" sz="1100" dirty="0">
                          <a:effectLst/>
                          <a:latin typeface="Calibri" panose="020F0502020204030204" pitchFamily="34" charset="0"/>
                          <a:ea typeface="Calibri" panose="020F0502020204030204" pitchFamily="34" charset="0"/>
                          <a:cs typeface="Times New Roman" panose="02020603050405020304" pitchFamily="18" charset="0"/>
                        </a:rPr>
                        <a:t>Otherwise False </a:t>
                      </a:r>
                      <a:endParaRPr lang="en-US" sz="1100" dirty="0"/>
                    </a:p>
                  </a:txBody>
                  <a:tcPr/>
                </a:tc>
                <a:tc>
                  <a:txBody>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 5, b = 10</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 b</a:t>
                      </a:r>
                    </a:p>
                    <a:p>
                      <a:r>
                        <a:rPr lang="en-US" sz="1100" dirty="0">
                          <a:effectLst/>
                          <a:latin typeface="Calibri" panose="020F0502020204030204" pitchFamily="34" charset="0"/>
                          <a:ea typeface="Calibri" panose="020F0502020204030204" pitchFamily="34" charset="0"/>
                          <a:cs typeface="Times New Roman" panose="02020603050405020304" pitchFamily="18" charset="0"/>
                        </a:rPr>
                        <a:t>True</a:t>
                      </a:r>
                    </a:p>
                  </a:txBody>
                  <a:tcPr marL="68580" marR="68580" marT="0" marB="0"/>
                </a:tc>
                <a:extLst>
                  <a:ext uri="{0D108BD9-81ED-4DB2-BD59-A6C34878D82A}">
                    <a16:rowId xmlns:a16="http://schemas.microsoft.com/office/drawing/2014/main" val="4064225941"/>
                  </a:ext>
                </a:extLst>
              </a:tr>
              <a:tr h="370840">
                <a:tc>
                  <a:txBody>
                    <a:bodyPr/>
                    <a:lstStyle/>
                    <a:p>
                      <a:pPr algn="ctr"/>
                      <a:r>
                        <a:rPr lang="en-US" dirty="0"/>
                        <a:t>&gt;</a:t>
                      </a:r>
                    </a:p>
                  </a:txBody>
                  <a:tcPr/>
                </a:tc>
                <a:tc>
                  <a:txBody>
                    <a:bodyPr/>
                    <a:lstStyle/>
                    <a:p>
                      <a:pPr algn="just"/>
                      <a:r>
                        <a:rPr lang="en-US" sz="1100" dirty="0">
                          <a:effectLst/>
                          <a:latin typeface="Calibri" panose="020F0502020204030204" pitchFamily="34" charset="0"/>
                          <a:ea typeface="Calibri" panose="020F0502020204030204" pitchFamily="34" charset="0"/>
                          <a:cs typeface="Times New Roman" panose="02020603050405020304" pitchFamily="18" charset="0"/>
                        </a:rPr>
                        <a:t>If value of LHS greater than the RHS then </a:t>
                      </a:r>
                      <a:r>
                        <a:rPr lang="en-US" sz="1100" b="1" dirty="0">
                          <a:effectLst/>
                          <a:latin typeface="Calibri" panose="020F0502020204030204" pitchFamily="34" charset="0"/>
                          <a:ea typeface="Calibri" panose="020F0502020204030204" pitchFamily="34" charset="0"/>
                          <a:cs typeface="Times New Roman" panose="02020603050405020304" pitchFamily="18" charset="0"/>
                        </a:rPr>
                        <a:t>True </a:t>
                      </a:r>
                      <a:r>
                        <a:rPr lang="en-US" sz="1100" dirty="0">
                          <a:effectLst/>
                          <a:latin typeface="Calibri" panose="020F0502020204030204" pitchFamily="34" charset="0"/>
                          <a:ea typeface="Calibri" panose="020F0502020204030204" pitchFamily="34" charset="0"/>
                          <a:cs typeface="Times New Roman" panose="02020603050405020304" pitchFamily="18" charset="0"/>
                        </a:rPr>
                        <a:t>Otherwise </a:t>
                      </a:r>
                      <a:r>
                        <a:rPr lang="en-US" sz="1100" b="1" dirty="0">
                          <a:effectLst/>
                          <a:latin typeface="Calibri" panose="020F0502020204030204" pitchFamily="34" charset="0"/>
                          <a:ea typeface="Calibri" panose="020F0502020204030204" pitchFamily="34" charset="0"/>
                          <a:cs typeface="Times New Roman" panose="02020603050405020304" pitchFamily="18" charset="0"/>
                        </a:rPr>
                        <a:t>False</a:t>
                      </a:r>
                      <a:endParaRPr lang="en-US" sz="1100" dirty="0"/>
                    </a:p>
                  </a:txBody>
                  <a:tcPr/>
                </a:tc>
                <a:tc>
                  <a:txBody>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 5, b = 10</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&gt; b</a:t>
                      </a:r>
                    </a:p>
                    <a:p>
                      <a:r>
                        <a:rPr lang="en-US" sz="1100" dirty="0">
                          <a:effectLst/>
                          <a:latin typeface="Calibri" panose="020F0502020204030204" pitchFamily="34" charset="0"/>
                          <a:ea typeface="Calibri" panose="020F0502020204030204" pitchFamily="34" charset="0"/>
                          <a:cs typeface="Times New Roman" panose="02020603050405020304" pitchFamily="18" charset="0"/>
                        </a:rPr>
                        <a:t>False</a:t>
                      </a:r>
                      <a:endParaRPr lang="en-US" sz="1100" dirty="0"/>
                    </a:p>
                  </a:txBody>
                  <a:tcPr/>
                </a:tc>
                <a:extLst>
                  <a:ext uri="{0D108BD9-81ED-4DB2-BD59-A6C34878D82A}">
                    <a16:rowId xmlns:a16="http://schemas.microsoft.com/office/drawing/2014/main" val="1317468690"/>
                  </a:ext>
                </a:extLst>
              </a:tr>
              <a:tr h="370840">
                <a:tc>
                  <a:txBody>
                    <a:bodyPr/>
                    <a:lstStyle/>
                    <a:p>
                      <a:pPr algn="ctr"/>
                      <a:r>
                        <a:rPr lang="en-US" dirty="0"/>
                        <a:t>&lt;</a:t>
                      </a:r>
                    </a:p>
                  </a:txBody>
                  <a:tcPr/>
                </a:tc>
                <a:tc>
                  <a:txBody>
                    <a:bodyPr/>
                    <a:lstStyle/>
                    <a:p>
                      <a:pPr marL="0" marR="0" algn="just">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If value of LHS smaller than the RHS then </a:t>
                      </a:r>
                      <a:r>
                        <a:rPr lang="en-US" sz="1100" b="1" dirty="0">
                          <a:effectLst/>
                          <a:latin typeface="Calibri" panose="020F0502020204030204" pitchFamily="34" charset="0"/>
                          <a:ea typeface="Calibri" panose="020F0502020204030204" pitchFamily="34" charset="0"/>
                          <a:cs typeface="Times New Roman" panose="02020603050405020304" pitchFamily="18" charset="0"/>
                        </a:rPr>
                        <a:t>True </a:t>
                      </a:r>
                      <a:r>
                        <a:rPr lang="en-US" sz="1100" dirty="0">
                          <a:effectLst/>
                          <a:latin typeface="Calibri" panose="020F0502020204030204" pitchFamily="34" charset="0"/>
                          <a:ea typeface="Calibri" panose="020F0502020204030204" pitchFamily="34" charset="0"/>
                          <a:cs typeface="Times New Roman" panose="02020603050405020304" pitchFamily="18" charset="0"/>
                        </a:rPr>
                        <a:t>Otherwise </a:t>
                      </a:r>
                      <a:r>
                        <a:rPr lang="en-US" sz="1100" b="1" dirty="0">
                          <a:effectLst/>
                          <a:latin typeface="Calibri" panose="020F0502020204030204" pitchFamily="34" charset="0"/>
                          <a:ea typeface="Calibri" panose="020F0502020204030204" pitchFamily="34" charset="0"/>
                          <a:cs typeface="Times New Roman" panose="02020603050405020304" pitchFamily="18" charset="0"/>
                        </a:rPr>
                        <a:t>False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 5, b = 10</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&gt;&lt;b</a:t>
                      </a:r>
                    </a:p>
                    <a:p>
                      <a:r>
                        <a:rPr lang="en-US" sz="1100" dirty="0">
                          <a:effectLst/>
                          <a:latin typeface="Calibri" panose="020F0502020204030204" pitchFamily="34" charset="0"/>
                          <a:ea typeface="Calibri" panose="020F0502020204030204" pitchFamily="34" charset="0"/>
                          <a:cs typeface="Times New Roman" panose="02020603050405020304" pitchFamily="18" charset="0"/>
                        </a:rPr>
                        <a:t>True</a:t>
                      </a:r>
                      <a:endParaRPr lang="en-US" sz="1100" dirty="0"/>
                    </a:p>
                  </a:txBody>
                  <a:tcPr/>
                </a:tc>
                <a:extLst>
                  <a:ext uri="{0D108BD9-81ED-4DB2-BD59-A6C34878D82A}">
                    <a16:rowId xmlns:a16="http://schemas.microsoft.com/office/drawing/2014/main" val="1035890093"/>
                  </a:ext>
                </a:extLst>
              </a:tr>
              <a:tr h="370840">
                <a:tc>
                  <a:txBody>
                    <a:bodyPr/>
                    <a:lstStyle/>
                    <a:p>
                      <a:pPr algn="ctr"/>
                      <a:r>
                        <a:rPr lang="en-US" dirty="0"/>
                        <a:t>&gt;=</a:t>
                      </a:r>
                    </a:p>
                  </a:txBody>
                  <a:tcPr/>
                </a:tc>
                <a:tc>
                  <a:txBody>
                    <a:bodyPr/>
                    <a:lstStyle/>
                    <a:p>
                      <a:pPr algn="just"/>
                      <a:r>
                        <a:rPr lang="en-US" sz="1100" dirty="0">
                          <a:effectLst/>
                          <a:latin typeface="Calibri" panose="020F0502020204030204" pitchFamily="34" charset="0"/>
                          <a:ea typeface="Calibri" panose="020F0502020204030204" pitchFamily="34" charset="0"/>
                          <a:cs typeface="Times New Roman" panose="02020603050405020304" pitchFamily="18" charset="0"/>
                        </a:rPr>
                        <a:t>If value of LHS greater than or equal to the RHS then </a:t>
                      </a:r>
                      <a:r>
                        <a:rPr lang="en-US" sz="1100" b="1" dirty="0">
                          <a:effectLst/>
                          <a:latin typeface="Calibri" panose="020F0502020204030204" pitchFamily="34" charset="0"/>
                          <a:ea typeface="Calibri" panose="020F0502020204030204" pitchFamily="34" charset="0"/>
                          <a:cs typeface="Times New Roman" panose="02020603050405020304" pitchFamily="18" charset="0"/>
                        </a:rPr>
                        <a:t>True </a:t>
                      </a:r>
                      <a:r>
                        <a:rPr lang="en-US" sz="1100" dirty="0">
                          <a:effectLst/>
                          <a:latin typeface="Calibri" panose="020F0502020204030204" pitchFamily="34" charset="0"/>
                          <a:ea typeface="Calibri" panose="020F0502020204030204" pitchFamily="34" charset="0"/>
                          <a:cs typeface="Times New Roman" panose="02020603050405020304" pitchFamily="18" charset="0"/>
                        </a:rPr>
                        <a:t>Otherwise </a:t>
                      </a:r>
                      <a:r>
                        <a:rPr lang="en-US" sz="1100" b="1" dirty="0">
                          <a:effectLst/>
                          <a:latin typeface="Calibri" panose="020F0502020204030204" pitchFamily="34" charset="0"/>
                          <a:ea typeface="Calibri" panose="020F0502020204030204" pitchFamily="34" charset="0"/>
                          <a:cs typeface="Times New Roman" panose="02020603050405020304" pitchFamily="18" charset="0"/>
                        </a:rPr>
                        <a:t>False</a:t>
                      </a:r>
                      <a:endParaRPr lang="en-US" sz="1100" dirty="0"/>
                    </a:p>
                  </a:txBody>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 5, b = 5</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&gt;= b</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True</a:t>
                      </a:r>
                    </a:p>
                  </a:txBody>
                  <a:tcPr marL="68580" marR="68580" marT="0" marB="0"/>
                </a:tc>
                <a:extLst>
                  <a:ext uri="{0D108BD9-81ED-4DB2-BD59-A6C34878D82A}">
                    <a16:rowId xmlns:a16="http://schemas.microsoft.com/office/drawing/2014/main" val="3742277296"/>
                  </a:ext>
                </a:extLst>
              </a:tr>
              <a:tr h="370840">
                <a:tc>
                  <a:txBody>
                    <a:bodyPr/>
                    <a:lstStyle/>
                    <a:p>
                      <a:pPr algn="ctr"/>
                      <a:r>
                        <a:rPr lang="en-US" dirty="0"/>
                        <a:t>&lt;=</a:t>
                      </a:r>
                    </a:p>
                  </a:txBody>
                  <a:tcPr/>
                </a:tc>
                <a:tc>
                  <a:txBody>
                    <a:bodyPr/>
                    <a:lstStyle/>
                    <a:p>
                      <a:pPr algn="just"/>
                      <a:r>
                        <a:rPr lang="en-US" sz="1100" dirty="0">
                          <a:effectLst/>
                          <a:latin typeface="Calibri" panose="020F0502020204030204" pitchFamily="34" charset="0"/>
                          <a:ea typeface="Calibri" panose="020F0502020204030204" pitchFamily="34" charset="0"/>
                          <a:cs typeface="Times New Roman" panose="02020603050405020304" pitchFamily="18" charset="0"/>
                        </a:rPr>
                        <a:t>If value of LHS smaller than or equal the RHS then </a:t>
                      </a:r>
                      <a:r>
                        <a:rPr lang="en-US" sz="1100" b="1" dirty="0">
                          <a:effectLst/>
                          <a:latin typeface="Calibri" panose="020F0502020204030204" pitchFamily="34" charset="0"/>
                          <a:ea typeface="Calibri" panose="020F0502020204030204" pitchFamily="34" charset="0"/>
                          <a:cs typeface="Times New Roman" panose="02020603050405020304" pitchFamily="18" charset="0"/>
                        </a:rPr>
                        <a:t>True </a:t>
                      </a:r>
                      <a:r>
                        <a:rPr lang="en-US" sz="1100" dirty="0">
                          <a:effectLst/>
                          <a:latin typeface="Calibri" panose="020F0502020204030204" pitchFamily="34" charset="0"/>
                          <a:ea typeface="Calibri" panose="020F0502020204030204" pitchFamily="34" charset="0"/>
                          <a:cs typeface="Times New Roman" panose="02020603050405020304" pitchFamily="18" charset="0"/>
                        </a:rPr>
                        <a:t>Otherwise </a:t>
                      </a:r>
                      <a:r>
                        <a:rPr lang="en-US" sz="1100" b="1" dirty="0">
                          <a:effectLst/>
                          <a:latin typeface="Calibri" panose="020F0502020204030204" pitchFamily="34" charset="0"/>
                          <a:ea typeface="Calibri" panose="020F0502020204030204" pitchFamily="34" charset="0"/>
                          <a:cs typeface="Times New Roman" panose="02020603050405020304" pitchFamily="18" charset="0"/>
                        </a:rPr>
                        <a:t>False</a:t>
                      </a:r>
                      <a:endParaRPr lang="en-US" sz="1100" dirty="0"/>
                    </a:p>
                  </a:txBody>
                  <a:tcPr/>
                </a:tc>
                <a:tc>
                  <a:txBody>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 5, b = 5</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&lt;= b</a:t>
                      </a:r>
                    </a:p>
                    <a:p>
                      <a:r>
                        <a:rPr lang="en-US" sz="1100" dirty="0">
                          <a:effectLst/>
                          <a:latin typeface="Calibri" panose="020F0502020204030204" pitchFamily="34" charset="0"/>
                          <a:ea typeface="Calibri" panose="020F0502020204030204" pitchFamily="34" charset="0"/>
                          <a:cs typeface="Times New Roman" panose="02020603050405020304" pitchFamily="18" charset="0"/>
                        </a:rPr>
                        <a:t>False</a:t>
                      </a:r>
                      <a:endParaRPr lang="en-US" sz="1100" dirty="0"/>
                    </a:p>
                  </a:txBody>
                  <a:tcPr/>
                </a:tc>
                <a:extLst>
                  <a:ext uri="{0D108BD9-81ED-4DB2-BD59-A6C34878D82A}">
                    <a16:rowId xmlns:a16="http://schemas.microsoft.com/office/drawing/2014/main" val="3379108186"/>
                  </a:ext>
                </a:extLst>
              </a:tr>
            </a:tbl>
          </a:graphicData>
        </a:graphic>
      </p:graphicFrame>
    </p:spTree>
    <p:extLst>
      <p:ext uri="{BB962C8B-B14F-4D97-AF65-F5344CB8AC3E}">
        <p14:creationId xmlns:p14="http://schemas.microsoft.com/office/powerpoint/2010/main" val="885480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9 – Operator</a:t>
            </a:r>
          </a:p>
        </p:txBody>
      </p:sp>
      <p:sp>
        <p:nvSpPr>
          <p:cNvPr id="15" name="TextBox 112"/>
          <p:cNvSpPr txBox="1">
            <a:spLocks noChangeArrowheads="1"/>
          </p:cNvSpPr>
          <p:nvPr/>
        </p:nvSpPr>
        <p:spPr bwMode="auto">
          <a:xfrm>
            <a:off x="616863" y="1447800"/>
            <a:ext cx="8686800" cy="3093154"/>
          </a:xfrm>
          <a:prstGeom prst="rect">
            <a:avLst/>
          </a:prstGeom>
          <a:noFill/>
          <a:ln w="9525">
            <a:noFill/>
            <a:miter lim="800000"/>
            <a:headEnd/>
            <a:tailEnd/>
          </a:ln>
        </p:spPr>
        <p:txBody>
          <a:bodyPr wrap="square" lIns="0" rIns="0">
            <a:spAutoFit/>
          </a:bodyPr>
          <a:lstStyle/>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42291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Assignment operator</a:t>
            </a:r>
          </a:p>
        </p:txBody>
      </p:sp>
      <p:graphicFrame>
        <p:nvGraphicFramePr>
          <p:cNvPr id="3" name="Table 2">
            <a:extLst>
              <a:ext uri="{FF2B5EF4-FFF2-40B4-BE49-F238E27FC236}">
                <a16:creationId xmlns:a16="http://schemas.microsoft.com/office/drawing/2014/main" id="{25949609-CBA3-4B3D-B0E4-7082468E1907}"/>
              </a:ext>
            </a:extLst>
          </p:cNvPr>
          <p:cNvGraphicFramePr>
            <a:graphicFrameLocks noGrp="1"/>
          </p:cNvGraphicFramePr>
          <p:nvPr>
            <p:extLst>
              <p:ext uri="{D42A27DB-BD31-4B8C-83A1-F6EECF244321}">
                <p14:modId xmlns:p14="http://schemas.microsoft.com/office/powerpoint/2010/main" val="4129357159"/>
              </p:ext>
            </p:extLst>
          </p:nvPr>
        </p:nvGraphicFramePr>
        <p:xfrm>
          <a:off x="597813" y="1443014"/>
          <a:ext cx="8705850" cy="3337560"/>
        </p:xfrm>
        <a:graphic>
          <a:graphicData uri="http://schemas.openxmlformats.org/drawingml/2006/table">
            <a:tbl>
              <a:tblPr firstRow="1" bandRow="1">
                <a:tableStyleId>{0E3FDE45-AF77-4B5C-9715-49D594BDF05E}</a:tableStyleId>
              </a:tblPr>
              <a:tblGrid>
                <a:gridCol w="2901950">
                  <a:extLst>
                    <a:ext uri="{9D8B030D-6E8A-4147-A177-3AD203B41FA5}">
                      <a16:colId xmlns:a16="http://schemas.microsoft.com/office/drawing/2014/main" val="4147792882"/>
                    </a:ext>
                  </a:extLst>
                </a:gridCol>
                <a:gridCol w="2901950">
                  <a:extLst>
                    <a:ext uri="{9D8B030D-6E8A-4147-A177-3AD203B41FA5}">
                      <a16:colId xmlns:a16="http://schemas.microsoft.com/office/drawing/2014/main" val="1735180966"/>
                    </a:ext>
                  </a:extLst>
                </a:gridCol>
                <a:gridCol w="2901950">
                  <a:extLst>
                    <a:ext uri="{9D8B030D-6E8A-4147-A177-3AD203B41FA5}">
                      <a16:colId xmlns:a16="http://schemas.microsoft.com/office/drawing/2014/main" val="1741431323"/>
                    </a:ext>
                  </a:extLst>
                </a:gridCol>
              </a:tblGrid>
              <a:tr h="370840">
                <a:tc>
                  <a:txBody>
                    <a:bodyPr/>
                    <a:lstStyle/>
                    <a:p>
                      <a:pPr algn="ctr"/>
                      <a:r>
                        <a:rPr lang="en-US" sz="1100" dirty="0"/>
                        <a:t>Operator</a:t>
                      </a:r>
                    </a:p>
                  </a:txBody>
                  <a:tcPr/>
                </a:tc>
                <a:tc>
                  <a:txBody>
                    <a:bodyPr/>
                    <a:lstStyle/>
                    <a:p>
                      <a:pPr algn="ctr"/>
                      <a:r>
                        <a:rPr lang="en-US" sz="1100" dirty="0"/>
                        <a:t>Description</a:t>
                      </a:r>
                    </a:p>
                  </a:txBody>
                  <a:tcPr/>
                </a:tc>
                <a:tc>
                  <a:txBody>
                    <a:bodyPr/>
                    <a:lstStyle/>
                    <a:p>
                      <a:pPr algn="ctr"/>
                      <a:r>
                        <a:rPr lang="en-US" sz="1100" dirty="0"/>
                        <a:t>Example</a:t>
                      </a:r>
                    </a:p>
                  </a:txBody>
                  <a:tcPr/>
                </a:tc>
                <a:extLst>
                  <a:ext uri="{0D108BD9-81ED-4DB2-BD59-A6C34878D82A}">
                    <a16:rowId xmlns:a16="http://schemas.microsoft.com/office/drawing/2014/main" val="1946987131"/>
                  </a:ext>
                </a:extLst>
              </a:tr>
              <a:tr h="370840">
                <a:tc>
                  <a:txBody>
                    <a:bodyPr/>
                    <a:lstStyle/>
                    <a:p>
                      <a:pPr algn="ctr"/>
                      <a:r>
                        <a:rPr lang="en-US" dirty="0"/>
                        <a:t>=</a:t>
                      </a:r>
                    </a:p>
                  </a:txBody>
                  <a:tcPr/>
                </a:tc>
                <a:tc>
                  <a:txBody>
                    <a:bodyPr/>
                    <a:lstStyle/>
                    <a:p>
                      <a:pPr marL="0" marR="0" algn="just">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Assigns values from right side operands to left side operand</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 = a + b</a:t>
                      </a:r>
                    </a:p>
                  </a:txBody>
                  <a:tcPr marL="68580" marR="68580" marT="0" marB="0"/>
                </a:tc>
                <a:extLst>
                  <a:ext uri="{0D108BD9-81ED-4DB2-BD59-A6C34878D82A}">
                    <a16:rowId xmlns:a16="http://schemas.microsoft.com/office/drawing/2014/main" val="3146305507"/>
                  </a:ext>
                </a:extLst>
              </a:tr>
              <a:tr h="370840">
                <a:tc>
                  <a:txBody>
                    <a:bodyPr/>
                    <a:lstStyle/>
                    <a:p>
                      <a:pPr algn="ctr"/>
                      <a:r>
                        <a:rPr lang="en-US" dirty="0"/>
                        <a:t>+=</a:t>
                      </a:r>
                    </a:p>
                  </a:txBody>
                  <a:tcPr/>
                </a:tc>
                <a:tc>
                  <a:txBody>
                    <a:bodyPr/>
                    <a:lstStyle/>
                    <a:p>
                      <a:pPr marL="0" marR="0" algn="just">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 adds right operand to the left operand and assign the result to left operand</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 += a or c = c + a</a:t>
                      </a:r>
                    </a:p>
                  </a:txBody>
                  <a:tcPr marL="68580" marR="68580" marT="0" marB="0"/>
                </a:tc>
                <a:extLst>
                  <a:ext uri="{0D108BD9-81ED-4DB2-BD59-A6C34878D82A}">
                    <a16:rowId xmlns:a16="http://schemas.microsoft.com/office/drawing/2014/main" val="4064225941"/>
                  </a:ext>
                </a:extLst>
              </a:tr>
              <a:tr h="370840">
                <a:tc>
                  <a:txBody>
                    <a:bodyPr/>
                    <a:lstStyle/>
                    <a:p>
                      <a:pPr algn="ctr"/>
                      <a:r>
                        <a:rPr lang="en-US" dirty="0"/>
                        <a:t>-=</a:t>
                      </a:r>
                    </a:p>
                  </a:txBody>
                  <a:tcPr/>
                </a:tc>
                <a:tc>
                  <a:txBody>
                    <a:bodyPr/>
                    <a:lstStyle/>
                    <a:p>
                      <a:pPr marL="0" marR="0" algn="just">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 subtracts right operand from the left operand and assign the result to left operand</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 -= a or c = c – a</a:t>
                      </a:r>
                    </a:p>
                  </a:txBody>
                  <a:tcPr marL="68580" marR="68580" marT="0" marB="0"/>
                </a:tc>
                <a:extLst>
                  <a:ext uri="{0D108BD9-81ED-4DB2-BD59-A6C34878D82A}">
                    <a16:rowId xmlns:a16="http://schemas.microsoft.com/office/drawing/2014/main" val="1317468690"/>
                  </a:ext>
                </a:extLst>
              </a:tr>
              <a:tr h="370840">
                <a:tc>
                  <a:txBody>
                    <a:bodyPr/>
                    <a:lstStyle/>
                    <a:p>
                      <a:pPr algn="ctr"/>
                      <a:r>
                        <a:rPr lang="en-US" dirty="0"/>
                        <a:t>*=</a:t>
                      </a:r>
                    </a:p>
                  </a:txBody>
                  <a:tcPr/>
                </a:tc>
                <a:tc>
                  <a:txBody>
                    <a:bodyPr/>
                    <a:lstStyle/>
                    <a:p>
                      <a:pPr marL="0" marR="0" algn="just">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 multiplies right operand with the left operand and assign the result to left operand</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 *= a or c = c * a</a:t>
                      </a:r>
                    </a:p>
                  </a:txBody>
                  <a:tcPr marL="68580" marR="68580" marT="0" marB="0"/>
                </a:tc>
                <a:extLst>
                  <a:ext uri="{0D108BD9-81ED-4DB2-BD59-A6C34878D82A}">
                    <a16:rowId xmlns:a16="http://schemas.microsoft.com/office/drawing/2014/main" val="1035890093"/>
                  </a:ext>
                </a:extLst>
              </a:tr>
              <a:tr h="370840">
                <a:tc>
                  <a:txBody>
                    <a:bodyPr/>
                    <a:lstStyle/>
                    <a:p>
                      <a:pPr algn="ctr"/>
                      <a:r>
                        <a:rPr lang="en-US" dirty="0"/>
                        <a:t>/=</a:t>
                      </a:r>
                    </a:p>
                  </a:txBody>
                  <a:tcPr/>
                </a:tc>
                <a:tc>
                  <a:txBody>
                    <a:bodyPr/>
                    <a:lstStyle/>
                    <a:p>
                      <a:pPr marL="0" marR="0" algn="just">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 divides left operand with the right operand and assign the result to left operand</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 /= a or c = c/a</a:t>
                      </a:r>
                    </a:p>
                  </a:txBody>
                  <a:tcPr marL="68580" marR="68580" marT="0" marB="0"/>
                </a:tc>
                <a:extLst>
                  <a:ext uri="{0D108BD9-81ED-4DB2-BD59-A6C34878D82A}">
                    <a16:rowId xmlns:a16="http://schemas.microsoft.com/office/drawing/2014/main" val="3742277296"/>
                  </a:ext>
                </a:extLst>
              </a:tr>
              <a:tr h="370840">
                <a:tc>
                  <a:txBody>
                    <a:bodyPr/>
                    <a:lstStyle/>
                    <a:p>
                      <a:pPr algn="ctr"/>
                      <a:r>
                        <a:rPr lang="en-US" dirty="0"/>
                        <a:t>%=</a:t>
                      </a:r>
                    </a:p>
                  </a:txBody>
                  <a:tcPr/>
                </a:tc>
                <a:tc>
                  <a:txBody>
                    <a:bodyPr/>
                    <a:lstStyle/>
                    <a:p>
                      <a:pPr marL="0" marR="0" algn="just">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 takes modulus using two operands and assign the result to left operand</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 %= a or c = c % a</a:t>
                      </a:r>
                    </a:p>
                  </a:txBody>
                  <a:tcPr marL="68580" marR="68580" marT="0" marB="0"/>
                </a:tc>
                <a:extLst>
                  <a:ext uri="{0D108BD9-81ED-4DB2-BD59-A6C34878D82A}">
                    <a16:rowId xmlns:a16="http://schemas.microsoft.com/office/drawing/2014/main" val="3379108186"/>
                  </a:ext>
                </a:extLst>
              </a:tr>
              <a:tr h="370840">
                <a:tc>
                  <a:txBody>
                    <a:bodyPr/>
                    <a:lstStyle/>
                    <a:p>
                      <a:pPr algn="ctr"/>
                      <a:r>
                        <a:rPr lang="en-US" dirty="0"/>
                        <a:t>**=</a:t>
                      </a:r>
                    </a:p>
                  </a:txBody>
                  <a:tcPr/>
                </a:tc>
                <a:tc>
                  <a:txBody>
                    <a:bodyPr/>
                    <a:lstStyle/>
                    <a:p>
                      <a:pPr marL="0" marR="0" algn="just">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Performs exponential (power) calculation on operators and assign value to the left operand</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 **= a or c = c**a</a:t>
                      </a:r>
                    </a:p>
                  </a:txBody>
                  <a:tcPr marL="68580" marR="68580" marT="0" marB="0"/>
                </a:tc>
                <a:extLst>
                  <a:ext uri="{0D108BD9-81ED-4DB2-BD59-A6C34878D82A}">
                    <a16:rowId xmlns:a16="http://schemas.microsoft.com/office/drawing/2014/main" val="333044908"/>
                  </a:ext>
                </a:extLst>
              </a:tr>
              <a:tr h="370840">
                <a:tc>
                  <a:txBody>
                    <a:bodyPr/>
                    <a:lstStyle/>
                    <a:p>
                      <a:pPr algn="ctr"/>
                      <a:r>
                        <a:rPr lang="en-US" dirty="0"/>
                        <a:t>//=</a:t>
                      </a:r>
                    </a:p>
                  </a:txBody>
                  <a:tcPr/>
                </a:tc>
                <a:tc>
                  <a:txBody>
                    <a:bodyPr/>
                    <a:lstStyle/>
                    <a:p>
                      <a:pPr marL="0" marR="0" algn="just">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 performs floor division on operators and assign value to the left operand</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 //= a or c = c // a</a:t>
                      </a:r>
                    </a:p>
                  </a:txBody>
                  <a:tcPr marL="68580" marR="68580" marT="0" marB="0"/>
                </a:tc>
                <a:extLst>
                  <a:ext uri="{0D108BD9-81ED-4DB2-BD59-A6C34878D82A}">
                    <a16:rowId xmlns:a16="http://schemas.microsoft.com/office/drawing/2014/main" val="2640478871"/>
                  </a:ext>
                </a:extLst>
              </a:tr>
            </a:tbl>
          </a:graphicData>
        </a:graphic>
      </p:graphicFrame>
    </p:spTree>
    <p:extLst>
      <p:ext uri="{BB962C8B-B14F-4D97-AF65-F5344CB8AC3E}">
        <p14:creationId xmlns:p14="http://schemas.microsoft.com/office/powerpoint/2010/main" val="346772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9 – Operator</a:t>
            </a:r>
          </a:p>
        </p:txBody>
      </p:sp>
      <p:sp>
        <p:nvSpPr>
          <p:cNvPr id="15" name="TextBox 112"/>
          <p:cNvSpPr txBox="1">
            <a:spLocks noChangeArrowheads="1"/>
          </p:cNvSpPr>
          <p:nvPr/>
        </p:nvSpPr>
        <p:spPr bwMode="auto">
          <a:xfrm>
            <a:off x="616863" y="1447800"/>
            <a:ext cx="8686800" cy="3093154"/>
          </a:xfrm>
          <a:prstGeom prst="rect">
            <a:avLst/>
          </a:prstGeom>
          <a:noFill/>
          <a:ln w="9525">
            <a:noFill/>
            <a:miter lim="800000"/>
            <a:headEnd/>
            <a:tailEnd/>
          </a:ln>
        </p:spPr>
        <p:txBody>
          <a:bodyPr wrap="square" lIns="0" rIns="0">
            <a:spAutoFit/>
          </a:bodyPr>
          <a:lstStyle/>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42291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Logical operator</a:t>
            </a:r>
          </a:p>
        </p:txBody>
      </p:sp>
      <p:graphicFrame>
        <p:nvGraphicFramePr>
          <p:cNvPr id="3" name="Table 2">
            <a:extLst>
              <a:ext uri="{FF2B5EF4-FFF2-40B4-BE49-F238E27FC236}">
                <a16:creationId xmlns:a16="http://schemas.microsoft.com/office/drawing/2014/main" id="{25949609-CBA3-4B3D-B0E4-7082468E1907}"/>
              </a:ext>
            </a:extLst>
          </p:cNvPr>
          <p:cNvGraphicFramePr>
            <a:graphicFrameLocks noGrp="1"/>
          </p:cNvGraphicFramePr>
          <p:nvPr>
            <p:extLst>
              <p:ext uri="{D42A27DB-BD31-4B8C-83A1-F6EECF244321}">
                <p14:modId xmlns:p14="http://schemas.microsoft.com/office/powerpoint/2010/main" val="2377814381"/>
              </p:ext>
            </p:extLst>
          </p:nvPr>
        </p:nvGraphicFramePr>
        <p:xfrm>
          <a:off x="597813" y="1443014"/>
          <a:ext cx="8705850" cy="2966720"/>
        </p:xfrm>
        <a:graphic>
          <a:graphicData uri="http://schemas.openxmlformats.org/drawingml/2006/table">
            <a:tbl>
              <a:tblPr firstRow="1" bandRow="1">
                <a:tableStyleId>{0E3FDE45-AF77-4B5C-9715-49D594BDF05E}</a:tableStyleId>
              </a:tblPr>
              <a:tblGrid>
                <a:gridCol w="2901950">
                  <a:extLst>
                    <a:ext uri="{9D8B030D-6E8A-4147-A177-3AD203B41FA5}">
                      <a16:colId xmlns:a16="http://schemas.microsoft.com/office/drawing/2014/main" val="4147792882"/>
                    </a:ext>
                  </a:extLst>
                </a:gridCol>
                <a:gridCol w="2901950">
                  <a:extLst>
                    <a:ext uri="{9D8B030D-6E8A-4147-A177-3AD203B41FA5}">
                      <a16:colId xmlns:a16="http://schemas.microsoft.com/office/drawing/2014/main" val="1735180966"/>
                    </a:ext>
                  </a:extLst>
                </a:gridCol>
                <a:gridCol w="2901950">
                  <a:extLst>
                    <a:ext uri="{9D8B030D-6E8A-4147-A177-3AD203B41FA5}">
                      <a16:colId xmlns:a16="http://schemas.microsoft.com/office/drawing/2014/main" val="1741431323"/>
                    </a:ext>
                  </a:extLst>
                </a:gridCol>
              </a:tblGrid>
              <a:tr h="370840">
                <a:tc>
                  <a:txBody>
                    <a:bodyPr/>
                    <a:lstStyle/>
                    <a:p>
                      <a:pPr algn="ctr"/>
                      <a:r>
                        <a:rPr lang="en-US" sz="1100" dirty="0"/>
                        <a:t>Operator</a:t>
                      </a:r>
                    </a:p>
                  </a:txBody>
                  <a:tcPr/>
                </a:tc>
                <a:tc>
                  <a:txBody>
                    <a:bodyPr/>
                    <a:lstStyle/>
                    <a:p>
                      <a:pPr algn="ctr"/>
                      <a:r>
                        <a:rPr lang="en-US" sz="1100" dirty="0"/>
                        <a:t>Description</a:t>
                      </a:r>
                    </a:p>
                  </a:txBody>
                  <a:tcPr/>
                </a:tc>
                <a:tc>
                  <a:txBody>
                    <a:bodyPr/>
                    <a:lstStyle/>
                    <a:p>
                      <a:pPr algn="ctr"/>
                      <a:r>
                        <a:rPr lang="en-US" sz="1100" dirty="0"/>
                        <a:t>Example</a:t>
                      </a:r>
                    </a:p>
                  </a:txBody>
                  <a:tcPr/>
                </a:tc>
                <a:extLst>
                  <a:ext uri="{0D108BD9-81ED-4DB2-BD59-A6C34878D82A}">
                    <a16:rowId xmlns:a16="http://schemas.microsoft.com/office/drawing/2014/main" val="1946987131"/>
                  </a:ext>
                </a:extLst>
              </a:tr>
              <a:tr h="37084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&amp; Binary AND</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Operator copies a bit to the result if it exists in both operands.</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 &amp; b) = 12 (means 0000 1100)</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3146305507"/>
                  </a:ext>
                </a:extLst>
              </a:tr>
              <a:tr h="37084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Binary OR</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It copies a bit if it exists in either operand.</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 | b) = 61 (means 0011 1101)</a:t>
                      </a:r>
                    </a:p>
                  </a:txBody>
                  <a:tcPr marL="68580" marR="68580" marT="0" marB="0"/>
                </a:tc>
                <a:extLst>
                  <a:ext uri="{0D108BD9-81ED-4DB2-BD59-A6C34878D82A}">
                    <a16:rowId xmlns:a16="http://schemas.microsoft.com/office/drawing/2014/main" val="4064225941"/>
                  </a:ext>
                </a:extLst>
              </a:tr>
              <a:tr h="37084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Binary XOR</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It copies the bit if it is set in one operand but not both</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 ^ b) = 49 (means 0011 0001)</a:t>
                      </a:r>
                    </a:p>
                  </a:txBody>
                  <a:tcPr marL="68580" marR="68580" marT="0" marB="0"/>
                </a:tc>
                <a:extLst>
                  <a:ext uri="{0D108BD9-81ED-4DB2-BD59-A6C34878D82A}">
                    <a16:rowId xmlns:a16="http://schemas.microsoft.com/office/drawing/2014/main" val="1317468690"/>
                  </a:ext>
                </a:extLst>
              </a:tr>
              <a:tr h="37084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Binary Ones compliment</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 is unary and has the effect of 'flipping' bits</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 -61 (means 1100 0011 in 2's complement form due to a signed binary number.</a:t>
                      </a:r>
                    </a:p>
                  </a:txBody>
                  <a:tcPr marL="68580" marR="68580" marT="0" marB="0"/>
                </a:tc>
                <a:extLst>
                  <a:ext uri="{0D108BD9-81ED-4DB2-BD59-A6C34878D82A}">
                    <a16:rowId xmlns:a16="http://schemas.microsoft.com/office/drawing/2014/main" val="1035890093"/>
                  </a:ext>
                </a:extLst>
              </a:tr>
              <a:tr h="37084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and</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If both the operands are True</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True and True</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True</a:t>
                      </a:r>
                    </a:p>
                  </a:txBody>
                  <a:tcPr marL="68580" marR="68580" marT="0" marB="0"/>
                </a:tc>
                <a:extLst>
                  <a:ext uri="{0D108BD9-81ED-4DB2-BD59-A6C34878D82A}">
                    <a16:rowId xmlns:a16="http://schemas.microsoft.com/office/drawing/2014/main" val="3742277296"/>
                  </a:ext>
                </a:extLst>
              </a:tr>
              <a:tr h="37084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or</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If one of the two operands are True</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Ture and False</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True</a:t>
                      </a:r>
                    </a:p>
                  </a:txBody>
                  <a:tcPr marL="68580" marR="68580" marT="0" marB="0"/>
                </a:tc>
                <a:extLst>
                  <a:ext uri="{0D108BD9-81ED-4DB2-BD59-A6C34878D82A}">
                    <a16:rowId xmlns:a16="http://schemas.microsoft.com/office/drawing/2014/main" val="3379108186"/>
                  </a:ext>
                </a:extLst>
              </a:tr>
              <a:tr h="37084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not</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Inverse operands</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not True</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False</a:t>
                      </a:r>
                    </a:p>
                  </a:txBody>
                  <a:tcPr marL="68580" marR="68580" marT="0" marB="0"/>
                </a:tc>
                <a:extLst>
                  <a:ext uri="{0D108BD9-81ED-4DB2-BD59-A6C34878D82A}">
                    <a16:rowId xmlns:a16="http://schemas.microsoft.com/office/drawing/2014/main" val="333044908"/>
                  </a:ext>
                </a:extLst>
              </a:tr>
            </a:tbl>
          </a:graphicData>
        </a:graphic>
      </p:graphicFrame>
    </p:spTree>
    <p:extLst>
      <p:ext uri="{BB962C8B-B14F-4D97-AF65-F5344CB8AC3E}">
        <p14:creationId xmlns:p14="http://schemas.microsoft.com/office/powerpoint/2010/main" val="103548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9 – Operator</a:t>
            </a:r>
          </a:p>
        </p:txBody>
      </p:sp>
      <p:sp>
        <p:nvSpPr>
          <p:cNvPr id="15" name="TextBox 112"/>
          <p:cNvSpPr txBox="1">
            <a:spLocks noChangeArrowheads="1"/>
          </p:cNvSpPr>
          <p:nvPr/>
        </p:nvSpPr>
        <p:spPr bwMode="auto">
          <a:xfrm>
            <a:off x="616863" y="1447800"/>
            <a:ext cx="8686800" cy="2657138"/>
          </a:xfrm>
          <a:prstGeom prst="rect">
            <a:avLst/>
          </a:prstGeom>
          <a:noFill/>
          <a:ln w="9525">
            <a:noFill/>
            <a:miter lim="800000"/>
            <a:headEnd/>
            <a:tailEnd/>
          </a:ln>
        </p:spPr>
        <p:txBody>
          <a:bodyPr wrap="square" lIns="0" rIns="0">
            <a:spAutoFit/>
          </a:bodyPr>
          <a:lstStyle/>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42291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42291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Membership operator</a:t>
            </a:r>
          </a:p>
        </p:txBody>
      </p:sp>
      <p:graphicFrame>
        <p:nvGraphicFramePr>
          <p:cNvPr id="3" name="Table 2">
            <a:extLst>
              <a:ext uri="{FF2B5EF4-FFF2-40B4-BE49-F238E27FC236}">
                <a16:creationId xmlns:a16="http://schemas.microsoft.com/office/drawing/2014/main" id="{25949609-CBA3-4B3D-B0E4-7082468E1907}"/>
              </a:ext>
            </a:extLst>
          </p:cNvPr>
          <p:cNvGraphicFramePr>
            <a:graphicFrameLocks noGrp="1"/>
          </p:cNvGraphicFramePr>
          <p:nvPr>
            <p:extLst>
              <p:ext uri="{D42A27DB-BD31-4B8C-83A1-F6EECF244321}">
                <p14:modId xmlns:p14="http://schemas.microsoft.com/office/powerpoint/2010/main" val="3705225171"/>
              </p:ext>
            </p:extLst>
          </p:nvPr>
        </p:nvGraphicFramePr>
        <p:xfrm>
          <a:off x="597813" y="1443014"/>
          <a:ext cx="8705850" cy="1447166"/>
        </p:xfrm>
        <a:graphic>
          <a:graphicData uri="http://schemas.openxmlformats.org/drawingml/2006/table">
            <a:tbl>
              <a:tblPr firstRow="1" bandRow="1">
                <a:tableStyleId>{0E3FDE45-AF77-4B5C-9715-49D594BDF05E}</a:tableStyleId>
              </a:tblPr>
              <a:tblGrid>
                <a:gridCol w="2901950">
                  <a:extLst>
                    <a:ext uri="{9D8B030D-6E8A-4147-A177-3AD203B41FA5}">
                      <a16:colId xmlns:a16="http://schemas.microsoft.com/office/drawing/2014/main" val="4147792882"/>
                    </a:ext>
                  </a:extLst>
                </a:gridCol>
                <a:gridCol w="2901950">
                  <a:extLst>
                    <a:ext uri="{9D8B030D-6E8A-4147-A177-3AD203B41FA5}">
                      <a16:colId xmlns:a16="http://schemas.microsoft.com/office/drawing/2014/main" val="1735180966"/>
                    </a:ext>
                  </a:extLst>
                </a:gridCol>
                <a:gridCol w="2901950">
                  <a:extLst>
                    <a:ext uri="{9D8B030D-6E8A-4147-A177-3AD203B41FA5}">
                      <a16:colId xmlns:a16="http://schemas.microsoft.com/office/drawing/2014/main" val="1741431323"/>
                    </a:ext>
                  </a:extLst>
                </a:gridCol>
              </a:tblGrid>
              <a:tr h="370840">
                <a:tc>
                  <a:txBody>
                    <a:bodyPr/>
                    <a:lstStyle/>
                    <a:p>
                      <a:pPr algn="ctr"/>
                      <a:r>
                        <a:rPr lang="en-US" sz="1100" dirty="0"/>
                        <a:t>Operator</a:t>
                      </a:r>
                    </a:p>
                  </a:txBody>
                  <a:tcPr/>
                </a:tc>
                <a:tc>
                  <a:txBody>
                    <a:bodyPr/>
                    <a:lstStyle/>
                    <a:p>
                      <a:pPr algn="ctr"/>
                      <a:r>
                        <a:rPr lang="en-US" sz="1100" dirty="0"/>
                        <a:t>Description</a:t>
                      </a:r>
                    </a:p>
                  </a:txBody>
                  <a:tcPr/>
                </a:tc>
                <a:tc>
                  <a:txBody>
                    <a:bodyPr/>
                    <a:lstStyle/>
                    <a:p>
                      <a:pPr algn="ctr"/>
                      <a:r>
                        <a:rPr lang="en-US" sz="1100" dirty="0"/>
                        <a:t>Example</a:t>
                      </a:r>
                    </a:p>
                  </a:txBody>
                  <a:tcPr/>
                </a:tc>
                <a:extLst>
                  <a:ext uri="{0D108BD9-81ED-4DB2-BD59-A6C34878D82A}">
                    <a16:rowId xmlns:a16="http://schemas.microsoft.com/office/drawing/2014/main" val="1946987131"/>
                  </a:ext>
                </a:extLst>
              </a:tr>
              <a:tr h="37084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Evaluates to True if it finds a variable in the specified sequence and false otherwise.</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 = [1,2,3,4]</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 in a</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True</a:t>
                      </a:r>
                    </a:p>
                  </a:txBody>
                  <a:tcPr marL="68580" marR="68580" marT="0" marB="0"/>
                </a:tc>
                <a:extLst>
                  <a:ext uri="{0D108BD9-81ED-4DB2-BD59-A6C34878D82A}">
                    <a16:rowId xmlns:a16="http://schemas.microsoft.com/office/drawing/2014/main" val="3146305507"/>
                  </a:ext>
                </a:extLst>
              </a:tr>
              <a:tr h="37084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not in </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Evaluates to False if it finds a variable in the specified sequence and false otherwise.</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 [1,2,3,4]</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 in a</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True</a:t>
                      </a:r>
                    </a:p>
                  </a:txBody>
                  <a:tcPr marL="68580" marR="68580" marT="0" marB="0"/>
                </a:tc>
                <a:extLst>
                  <a:ext uri="{0D108BD9-81ED-4DB2-BD59-A6C34878D82A}">
                    <a16:rowId xmlns:a16="http://schemas.microsoft.com/office/drawing/2014/main" val="4064225941"/>
                  </a:ext>
                </a:extLst>
              </a:tr>
            </a:tbl>
          </a:graphicData>
        </a:graphic>
      </p:graphicFrame>
      <p:sp>
        <p:nvSpPr>
          <p:cNvPr id="6" name="Text Placeholder 3">
            <a:extLst>
              <a:ext uri="{FF2B5EF4-FFF2-40B4-BE49-F238E27FC236}">
                <a16:creationId xmlns:a16="http://schemas.microsoft.com/office/drawing/2014/main" id="{670C6DD8-9BEA-4D41-B638-34DE59FDD5AA}"/>
              </a:ext>
            </a:extLst>
          </p:cNvPr>
          <p:cNvSpPr txBox="1">
            <a:spLocks/>
          </p:cNvSpPr>
          <p:nvPr/>
        </p:nvSpPr>
        <p:spPr>
          <a:xfrm>
            <a:off x="597813" y="312420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Identity operator</a:t>
            </a:r>
          </a:p>
        </p:txBody>
      </p:sp>
      <p:graphicFrame>
        <p:nvGraphicFramePr>
          <p:cNvPr id="2" name="Table 1">
            <a:extLst>
              <a:ext uri="{FF2B5EF4-FFF2-40B4-BE49-F238E27FC236}">
                <a16:creationId xmlns:a16="http://schemas.microsoft.com/office/drawing/2014/main" id="{9A7DC5CC-91EA-48C1-9644-E7B2C7C704EB}"/>
              </a:ext>
            </a:extLst>
          </p:cNvPr>
          <p:cNvGraphicFramePr>
            <a:graphicFrameLocks noGrp="1"/>
          </p:cNvGraphicFramePr>
          <p:nvPr>
            <p:extLst>
              <p:ext uri="{D42A27DB-BD31-4B8C-83A1-F6EECF244321}">
                <p14:modId xmlns:p14="http://schemas.microsoft.com/office/powerpoint/2010/main" val="1185454066"/>
              </p:ext>
            </p:extLst>
          </p:nvPr>
        </p:nvGraphicFramePr>
        <p:xfrm>
          <a:off x="616863" y="3566408"/>
          <a:ext cx="8686038" cy="1447166"/>
        </p:xfrm>
        <a:graphic>
          <a:graphicData uri="http://schemas.openxmlformats.org/drawingml/2006/table">
            <a:tbl>
              <a:tblPr firstRow="1" bandRow="1">
                <a:tableStyleId>{0E3FDE45-AF77-4B5C-9715-49D594BDF05E}</a:tableStyleId>
              </a:tblPr>
              <a:tblGrid>
                <a:gridCol w="2895346">
                  <a:extLst>
                    <a:ext uri="{9D8B030D-6E8A-4147-A177-3AD203B41FA5}">
                      <a16:colId xmlns:a16="http://schemas.microsoft.com/office/drawing/2014/main" val="729439839"/>
                    </a:ext>
                  </a:extLst>
                </a:gridCol>
                <a:gridCol w="2895346">
                  <a:extLst>
                    <a:ext uri="{9D8B030D-6E8A-4147-A177-3AD203B41FA5}">
                      <a16:colId xmlns:a16="http://schemas.microsoft.com/office/drawing/2014/main" val="4115345240"/>
                    </a:ext>
                  </a:extLst>
                </a:gridCol>
                <a:gridCol w="2895346">
                  <a:extLst>
                    <a:ext uri="{9D8B030D-6E8A-4147-A177-3AD203B41FA5}">
                      <a16:colId xmlns:a16="http://schemas.microsoft.com/office/drawing/2014/main" val="1719265814"/>
                    </a:ext>
                  </a:extLst>
                </a:gridCol>
              </a:tblGrid>
              <a:tr h="370840">
                <a:tc>
                  <a:txBody>
                    <a:bodyPr/>
                    <a:lstStyle/>
                    <a:p>
                      <a:pPr algn="ctr"/>
                      <a:r>
                        <a:rPr lang="en-US" sz="1100" dirty="0"/>
                        <a:t>Operator</a:t>
                      </a:r>
                    </a:p>
                  </a:txBody>
                  <a:tcPr/>
                </a:tc>
                <a:tc>
                  <a:txBody>
                    <a:bodyPr/>
                    <a:lstStyle/>
                    <a:p>
                      <a:pPr algn="ctr"/>
                      <a:r>
                        <a:rPr lang="en-US" sz="1100" dirty="0"/>
                        <a:t>Description</a:t>
                      </a:r>
                    </a:p>
                  </a:txBody>
                  <a:tcPr/>
                </a:tc>
                <a:tc>
                  <a:txBody>
                    <a:bodyPr/>
                    <a:lstStyle/>
                    <a:p>
                      <a:pPr algn="ctr"/>
                      <a:r>
                        <a:rPr lang="en-US" sz="1100" dirty="0"/>
                        <a:t>Example</a:t>
                      </a:r>
                    </a:p>
                  </a:txBody>
                  <a:tcPr/>
                </a:tc>
                <a:extLst>
                  <a:ext uri="{0D108BD9-81ED-4DB2-BD59-A6C34878D82A}">
                    <a16:rowId xmlns:a16="http://schemas.microsoft.com/office/drawing/2014/main" val="2802348806"/>
                  </a:ext>
                </a:extLst>
              </a:tr>
              <a:tr h="37084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is </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Evaluates to true if the variables on either side of the operator point to the same object and false otherwise.</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 = 5, b = 5</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 is b</a:t>
                      </a:r>
                    </a:p>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True</a:t>
                      </a:r>
                    </a:p>
                  </a:txBody>
                  <a:tcPr marL="68580" marR="68580" marT="0" marB="0"/>
                </a:tc>
                <a:extLst>
                  <a:ext uri="{0D108BD9-81ED-4DB2-BD59-A6C34878D82A}">
                    <a16:rowId xmlns:a16="http://schemas.microsoft.com/office/drawing/2014/main" val="4252081064"/>
                  </a:ext>
                </a:extLst>
              </a:tr>
              <a:tr h="37084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is not </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Evaluates to false if the variables on either side of the operator point to the same object and true otherwise.</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 5, b = 10</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 is b</a:t>
                      </a: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True</a:t>
                      </a:r>
                    </a:p>
                  </a:txBody>
                  <a:tcPr marL="68580" marR="68580" marT="0" marB="0"/>
                </a:tc>
                <a:extLst>
                  <a:ext uri="{0D108BD9-81ED-4DB2-BD59-A6C34878D82A}">
                    <a16:rowId xmlns:a16="http://schemas.microsoft.com/office/drawing/2014/main" val="3022560958"/>
                  </a:ext>
                </a:extLst>
              </a:tr>
            </a:tbl>
          </a:graphicData>
        </a:graphic>
      </p:graphicFrame>
    </p:spTree>
    <p:extLst>
      <p:ext uri="{BB962C8B-B14F-4D97-AF65-F5344CB8AC3E}">
        <p14:creationId xmlns:p14="http://schemas.microsoft.com/office/powerpoint/2010/main" val="369600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484667" y="346113"/>
            <a:ext cx="76687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Table of Contents</a:t>
            </a:r>
          </a:p>
        </p:txBody>
      </p:sp>
      <p:graphicFrame>
        <p:nvGraphicFramePr>
          <p:cNvPr id="2" name="Table 1">
            <a:extLst>
              <a:ext uri="{FF2B5EF4-FFF2-40B4-BE49-F238E27FC236}">
                <a16:creationId xmlns:a16="http://schemas.microsoft.com/office/drawing/2014/main" id="{DDB629EF-8025-474E-8137-0B1928B06B21}"/>
              </a:ext>
            </a:extLst>
          </p:cNvPr>
          <p:cNvGraphicFramePr>
            <a:graphicFrameLocks noGrp="1"/>
          </p:cNvGraphicFramePr>
          <p:nvPr>
            <p:extLst>
              <p:ext uri="{D42A27DB-BD31-4B8C-83A1-F6EECF244321}">
                <p14:modId xmlns:p14="http://schemas.microsoft.com/office/powerpoint/2010/main" val="4239214265"/>
              </p:ext>
            </p:extLst>
          </p:nvPr>
        </p:nvGraphicFramePr>
        <p:xfrm>
          <a:off x="616863" y="1010897"/>
          <a:ext cx="8705088" cy="1920240"/>
        </p:xfrm>
        <a:graphic>
          <a:graphicData uri="http://schemas.openxmlformats.org/drawingml/2006/table">
            <a:tbl>
              <a:tblPr firstRow="1" bandRow="1">
                <a:tableStyleId>{3B4B98B0-60AC-42C2-AFA5-B58CD77FA1E5}</a:tableStyleId>
              </a:tblPr>
              <a:tblGrid>
                <a:gridCol w="1005840">
                  <a:extLst>
                    <a:ext uri="{9D8B030D-6E8A-4147-A177-3AD203B41FA5}">
                      <a16:colId xmlns:a16="http://schemas.microsoft.com/office/drawing/2014/main" val="3998063761"/>
                    </a:ext>
                  </a:extLst>
                </a:gridCol>
                <a:gridCol w="6693408">
                  <a:extLst>
                    <a:ext uri="{9D8B030D-6E8A-4147-A177-3AD203B41FA5}">
                      <a16:colId xmlns:a16="http://schemas.microsoft.com/office/drawing/2014/main" val="3178255517"/>
                    </a:ext>
                  </a:extLst>
                </a:gridCol>
                <a:gridCol w="1005840">
                  <a:extLst>
                    <a:ext uri="{9D8B030D-6E8A-4147-A177-3AD203B41FA5}">
                      <a16:colId xmlns:a16="http://schemas.microsoft.com/office/drawing/2014/main" val="486578825"/>
                    </a:ext>
                  </a:extLst>
                </a:gridCol>
              </a:tblGrid>
              <a:tr h="142217">
                <a:tc>
                  <a:txBody>
                    <a:bodyPr/>
                    <a:lstStyle/>
                    <a:p>
                      <a:pPr algn="ctr"/>
                      <a:r>
                        <a:rPr lang="en-US" sz="1200" dirty="0" err="1"/>
                        <a:t>SNo</a:t>
                      </a:r>
                      <a:r>
                        <a:rPr lang="en-US" sz="1200" dirty="0"/>
                        <a:t>.</a:t>
                      </a:r>
                    </a:p>
                  </a:txBody>
                  <a:tcPr/>
                </a:tc>
                <a:tc>
                  <a:txBody>
                    <a:bodyPr/>
                    <a:lstStyle/>
                    <a:p>
                      <a:r>
                        <a:rPr lang="en-US" sz="1200" dirty="0"/>
                        <a:t>Description</a:t>
                      </a:r>
                    </a:p>
                  </a:txBody>
                  <a:tcPr/>
                </a:tc>
                <a:tc>
                  <a:txBody>
                    <a:bodyPr/>
                    <a:lstStyle/>
                    <a:p>
                      <a:pPr algn="ctr"/>
                      <a:r>
                        <a:rPr lang="en-US" sz="1200" dirty="0"/>
                        <a:t>Slide No.</a:t>
                      </a:r>
                    </a:p>
                  </a:txBody>
                  <a:tcPr/>
                </a:tc>
                <a:extLst>
                  <a:ext uri="{0D108BD9-81ED-4DB2-BD59-A6C34878D82A}">
                    <a16:rowId xmlns:a16="http://schemas.microsoft.com/office/drawing/2014/main" val="2669981582"/>
                  </a:ext>
                </a:extLst>
              </a:tr>
              <a:tr h="274320">
                <a:tc>
                  <a:txBody>
                    <a:bodyPr/>
                    <a:lstStyle/>
                    <a:p>
                      <a:pPr algn="ctr"/>
                      <a:r>
                        <a:rPr lang="en-US" sz="1200" dirty="0"/>
                        <a:t>1</a:t>
                      </a:r>
                    </a:p>
                  </a:txBody>
                  <a:tcPr/>
                </a:tc>
                <a:tc>
                  <a:txBody>
                    <a:bodyPr/>
                    <a:lstStyle/>
                    <a:p>
                      <a:r>
                        <a:rPr lang="en-US" sz="1200" dirty="0"/>
                        <a:t>xxx</a:t>
                      </a:r>
                    </a:p>
                  </a:txBody>
                  <a:tcPr/>
                </a:tc>
                <a:tc>
                  <a:txBody>
                    <a:bodyPr/>
                    <a:lstStyle/>
                    <a:p>
                      <a:pPr algn="ctr"/>
                      <a:endParaRPr lang="en-US" sz="1200" dirty="0"/>
                    </a:p>
                  </a:txBody>
                  <a:tcPr/>
                </a:tc>
                <a:extLst>
                  <a:ext uri="{0D108BD9-81ED-4DB2-BD59-A6C34878D82A}">
                    <a16:rowId xmlns:a16="http://schemas.microsoft.com/office/drawing/2014/main" val="677854420"/>
                  </a:ext>
                </a:extLst>
              </a:tr>
              <a:tr h="274320">
                <a:tc>
                  <a:txBody>
                    <a:bodyPr/>
                    <a:lstStyle/>
                    <a:p>
                      <a:pPr algn="ctr"/>
                      <a:r>
                        <a:rPr lang="en-US" sz="1200" dirty="0"/>
                        <a:t>2</a:t>
                      </a:r>
                    </a:p>
                  </a:txBody>
                  <a:tcPr/>
                </a:tc>
                <a:tc>
                  <a:txBody>
                    <a:bodyPr/>
                    <a:lstStyle/>
                    <a:p>
                      <a:r>
                        <a:rPr lang="en-US" sz="1200" dirty="0"/>
                        <a:t>xxx</a:t>
                      </a:r>
                    </a:p>
                  </a:txBody>
                  <a:tcPr/>
                </a:tc>
                <a:tc>
                  <a:txBody>
                    <a:bodyPr/>
                    <a:lstStyle/>
                    <a:p>
                      <a:pPr algn="ctr"/>
                      <a:endParaRPr lang="en-US" sz="1200" dirty="0"/>
                    </a:p>
                  </a:txBody>
                  <a:tcPr/>
                </a:tc>
                <a:extLst>
                  <a:ext uri="{0D108BD9-81ED-4DB2-BD59-A6C34878D82A}">
                    <a16:rowId xmlns:a16="http://schemas.microsoft.com/office/drawing/2014/main" val="1370105079"/>
                  </a:ext>
                </a:extLst>
              </a:tr>
              <a:tr h="274320">
                <a:tc>
                  <a:txBody>
                    <a:bodyPr/>
                    <a:lstStyle/>
                    <a:p>
                      <a:pPr algn="ctr"/>
                      <a:r>
                        <a:rPr lang="en-US" sz="1200" dirty="0"/>
                        <a:t>3</a:t>
                      </a:r>
                    </a:p>
                  </a:txBody>
                  <a:tcPr/>
                </a:tc>
                <a:tc>
                  <a:txBody>
                    <a:bodyPr/>
                    <a:lstStyle/>
                    <a:p>
                      <a:r>
                        <a:rPr lang="en-US" sz="1200" dirty="0"/>
                        <a:t>xx</a:t>
                      </a:r>
                    </a:p>
                  </a:txBody>
                  <a:tcPr/>
                </a:tc>
                <a:tc>
                  <a:txBody>
                    <a:bodyPr/>
                    <a:lstStyle/>
                    <a:p>
                      <a:pPr algn="ctr"/>
                      <a:endParaRPr lang="en-US" sz="1200" dirty="0"/>
                    </a:p>
                  </a:txBody>
                  <a:tcPr/>
                </a:tc>
                <a:extLst>
                  <a:ext uri="{0D108BD9-81ED-4DB2-BD59-A6C34878D82A}">
                    <a16:rowId xmlns:a16="http://schemas.microsoft.com/office/drawing/2014/main" val="1974461215"/>
                  </a:ext>
                </a:extLst>
              </a:tr>
              <a:tr h="274320">
                <a:tc>
                  <a:txBody>
                    <a:bodyPr/>
                    <a:lstStyle/>
                    <a:p>
                      <a:pPr algn="ctr"/>
                      <a:r>
                        <a:rPr lang="en-US" sz="1200" dirty="0"/>
                        <a:t>4</a:t>
                      </a:r>
                    </a:p>
                  </a:txBody>
                  <a:tcPr/>
                </a:tc>
                <a:tc>
                  <a:txBody>
                    <a:bodyPr/>
                    <a:lstStyle/>
                    <a:p>
                      <a:r>
                        <a:rPr lang="en-US" sz="1200" dirty="0"/>
                        <a:t>xxx</a:t>
                      </a:r>
                    </a:p>
                  </a:txBody>
                  <a:tcPr/>
                </a:tc>
                <a:tc>
                  <a:txBody>
                    <a:bodyPr/>
                    <a:lstStyle/>
                    <a:p>
                      <a:pPr algn="ctr"/>
                      <a:endParaRPr lang="en-US" sz="1200" dirty="0"/>
                    </a:p>
                  </a:txBody>
                  <a:tcPr/>
                </a:tc>
                <a:extLst>
                  <a:ext uri="{0D108BD9-81ED-4DB2-BD59-A6C34878D82A}">
                    <a16:rowId xmlns:a16="http://schemas.microsoft.com/office/drawing/2014/main" val="2397552418"/>
                  </a:ext>
                </a:extLst>
              </a:tr>
              <a:tr h="274320">
                <a:tc>
                  <a:txBody>
                    <a:bodyPr/>
                    <a:lstStyle/>
                    <a:p>
                      <a:pPr algn="ctr"/>
                      <a:r>
                        <a:rPr lang="en-US" sz="1200" dirty="0"/>
                        <a:t>5</a:t>
                      </a:r>
                    </a:p>
                  </a:txBody>
                  <a:tcPr/>
                </a:tc>
                <a:tc>
                  <a:txBody>
                    <a:bodyPr/>
                    <a:lstStyle/>
                    <a:p>
                      <a:r>
                        <a:rPr lang="en-US" sz="1200" dirty="0"/>
                        <a:t>xxx</a:t>
                      </a:r>
                    </a:p>
                  </a:txBody>
                  <a:tcPr/>
                </a:tc>
                <a:tc>
                  <a:txBody>
                    <a:bodyPr/>
                    <a:lstStyle/>
                    <a:p>
                      <a:pPr algn="ctr"/>
                      <a:endParaRPr lang="en-US" sz="1200" dirty="0"/>
                    </a:p>
                  </a:txBody>
                  <a:tcPr/>
                </a:tc>
                <a:extLst>
                  <a:ext uri="{0D108BD9-81ED-4DB2-BD59-A6C34878D82A}">
                    <a16:rowId xmlns:a16="http://schemas.microsoft.com/office/drawing/2014/main" val="566619348"/>
                  </a:ext>
                </a:extLst>
              </a:tr>
              <a:tr h="274320">
                <a:tc>
                  <a:txBody>
                    <a:bodyPr/>
                    <a:lstStyle/>
                    <a:p>
                      <a:pPr algn="ctr"/>
                      <a:r>
                        <a:rPr lang="en-US" sz="1200" dirty="0"/>
                        <a:t>6</a:t>
                      </a:r>
                    </a:p>
                  </a:txBody>
                  <a:tcPr/>
                </a:tc>
                <a:tc>
                  <a:txBody>
                    <a:bodyPr/>
                    <a:lstStyle/>
                    <a:p>
                      <a:r>
                        <a:rPr lang="en-US" sz="1200" dirty="0"/>
                        <a:t>xxx</a:t>
                      </a:r>
                    </a:p>
                  </a:txBody>
                  <a:tcPr/>
                </a:tc>
                <a:tc>
                  <a:txBody>
                    <a:bodyPr/>
                    <a:lstStyle/>
                    <a:p>
                      <a:pPr algn="ctr"/>
                      <a:endParaRPr lang="en-US" sz="1200" dirty="0"/>
                    </a:p>
                  </a:txBody>
                  <a:tcPr/>
                </a:tc>
                <a:extLst>
                  <a:ext uri="{0D108BD9-81ED-4DB2-BD59-A6C34878D82A}">
                    <a16:rowId xmlns:a16="http://schemas.microsoft.com/office/drawing/2014/main" val="2729684051"/>
                  </a:ext>
                </a:extLst>
              </a:tr>
            </a:tbl>
          </a:graphicData>
        </a:graphic>
      </p:graphicFrame>
    </p:spTree>
    <p:extLst>
      <p:ext uri="{BB962C8B-B14F-4D97-AF65-F5344CB8AC3E}">
        <p14:creationId xmlns:p14="http://schemas.microsoft.com/office/powerpoint/2010/main" val="3559038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9 – Operator</a:t>
            </a: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Operator precedence</a:t>
            </a:r>
          </a:p>
        </p:txBody>
      </p:sp>
      <p:graphicFrame>
        <p:nvGraphicFramePr>
          <p:cNvPr id="5" name="Table 4">
            <a:extLst>
              <a:ext uri="{FF2B5EF4-FFF2-40B4-BE49-F238E27FC236}">
                <a16:creationId xmlns:a16="http://schemas.microsoft.com/office/drawing/2014/main" id="{8F7403DE-CCB3-4C5B-9DC6-CD52CB7FA927}"/>
              </a:ext>
            </a:extLst>
          </p:cNvPr>
          <p:cNvGraphicFramePr>
            <a:graphicFrameLocks noGrp="1"/>
          </p:cNvGraphicFramePr>
          <p:nvPr>
            <p:extLst>
              <p:ext uri="{D42A27DB-BD31-4B8C-83A1-F6EECF244321}">
                <p14:modId xmlns:p14="http://schemas.microsoft.com/office/powerpoint/2010/main" val="2388845805"/>
              </p:ext>
            </p:extLst>
          </p:nvPr>
        </p:nvGraphicFramePr>
        <p:xfrm>
          <a:off x="616863" y="1447800"/>
          <a:ext cx="3345538" cy="4820920"/>
        </p:xfrm>
        <a:graphic>
          <a:graphicData uri="http://schemas.openxmlformats.org/drawingml/2006/table">
            <a:tbl>
              <a:tblPr firstRow="1" bandRow="1">
                <a:tableStyleId>{0E3FDE45-AF77-4B5C-9715-49D594BDF05E}</a:tableStyleId>
              </a:tblPr>
              <a:tblGrid>
                <a:gridCol w="1672769">
                  <a:extLst>
                    <a:ext uri="{9D8B030D-6E8A-4147-A177-3AD203B41FA5}">
                      <a16:colId xmlns:a16="http://schemas.microsoft.com/office/drawing/2014/main" val="3715387153"/>
                    </a:ext>
                  </a:extLst>
                </a:gridCol>
                <a:gridCol w="1672769">
                  <a:extLst>
                    <a:ext uri="{9D8B030D-6E8A-4147-A177-3AD203B41FA5}">
                      <a16:colId xmlns:a16="http://schemas.microsoft.com/office/drawing/2014/main" val="4181549389"/>
                    </a:ext>
                  </a:extLst>
                </a:gridCol>
              </a:tblGrid>
              <a:tr h="37084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tc>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3344142477"/>
                  </a:ext>
                </a:extLst>
              </a:tr>
              <a:tr h="37084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 -</a:t>
                      </a:r>
                    </a:p>
                  </a:txBody>
                  <a:tcPr marL="68580" marR="68580" marT="0" marB="0"/>
                </a:tc>
                <a:extLst>
                  <a:ext uri="{0D108BD9-81ED-4DB2-BD59-A6C34878D82A}">
                    <a16:rowId xmlns:a16="http://schemas.microsoft.com/office/drawing/2014/main" val="2632716492"/>
                  </a:ext>
                </a:extLst>
              </a:tr>
              <a:tr h="37084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 %, //</a:t>
                      </a:r>
                    </a:p>
                  </a:txBody>
                  <a:tcPr marL="68580" marR="68580" marT="0" marB="0"/>
                </a:tc>
                <a:extLst>
                  <a:ext uri="{0D108BD9-81ED-4DB2-BD59-A6C34878D82A}">
                    <a16:rowId xmlns:a16="http://schemas.microsoft.com/office/drawing/2014/main" val="2023543005"/>
                  </a:ext>
                </a:extLst>
              </a:tr>
              <a:tr h="37084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2196780178"/>
                  </a:ext>
                </a:extLst>
              </a:tr>
              <a:tr h="37084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&gt;&gt;, &lt;&lt;</a:t>
                      </a:r>
                    </a:p>
                  </a:txBody>
                  <a:tcPr marL="68580" marR="68580" marT="0" marB="0"/>
                </a:tc>
                <a:extLst>
                  <a:ext uri="{0D108BD9-81ED-4DB2-BD59-A6C34878D82A}">
                    <a16:rowId xmlns:a16="http://schemas.microsoft.com/office/drawing/2014/main" val="2915486172"/>
                  </a:ext>
                </a:extLst>
              </a:tr>
              <a:tr h="37084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&amp;</a:t>
                      </a:r>
                    </a:p>
                  </a:txBody>
                  <a:tcPr marL="68580" marR="68580" marT="0" marB="0"/>
                </a:tc>
                <a:extLst>
                  <a:ext uri="{0D108BD9-81ED-4DB2-BD59-A6C34878D82A}">
                    <a16:rowId xmlns:a16="http://schemas.microsoft.com/office/drawing/2014/main" val="2366569499"/>
                  </a:ext>
                </a:extLst>
              </a:tr>
              <a:tr h="37084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tc>
                <a:extLst>
                  <a:ext uri="{0D108BD9-81ED-4DB2-BD59-A6C34878D82A}">
                    <a16:rowId xmlns:a16="http://schemas.microsoft.com/office/drawing/2014/main" val="469443963"/>
                  </a:ext>
                </a:extLst>
              </a:tr>
              <a:tr h="37084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&lt;=, &lt;, &gt;, &gt;=,</a:t>
                      </a:r>
                    </a:p>
                  </a:txBody>
                  <a:tcPr marL="68580" marR="68580" marT="0" marB="0"/>
                </a:tc>
                <a:extLst>
                  <a:ext uri="{0D108BD9-81ED-4DB2-BD59-A6C34878D82A}">
                    <a16:rowId xmlns:a16="http://schemas.microsoft.com/office/drawing/2014/main" val="3569916050"/>
                  </a:ext>
                </a:extLst>
              </a:tr>
              <a:tr h="37084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&lt;&gt;, ==, !=,</a:t>
                      </a:r>
                    </a:p>
                  </a:txBody>
                  <a:tcPr marL="68580" marR="68580" marT="0" marB="0"/>
                </a:tc>
                <a:extLst>
                  <a:ext uri="{0D108BD9-81ED-4DB2-BD59-A6C34878D82A}">
                    <a16:rowId xmlns:a16="http://schemas.microsoft.com/office/drawing/2014/main" val="988171423"/>
                  </a:ext>
                </a:extLst>
              </a:tr>
              <a:tr h="37084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 /=, //=, -=, +=, *=, **=</a:t>
                      </a:r>
                    </a:p>
                  </a:txBody>
                  <a:tcPr marL="68580" marR="68580" marT="0" marB="0"/>
                </a:tc>
                <a:extLst>
                  <a:ext uri="{0D108BD9-81ED-4DB2-BD59-A6C34878D82A}">
                    <a16:rowId xmlns:a16="http://schemas.microsoft.com/office/drawing/2014/main" val="374485240"/>
                  </a:ext>
                </a:extLst>
              </a:tr>
              <a:tr h="37084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is, is not</a:t>
                      </a:r>
                    </a:p>
                  </a:txBody>
                  <a:tcPr marL="68580" marR="68580" marT="0" marB="0"/>
                </a:tc>
                <a:extLst>
                  <a:ext uri="{0D108BD9-81ED-4DB2-BD59-A6C34878D82A}">
                    <a16:rowId xmlns:a16="http://schemas.microsoft.com/office/drawing/2014/main" val="383132122"/>
                  </a:ext>
                </a:extLst>
              </a:tr>
              <a:tr h="37084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12</a:t>
                      </a:r>
                    </a:p>
                  </a:txBody>
                  <a:tcPr marL="68580" marR="68580" marT="0" marB="0"/>
                </a:tc>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in, not in</a:t>
                      </a:r>
                    </a:p>
                  </a:txBody>
                  <a:tcPr marL="68580" marR="68580" marT="0" marB="0"/>
                </a:tc>
                <a:extLst>
                  <a:ext uri="{0D108BD9-81ED-4DB2-BD59-A6C34878D82A}">
                    <a16:rowId xmlns:a16="http://schemas.microsoft.com/office/drawing/2014/main" val="4148993996"/>
                  </a:ext>
                </a:extLst>
              </a:tr>
              <a:tr h="37084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13</a:t>
                      </a:r>
                    </a:p>
                  </a:txBody>
                  <a:tcPr marL="68580" marR="68580" marT="0" marB="0"/>
                </a:tc>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not, or and</a:t>
                      </a:r>
                    </a:p>
                  </a:txBody>
                  <a:tcPr marL="68580" marR="68580" marT="0" marB="0"/>
                </a:tc>
                <a:extLst>
                  <a:ext uri="{0D108BD9-81ED-4DB2-BD59-A6C34878D82A}">
                    <a16:rowId xmlns:a16="http://schemas.microsoft.com/office/drawing/2014/main" val="2124225928"/>
                  </a:ext>
                </a:extLst>
              </a:tr>
            </a:tbl>
          </a:graphicData>
        </a:graphic>
      </p:graphicFrame>
    </p:spTree>
    <p:extLst>
      <p:ext uri="{BB962C8B-B14F-4D97-AF65-F5344CB8AC3E}">
        <p14:creationId xmlns:p14="http://schemas.microsoft.com/office/powerpoint/2010/main" val="3267513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10 – Conditional Block</a:t>
            </a:r>
          </a:p>
        </p:txBody>
      </p:sp>
      <p:sp>
        <p:nvSpPr>
          <p:cNvPr id="15" name="TextBox 112"/>
          <p:cNvSpPr txBox="1">
            <a:spLocks noChangeArrowheads="1"/>
          </p:cNvSpPr>
          <p:nvPr/>
        </p:nvSpPr>
        <p:spPr bwMode="auto">
          <a:xfrm>
            <a:off x="616863" y="1447800"/>
            <a:ext cx="8686800" cy="3041858"/>
          </a:xfrm>
          <a:prstGeom prst="rect">
            <a:avLst/>
          </a:prstGeom>
          <a:noFill/>
          <a:ln w="9525">
            <a:noFill/>
            <a:miter lim="800000"/>
            <a:headEnd/>
            <a:tailEnd/>
          </a:ln>
        </p:spPr>
        <p:txBody>
          <a:bodyPr wrap="square" lIns="0" rIns="0">
            <a:spAutoFit/>
          </a:bodyPr>
          <a:lstStyle/>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Note: Python programming language assumes any non-zero and non-null values as TRUE, and if it is either zero or null, then it is assumed as FALSE value</a:t>
            </a: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Example</a:t>
            </a: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228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If Else</a:t>
            </a:r>
          </a:p>
        </p:txBody>
      </p:sp>
      <p:pic>
        <p:nvPicPr>
          <p:cNvPr id="6" name="Picture 5" descr="A close up of a screen&#10;&#10;Description generated with very high confidence">
            <a:extLst>
              <a:ext uri="{FF2B5EF4-FFF2-40B4-BE49-F238E27FC236}">
                <a16:creationId xmlns:a16="http://schemas.microsoft.com/office/drawing/2014/main" id="{319DAF1C-B976-485B-A8D1-912ABCC9B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191" y="2078422"/>
            <a:ext cx="3952875" cy="1062344"/>
          </a:xfrm>
          <a:prstGeom prst="rect">
            <a:avLst/>
          </a:prstGeom>
        </p:spPr>
      </p:pic>
      <p:sp>
        <p:nvSpPr>
          <p:cNvPr id="11" name="Arrow: Down 10">
            <a:extLst>
              <a:ext uri="{FF2B5EF4-FFF2-40B4-BE49-F238E27FC236}">
                <a16:creationId xmlns:a16="http://schemas.microsoft.com/office/drawing/2014/main" id="{40BA799C-9CC2-45E7-9525-3304306DFE43}"/>
              </a:ext>
            </a:extLst>
          </p:cNvPr>
          <p:cNvSpPr/>
          <p:nvPr/>
        </p:nvSpPr>
        <p:spPr>
          <a:xfrm>
            <a:off x="7115175" y="1855742"/>
            <a:ext cx="85725" cy="666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Diamond 11">
            <a:extLst>
              <a:ext uri="{FF2B5EF4-FFF2-40B4-BE49-F238E27FC236}">
                <a16:creationId xmlns:a16="http://schemas.microsoft.com/office/drawing/2014/main" id="{5AE5CBCD-1197-4945-A9BF-B722DC11623A}"/>
              </a:ext>
            </a:extLst>
          </p:cNvPr>
          <p:cNvSpPr/>
          <p:nvPr/>
        </p:nvSpPr>
        <p:spPr>
          <a:xfrm>
            <a:off x="6400800" y="2541542"/>
            <a:ext cx="1514476" cy="8243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Condition</a:t>
            </a:r>
          </a:p>
        </p:txBody>
      </p:sp>
      <p:sp>
        <p:nvSpPr>
          <p:cNvPr id="13" name="Arrow: Right 12">
            <a:extLst>
              <a:ext uri="{FF2B5EF4-FFF2-40B4-BE49-F238E27FC236}">
                <a16:creationId xmlns:a16="http://schemas.microsoft.com/office/drawing/2014/main" id="{39DFC0EF-36BE-4509-80AE-11D52AA07947}"/>
              </a:ext>
            </a:extLst>
          </p:cNvPr>
          <p:cNvSpPr/>
          <p:nvPr/>
        </p:nvSpPr>
        <p:spPr>
          <a:xfrm>
            <a:off x="7841599" y="2889691"/>
            <a:ext cx="1238250" cy="952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Arrow: Down 13">
            <a:extLst>
              <a:ext uri="{FF2B5EF4-FFF2-40B4-BE49-F238E27FC236}">
                <a16:creationId xmlns:a16="http://schemas.microsoft.com/office/drawing/2014/main" id="{DE6E6FD5-CF3E-4FC7-B298-2BC62F366D68}"/>
              </a:ext>
            </a:extLst>
          </p:cNvPr>
          <p:cNvSpPr/>
          <p:nvPr/>
        </p:nvSpPr>
        <p:spPr>
          <a:xfrm>
            <a:off x="8965549" y="3000104"/>
            <a:ext cx="114300" cy="723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15">
            <a:extLst>
              <a:ext uri="{FF2B5EF4-FFF2-40B4-BE49-F238E27FC236}">
                <a16:creationId xmlns:a16="http://schemas.microsoft.com/office/drawing/2014/main" id="{EF32908B-250B-4A6F-BF1B-2EFC6BC1101A}"/>
              </a:ext>
            </a:extLst>
          </p:cNvPr>
          <p:cNvSpPr/>
          <p:nvPr/>
        </p:nvSpPr>
        <p:spPr>
          <a:xfrm>
            <a:off x="7794927" y="3742996"/>
            <a:ext cx="1514475" cy="60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Else condition block</a:t>
            </a:r>
          </a:p>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False</a:t>
            </a:r>
          </a:p>
        </p:txBody>
      </p:sp>
      <p:sp>
        <p:nvSpPr>
          <p:cNvPr id="17" name="Arrow: Down 16">
            <a:extLst>
              <a:ext uri="{FF2B5EF4-FFF2-40B4-BE49-F238E27FC236}">
                <a16:creationId xmlns:a16="http://schemas.microsoft.com/office/drawing/2014/main" id="{9A77D90F-D4D4-4EE3-9437-6888C5B09701}"/>
              </a:ext>
            </a:extLst>
          </p:cNvPr>
          <p:cNvSpPr/>
          <p:nvPr/>
        </p:nvSpPr>
        <p:spPr>
          <a:xfrm>
            <a:off x="8994124" y="4356279"/>
            <a:ext cx="85725" cy="323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Arrow: Down 17">
            <a:extLst>
              <a:ext uri="{FF2B5EF4-FFF2-40B4-BE49-F238E27FC236}">
                <a16:creationId xmlns:a16="http://schemas.microsoft.com/office/drawing/2014/main" id="{903B1164-A927-4386-B957-DB59694AA7E8}"/>
              </a:ext>
            </a:extLst>
          </p:cNvPr>
          <p:cNvSpPr/>
          <p:nvPr/>
        </p:nvSpPr>
        <p:spPr>
          <a:xfrm>
            <a:off x="7141203" y="3414750"/>
            <a:ext cx="85725" cy="323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Rectangle 18">
            <a:extLst>
              <a:ext uri="{FF2B5EF4-FFF2-40B4-BE49-F238E27FC236}">
                <a16:creationId xmlns:a16="http://schemas.microsoft.com/office/drawing/2014/main" id="{0A7AFAEC-07F6-47F8-AF3E-4693F61B9ED2}"/>
              </a:ext>
            </a:extLst>
          </p:cNvPr>
          <p:cNvSpPr/>
          <p:nvPr/>
        </p:nvSpPr>
        <p:spPr>
          <a:xfrm>
            <a:off x="6162543" y="3754786"/>
            <a:ext cx="1409700" cy="619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If Condition block</a:t>
            </a:r>
          </a:p>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True</a:t>
            </a:r>
          </a:p>
        </p:txBody>
      </p:sp>
      <p:sp>
        <p:nvSpPr>
          <p:cNvPr id="20" name="Arrow: Down 19">
            <a:extLst>
              <a:ext uri="{FF2B5EF4-FFF2-40B4-BE49-F238E27FC236}">
                <a16:creationId xmlns:a16="http://schemas.microsoft.com/office/drawing/2014/main" id="{E849B789-A2A1-40A5-A0A1-E2D46F3E65D0}"/>
              </a:ext>
            </a:extLst>
          </p:cNvPr>
          <p:cNvSpPr/>
          <p:nvPr/>
        </p:nvSpPr>
        <p:spPr>
          <a:xfrm>
            <a:off x="7184065" y="4387673"/>
            <a:ext cx="45085" cy="3714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202053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10 – Loops</a:t>
            </a:r>
          </a:p>
        </p:txBody>
      </p:sp>
      <p:sp>
        <p:nvSpPr>
          <p:cNvPr id="15" name="TextBox 112"/>
          <p:cNvSpPr txBox="1">
            <a:spLocks noChangeArrowheads="1"/>
          </p:cNvSpPr>
          <p:nvPr/>
        </p:nvSpPr>
        <p:spPr bwMode="auto">
          <a:xfrm>
            <a:off x="616863" y="1447800"/>
            <a:ext cx="8686800" cy="4837222"/>
          </a:xfrm>
          <a:prstGeom prst="rect">
            <a:avLst/>
          </a:prstGeom>
          <a:noFill/>
          <a:ln w="9525">
            <a:noFill/>
            <a:miter lim="800000"/>
            <a:headEnd/>
            <a:tailEnd/>
          </a:ln>
        </p:spPr>
        <p:txBody>
          <a:bodyPr wrap="square" lIns="0" rIns="0">
            <a:spAutoFit/>
          </a:bodyPr>
          <a:lstStyle/>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Repeats a statement or group of statements while a given condition is TRUE. It tests the condition before executing the loop body.</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Example</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Calibri" panose="020F0502020204030204" pitchFamily="34" charset="0"/>
                <a:ea typeface="Calibri" panose="020F0502020204030204" pitchFamily="34" charset="0"/>
                <a:cs typeface="Times New Roman" panose="02020603050405020304" pitchFamily="18" charset="0"/>
              </a:rPr>
              <a:t>Note: You can also use the else statement with while loop</a:t>
            </a: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228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While</a:t>
            </a:r>
          </a:p>
        </p:txBody>
      </p:sp>
      <p:sp>
        <p:nvSpPr>
          <p:cNvPr id="11" name="Arrow: Down 10">
            <a:extLst>
              <a:ext uri="{FF2B5EF4-FFF2-40B4-BE49-F238E27FC236}">
                <a16:creationId xmlns:a16="http://schemas.microsoft.com/office/drawing/2014/main" id="{40BA799C-9CC2-45E7-9525-3304306DFE43}"/>
              </a:ext>
            </a:extLst>
          </p:cNvPr>
          <p:cNvSpPr/>
          <p:nvPr/>
        </p:nvSpPr>
        <p:spPr>
          <a:xfrm>
            <a:off x="7115175" y="1855742"/>
            <a:ext cx="85725" cy="666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Diamond 11">
            <a:extLst>
              <a:ext uri="{FF2B5EF4-FFF2-40B4-BE49-F238E27FC236}">
                <a16:creationId xmlns:a16="http://schemas.microsoft.com/office/drawing/2014/main" id="{5AE5CBCD-1197-4945-A9BF-B722DC11623A}"/>
              </a:ext>
            </a:extLst>
          </p:cNvPr>
          <p:cNvSpPr/>
          <p:nvPr/>
        </p:nvSpPr>
        <p:spPr>
          <a:xfrm>
            <a:off x="6400800" y="2541542"/>
            <a:ext cx="1514476" cy="8243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Condition</a:t>
            </a:r>
          </a:p>
        </p:txBody>
      </p:sp>
      <p:sp>
        <p:nvSpPr>
          <p:cNvPr id="21" name="Rectangle 20">
            <a:extLst>
              <a:ext uri="{FF2B5EF4-FFF2-40B4-BE49-F238E27FC236}">
                <a16:creationId xmlns:a16="http://schemas.microsoft.com/office/drawing/2014/main" id="{8C2949E6-810A-402E-8ABB-B7DA84E08F6A}"/>
              </a:ext>
            </a:extLst>
          </p:cNvPr>
          <p:cNvSpPr/>
          <p:nvPr/>
        </p:nvSpPr>
        <p:spPr>
          <a:xfrm>
            <a:off x="6600826" y="4341996"/>
            <a:ext cx="131445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Conditional block</a:t>
            </a:r>
          </a:p>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Execute until condition is True</a:t>
            </a:r>
          </a:p>
        </p:txBody>
      </p:sp>
      <p:sp>
        <p:nvSpPr>
          <p:cNvPr id="22" name="Arrow: Down 21">
            <a:extLst>
              <a:ext uri="{FF2B5EF4-FFF2-40B4-BE49-F238E27FC236}">
                <a16:creationId xmlns:a16="http://schemas.microsoft.com/office/drawing/2014/main" id="{9B1D3492-39CA-41CF-8C02-F3690DC6D5DB}"/>
              </a:ext>
            </a:extLst>
          </p:cNvPr>
          <p:cNvSpPr/>
          <p:nvPr/>
        </p:nvSpPr>
        <p:spPr>
          <a:xfrm>
            <a:off x="7134225" y="3384933"/>
            <a:ext cx="66675" cy="9048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Arrow: Curved Up 22">
            <a:extLst>
              <a:ext uri="{FF2B5EF4-FFF2-40B4-BE49-F238E27FC236}">
                <a16:creationId xmlns:a16="http://schemas.microsoft.com/office/drawing/2014/main" id="{38A176F0-49AD-486E-99FA-AAA6808693B9}"/>
              </a:ext>
            </a:extLst>
          </p:cNvPr>
          <p:cNvSpPr/>
          <p:nvPr/>
        </p:nvSpPr>
        <p:spPr>
          <a:xfrm rot="16200000">
            <a:off x="7362825" y="3456370"/>
            <a:ext cx="2038350" cy="762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Arrow: Left 23">
            <a:extLst>
              <a:ext uri="{FF2B5EF4-FFF2-40B4-BE49-F238E27FC236}">
                <a16:creationId xmlns:a16="http://schemas.microsoft.com/office/drawing/2014/main" id="{A6D64487-3229-4973-A4F5-2F059A4F6847}"/>
              </a:ext>
            </a:extLst>
          </p:cNvPr>
          <p:cNvSpPr/>
          <p:nvPr/>
        </p:nvSpPr>
        <p:spPr>
          <a:xfrm>
            <a:off x="5088612" y="2906087"/>
            <a:ext cx="1543050" cy="952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Arrow: Down 24">
            <a:extLst>
              <a:ext uri="{FF2B5EF4-FFF2-40B4-BE49-F238E27FC236}">
                <a16:creationId xmlns:a16="http://schemas.microsoft.com/office/drawing/2014/main" id="{C8E3EAD1-80DD-4403-8B9C-0DD4204F1739}"/>
              </a:ext>
            </a:extLst>
          </p:cNvPr>
          <p:cNvSpPr/>
          <p:nvPr/>
        </p:nvSpPr>
        <p:spPr>
          <a:xfrm>
            <a:off x="5104490" y="2974456"/>
            <a:ext cx="47625" cy="2343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3" name="Picture 2" descr="A screen shot of a computer&#10;&#10;Description generated with very high confidence">
            <a:extLst>
              <a:ext uri="{FF2B5EF4-FFF2-40B4-BE49-F238E27FC236}">
                <a16:creationId xmlns:a16="http://schemas.microsoft.com/office/drawing/2014/main" id="{E42751BC-14BE-4BEA-9E68-91963DC00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354" y="1971017"/>
            <a:ext cx="2705478" cy="1562318"/>
          </a:xfrm>
          <a:prstGeom prst="rect">
            <a:avLst/>
          </a:prstGeom>
        </p:spPr>
      </p:pic>
    </p:spTree>
    <p:extLst>
      <p:ext uri="{BB962C8B-B14F-4D97-AF65-F5344CB8AC3E}">
        <p14:creationId xmlns:p14="http://schemas.microsoft.com/office/powerpoint/2010/main" val="378623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10 – Loops</a:t>
            </a:r>
          </a:p>
        </p:txBody>
      </p:sp>
      <p:sp>
        <p:nvSpPr>
          <p:cNvPr id="15" name="TextBox 112"/>
          <p:cNvSpPr txBox="1">
            <a:spLocks noChangeArrowheads="1"/>
          </p:cNvSpPr>
          <p:nvPr/>
        </p:nvSpPr>
        <p:spPr bwMode="auto">
          <a:xfrm>
            <a:off x="616863" y="1447800"/>
            <a:ext cx="8686800" cy="4837222"/>
          </a:xfrm>
          <a:prstGeom prst="rect">
            <a:avLst/>
          </a:prstGeom>
          <a:noFill/>
          <a:ln w="9525">
            <a:noFill/>
            <a:miter lim="800000"/>
            <a:headEnd/>
            <a:tailEnd/>
          </a:ln>
        </p:spPr>
        <p:txBody>
          <a:bodyPr wrap="square" lIns="0" rIns="0">
            <a:spAutoFit/>
          </a:bodyPr>
          <a:lstStyle/>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For loop is used to iterate over a sequence like list, tuple, string.</a:t>
            </a: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Example</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Another Example</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228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For</a:t>
            </a:r>
          </a:p>
        </p:txBody>
      </p:sp>
      <p:sp>
        <p:nvSpPr>
          <p:cNvPr id="11" name="Arrow: Down 10">
            <a:extLst>
              <a:ext uri="{FF2B5EF4-FFF2-40B4-BE49-F238E27FC236}">
                <a16:creationId xmlns:a16="http://schemas.microsoft.com/office/drawing/2014/main" id="{40BA799C-9CC2-45E7-9525-3304306DFE43}"/>
              </a:ext>
            </a:extLst>
          </p:cNvPr>
          <p:cNvSpPr/>
          <p:nvPr/>
        </p:nvSpPr>
        <p:spPr>
          <a:xfrm>
            <a:off x="7115175" y="1855742"/>
            <a:ext cx="85725" cy="666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Diamond 12">
            <a:extLst>
              <a:ext uri="{FF2B5EF4-FFF2-40B4-BE49-F238E27FC236}">
                <a16:creationId xmlns:a16="http://schemas.microsoft.com/office/drawing/2014/main" id="{622ADE59-E3DC-4F5B-A794-D90FDF36B689}"/>
              </a:ext>
            </a:extLst>
          </p:cNvPr>
          <p:cNvSpPr/>
          <p:nvPr/>
        </p:nvSpPr>
        <p:spPr>
          <a:xfrm>
            <a:off x="6262687" y="2522492"/>
            <a:ext cx="1790700" cy="94297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Item from sequence</a:t>
            </a:r>
          </a:p>
        </p:txBody>
      </p:sp>
      <p:sp>
        <p:nvSpPr>
          <p:cNvPr id="14" name="Arrow: Down 13">
            <a:extLst>
              <a:ext uri="{FF2B5EF4-FFF2-40B4-BE49-F238E27FC236}">
                <a16:creationId xmlns:a16="http://schemas.microsoft.com/office/drawing/2014/main" id="{68FE7CE6-CE34-46CA-909C-863061146B43}"/>
              </a:ext>
            </a:extLst>
          </p:cNvPr>
          <p:cNvSpPr/>
          <p:nvPr/>
        </p:nvSpPr>
        <p:spPr>
          <a:xfrm>
            <a:off x="7135494" y="3465467"/>
            <a:ext cx="45085" cy="723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15">
            <a:extLst>
              <a:ext uri="{FF2B5EF4-FFF2-40B4-BE49-F238E27FC236}">
                <a16:creationId xmlns:a16="http://schemas.microsoft.com/office/drawing/2014/main" id="{36C84BF0-35F6-4A4E-B433-9192AAEDBCDB}"/>
              </a:ext>
            </a:extLst>
          </p:cNvPr>
          <p:cNvSpPr/>
          <p:nvPr/>
        </p:nvSpPr>
        <p:spPr>
          <a:xfrm>
            <a:off x="6429375" y="4189367"/>
            <a:ext cx="1543050" cy="238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100" dirty="0">
                <a:effectLst/>
                <a:ea typeface="Calibri" panose="020F0502020204030204" pitchFamily="34" charset="0"/>
                <a:cs typeface="Times New Roman" panose="02020603050405020304" pitchFamily="18" charset="0"/>
              </a:rPr>
              <a:t>Execute the statement</a:t>
            </a:r>
          </a:p>
        </p:txBody>
      </p:sp>
      <p:sp>
        <p:nvSpPr>
          <p:cNvPr id="17" name="Arrow: Bent 16">
            <a:extLst>
              <a:ext uri="{FF2B5EF4-FFF2-40B4-BE49-F238E27FC236}">
                <a16:creationId xmlns:a16="http://schemas.microsoft.com/office/drawing/2014/main" id="{DAD23C98-E600-4B32-8E69-50BDF70FD7CE}"/>
              </a:ext>
            </a:extLst>
          </p:cNvPr>
          <p:cNvSpPr/>
          <p:nvPr/>
        </p:nvSpPr>
        <p:spPr>
          <a:xfrm rot="10800000">
            <a:off x="6446740" y="4480490"/>
            <a:ext cx="723900" cy="28575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Arrow: Curved Down 17">
            <a:extLst>
              <a:ext uri="{FF2B5EF4-FFF2-40B4-BE49-F238E27FC236}">
                <a16:creationId xmlns:a16="http://schemas.microsoft.com/office/drawing/2014/main" id="{C9DC80AE-6542-4D92-8F9E-904E470DA216}"/>
              </a:ext>
            </a:extLst>
          </p:cNvPr>
          <p:cNvSpPr/>
          <p:nvPr/>
        </p:nvSpPr>
        <p:spPr>
          <a:xfrm rot="16200000">
            <a:off x="4601727" y="3285918"/>
            <a:ext cx="2295525" cy="94297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Arrow: Bent 18">
            <a:extLst>
              <a:ext uri="{FF2B5EF4-FFF2-40B4-BE49-F238E27FC236}">
                <a16:creationId xmlns:a16="http://schemas.microsoft.com/office/drawing/2014/main" id="{F97E1F39-1B3E-42C5-AF16-153982D18D8B}"/>
              </a:ext>
            </a:extLst>
          </p:cNvPr>
          <p:cNvSpPr/>
          <p:nvPr/>
        </p:nvSpPr>
        <p:spPr>
          <a:xfrm rot="5400000">
            <a:off x="7335097" y="3607642"/>
            <a:ext cx="2266950" cy="72834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4" name="Picture 3" descr="A close up of a screen&#10;&#10;Description generated with very high confidence">
            <a:extLst>
              <a:ext uri="{FF2B5EF4-FFF2-40B4-BE49-F238E27FC236}">
                <a16:creationId xmlns:a16="http://schemas.microsoft.com/office/drawing/2014/main" id="{E56FA51F-0806-4B36-9CAC-A4A01530A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91" y="1941905"/>
            <a:ext cx="2419448" cy="1305107"/>
          </a:xfrm>
          <a:prstGeom prst="rect">
            <a:avLst/>
          </a:prstGeom>
        </p:spPr>
      </p:pic>
      <p:pic>
        <p:nvPicPr>
          <p:cNvPr id="6" name="Picture 5" descr="A screenshot of a cell phone&#10;&#10;Description generated with high confidence">
            <a:extLst>
              <a:ext uri="{FF2B5EF4-FFF2-40B4-BE49-F238E27FC236}">
                <a16:creationId xmlns:a16="http://schemas.microsoft.com/office/drawing/2014/main" id="{67A43EAB-15F4-4367-ABFC-67AAA8EF3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791" y="3622533"/>
            <a:ext cx="2486372" cy="1371791"/>
          </a:xfrm>
          <a:prstGeom prst="rect">
            <a:avLst/>
          </a:prstGeom>
        </p:spPr>
      </p:pic>
    </p:spTree>
    <p:extLst>
      <p:ext uri="{BB962C8B-B14F-4D97-AF65-F5344CB8AC3E}">
        <p14:creationId xmlns:p14="http://schemas.microsoft.com/office/powerpoint/2010/main" val="1852936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10 – Loops</a:t>
            </a:r>
          </a:p>
        </p:txBody>
      </p:sp>
      <p:sp>
        <p:nvSpPr>
          <p:cNvPr id="15" name="TextBox 112"/>
          <p:cNvSpPr txBox="1">
            <a:spLocks noChangeArrowheads="1"/>
          </p:cNvSpPr>
          <p:nvPr/>
        </p:nvSpPr>
        <p:spPr bwMode="auto">
          <a:xfrm>
            <a:off x="616863" y="1447800"/>
            <a:ext cx="8686800" cy="2875146"/>
          </a:xfrm>
          <a:prstGeom prst="rect">
            <a:avLst/>
          </a:prstGeom>
          <a:noFill/>
          <a:ln w="9525">
            <a:noFill/>
            <a:miter lim="800000"/>
            <a:headEnd/>
            <a:tailEnd/>
          </a:ln>
        </p:spPr>
        <p:txBody>
          <a:bodyPr wrap="square" lIns="0" rIns="0">
            <a:spAutoFit/>
          </a:bodyPr>
          <a:lstStyle/>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228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Loop control statements</a:t>
            </a:r>
          </a:p>
        </p:txBody>
      </p:sp>
      <p:graphicFrame>
        <p:nvGraphicFramePr>
          <p:cNvPr id="2" name="Table 1">
            <a:extLst>
              <a:ext uri="{FF2B5EF4-FFF2-40B4-BE49-F238E27FC236}">
                <a16:creationId xmlns:a16="http://schemas.microsoft.com/office/drawing/2014/main" id="{72256387-89B6-4248-9584-36D0C6585C76}"/>
              </a:ext>
            </a:extLst>
          </p:cNvPr>
          <p:cNvGraphicFramePr>
            <a:graphicFrameLocks noGrp="1"/>
          </p:cNvGraphicFramePr>
          <p:nvPr>
            <p:extLst>
              <p:ext uri="{D42A27DB-BD31-4B8C-83A1-F6EECF244321}">
                <p14:modId xmlns:p14="http://schemas.microsoft.com/office/powerpoint/2010/main" val="3220032781"/>
              </p:ext>
            </p:extLst>
          </p:nvPr>
        </p:nvGraphicFramePr>
        <p:xfrm>
          <a:off x="616863" y="1555832"/>
          <a:ext cx="8686800" cy="1112520"/>
        </p:xfrm>
        <a:graphic>
          <a:graphicData uri="http://schemas.openxmlformats.org/drawingml/2006/table">
            <a:tbl>
              <a:tblPr firstRow="1" bandRow="1">
                <a:tableStyleId>{0E3FDE45-AF77-4B5C-9715-49D594BDF05E}</a:tableStyleId>
              </a:tblPr>
              <a:tblGrid>
                <a:gridCol w="4343400">
                  <a:extLst>
                    <a:ext uri="{9D8B030D-6E8A-4147-A177-3AD203B41FA5}">
                      <a16:colId xmlns:a16="http://schemas.microsoft.com/office/drawing/2014/main" val="3466603000"/>
                    </a:ext>
                  </a:extLst>
                </a:gridCol>
                <a:gridCol w="4343400">
                  <a:extLst>
                    <a:ext uri="{9D8B030D-6E8A-4147-A177-3AD203B41FA5}">
                      <a16:colId xmlns:a16="http://schemas.microsoft.com/office/drawing/2014/main" val="2442321137"/>
                    </a:ext>
                  </a:extLst>
                </a:gridCol>
              </a:tblGrid>
              <a:tr h="370840">
                <a:tc>
                  <a:txBody>
                    <a:bodyPr/>
                    <a:lstStyle/>
                    <a:p>
                      <a:r>
                        <a:rPr lang="en-US" sz="1100" b="0" dirty="0"/>
                        <a:t>break</a:t>
                      </a:r>
                    </a:p>
                  </a:txBody>
                  <a:tcPr/>
                </a:tc>
                <a:tc>
                  <a:txBody>
                    <a:bodyPr/>
                    <a:lstStyle/>
                    <a:p>
                      <a:pPr marL="0" marR="0">
                        <a:lnSpc>
                          <a:spcPct val="107000"/>
                        </a:lnSpc>
                        <a:spcBef>
                          <a:spcPts val="0"/>
                        </a:spcBef>
                        <a:spcAft>
                          <a:spcPts val="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Terminate the loop statement</a:t>
                      </a:r>
                    </a:p>
                  </a:txBody>
                  <a:tcPr marL="68580" marR="68580" marT="0" marB="0"/>
                </a:tc>
                <a:extLst>
                  <a:ext uri="{0D108BD9-81ED-4DB2-BD59-A6C34878D82A}">
                    <a16:rowId xmlns:a16="http://schemas.microsoft.com/office/drawing/2014/main" val="1207722428"/>
                  </a:ext>
                </a:extLst>
              </a:tr>
              <a:tr h="370840">
                <a:tc>
                  <a:txBody>
                    <a:bodyPr/>
                    <a:lstStyle/>
                    <a:p>
                      <a:r>
                        <a:rPr lang="en-US" sz="1100" dirty="0"/>
                        <a:t>pass</a:t>
                      </a:r>
                    </a:p>
                  </a:txBody>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This statement is used when, you do not want to execute any statement</a:t>
                      </a:r>
                    </a:p>
                  </a:txBody>
                  <a:tcPr marL="68580" marR="68580" marT="0" marB="0"/>
                </a:tc>
                <a:extLst>
                  <a:ext uri="{0D108BD9-81ED-4DB2-BD59-A6C34878D82A}">
                    <a16:rowId xmlns:a16="http://schemas.microsoft.com/office/drawing/2014/main" val="4111521678"/>
                  </a:ext>
                </a:extLst>
              </a:tr>
              <a:tr h="370840">
                <a:tc>
                  <a:txBody>
                    <a:bodyPr/>
                    <a:lstStyle/>
                    <a:p>
                      <a:r>
                        <a:rPr lang="en-US" sz="1100" dirty="0"/>
                        <a:t>continue</a:t>
                      </a:r>
                    </a:p>
                  </a:txBody>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Skip the current iteration and shift to next iteration</a:t>
                      </a:r>
                    </a:p>
                  </a:txBody>
                  <a:tcPr marL="68580" marR="68580" marT="0" marB="0"/>
                </a:tc>
                <a:extLst>
                  <a:ext uri="{0D108BD9-81ED-4DB2-BD59-A6C34878D82A}">
                    <a16:rowId xmlns:a16="http://schemas.microsoft.com/office/drawing/2014/main" val="1579857568"/>
                  </a:ext>
                </a:extLst>
              </a:tr>
            </a:tbl>
          </a:graphicData>
        </a:graphic>
      </p:graphicFrame>
    </p:spTree>
    <p:extLst>
      <p:ext uri="{BB962C8B-B14F-4D97-AF65-F5344CB8AC3E}">
        <p14:creationId xmlns:p14="http://schemas.microsoft.com/office/powerpoint/2010/main" val="3075273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11 – Function</a:t>
            </a:r>
          </a:p>
        </p:txBody>
      </p:sp>
      <p:sp>
        <p:nvSpPr>
          <p:cNvPr id="15" name="TextBox 112"/>
          <p:cNvSpPr txBox="1">
            <a:spLocks noChangeArrowheads="1"/>
          </p:cNvSpPr>
          <p:nvPr/>
        </p:nvSpPr>
        <p:spPr bwMode="auto">
          <a:xfrm>
            <a:off x="616863" y="1447800"/>
            <a:ext cx="8686800" cy="4952638"/>
          </a:xfrm>
          <a:prstGeom prst="rect">
            <a:avLst/>
          </a:prstGeom>
          <a:noFill/>
          <a:ln w="9525">
            <a:noFill/>
            <a:miter lim="800000"/>
            <a:headEnd/>
            <a:tailEnd/>
          </a:ln>
        </p:spPr>
        <p:txBody>
          <a:bodyPr wrap="square" lIns="0" rIns="0">
            <a:spAutoFit/>
          </a:bodyPr>
          <a:lstStyle/>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Calibri" panose="020F0502020204030204" pitchFamily="34" charset="0"/>
                <a:ea typeface="Calibri" panose="020F0502020204030204" pitchFamily="34" charset="0"/>
                <a:cs typeface="Times New Roman" panose="02020603050405020304" pitchFamily="18" charset="0"/>
              </a:rPr>
              <a:t>A function is a block of organized, reusable code that is used to perform a single, related action. Functions provide better modularity for your application and a high degree of code reusing.</a:t>
            </a: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171450" algn="just">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Function blocks begin with the keyword def followed by the function name and parentheses ( ( ) ).</a:t>
            </a:r>
          </a:p>
          <a:p>
            <a:pPr marL="173736" lvl="1" indent="-171450" algn="just">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Any input parameters or arguments should be placed within these parentheses. You can also define parameters inside these parentheses.</a:t>
            </a:r>
          </a:p>
          <a:p>
            <a:pPr marL="173736" lvl="1" indent="-171450" algn="just">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The first statement of a function can be an optional statement - the documentation string of the function or docstring.</a:t>
            </a:r>
          </a:p>
          <a:p>
            <a:pPr marL="173736" lvl="1" indent="-171450" algn="just">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The code block within every function starts with a colon (:) and is indented.</a:t>
            </a:r>
          </a:p>
          <a:p>
            <a:pPr marL="173736" lvl="1" indent="-171450" algn="just">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The statement return [expression] exits a function, optionally passing back an expression to the caller. A return statement with no arguments is the same as return None.</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dirty="0"/>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Example</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Calling a function</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842010"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Definition</a:t>
            </a:r>
          </a:p>
        </p:txBody>
      </p:sp>
      <p:sp>
        <p:nvSpPr>
          <p:cNvPr id="21" name="Text Placeholder 3">
            <a:extLst>
              <a:ext uri="{FF2B5EF4-FFF2-40B4-BE49-F238E27FC236}">
                <a16:creationId xmlns:a16="http://schemas.microsoft.com/office/drawing/2014/main" id="{16119874-FFD4-4B64-899A-FB641CA55858}"/>
              </a:ext>
            </a:extLst>
          </p:cNvPr>
          <p:cNvSpPr txBox="1">
            <a:spLocks/>
          </p:cNvSpPr>
          <p:nvPr/>
        </p:nvSpPr>
        <p:spPr>
          <a:xfrm>
            <a:off x="597813" y="197101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Rules in function definition</a:t>
            </a:r>
          </a:p>
        </p:txBody>
      </p:sp>
      <p:pic>
        <p:nvPicPr>
          <p:cNvPr id="3" name="Picture 2" descr="A close up of a logo&#10;&#10;Description generated with high confidence">
            <a:extLst>
              <a:ext uri="{FF2B5EF4-FFF2-40B4-BE49-F238E27FC236}">
                <a16:creationId xmlns:a16="http://schemas.microsoft.com/office/drawing/2014/main" id="{6F8A9CAA-96C7-4019-A51F-5BCA7BC0D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4038600"/>
            <a:ext cx="2381582" cy="657317"/>
          </a:xfrm>
          <a:prstGeom prst="rect">
            <a:avLst/>
          </a:prstGeom>
        </p:spPr>
      </p:pic>
      <p:pic>
        <p:nvPicPr>
          <p:cNvPr id="5" name="Picture 4" descr="A close up of a logo&#10;&#10;Description generated with high confidence">
            <a:extLst>
              <a:ext uri="{FF2B5EF4-FFF2-40B4-BE49-F238E27FC236}">
                <a16:creationId xmlns:a16="http://schemas.microsoft.com/office/drawing/2014/main" id="{28D25342-15FB-4FC3-8006-81D468CEF2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1817" y="5110216"/>
            <a:ext cx="1951383" cy="543001"/>
          </a:xfrm>
          <a:prstGeom prst="rect">
            <a:avLst/>
          </a:prstGeom>
        </p:spPr>
      </p:pic>
    </p:spTree>
    <p:extLst>
      <p:ext uri="{BB962C8B-B14F-4D97-AF65-F5344CB8AC3E}">
        <p14:creationId xmlns:p14="http://schemas.microsoft.com/office/powerpoint/2010/main" val="4185862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12 – Module</a:t>
            </a:r>
          </a:p>
        </p:txBody>
      </p:sp>
      <p:sp>
        <p:nvSpPr>
          <p:cNvPr id="15" name="TextBox 112"/>
          <p:cNvSpPr txBox="1">
            <a:spLocks noChangeArrowheads="1"/>
          </p:cNvSpPr>
          <p:nvPr/>
        </p:nvSpPr>
        <p:spPr bwMode="auto">
          <a:xfrm>
            <a:off x="616863" y="1447800"/>
            <a:ext cx="8686800" cy="4349909"/>
          </a:xfrm>
          <a:prstGeom prst="rect">
            <a:avLst/>
          </a:prstGeom>
          <a:noFill/>
          <a:ln w="9525">
            <a:noFill/>
            <a:miter lim="800000"/>
            <a:headEnd/>
            <a:tailEnd/>
          </a:ln>
        </p:spPr>
        <p:txBody>
          <a:bodyPr wrap="square" lIns="0" rIns="0">
            <a:spAutoFit/>
          </a:bodyPr>
          <a:lstStyle/>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A module allows you to logically organize your Python code. Grouping related code into a module makes the code easier to understand and use. A module is a Python object with arbitrarily named attributes that you can bind and reference. </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Simply, a module is a file consisting of Python code. A module can define functions, classes and variables. A module can also include runnable code.</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Create a file with any name other than the python keyword and save that file with .</a:t>
            </a:r>
            <a:r>
              <a:rPr lang="en-US" b="0" dirty="0" err="1">
                <a:latin typeface="+mn-lt"/>
              </a:rPr>
              <a:t>py</a:t>
            </a:r>
            <a:r>
              <a:rPr lang="en-US" b="0" dirty="0">
                <a:latin typeface="+mn-lt"/>
              </a:rPr>
              <a:t> extension.</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Now open the file and write some python codes.</a:t>
            </a:r>
            <a:endParaRPr lang="en-US" dirty="0"/>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Example</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Create a file name first_module.py</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Write the below code into the module</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228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228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228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This statement will only import a single function/class from the whole module</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Example</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Definition</a:t>
            </a:r>
          </a:p>
        </p:txBody>
      </p:sp>
      <p:sp>
        <p:nvSpPr>
          <p:cNvPr id="21" name="Text Placeholder 3">
            <a:extLst>
              <a:ext uri="{FF2B5EF4-FFF2-40B4-BE49-F238E27FC236}">
                <a16:creationId xmlns:a16="http://schemas.microsoft.com/office/drawing/2014/main" id="{16119874-FFD4-4B64-899A-FB641CA55858}"/>
              </a:ext>
            </a:extLst>
          </p:cNvPr>
          <p:cNvSpPr txBox="1">
            <a:spLocks/>
          </p:cNvSpPr>
          <p:nvPr/>
        </p:nvSpPr>
        <p:spPr>
          <a:xfrm>
            <a:off x="614189" y="2192678"/>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How to create a Module</a:t>
            </a:r>
          </a:p>
        </p:txBody>
      </p:sp>
      <p:pic>
        <p:nvPicPr>
          <p:cNvPr id="4" name="Picture 3" descr="A close up of a screen&#10;&#10;Description generated with very high confidence">
            <a:extLst>
              <a:ext uri="{FF2B5EF4-FFF2-40B4-BE49-F238E27FC236}">
                <a16:creationId xmlns:a16="http://schemas.microsoft.com/office/drawing/2014/main" id="{966629D4-AD4D-4DD1-BDF9-F3CD03DB9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504" y="3649991"/>
            <a:ext cx="2962688" cy="495369"/>
          </a:xfrm>
          <a:prstGeom prst="rect">
            <a:avLst/>
          </a:prstGeom>
        </p:spPr>
      </p:pic>
      <p:sp>
        <p:nvSpPr>
          <p:cNvPr id="10" name="Text Placeholder 3">
            <a:extLst>
              <a:ext uri="{FF2B5EF4-FFF2-40B4-BE49-F238E27FC236}">
                <a16:creationId xmlns:a16="http://schemas.microsoft.com/office/drawing/2014/main" id="{AF7EAD48-78E6-4113-90CC-44264B081C81}"/>
              </a:ext>
            </a:extLst>
          </p:cNvPr>
          <p:cNvSpPr txBox="1">
            <a:spLocks/>
          </p:cNvSpPr>
          <p:nvPr/>
        </p:nvSpPr>
        <p:spPr>
          <a:xfrm>
            <a:off x="616863" y="427028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How to import a module</a:t>
            </a:r>
          </a:p>
        </p:txBody>
      </p:sp>
      <p:pic>
        <p:nvPicPr>
          <p:cNvPr id="7" name="Picture 6">
            <a:extLst>
              <a:ext uri="{FF2B5EF4-FFF2-40B4-BE49-F238E27FC236}">
                <a16:creationId xmlns:a16="http://schemas.microsoft.com/office/drawing/2014/main" id="{9F4F8AA4-C782-4C16-BA28-33A769971B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504" y="4667554"/>
            <a:ext cx="2867425" cy="314369"/>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50121BFF-5791-48AC-A3F0-4B54A056DD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504" y="5540070"/>
            <a:ext cx="3334215" cy="761185"/>
          </a:xfrm>
          <a:prstGeom prst="rect">
            <a:avLst/>
          </a:prstGeom>
        </p:spPr>
      </p:pic>
    </p:spTree>
    <p:extLst>
      <p:ext uri="{BB962C8B-B14F-4D97-AF65-F5344CB8AC3E}">
        <p14:creationId xmlns:p14="http://schemas.microsoft.com/office/powerpoint/2010/main" val="4104806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12 – Module</a:t>
            </a:r>
          </a:p>
        </p:txBody>
      </p:sp>
      <p:sp>
        <p:nvSpPr>
          <p:cNvPr id="15" name="TextBox 112"/>
          <p:cNvSpPr txBox="1">
            <a:spLocks noChangeArrowheads="1"/>
          </p:cNvSpPr>
          <p:nvPr/>
        </p:nvSpPr>
        <p:spPr bwMode="auto">
          <a:xfrm>
            <a:off x="616863" y="1447800"/>
            <a:ext cx="8686800" cy="1567096"/>
          </a:xfrm>
          <a:prstGeom prst="rect">
            <a:avLst/>
          </a:prstGeom>
          <a:noFill/>
          <a:ln w="9525">
            <a:noFill/>
            <a:miter lim="800000"/>
            <a:headEnd/>
            <a:tailEnd/>
          </a:ln>
        </p:spPr>
        <p:txBody>
          <a:bodyPr wrap="square" lIns="0" rIns="0">
            <a:spAutoFit/>
          </a:bodyPr>
          <a:lstStyle/>
          <a:p>
            <a:pPr marL="228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228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228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228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228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2286" lvl="1" indent="0">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The above statement will import all the function/class to current environment</a:t>
            </a:r>
          </a:p>
        </p:txBody>
      </p:sp>
      <p:sp>
        <p:nvSpPr>
          <p:cNvPr id="10" name="Text Placeholder 3">
            <a:extLst>
              <a:ext uri="{FF2B5EF4-FFF2-40B4-BE49-F238E27FC236}">
                <a16:creationId xmlns:a16="http://schemas.microsoft.com/office/drawing/2014/main" id="{AF7EAD48-78E6-4113-90CC-44264B081C81}"/>
              </a:ext>
            </a:extLst>
          </p:cNvPr>
          <p:cNvSpPr txBox="1">
            <a:spLocks/>
          </p:cNvSpPr>
          <p:nvPr/>
        </p:nvSpPr>
        <p:spPr>
          <a:xfrm>
            <a:off x="598575" y="96774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How to import a module</a:t>
            </a:r>
          </a:p>
        </p:txBody>
      </p:sp>
      <p:pic>
        <p:nvPicPr>
          <p:cNvPr id="3" name="Picture 2">
            <a:extLst>
              <a:ext uri="{FF2B5EF4-FFF2-40B4-BE49-F238E27FC236}">
                <a16:creationId xmlns:a16="http://schemas.microsoft.com/office/drawing/2014/main" id="{93C66D3E-4B9F-4B8F-9C36-8A2BB8C1E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47800"/>
            <a:ext cx="2819794" cy="1228896"/>
          </a:xfrm>
          <a:prstGeom prst="rect">
            <a:avLst/>
          </a:prstGeom>
        </p:spPr>
      </p:pic>
    </p:spTree>
    <p:extLst>
      <p:ext uri="{BB962C8B-B14F-4D97-AF65-F5344CB8AC3E}">
        <p14:creationId xmlns:p14="http://schemas.microsoft.com/office/powerpoint/2010/main" val="1288822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13 – File Operation</a:t>
            </a:r>
          </a:p>
        </p:txBody>
      </p:sp>
      <p:sp>
        <p:nvSpPr>
          <p:cNvPr id="15" name="TextBox 112"/>
          <p:cNvSpPr txBox="1">
            <a:spLocks noChangeArrowheads="1"/>
          </p:cNvSpPr>
          <p:nvPr/>
        </p:nvSpPr>
        <p:spPr bwMode="auto">
          <a:xfrm>
            <a:off x="616863" y="1447800"/>
            <a:ext cx="8686800" cy="1733808"/>
          </a:xfrm>
          <a:prstGeom prst="rect">
            <a:avLst/>
          </a:prstGeom>
          <a:noFill/>
          <a:ln w="9525">
            <a:noFill/>
            <a:miter lim="800000"/>
            <a:headEnd/>
            <a:tailEnd/>
          </a:ln>
        </p:spPr>
        <p:txBody>
          <a:bodyPr wrap="square" lIns="0" rIns="0">
            <a:spAutoFit/>
          </a:bodyPr>
          <a:lstStyle/>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To open a file for reading or writing, you need to create an object like this.</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file = open(</a:t>
            </a:r>
            <a:r>
              <a:rPr lang="en-US" b="0" dirty="0" err="1">
                <a:latin typeface="+mn-lt"/>
              </a:rPr>
              <a:t>file_name</a:t>
            </a:r>
            <a:r>
              <a:rPr lang="en-US" b="0" dirty="0">
                <a:latin typeface="+mn-lt"/>
              </a:rPr>
              <a:t>, </a:t>
            </a:r>
            <a:r>
              <a:rPr lang="en-US" b="0" dirty="0" err="1">
                <a:latin typeface="+mn-lt"/>
              </a:rPr>
              <a:t>access_mode</a:t>
            </a:r>
            <a:r>
              <a:rPr lang="en-US" b="0" dirty="0">
                <a:latin typeface="+mn-lt"/>
              </a:rPr>
              <a:t>, buffering)</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dirty="0" err="1">
                <a:latin typeface="+mn-lt"/>
              </a:rPr>
              <a:t>file_name</a:t>
            </a:r>
            <a:r>
              <a:rPr lang="en-US" b="0" dirty="0">
                <a:latin typeface="+mn-lt"/>
              </a:rPr>
              <a:t> – It’s a string variable contain the name of the file.</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dirty="0" err="1">
                <a:latin typeface="+mn-lt"/>
              </a:rPr>
              <a:t>Access_mode</a:t>
            </a:r>
            <a:r>
              <a:rPr lang="en-US" b="0" dirty="0">
                <a:latin typeface="+mn-lt"/>
              </a:rPr>
              <a:t> – Access mode determines the mode in which the file will be opened, i.e. reading, writing, appending.</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dirty="0">
                <a:latin typeface="+mn-lt"/>
              </a:rPr>
              <a:t>buffering</a:t>
            </a:r>
            <a:r>
              <a:rPr lang="en-US" b="0" dirty="0">
                <a:latin typeface="+mn-lt"/>
              </a:rPr>
              <a:t> – If buffering value is 0, means no buffering takes place, value greater than zero will indicate the buffering will be done based on defined buffered size. If value is zero or negative means buffering will not be happen.</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p:txBody>
      </p:sp>
      <p:sp>
        <p:nvSpPr>
          <p:cNvPr id="10" name="Text Placeholder 3">
            <a:extLst>
              <a:ext uri="{FF2B5EF4-FFF2-40B4-BE49-F238E27FC236}">
                <a16:creationId xmlns:a16="http://schemas.microsoft.com/office/drawing/2014/main" id="{AF7EAD48-78E6-4113-90CC-44264B081C81}"/>
              </a:ext>
            </a:extLst>
          </p:cNvPr>
          <p:cNvSpPr txBox="1">
            <a:spLocks/>
          </p:cNvSpPr>
          <p:nvPr/>
        </p:nvSpPr>
        <p:spPr>
          <a:xfrm>
            <a:off x="598575" y="96774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Open &amp; closing file</a:t>
            </a:r>
          </a:p>
        </p:txBody>
      </p:sp>
      <p:graphicFrame>
        <p:nvGraphicFramePr>
          <p:cNvPr id="2" name="Table 1">
            <a:extLst>
              <a:ext uri="{FF2B5EF4-FFF2-40B4-BE49-F238E27FC236}">
                <a16:creationId xmlns:a16="http://schemas.microsoft.com/office/drawing/2014/main" id="{5C5F7008-981A-4C80-85B5-4A4A5AC20BBA}"/>
              </a:ext>
            </a:extLst>
          </p:cNvPr>
          <p:cNvGraphicFramePr>
            <a:graphicFrameLocks noGrp="1"/>
          </p:cNvGraphicFramePr>
          <p:nvPr>
            <p:extLst>
              <p:ext uri="{D42A27DB-BD31-4B8C-83A1-F6EECF244321}">
                <p14:modId xmlns:p14="http://schemas.microsoft.com/office/powerpoint/2010/main" val="1321931892"/>
              </p:ext>
            </p:extLst>
          </p:nvPr>
        </p:nvGraphicFramePr>
        <p:xfrm>
          <a:off x="616863" y="2711027"/>
          <a:ext cx="8686800" cy="3479035"/>
        </p:xfrm>
        <a:graphic>
          <a:graphicData uri="http://schemas.openxmlformats.org/drawingml/2006/table">
            <a:tbl>
              <a:tblPr firstRow="1" bandRow="1">
                <a:tableStyleId>{0E3FDE45-AF77-4B5C-9715-49D594BDF05E}</a:tableStyleId>
              </a:tblPr>
              <a:tblGrid>
                <a:gridCol w="4343400">
                  <a:extLst>
                    <a:ext uri="{9D8B030D-6E8A-4147-A177-3AD203B41FA5}">
                      <a16:colId xmlns:a16="http://schemas.microsoft.com/office/drawing/2014/main" val="735382751"/>
                    </a:ext>
                  </a:extLst>
                </a:gridCol>
                <a:gridCol w="4343400">
                  <a:extLst>
                    <a:ext uri="{9D8B030D-6E8A-4147-A177-3AD203B41FA5}">
                      <a16:colId xmlns:a16="http://schemas.microsoft.com/office/drawing/2014/main" val="4078312838"/>
                    </a:ext>
                  </a:extLst>
                </a:gridCol>
              </a:tblGrid>
              <a:tr h="283660">
                <a:tc>
                  <a:txBody>
                    <a:bodyPr/>
                    <a:lstStyle/>
                    <a:p>
                      <a:pPr marL="0" marR="0" algn="ctr">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a:t>
                      </a:r>
                    </a:p>
                  </a:txBody>
                  <a:tcPr marL="68580" marR="68580" marT="0" marB="0"/>
                </a:tc>
                <a:tc>
                  <a:txBody>
                    <a:bodyPr/>
                    <a:lstStyle/>
                    <a:p>
                      <a:pPr marL="0" marR="0">
                        <a:lnSpc>
                          <a:spcPct val="107000"/>
                        </a:lnSpc>
                        <a:spcBef>
                          <a:spcPts val="0"/>
                        </a:spcBef>
                        <a:spcAft>
                          <a:spcPts val="0"/>
                        </a:spcAft>
                      </a:pPr>
                      <a:r>
                        <a:rPr lang="en-US" sz="1100" b="0" dirty="0">
                          <a:effectLst/>
                          <a:latin typeface="Calibri" panose="020F0502020204030204" pitchFamily="34" charset="0"/>
                          <a:ea typeface="Calibri" panose="020F0502020204030204" pitchFamily="34" charset="0"/>
                          <a:cs typeface="Times New Roman" panose="02020603050405020304" pitchFamily="18" charset="0"/>
                        </a:rPr>
                        <a:t>Open file only in read only mode</a:t>
                      </a:r>
                    </a:p>
                  </a:txBody>
                  <a:tcPr marL="68580" marR="68580" marT="0" marB="0"/>
                </a:tc>
                <a:extLst>
                  <a:ext uri="{0D108BD9-81ED-4DB2-BD59-A6C34878D82A}">
                    <a16:rowId xmlns:a16="http://schemas.microsoft.com/office/drawing/2014/main" val="3402986737"/>
                  </a:ext>
                </a:extLst>
              </a:tr>
              <a:tr h="28366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rb</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Open file in ready only mode for binary file</a:t>
                      </a:r>
                    </a:p>
                  </a:txBody>
                  <a:tcPr marL="68580" marR="68580" marT="0" marB="0"/>
                </a:tc>
                <a:extLst>
                  <a:ext uri="{0D108BD9-81ED-4DB2-BD59-A6C34878D82A}">
                    <a16:rowId xmlns:a16="http://schemas.microsoft.com/office/drawing/2014/main" val="4065347893"/>
                  </a:ext>
                </a:extLst>
              </a:tr>
              <a:tr h="28366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Open file for both reading and writing</a:t>
                      </a:r>
                    </a:p>
                  </a:txBody>
                  <a:tcPr marL="68580" marR="68580" marT="0" marB="0"/>
                </a:tc>
                <a:extLst>
                  <a:ext uri="{0D108BD9-81ED-4DB2-BD59-A6C34878D82A}">
                    <a16:rowId xmlns:a16="http://schemas.microsoft.com/office/drawing/2014/main" val="2812108250"/>
                  </a:ext>
                </a:extLst>
              </a:tr>
              <a:tr h="28366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rb+</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Open file for both reading and writing for binary file</a:t>
                      </a:r>
                    </a:p>
                  </a:txBody>
                  <a:tcPr marL="68580" marR="68580" marT="0" marB="0"/>
                </a:tc>
                <a:extLst>
                  <a:ext uri="{0D108BD9-81ED-4DB2-BD59-A6C34878D82A}">
                    <a16:rowId xmlns:a16="http://schemas.microsoft.com/office/drawing/2014/main" val="861689946"/>
                  </a:ext>
                </a:extLst>
              </a:tr>
              <a:tr h="340918">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w</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Open file in write only mode, if the file does not exist, then it will create the file with the file name </a:t>
                      </a:r>
                    </a:p>
                  </a:txBody>
                  <a:tcPr marL="68580" marR="68580" marT="0" marB="0"/>
                </a:tc>
                <a:extLst>
                  <a:ext uri="{0D108BD9-81ED-4DB2-BD59-A6C34878D82A}">
                    <a16:rowId xmlns:a16="http://schemas.microsoft.com/office/drawing/2014/main" val="1172750976"/>
                  </a:ext>
                </a:extLst>
              </a:tr>
              <a:tr h="28366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wb</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Open file in write only mode for binary file</a:t>
                      </a:r>
                    </a:p>
                  </a:txBody>
                  <a:tcPr marL="68580" marR="68580" marT="0" marB="0"/>
                </a:tc>
                <a:extLst>
                  <a:ext uri="{0D108BD9-81ED-4DB2-BD59-A6C34878D82A}">
                    <a16:rowId xmlns:a16="http://schemas.microsoft.com/office/drawing/2014/main" val="926442685"/>
                  </a:ext>
                </a:extLst>
              </a:tr>
              <a:tr h="28366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w+</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Open file for both read only and write only </a:t>
                      </a:r>
                    </a:p>
                  </a:txBody>
                  <a:tcPr marL="68580" marR="68580" marT="0" marB="0"/>
                </a:tc>
                <a:extLst>
                  <a:ext uri="{0D108BD9-81ED-4DB2-BD59-A6C34878D82A}">
                    <a16:rowId xmlns:a16="http://schemas.microsoft.com/office/drawing/2014/main" val="2434518582"/>
                  </a:ext>
                </a:extLst>
              </a:tr>
              <a:tr h="28366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wb+</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Open file for both read only and write only for binary file</a:t>
                      </a:r>
                    </a:p>
                  </a:txBody>
                  <a:tcPr marL="68580" marR="68580" marT="0" marB="0"/>
                </a:tc>
                <a:extLst>
                  <a:ext uri="{0D108BD9-81ED-4DB2-BD59-A6C34878D82A}">
                    <a16:rowId xmlns:a16="http://schemas.microsoft.com/office/drawing/2014/main" val="1661915294"/>
                  </a:ext>
                </a:extLst>
              </a:tr>
              <a:tr h="28366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Open file in append mode, File pointer will be at end of the file</a:t>
                      </a:r>
                    </a:p>
                  </a:txBody>
                  <a:tcPr marL="68580" marR="68580" marT="0" marB="0"/>
                </a:tc>
                <a:extLst>
                  <a:ext uri="{0D108BD9-81ED-4DB2-BD59-A6C34878D82A}">
                    <a16:rowId xmlns:a16="http://schemas.microsoft.com/office/drawing/2014/main" val="1301431152"/>
                  </a:ext>
                </a:extLst>
              </a:tr>
              <a:tr h="28366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ab</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Open file in append mode for binary file</a:t>
                      </a:r>
                    </a:p>
                  </a:txBody>
                  <a:tcPr marL="68580" marR="68580" marT="0" marB="0"/>
                </a:tc>
                <a:extLst>
                  <a:ext uri="{0D108BD9-81ED-4DB2-BD59-A6C34878D82A}">
                    <a16:rowId xmlns:a16="http://schemas.microsoft.com/office/drawing/2014/main" val="3080935566"/>
                  </a:ext>
                </a:extLst>
              </a:tr>
              <a:tr h="28366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a:t>
                      </a:r>
                    </a:p>
                  </a:txBody>
                  <a:tcPr marL="68580" marR="68580" marT="0" marB="0"/>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Open file in appending and reading</a:t>
                      </a:r>
                    </a:p>
                  </a:txBody>
                  <a:tcPr marL="68580" marR="68580" marT="0" marB="0"/>
                </a:tc>
                <a:extLst>
                  <a:ext uri="{0D108BD9-81ED-4DB2-BD59-A6C34878D82A}">
                    <a16:rowId xmlns:a16="http://schemas.microsoft.com/office/drawing/2014/main" val="68981002"/>
                  </a:ext>
                </a:extLst>
              </a:tr>
              <a:tr h="283660">
                <a:tc>
                  <a:txBody>
                    <a:bodyPr/>
                    <a:lstStyle/>
                    <a:p>
                      <a:pPr marL="0" marR="0" algn="ctr">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ab+</a:t>
                      </a:r>
                    </a:p>
                  </a:txBody>
                  <a:tcPr marL="68580" marR="68580" marT="0" marB="0"/>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Open file in appending and reading for binary file.</a:t>
                      </a:r>
                    </a:p>
                  </a:txBody>
                  <a:tcPr marL="68580" marR="68580" marT="0" marB="0"/>
                </a:tc>
                <a:extLst>
                  <a:ext uri="{0D108BD9-81ED-4DB2-BD59-A6C34878D82A}">
                    <a16:rowId xmlns:a16="http://schemas.microsoft.com/office/drawing/2014/main" val="4251357340"/>
                  </a:ext>
                </a:extLst>
              </a:tr>
            </a:tbl>
          </a:graphicData>
        </a:graphic>
      </p:graphicFrame>
    </p:spTree>
    <p:extLst>
      <p:ext uri="{BB962C8B-B14F-4D97-AF65-F5344CB8AC3E}">
        <p14:creationId xmlns:p14="http://schemas.microsoft.com/office/powerpoint/2010/main" val="1154868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13 – File Operation</a:t>
            </a:r>
          </a:p>
        </p:txBody>
      </p:sp>
      <p:sp>
        <p:nvSpPr>
          <p:cNvPr id="15" name="TextBox 112"/>
          <p:cNvSpPr txBox="1">
            <a:spLocks noChangeArrowheads="1"/>
          </p:cNvSpPr>
          <p:nvPr/>
        </p:nvSpPr>
        <p:spPr bwMode="auto">
          <a:xfrm>
            <a:off x="616863" y="1447800"/>
            <a:ext cx="8686800" cy="695062"/>
          </a:xfrm>
          <a:prstGeom prst="rect">
            <a:avLst/>
          </a:prstGeom>
          <a:noFill/>
          <a:ln w="9525">
            <a:noFill/>
            <a:miter lim="800000"/>
            <a:headEnd/>
            <a:tailEnd/>
          </a:ln>
        </p:spPr>
        <p:txBody>
          <a:bodyPr wrap="square" lIns="0" rIns="0">
            <a:spAutoFit/>
          </a:bodyPr>
          <a:lstStyle/>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Example</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p:txBody>
      </p:sp>
      <p:sp>
        <p:nvSpPr>
          <p:cNvPr id="10" name="Text Placeholder 3">
            <a:extLst>
              <a:ext uri="{FF2B5EF4-FFF2-40B4-BE49-F238E27FC236}">
                <a16:creationId xmlns:a16="http://schemas.microsoft.com/office/drawing/2014/main" id="{AF7EAD48-78E6-4113-90CC-44264B081C81}"/>
              </a:ext>
            </a:extLst>
          </p:cNvPr>
          <p:cNvSpPr txBox="1">
            <a:spLocks/>
          </p:cNvSpPr>
          <p:nvPr/>
        </p:nvSpPr>
        <p:spPr>
          <a:xfrm>
            <a:off x="598575" y="96774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Open &amp; closing file</a:t>
            </a:r>
          </a:p>
        </p:txBody>
      </p:sp>
      <p:pic>
        <p:nvPicPr>
          <p:cNvPr id="4" name="Picture 3" descr="A screen shot of a computer&#10;&#10;Description generated with high confidence">
            <a:extLst>
              <a:ext uri="{FF2B5EF4-FFF2-40B4-BE49-F238E27FC236}">
                <a16:creationId xmlns:a16="http://schemas.microsoft.com/office/drawing/2014/main" id="{DC2EC490-8CDD-47D9-8D2E-164F992E2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771419"/>
            <a:ext cx="3839111" cy="1105054"/>
          </a:xfrm>
          <a:prstGeom prst="rect">
            <a:avLst/>
          </a:prstGeom>
        </p:spPr>
      </p:pic>
    </p:spTree>
    <p:extLst>
      <p:ext uri="{BB962C8B-B14F-4D97-AF65-F5344CB8AC3E}">
        <p14:creationId xmlns:p14="http://schemas.microsoft.com/office/powerpoint/2010/main" val="2495396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 – Python: An Introduction</a:t>
            </a:r>
          </a:p>
        </p:txBody>
      </p:sp>
      <p:sp>
        <p:nvSpPr>
          <p:cNvPr id="15" name="TextBox 112"/>
          <p:cNvSpPr txBox="1">
            <a:spLocks noChangeArrowheads="1"/>
          </p:cNvSpPr>
          <p:nvPr/>
        </p:nvSpPr>
        <p:spPr bwMode="auto">
          <a:xfrm>
            <a:off x="616863" y="1447800"/>
            <a:ext cx="8686800" cy="1733808"/>
          </a:xfrm>
          <a:prstGeom prst="rect">
            <a:avLst/>
          </a:prstGeom>
          <a:noFill/>
          <a:ln w="9525">
            <a:noFill/>
            <a:miter lim="800000"/>
            <a:headEnd/>
            <a:tailEnd/>
          </a:ln>
        </p:spPr>
        <p:txBody>
          <a:bodyPr wrap="square" lIns="0" rIns="0">
            <a:spAutoFit/>
          </a:bodyPr>
          <a:lstStyle/>
          <a:p>
            <a:pPr>
              <a:lnSpc>
                <a:spcPts val="1300"/>
              </a:lnSpc>
              <a:spcBef>
                <a:spcPts val="200"/>
              </a:spcBef>
              <a:spcAft>
                <a:spcPts val="200"/>
              </a:spcAft>
              <a:buClr>
                <a:srgbClr val="2369B7"/>
              </a:buClr>
              <a:tabLst>
                <a:tab pos="4119563" algn="l"/>
              </a:tabLst>
              <a:defRPr/>
            </a:pPr>
            <a:r>
              <a:rPr lang="en-US" b="0" dirty="0">
                <a:latin typeface="+mn-lt"/>
                <a:cs typeface="Calibri" pitchFamily="34" charset="0"/>
              </a:rPr>
              <a:t>Python - a high-level, interpreted, interactive and object-oriented scripting language - was developed by Guido van Rossum in the late eighties and early nineties at the National Research Institute for Mathematics and Computer Science in the Netherlands</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Python is designed to be highly readable and has fewer syntactical constructions than other languages</a:t>
            </a:r>
            <a:endParaRPr lang="en-IN"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It is processed at runtime by the interpreter, while in some other languages program needs to compiled first before executing</a:t>
            </a:r>
            <a:endParaRPr lang="en-IN"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An interactive language where we can interact with our lines of code on the python prompt</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It is also an object-oriented language, which basically encapsulates the python code with the objects</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r>
              <a:rPr lang="en-US" b="0" dirty="0">
                <a:latin typeface="+mn-lt"/>
                <a:cs typeface="Calibri" pitchFamily="34" charset="0"/>
              </a:rPr>
              <a:t>Python can be downloaded from: </a:t>
            </a:r>
            <a:r>
              <a:rPr lang="en-US" b="0" dirty="0">
                <a:latin typeface="+mn-lt"/>
                <a:cs typeface="Calibri" pitchFamily="34" charset="0"/>
                <a:hlinkClick r:id="rId3"/>
              </a:rPr>
              <a:t>http://www.python.org/download/</a:t>
            </a:r>
            <a:endParaRPr lang="en-US" b="0" dirty="0">
              <a:latin typeface="+mn-lt"/>
              <a:cs typeface="Calibri" pitchFamily="34" charset="0"/>
            </a:endParaRP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Introduction</a:t>
            </a:r>
          </a:p>
        </p:txBody>
      </p:sp>
      <p:sp>
        <p:nvSpPr>
          <p:cNvPr id="22" name="Text Placeholder 3"/>
          <p:cNvSpPr txBox="1">
            <a:spLocks/>
          </p:cNvSpPr>
          <p:nvPr/>
        </p:nvSpPr>
        <p:spPr>
          <a:xfrm>
            <a:off x="597813" y="342900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Pros and Cons</a:t>
            </a:r>
          </a:p>
        </p:txBody>
      </p:sp>
      <p:sp>
        <p:nvSpPr>
          <p:cNvPr id="26" name="Rectangle: Rounded Corners 1"/>
          <p:cNvSpPr/>
          <p:nvPr/>
        </p:nvSpPr>
        <p:spPr>
          <a:xfrm>
            <a:off x="597813" y="3896179"/>
            <a:ext cx="4114800" cy="304800"/>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Pros</a:t>
            </a:r>
          </a:p>
        </p:txBody>
      </p:sp>
      <p:sp>
        <p:nvSpPr>
          <p:cNvPr id="28" name="Rectangle: Rounded Corners 10"/>
          <p:cNvSpPr/>
          <p:nvPr/>
        </p:nvSpPr>
        <p:spPr>
          <a:xfrm>
            <a:off x="597813" y="4334329"/>
            <a:ext cx="4114800" cy="30480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Easy to use</a:t>
            </a:r>
          </a:p>
        </p:txBody>
      </p:sp>
      <p:cxnSp>
        <p:nvCxnSpPr>
          <p:cNvPr id="29" name="Straight Connector 28"/>
          <p:cNvCxnSpPr/>
          <p:nvPr/>
        </p:nvCxnSpPr>
        <p:spPr>
          <a:xfrm>
            <a:off x="4953000" y="3886200"/>
            <a:ext cx="0" cy="2194560"/>
          </a:xfrm>
          <a:prstGeom prst="line">
            <a:avLst/>
          </a:prstGeom>
          <a:ln w="19050">
            <a:solidFill>
              <a:srgbClr val="12365E"/>
            </a:solidFill>
            <a:prstDash val="sysDash"/>
          </a:ln>
        </p:spPr>
        <p:style>
          <a:lnRef idx="1">
            <a:schemeClr val="accent1"/>
          </a:lnRef>
          <a:fillRef idx="0">
            <a:schemeClr val="accent1"/>
          </a:fillRef>
          <a:effectRef idx="0">
            <a:schemeClr val="accent1"/>
          </a:effectRef>
          <a:fontRef idx="minor">
            <a:schemeClr val="tx1"/>
          </a:fontRef>
        </p:style>
      </p:cxnSp>
      <p:sp>
        <p:nvSpPr>
          <p:cNvPr id="30" name="Rectangle: Rounded Corners 1"/>
          <p:cNvSpPr/>
          <p:nvPr/>
        </p:nvSpPr>
        <p:spPr>
          <a:xfrm>
            <a:off x="5188101" y="3896179"/>
            <a:ext cx="4114800" cy="304800"/>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a:t>
            </a:r>
          </a:p>
        </p:txBody>
      </p:sp>
      <p:sp>
        <p:nvSpPr>
          <p:cNvPr id="31" name="Rectangle: Rounded Corners 10"/>
          <p:cNvSpPr/>
          <p:nvPr/>
        </p:nvSpPr>
        <p:spPr>
          <a:xfrm>
            <a:off x="597813" y="4772479"/>
            <a:ext cx="4114800" cy="30480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Dynamically typed language</a:t>
            </a:r>
          </a:p>
        </p:txBody>
      </p:sp>
      <p:sp>
        <p:nvSpPr>
          <p:cNvPr id="32" name="Rectangle: Rounded Corners 10"/>
          <p:cNvSpPr/>
          <p:nvPr/>
        </p:nvSpPr>
        <p:spPr>
          <a:xfrm>
            <a:off x="597813" y="5210629"/>
            <a:ext cx="4114800" cy="30480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In Python, everything is object</a:t>
            </a:r>
          </a:p>
        </p:txBody>
      </p:sp>
      <p:sp>
        <p:nvSpPr>
          <p:cNvPr id="33" name="Rectangle: Rounded Corners 10"/>
          <p:cNvSpPr/>
          <p:nvPr/>
        </p:nvSpPr>
        <p:spPr>
          <a:xfrm>
            <a:off x="597813" y="5648779"/>
            <a:ext cx="4114800" cy="30480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Large community support</a:t>
            </a:r>
          </a:p>
        </p:txBody>
      </p:sp>
      <p:sp>
        <p:nvSpPr>
          <p:cNvPr id="35" name="Rectangle: Rounded Corners 10"/>
          <p:cNvSpPr/>
          <p:nvPr/>
        </p:nvSpPr>
        <p:spPr>
          <a:xfrm>
            <a:off x="5188101" y="4772479"/>
            <a:ext cx="4114800" cy="36576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Python global interpreter lock, only a single thread can run access internals at a time</a:t>
            </a:r>
          </a:p>
        </p:txBody>
      </p:sp>
      <p:sp>
        <p:nvSpPr>
          <p:cNvPr id="36" name="Rectangle: Rounded Corners 10"/>
          <p:cNvSpPr/>
          <p:nvPr/>
        </p:nvSpPr>
        <p:spPr>
          <a:xfrm>
            <a:off x="5188101" y="4334329"/>
            <a:ext cx="4114800" cy="30480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Sometimes, gets a little slow because of its dynamically typed nature</a:t>
            </a:r>
          </a:p>
        </p:txBody>
      </p:sp>
    </p:spTree>
    <p:extLst>
      <p:ext uri="{BB962C8B-B14F-4D97-AF65-F5344CB8AC3E}">
        <p14:creationId xmlns:p14="http://schemas.microsoft.com/office/powerpoint/2010/main" val="874895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14 – Exception</a:t>
            </a:r>
          </a:p>
        </p:txBody>
      </p:sp>
      <p:sp>
        <p:nvSpPr>
          <p:cNvPr id="15" name="TextBox 112"/>
          <p:cNvSpPr txBox="1">
            <a:spLocks noChangeArrowheads="1"/>
          </p:cNvSpPr>
          <p:nvPr/>
        </p:nvSpPr>
        <p:spPr bwMode="auto">
          <a:xfrm>
            <a:off x="616863" y="1447800"/>
            <a:ext cx="8686800" cy="2554545"/>
          </a:xfrm>
          <a:prstGeom prst="rect">
            <a:avLst/>
          </a:prstGeom>
          <a:noFill/>
          <a:ln w="9525">
            <a:noFill/>
            <a:miter lim="800000"/>
            <a:headEnd/>
            <a:tailEnd/>
          </a:ln>
        </p:spPr>
        <p:txBody>
          <a:bodyPr wrap="square" lIns="0" rIns="0">
            <a:spAutoFit/>
          </a:bodyPr>
          <a:lstStyle/>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Python provides two very important features to handle any unexpected error in your Python programs and to add debugging capabilities in them</a:t>
            </a:r>
          </a:p>
          <a:p>
            <a:pPr marL="592836" lvl="2"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Exception Handling</a:t>
            </a:r>
          </a:p>
          <a:p>
            <a:pPr marL="592836" lvl="2"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Assertions</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gn="just">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An assertion is a sanity-check that you can turn on or turn off when you are done with your testing of the program. The easiest way to think of an assertion is to liken it to a raise-if statement (or to be more accurate, a raise-if-not statement). An expression is tested, and if the result comes up false, an exception is raised.</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Syntax</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assert (Condition check), ‘Message to print’</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Example</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p:txBody>
      </p:sp>
      <p:sp>
        <p:nvSpPr>
          <p:cNvPr id="10" name="Text Placeholder 3">
            <a:extLst>
              <a:ext uri="{FF2B5EF4-FFF2-40B4-BE49-F238E27FC236}">
                <a16:creationId xmlns:a16="http://schemas.microsoft.com/office/drawing/2014/main" id="{AF7EAD48-78E6-4113-90CC-44264B081C81}"/>
              </a:ext>
            </a:extLst>
          </p:cNvPr>
          <p:cNvSpPr txBox="1">
            <a:spLocks/>
          </p:cNvSpPr>
          <p:nvPr/>
        </p:nvSpPr>
        <p:spPr>
          <a:xfrm>
            <a:off x="598575" y="96774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Definition</a:t>
            </a:r>
          </a:p>
        </p:txBody>
      </p:sp>
      <p:sp>
        <p:nvSpPr>
          <p:cNvPr id="6" name="Text Placeholder 3">
            <a:extLst>
              <a:ext uri="{FF2B5EF4-FFF2-40B4-BE49-F238E27FC236}">
                <a16:creationId xmlns:a16="http://schemas.microsoft.com/office/drawing/2014/main" id="{B729D164-72FC-48BD-AB6C-41E5A4901463}"/>
              </a:ext>
            </a:extLst>
          </p:cNvPr>
          <p:cNvSpPr txBox="1">
            <a:spLocks/>
          </p:cNvSpPr>
          <p:nvPr/>
        </p:nvSpPr>
        <p:spPr>
          <a:xfrm>
            <a:off x="598575" y="2122343"/>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Assertion</a:t>
            </a:r>
          </a:p>
        </p:txBody>
      </p:sp>
      <p:pic>
        <p:nvPicPr>
          <p:cNvPr id="7" name="Picture 6">
            <a:extLst>
              <a:ext uri="{FF2B5EF4-FFF2-40B4-BE49-F238E27FC236}">
                <a16:creationId xmlns:a16="http://schemas.microsoft.com/office/drawing/2014/main" id="{09909DFB-21D6-469F-89C6-0B5A98B43B19}"/>
              </a:ext>
            </a:extLst>
          </p:cNvPr>
          <p:cNvPicPr/>
          <p:nvPr/>
        </p:nvPicPr>
        <p:blipFill>
          <a:blip r:embed="rId3">
            <a:extLst>
              <a:ext uri="{28A0092B-C50C-407E-A947-70E740481C1C}">
                <a14:useLocalDpi xmlns:a14="http://schemas.microsoft.com/office/drawing/2010/main" val="0"/>
              </a:ext>
            </a:extLst>
          </a:blip>
          <a:stretch>
            <a:fillRect/>
          </a:stretch>
        </p:blipFill>
        <p:spPr>
          <a:xfrm>
            <a:off x="762000" y="3838688"/>
            <a:ext cx="5943600" cy="1676400"/>
          </a:xfrm>
          <a:prstGeom prst="rect">
            <a:avLst/>
          </a:prstGeom>
        </p:spPr>
      </p:pic>
    </p:spTree>
    <p:extLst>
      <p:ext uri="{BB962C8B-B14F-4D97-AF65-F5344CB8AC3E}">
        <p14:creationId xmlns:p14="http://schemas.microsoft.com/office/powerpoint/2010/main" val="1051593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14 – Exception</a:t>
            </a:r>
          </a:p>
        </p:txBody>
      </p:sp>
      <p:sp>
        <p:nvSpPr>
          <p:cNvPr id="15" name="TextBox 112"/>
          <p:cNvSpPr txBox="1">
            <a:spLocks noChangeArrowheads="1"/>
          </p:cNvSpPr>
          <p:nvPr/>
        </p:nvSpPr>
        <p:spPr bwMode="auto">
          <a:xfrm>
            <a:off x="616863" y="1514738"/>
            <a:ext cx="8686800" cy="2169825"/>
          </a:xfrm>
          <a:prstGeom prst="rect">
            <a:avLst/>
          </a:prstGeom>
          <a:noFill/>
          <a:ln w="9525">
            <a:noFill/>
            <a:miter lim="800000"/>
            <a:headEnd/>
            <a:tailEnd/>
          </a:ln>
        </p:spPr>
        <p:txBody>
          <a:bodyPr wrap="square" lIns="0" rIns="0">
            <a:spAutoFit/>
          </a:bodyPr>
          <a:lstStyle/>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When python program encounters a situation that it cannot understand, then the python code will raise the exception.</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Try &amp; catch</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Sometimes code can go wrong in future, in that case we can write a block of code over the suspicious code by using try and catch.</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Examples </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You are opening a file name test.txt. But this file is deleted by mistake, then you code will throw the Exception. In these kinds of cases you can catch the exception and execute the necessary remedy.</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p:txBody>
      </p:sp>
      <p:sp>
        <p:nvSpPr>
          <p:cNvPr id="6" name="Text Placeholder 3">
            <a:extLst>
              <a:ext uri="{FF2B5EF4-FFF2-40B4-BE49-F238E27FC236}">
                <a16:creationId xmlns:a16="http://schemas.microsoft.com/office/drawing/2014/main" id="{B729D164-72FC-48BD-AB6C-41E5A4901463}"/>
              </a:ext>
            </a:extLst>
          </p:cNvPr>
          <p:cNvSpPr txBox="1">
            <a:spLocks/>
          </p:cNvSpPr>
          <p:nvPr/>
        </p:nvSpPr>
        <p:spPr>
          <a:xfrm>
            <a:off x="607719" y="96774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Exception</a:t>
            </a:r>
          </a:p>
        </p:txBody>
      </p:sp>
      <p:sp>
        <p:nvSpPr>
          <p:cNvPr id="8" name="Text Placeholder 3">
            <a:extLst>
              <a:ext uri="{FF2B5EF4-FFF2-40B4-BE49-F238E27FC236}">
                <a16:creationId xmlns:a16="http://schemas.microsoft.com/office/drawing/2014/main" id="{7DCF3BDC-1775-4EFA-B306-F7BD5072126B}"/>
              </a:ext>
            </a:extLst>
          </p:cNvPr>
          <p:cNvSpPr txBox="1">
            <a:spLocks/>
          </p:cNvSpPr>
          <p:nvPr/>
        </p:nvSpPr>
        <p:spPr>
          <a:xfrm>
            <a:off x="614189" y="1834113"/>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How to handle exception</a:t>
            </a:r>
          </a:p>
        </p:txBody>
      </p:sp>
      <p:pic>
        <p:nvPicPr>
          <p:cNvPr id="9" name="Picture 8">
            <a:extLst>
              <a:ext uri="{FF2B5EF4-FFF2-40B4-BE49-F238E27FC236}">
                <a16:creationId xmlns:a16="http://schemas.microsoft.com/office/drawing/2014/main" id="{BCC6F4E1-C56B-48BD-B254-1D25DF50BDF8}"/>
              </a:ext>
            </a:extLst>
          </p:cNvPr>
          <p:cNvPicPr/>
          <p:nvPr/>
        </p:nvPicPr>
        <p:blipFill>
          <a:blip r:embed="rId3">
            <a:extLst>
              <a:ext uri="{28A0092B-C50C-407E-A947-70E740481C1C}">
                <a14:useLocalDpi xmlns:a14="http://schemas.microsoft.com/office/drawing/2010/main" val="0"/>
              </a:ext>
            </a:extLst>
          </a:blip>
          <a:stretch>
            <a:fillRect/>
          </a:stretch>
        </p:blipFill>
        <p:spPr>
          <a:xfrm>
            <a:off x="762000" y="3268152"/>
            <a:ext cx="5943600" cy="2460625"/>
          </a:xfrm>
          <a:prstGeom prst="rect">
            <a:avLst/>
          </a:prstGeom>
        </p:spPr>
      </p:pic>
    </p:spTree>
    <p:extLst>
      <p:ext uri="{BB962C8B-B14F-4D97-AF65-F5344CB8AC3E}">
        <p14:creationId xmlns:p14="http://schemas.microsoft.com/office/powerpoint/2010/main" val="1859187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14 – Exception</a:t>
            </a:r>
          </a:p>
        </p:txBody>
      </p:sp>
      <p:sp>
        <p:nvSpPr>
          <p:cNvPr id="15" name="TextBox 112"/>
          <p:cNvSpPr txBox="1">
            <a:spLocks noChangeArrowheads="1"/>
          </p:cNvSpPr>
          <p:nvPr/>
        </p:nvSpPr>
        <p:spPr bwMode="auto">
          <a:xfrm>
            <a:off x="616863" y="1514738"/>
            <a:ext cx="8686800" cy="695062"/>
          </a:xfrm>
          <a:prstGeom prst="rect">
            <a:avLst/>
          </a:prstGeom>
          <a:noFill/>
          <a:ln w="9525">
            <a:noFill/>
            <a:miter lim="800000"/>
            <a:headEnd/>
            <a:tailEnd/>
          </a:ln>
        </p:spPr>
        <p:txBody>
          <a:bodyPr wrap="square" lIns="0" rIns="0">
            <a:spAutoFit/>
          </a:bodyPr>
          <a:lstStyle/>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Try, catch &amp; else</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p:txBody>
      </p:sp>
      <p:sp>
        <p:nvSpPr>
          <p:cNvPr id="8" name="Text Placeholder 3">
            <a:extLst>
              <a:ext uri="{FF2B5EF4-FFF2-40B4-BE49-F238E27FC236}">
                <a16:creationId xmlns:a16="http://schemas.microsoft.com/office/drawing/2014/main" id="{7DCF3BDC-1775-4EFA-B306-F7BD5072126B}"/>
              </a:ext>
            </a:extLst>
          </p:cNvPr>
          <p:cNvSpPr txBox="1">
            <a:spLocks/>
          </p:cNvSpPr>
          <p:nvPr/>
        </p:nvSpPr>
        <p:spPr>
          <a:xfrm>
            <a:off x="600298" y="1001209"/>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How to handle exception</a:t>
            </a:r>
          </a:p>
        </p:txBody>
      </p:sp>
      <p:pic>
        <p:nvPicPr>
          <p:cNvPr id="7" name="Picture 6">
            <a:extLst>
              <a:ext uri="{FF2B5EF4-FFF2-40B4-BE49-F238E27FC236}">
                <a16:creationId xmlns:a16="http://schemas.microsoft.com/office/drawing/2014/main" id="{84F2AECC-F8D2-4294-8338-0DD15C0ABC1E}"/>
              </a:ext>
            </a:extLst>
          </p:cNvPr>
          <p:cNvPicPr/>
          <p:nvPr/>
        </p:nvPicPr>
        <p:blipFill>
          <a:blip r:embed="rId3">
            <a:extLst>
              <a:ext uri="{28A0092B-C50C-407E-A947-70E740481C1C}">
                <a14:useLocalDpi xmlns:a14="http://schemas.microsoft.com/office/drawing/2010/main" val="0"/>
              </a:ext>
            </a:extLst>
          </a:blip>
          <a:stretch>
            <a:fillRect/>
          </a:stretch>
        </p:blipFill>
        <p:spPr>
          <a:xfrm>
            <a:off x="762000" y="1862269"/>
            <a:ext cx="5943600" cy="2339340"/>
          </a:xfrm>
          <a:prstGeom prst="rect">
            <a:avLst/>
          </a:prstGeom>
        </p:spPr>
      </p:pic>
    </p:spTree>
    <p:extLst>
      <p:ext uri="{BB962C8B-B14F-4D97-AF65-F5344CB8AC3E}">
        <p14:creationId xmlns:p14="http://schemas.microsoft.com/office/powerpoint/2010/main" val="3401793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15 – OOP</a:t>
            </a:r>
          </a:p>
        </p:txBody>
      </p:sp>
      <p:sp>
        <p:nvSpPr>
          <p:cNvPr id="15" name="TextBox 112"/>
          <p:cNvSpPr txBox="1">
            <a:spLocks noChangeArrowheads="1"/>
          </p:cNvSpPr>
          <p:nvPr/>
        </p:nvSpPr>
        <p:spPr bwMode="auto">
          <a:xfrm>
            <a:off x="616863" y="1514738"/>
            <a:ext cx="8686800" cy="4855175"/>
          </a:xfrm>
          <a:prstGeom prst="rect">
            <a:avLst/>
          </a:prstGeom>
          <a:noFill/>
          <a:ln w="9525">
            <a:noFill/>
            <a:miter lim="800000"/>
            <a:headEnd/>
            <a:tailEnd/>
          </a:ln>
        </p:spPr>
        <p:txBody>
          <a:bodyPr wrap="square" lIns="0" rIns="0">
            <a:spAutoFit/>
          </a:bodyPr>
          <a:lstStyle/>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There is way of organizing your program which is to combine data and functionality and wrap it inside something called an object. This is called the </a:t>
            </a:r>
            <a:r>
              <a:rPr lang="en-US" b="0" i="1" dirty="0">
                <a:latin typeface="+mn-lt"/>
              </a:rPr>
              <a:t>object-oriented</a:t>
            </a:r>
            <a:r>
              <a:rPr lang="en-US" b="0" dirty="0">
                <a:latin typeface="+mn-lt"/>
              </a:rPr>
              <a:t> programming paradigm.</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Major principles of object-oriented programming system are </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Object is an entity that has state and behavior. It may be anything. It may be physical and logical. For example: mouse, keyboard, chair, table, pen etc.</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Everything in Python is an object, and almost everything has attributes and methods. All functions have a built-in attribute __doc__, which returns the doc string defined in the function source code.</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p:txBody>
      </p:sp>
      <p:sp>
        <p:nvSpPr>
          <p:cNvPr id="8" name="Text Placeholder 3">
            <a:extLst>
              <a:ext uri="{FF2B5EF4-FFF2-40B4-BE49-F238E27FC236}">
                <a16:creationId xmlns:a16="http://schemas.microsoft.com/office/drawing/2014/main" id="{7DCF3BDC-1775-4EFA-B306-F7BD5072126B}"/>
              </a:ext>
            </a:extLst>
          </p:cNvPr>
          <p:cNvSpPr txBox="1">
            <a:spLocks/>
          </p:cNvSpPr>
          <p:nvPr/>
        </p:nvSpPr>
        <p:spPr>
          <a:xfrm>
            <a:off x="600298" y="1001209"/>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Object oriented programming</a:t>
            </a:r>
          </a:p>
        </p:txBody>
      </p:sp>
      <p:grpSp>
        <p:nvGrpSpPr>
          <p:cNvPr id="6" name="Group 5">
            <a:extLst>
              <a:ext uri="{FF2B5EF4-FFF2-40B4-BE49-F238E27FC236}">
                <a16:creationId xmlns:a16="http://schemas.microsoft.com/office/drawing/2014/main" id="{A37CDC16-22B9-461A-8F52-87493CFA7FD7}"/>
              </a:ext>
            </a:extLst>
          </p:cNvPr>
          <p:cNvGrpSpPr/>
          <p:nvPr/>
        </p:nvGrpSpPr>
        <p:grpSpPr>
          <a:xfrm>
            <a:off x="2971800" y="2163633"/>
            <a:ext cx="3057545" cy="2409843"/>
            <a:chOff x="5203925" y="2707610"/>
            <a:chExt cx="3933836" cy="3415665"/>
          </a:xfrm>
        </p:grpSpPr>
        <p:sp>
          <p:nvSpPr>
            <p:cNvPr id="9" name="Oval 8">
              <a:extLst>
                <a:ext uri="{FF2B5EF4-FFF2-40B4-BE49-F238E27FC236}">
                  <a16:creationId xmlns:a16="http://schemas.microsoft.com/office/drawing/2014/main" id="{60572CB4-7499-48C7-A9C0-79EB50A10074}"/>
                </a:ext>
              </a:extLst>
            </p:cNvPr>
            <p:cNvSpPr/>
            <p:nvPr/>
          </p:nvSpPr>
          <p:spPr>
            <a:xfrm>
              <a:off x="7804073" y="3189905"/>
              <a:ext cx="1333688" cy="914399"/>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ysClr val="windowText" lastClr="000000"/>
                  </a:solidFill>
                </a:rPr>
                <a:t>Class</a:t>
              </a:r>
            </a:p>
          </p:txBody>
        </p:sp>
        <p:sp>
          <p:nvSpPr>
            <p:cNvPr id="10" name="Oval 9">
              <a:extLst>
                <a:ext uri="{FF2B5EF4-FFF2-40B4-BE49-F238E27FC236}">
                  <a16:creationId xmlns:a16="http://schemas.microsoft.com/office/drawing/2014/main" id="{10BCD637-ACE3-422E-A6C0-10F9583D4844}"/>
                </a:ext>
              </a:extLst>
            </p:cNvPr>
            <p:cNvSpPr/>
            <p:nvPr/>
          </p:nvSpPr>
          <p:spPr>
            <a:xfrm>
              <a:off x="5203925" y="3210738"/>
              <a:ext cx="1414881" cy="914399"/>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ysClr val="windowText" lastClr="000000"/>
                  </a:solidFill>
                </a:rPr>
                <a:t>Encapsulation</a:t>
              </a:r>
            </a:p>
          </p:txBody>
        </p:sp>
        <p:sp>
          <p:nvSpPr>
            <p:cNvPr id="11" name="Oval 10">
              <a:extLst>
                <a:ext uri="{FF2B5EF4-FFF2-40B4-BE49-F238E27FC236}">
                  <a16:creationId xmlns:a16="http://schemas.microsoft.com/office/drawing/2014/main" id="{39E7D28B-02F5-4A68-9105-7BDE82D4A3AF}"/>
                </a:ext>
              </a:extLst>
            </p:cNvPr>
            <p:cNvSpPr/>
            <p:nvPr/>
          </p:nvSpPr>
          <p:spPr>
            <a:xfrm>
              <a:off x="6754238" y="3906505"/>
              <a:ext cx="914400" cy="914400"/>
            </a:xfrm>
            <a:prstGeom prst="ellipse">
              <a:avLst/>
            </a:prstGeom>
            <a:solidFill>
              <a:srgbClr val="12365E"/>
            </a:solidFill>
            <a:ln>
              <a:solidFill>
                <a:srgbClr val="12365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dirty="0"/>
                <a:t>OOP</a:t>
              </a:r>
            </a:p>
          </p:txBody>
        </p:sp>
        <p:sp>
          <p:nvSpPr>
            <p:cNvPr id="12" name="Oval 11">
              <a:extLst>
                <a:ext uri="{FF2B5EF4-FFF2-40B4-BE49-F238E27FC236}">
                  <a16:creationId xmlns:a16="http://schemas.microsoft.com/office/drawing/2014/main" id="{814218CA-EF2F-4B91-A6A0-77C078236F02}"/>
                </a:ext>
              </a:extLst>
            </p:cNvPr>
            <p:cNvSpPr/>
            <p:nvPr/>
          </p:nvSpPr>
          <p:spPr>
            <a:xfrm>
              <a:off x="6631589" y="2707610"/>
              <a:ext cx="1172483" cy="914401"/>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ysClr val="windowText" lastClr="000000"/>
                  </a:solidFill>
                </a:rPr>
                <a:t>Object	</a:t>
              </a:r>
            </a:p>
          </p:txBody>
        </p:sp>
        <p:sp>
          <p:nvSpPr>
            <p:cNvPr id="13" name="Oval 12">
              <a:extLst>
                <a:ext uri="{FF2B5EF4-FFF2-40B4-BE49-F238E27FC236}">
                  <a16:creationId xmlns:a16="http://schemas.microsoft.com/office/drawing/2014/main" id="{72B88C07-21FE-4A51-AB03-CD8BB6D2ABCD}"/>
                </a:ext>
              </a:extLst>
            </p:cNvPr>
            <p:cNvSpPr/>
            <p:nvPr/>
          </p:nvSpPr>
          <p:spPr>
            <a:xfrm>
              <a:off x="5988235" y="5208876"/>
              <a:ext cx="1399665" cy="914399"/>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ysClr val="windowText" lastClr="000000"/>
                  </a:solidFill>
                </a:rPr>
                <a:t>Polymorphism</a:t>
              </a:r>
            </a:p>
          </p:txBody>
        </p:sp>
        <p:sp>
          <p:nvSpPr>
            <p:cNvPr id="14" name="Arrow: Down 13">
              <a:extLst>
                <a:ext uri="{FF2B5EF4-FFF2-40B4-BE49-F238E27FC236}">
                  <a16:creationId xmlns:a16="http://schemas.microsoft.com/office/drawing/2014/main" id="{98AB5934-7431-4647-9D48-F656516FF1D1}"/>
                </a:ext>
              </a:extLst>
            </p:cNvPr>
            <p:cNvSpPr/>
            <p:nvPr/>
          </p:nvSpPr>
          <p:spPr>
            <a:xfrm rot="894437">
              <a:off x="6652799" y="4840519"/>
              <a:ext cx="642834" cy="27432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6" name="Arrow: Down 15">
              <a:extLst>
                <a:ext uri="{FF2B5EF4-FFF2-40B4-BE49-F238E27FC236}">
                  <a16:creationId xmlns:a16="http://schemas.microsoft.com/office/drawing/2014/main" id="{CE126B40-7E7B-4612-BA49-78628D3824D1}"/>
                </a:ext>
              </a:extLst>
            </p:cNvPr>
            <p:cNvSpPr/>
            <p:nvPr/>
          </p:nvSpPr>
          <p:spPr>
            <a:xfrm rot="10800000">
              <a:off x="6900967" y="3591128"/>
              <a:ext cx="642834" cy="27432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7" name="Arrow: Down 16">
              <a:extLst>
                <a:ext uri="{FF2B5EF4-FFF2-40B4-BE49-F238E27FC236}">
                  <a16:creationId xmlns:a16="http://schemas.microsoft.com/office/drawing/2014/main" id="{7A5D4CDA-A16E-4D88-9A82-8AA354E10636}"/>
                </a:ext>
              </a:extLst>
            </p:cNvPr>
            <p:cNvSpPr/>
            <p:nvPr/>
          </p:nvSpPr>
          <p:spPr>
            <a:xfrm rot="14123967">
              <a:off x="7497690" y="3860317"/>
              <a:ext cx="642833" cy="27432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18" name="Arrow: Down 17">
              <a:extLst>
                <a:ext uri="{FF2B5EF4-FFF2-40B4-BE49-F238E27FC236}">
                  <a16:creationId xmlns:a16="http://schemas.microsoft.com/office/drawing/2014/main" id="{8AF176E8-DC7D-497F-9E0B-D8985A7E4A83}"/>
                </a:ext>
              </a:extLst>
            </p:cNvPr>
            <p:cNvSpPr/>
            <p:nvPr/>
          </p:nvSpPr>
          <p:spPr>
            <a:xfrm rot="7101006">
              <a:off x="6319278" y="3851989"/>
              <a:ext cx="642833" cy="274320"/>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sp>
        <p:nvSpPr>
          <p:cNvPr id="19" name="Arrow: Down 18">
            <a:extLst>
              <a:ext uri="{FF2B5EF4-FFF2-40B4-BE49-F238E27FC236}">
                <a16:creationId xmlns:a16="http://schemas.microsoft.com/office/drawing/2014/main" id="{766C4B0F-0623-4C2B-88DC-6D229F4A87B4}"/>
              </a:ext>
            </a:extLst>
          </p:cNvPr>
          <p:cNvSpPr/>
          <p:nvPr/>
        </p:nvSpPr>
        <p:spPr>
          <a:xfrm rot="3627800">
            <a:off x="3821451" y="3362117"/>
            <a:ext cx="453536" cy="213213"/>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0" name="Arrow: Down 19">
            <a:extLst>
              <a:ext uri="{FF2B5EF4-FFF2-40B4-BE49-F238E27FC236}">
                <a16:creationId xmlns:a16="http://schemas.microsoft.com/office/drawing/2014/main" id="{F264C0E4-21EC-4232-884D-1A546F8D4111}"/>
              </a:ext>
            </a:extLst>
          </p:cNvPr>
          <p:cNvSpPr/>
          <p:nvPr/>
        </p:nvSpPr>
        <p:spPr>
          <a:xfrm rot="17263697">
            <a:off x="4802855" y="3360725"/>
            <a:ext cx="453536" cy="213213"/>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1" name="Arrow: Down 20">
            <a:extLst>
              <a:ext uri="{FF2B5EF4-FFF2-40B4-BE49-F238E27FC236}">
                <a16:creationId xmlns:a16="http://schemas.microsoft.com/office/drawing/2014/main" id="{998CE600-632A-4BAD-8A02-A034DE9DB814}"/>
              </a:ext>
            </a:extLst>
          </p:cNvPr>
          <p:cNvSpPr/>
          <p:nvPr/>
        </p:nvSpPr>
        <p:spPr>
          <a:xfrm rot="19854320">
            <a:off x="4577457" y="3664927"/>
            <a:ext cx="453536" cy="213213"/>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
        <p:nvSpPr>
          <p:cNvPr id="22" name="Oval 21">
            <a:extLst>
              <a:ext uri="{FF2B5EF4-FFF2-40B4-BE49-F238E27FC236}">
                <a16:creationId xmlns:a16="http://schemas.microsoft.com/office/drawing/2014/main" id="{E5905715-1658-4249-B795-88149AC662C9}"/>
              </a:ext>
            </a:extLst>
          </p:cNvPr>
          <p:cNvSpPr/>
          <p:nvPr/>
        </p:nvSpPr>
        <p:spPr>
          <a:xfrm>
            <a:off x="2971802" y="3296114"/>
            <a:ext cx="989962" cy="645133"/>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ysClr val="windowText" lastClr="000000"/>
                </a:solidFill>
              </a:rPr>
              <a:t>Data A</a:t>
            </a:r>
          </a:p>
        </p:txBody>
      </p:sp>
      <p:sp>
        <p:nvSpPr>
          <p:cNvPr id="23" name="Oval 22">
            <a:extLst>
              <a:ext uri="{FF2B5EF4-FFF2-40B4-BE49-F238E27FC236}">
                <a16:creationId xmlns:a16="http://schemas.microsoft.com/office/drawing/2014/main" id="{E66CB75E-6D72-47DA-98A7-96945D4021C6}"/>
              </a:ext>
            </a:extLst>
          </p:cNvPr>
          <p:cNvSpPr/>
          <p:nvPr/>
        </p:nvSpPr>
        <p:spPr>
          <a:xfrm>
            <a:off x="5149199" y="3197005"/>
            <a:ext cx="1008988" cy="645133"/>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ysClr val="windowText" lastClr="000000"/>
                </a:solidFill>
              </a:rPr>
              <a:t>Method</a:t>
            </a:r>
          </a:p>
        </p:txBody>
      </p:sp>
      <p:sp>
        <p:nvSpPr>
          <p:cNvPr id="24" name="Oval 23">
            <a:extLst>
              <a:ext uri="{FF2B5EF4-FFF2-40B4-BE49-F238E27FC236}">
                <a16:creationId xmlns:a16="http://schemas.microsoft.com/office/drawing/2014/main" id="{8DCC1E2B-E1B7-4B67-807F-F796CC83A698}"/>
              </a:ext>
            </a:extLst>
          </p:cNvPr>
          <p:cNvSpPr/>
          <p:nvPr/>
        </p:nvSpPr>
        <p:spPr>
          <a:xfrm>
            <a:off x="4709035" y="3797934"/>
            <a:ext cx="933077" cy="645133"/>
          </a:xfrm>
          <a:prstGeom prst="ellipse">
            <a:avLst/>
          </a:prstGeom>
          <a:solidFill>
            <a:srgbClr val="BCD5F2"/>
          </a:solidFill>
          <a:ln>
            <a:solidFill>
              <a:srgbClr val="BCD5F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ysClr val="windowText" lastClr="000000"/>
                </a:solidFill>
              </a:rPr>
              <a:t>Inheritance</a:t>
            </a:r>
          </a:p>
        </p:txBody>
      </p:sp>
      <p:sp>
        <p:nvSpPr>
          <p:cNvPr id="25" name="Text Placeholder 3">
            <a:extLst>
              <a:ext uri="{FF2B5EF4-FFF2-40B4-BE49-F238E27FC236}">
                <a16:creationId xmlns:a16="http://schemas.microsoft.com/office/drawing/2014/main" id="{B672C780-C1AF-4CB0-878F-16482BA8F662}"/>
              </a:ext>
            </a:extLst>
          </p:cNvPr>
          <p:cNvSpPr txBox="1">
            <a:spLocks/>
          </p:cNvSpPr>
          <p:nvPr/>
        </p:nvSpPr>
        <p:spPr>
          <a:xfrm>
            <a:off x="598575" y="4759744"/>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Object</a:t>
            </a:r>
          </a:p>
        </p:txBody>
      </p:sp>
    </p:spTree>
    <p:extLst>
      <p:ext uri="{BB962C8B-B14F-4D97-AF65-F5344CB8AC3E}">
        <p14:creationId xmlns:p14="http://schemas.microsoft.com/office/powerpoint/2010/main" val="141877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15 – OOP</a:t>
            </a:r>
          </a:p>
        </p:txBody>
      </p:sp>
      <p:sp>
        <p:nvSpPr>
          <p:cNvPr id="15" name="TextBox 112"/>
          <p:cNvSpPr txBox="1">
            <a:spLocks noChangeArrowheads="1"/>
          </p:cNvSpPr>
          <p:nvPr/>
        </p:nvSpPr>
        <p:spPr bwMode="auto">
          <a:xfrm>
            <a:off x="616863" y="1514738"/>
            <a:ext cx="8686800" cy="4131900"/>
          </a:xfrm>
          <a:prstGeom prst="rect">
            <a:avLst/>
          </a:prstGeom>
          <a:noFill/>
          <a:ln w="9525">
            <a:noFill/>
            <a:miter lim="800000"/>
            <a:headEnd/>
            <a:tailEnd/>
          </a:ln>
        </p:spPr>
        <p:txBody>
          <a:bodyPr wrap="square" lIns="0" rIns="0">
            <a:spAutoFit/>
          </a:bodyPr>
          <a:lstStyle/>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Class can be defined as a collection of objects. It is a logical entity that has some specific attributes and methods. For example: if you have an employee class then it should contain an attribute and method i.e. an email id, name, age, salary etc.</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Syntax</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Method is a function that is associated with an object. In Python, method is not unique to class instances. Any object type can have methods</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p:txBody>
      </p:sp>
      <p:sp>
        <p:nvSpPr>
          <p:cNvPr id="8" name="Text Placeholder 3">
            <a:extLst>
              <a:ext uri="{FF2B5EF4-FFF2-40B4-BE49-F238E27FC236}">
                <a16:creationId xmlns:a16="http://schemas.microsoft.com/office/drawing/2014/main" id="{7DCF3BDC-1775-4EFA-B306-F7BD5072126B}"/>
              </a:ext>
            </a:extLst>
          </p:cNvPr>
          <p:cNvSpPr txBox="1">
            <a:spLocks/>
          </p:cNvSpPr>
          <p:nvPr/>
        </p:nvSpPr>
        <p:spPr>
          <a:xfrm>
            <a:off x="600298" y="1001209"/>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Class</a:t>
            </a:r>
          </a:p>
        </p:txBody>
      </p:sp>
      <p:pic>
        <p:nvPicPr>
          <p:cNvPr id="26" name="Picture 25">
            <a:extLst>
              <a:ext uri="{FF2B5EF4-FFF2-40B4-BE49-F238E27FC236}">
                <a16:creationId xmlns:a16="http://schemas.microsoft.com/office/drawing/2014/main" id="{A07D146A-7F2A-4C1A-90FE-562C79512CD2}"/>
              </a:ext>
            </a:extLst>
          </p:cNvPr>
          <p:cNvPicPr/>
          <p:nvPr/>
        </p:nvPicPr>
        <p:blipFill>
          <a:blip r:embed="rId3">
            <a:extLst>
              <a:ext uri="{28A0092B-C50C-407E-A947-70E740481C1C}">
                <a14:useLocalDpi xmlns:a14="http://schemas.microsoft.com/office/drawing/2010/main" val="0"/>
              </a:ext>
            </a:extLst>
          </a:blip>
          <a:stretch>
            <a:fillRect/>
          </a:stretch>
        </p:blipFill>
        <p:spPr>
          <a:xfrm>
            <a:off x="762000" y="2163633"/>
            <a:ext cx="5943600" cy="2008505"/>
          </a:xfrm>
          <a:prstGeom prst="rect">
            <a:avLst/>
          </a:prstGeom>
        </p:spPr>
      </p:pic>
      <p:sp>
        <p:nvSpPr>
          <p:cNvPr id="27" name="Text Placeholder 3">
            <a:extLst>
              <a:ext uri="{FF2B5EF4-FFF2-40B4-BE49-F238E27FC236}">
                <a16:creationId xmlns:a16="http://schemas.microsoft.com/office/drawing/2014/main" id="{CDD43046-5EA3-470A-87AE-6B23C03393B3}"/>
              </a:ext>
            </a:extLst>
          </p:cNvPr>
          <p:cNvSpPr txBox="1">
            <a:spLocks/>
          </p:cNvSpPr>
          <p:nvPr/>
        </p:nvSpPr>
        <p:spPr>
          <a:xfrm>
            <a:off x="598575" y="434340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Method</a:t>
            </a:r>
          </a:p>
        </p:txBody>
      </p:sp>
    </p:spTree>
    <p:extLst>
      <p:ext uri="{BB962C8B-B14F-4D97-AF65-F5344CB8AC3E}">
        <p14:creationId xmlns:p14="http://schemas.microsoft.com/office/powerpoint/2010/main" val="2665207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15 – OOP</a:t>
            </a:r>
          </a:p>
        </p:txBody>
      </p:sp>
      <p:sp>
        <p:nvSpPr>
          <p:cNvPr id="15" name="TextBox 112"/>
          <p:cNvSpPr txBox="1">
            <a:spLocks noChangeArrowheads="1"/>
          </p:cNvSpPr>
          <p:nvPr/>
        </p:nvSpPr>
        <p:spPr bwMode="auto">
          <a:xfrm>
            <a:off x="616863" y="1514738"/>
            <a:ext cx="8686800" cy="4901342"/>
          </a:xfrm>
          <a:prstGeom prst="rect">
            <a:avLst/>
          </a:prstGeom>
          <a:noFill/>
          <a:ln w="9525">
            <a:noFill/>
            <a:miter lim="800000"/>
            <a:headEnd/>
            <a:tailEnd/>
          </a:ln>
        </p:spPr>
        <p:txBody>
          <a:bodyPr wrap="square" lIns="0" rIns="0">
            <a:spAutoFit/>
          </a:bodyPr>
          <a:lstStyle/>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Inheritance is a feature of object-oriented programming. It specifies that one object acquires all the properties and behaviors of parent object. By using inheritance, you can define a new class with a little or no changes to the existing class. The new class is known as derived class or child class and from which it inherits the properties is called base class or parent class.</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Example</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In the above example, you can see the </a:t>
            </a:r>
            <a:r>
              <a:rPr lang="en-US" b="0" dirty="0" err="1">
                <a:latin typeface="+mn-lt"/>
              </a:rPr>
              <a:t>SalesEmployee</a:t>
            </a:r>
            <a:r>
              <a:rPr lang="en-US" b="0" dirty="0">
                <a:latin typeface="+mn-lt"/>
              </a:rPr>
              <a:t> class object inherited the Employee class object. </a:t>
            </a:r>
            <a:r>
              <a:rPr lang="en-US" b="0" dirty="0" err="1">
                <a:latin typeface="+mn-lt"/>
              </a:rPr>
              <a:t>SalesEmployee</a:t>
            </a:r>
            <a:r>
              <a:rPr lang="en-US" b="0" dirty="0">
                <a:latin typeface="+mn-lt"/>
              </a:rPr>
              <a:t> class object </a:t>
            </a:r>
            <a:r>
              <a:rPr lang="en-US" b="0" dirty="0" err="1">
                <a:latin typeface="+mn-lt"/>
              </a:rPr>
              <a:t>emp</a:t>
            </a:r>
            <a:r>
              <a:rPr lang="en-US" b="0" dirty="0">
                <a:latin typeface="+mn-lt"/>
              </a:rPr>
              <a:t> also inherited the methods define in its parent class.</a:t>
            </a:r>
          </a:p>
        </p:txBody>
      </p:sp>
      <p:sp>
        <p:nvSpPr>
          <p:cNvPr id="8" name="Text Placeholder 3">
            <a:extLst>
              <a:ext uri="{FF2B5EF4-FFF2-40B4-BE49-F238E27FC236}">
                <a16:creationId xmlns:a16="http://schemas.microsoft.com/office/drawing/2014/main" id="{7DCF3BDC-1775-4EFA-B306-F7BD5072126B}"/>
              </a:ext>
            </a:extLst>
          </p:cNvPr>
          <p:cNvSpPr txBox="1">
            <a:spLocks/>
          </p:cNvSpPr>
          <p:nvPr/>
        </p:nvSpPr>
        <p:spPr>
          <a:xfrm>
            <a:off x="600298" y="1001209"/>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Inheritance</a:t>
            </a:r>
          </a:p>
        </p:txBody>
      </p:sp>
      <p:pic>
        <p:nvPicPr>
          <p:cNvPr id="9" name="Picture 8">
            <a:extLst>
              <a:ext uri="{FF2B5EF4-FFF2-40B4-BE49-F238E27FC236}">
                <a16:creationId xmlns:a16="http://schemas.microsoft.com/office/drawing/2014/main" id="{4C2AB305-3C51-4232-B541-68229D5CC314}"/>
              </a:ext>
            </a:extLst>
          </p:cNvPr>
          <p:cNvPicPr/>
          <p:nvPr/>
        </p:nvPicPr>
        <p:blipFill>
          <a:blip r:embed="rId3">
            <a:extLst>
              <a:ext uri="{28A0092B-C50C-407E-A947-70E740481C1C}">
                <a14:useLocalDpi xmlns:a14="http://schemas.microsoft.com/office/drawing/2010/main" val="0"/>
              </a:ext>
            </a:extLst>
          </a:blip>
          <a:stretch>
            <a:fillRect/>
          </a:stretch>
        </p:blipFill>
        <p:spPr>
          <a:xfrm>
            <a:off x="762000" y="2362200"/>
            <a:ext cx="5943600" cy="3495675"/>
          </a:xfrm>
          <a:prstGeom prst="rect">
            <a:avLst/>
          </a:prstGeom>
        </p:spPr>
      </p:pic>
    </p:spTree>
    <p:extLst>
      <p:ext uri="{BB962C8B-B14F-4D97-AF65-F5344CB8AC3E}">
        <p14:creationId xmlns:p14="http://schemas.microsoft.com/office/powerpoint/2010/main" val="347587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15 – OOP</a:t>
            </a:r>
          </a:p>
        </p:txBody>
      </p:sp>
      <p:sp>
        <p:nvSpPr>
          <p:cNvPr id="15" name="TextBox 112"/>
          <p:cNvSpPr txBox="1">
            <a:spLocks noChangeArrowheads="1"/>
          </p:cNvSpPr>
          <p:nvPr/>
        </p:nvSpPr>
        <p:spPr bwMode="auto">
          <a:xfrm>
            <a:off x="616863" y="1514738"/>
            <a:ext cx="8686800" cy="4901342"/>
          </a:xfrm>
          <a:prstGeom prst="rect">
            <a:avLst/>
          </a:prstGeom>
          <a:noFill/>
          <a:ln w="9525">
            <a:noFill/>
            <a:miter lim="800000"/>
            <a:headEnd/>
            <a:tailEnd/>
          </a:ln>
        </p:spPr>
        <p:txBody>
          <a:bodyPr wrap="square" lIns="0" rIns="0">
            <a:spAutoFit/>
          </a:bodyPr>
          <a:lstStyle/>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Polymorphism is made by two words "poly" and "morphs". Poly means many and Morphs means form, shape. It defines that one task can be performed in different ways. For example: You have a class animal and all animals talk. But they talk differently. Here, the "talk" behavior is polymorphic in the sense and totally depends on the animal. So, the abstract "animal" concept does not actually "talk", but specific animals (like dogs and cats) have a concrete implementation of the action "talk".</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Example</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p:txBody>
      </p:sp>
      <p:sp>
        <p:nvSpPr>
          <p:cNvPr id="8" name="Text Placeholder 3">
            <a:extLst>
              <a:ext uri="{FF2B5EF4-FFF2-40B4-BE49-F238E27FC236}">
                <a16:creationId xmlns:a16="http://schemas.microsoft.com/office/drawing/2014/main" id="{7DCF3BDC-1775-4EFA-B306-F7BD5072126B}"/>
              </a:ext>
            </a:extLst>
          </p:cNvPr>
          <p:cNvSpPr txBox="1">
            <a:spLocks/>
          </p:cNvSpPr>
          <p:nvPr/>
        </p:nvSpPr>
        <p:spPr>
          <a:xfrm>
            <a:off x="600298" y="1001209"/>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Polymorphism</a:t>
            </a:r>
          </a:p>
        </p:txBody>
      </p:sp>
      <p:sp>
        <p:nvSpPr>
          <p:cNvPr id="6" name="Text Box 2">
            <a:extLst>
              <a:ext uri="{FF2B5EF4-FFF2-40B4-BE49-F238E27FC236}">
                <a16:creationId xmlns:a16="http://schemas.microsoft.com/office/drawing/2014/main" id="{728DCBF1-8DD6-4FDF-919B-A9ACF94B0F91}"/>
              </a:ext>
            </a:extLst>
          </p:cNvPr>
          <p:cNvSpPr txBox="1">
            <a:spLocks noChangeArrowheads="1"/>
          </p:cNvSpPr>
          <p:nvPr/>
        </p:nvSpPr>
        <p:spPr bwMode="auto">
          <a:xfrm>
            <a:off x="838200" y="2514600"/>
            <a:ext cx="3924300" cy="33528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900" b="1">
                <a:solidFill>
                  <a:srgbClr val="CC7832"/>
                </a:solidFill>
                <a:effectLst/>
              </a:rPr>
              <a:t>class </a:t>
            </a:r>
            <a:r>
              <a:rPr lang="en-US" sz="900" b="1">
                <a:solidFill>
                  <a:srgbClr val="A9B7C6"/>
                </a:solidFill>
                <a:effectLst/>
              </a:rPr>
              <a:t>Animal</a:t>
            </a:r>
            <a:r>
              <a:rPr lang="en-US" sz="900">
                <a:solidFill>
                  <a:srgbClr val="A9B7C6"/>
                </a:solidFill>
                <a:effectLst/>
              </a:rPr>
              <a:t>:</a:t>
            </a:r>
            <a:br>
              <a:rPr lang="en-US" sz="900">
                <a:solidFill>
                  <a:srgbClr val="A9B7C6"/>
                </a:solidFill>
                <a:effectLst/>
              </a:rPr>
            </a:br>
            <a:r>
              <a:rPr lang="en-US" sz="900">
                <a:solidFill>
                  <a:srgbClr val="A9B7C6"/>
                </a:solidFill>
                <a:effectLst/>
              </a:rPr>
              <a:t>    </a:t>
            </a:r>
            <a:r>
              <a:rPr lang="en-US" sz="900" b="1">
                <a:solidFill>
                  <a:srgbClr val="CC7832"/>
                </a:solidFill>
                <a:effectLst/>
              </a:rPr>
              <a:t>def </a:t>
            </a:r>
            <a:r>
              <a:rPr lang="en-US" sz="900">
                <a:solidFill>
                  <a:srgbClr val="B200B2"/>
                </a:solidFill>
                <a:effectLst/>
              </a:rPr>
              <a:t>__init__</a:t>
            </a:r>
            <a:r>
              <a:rPr lang="en-US" sz="900">
                <a:solidFill>
                  <a:srgbClr val="A9B7C6"/>
                </a:solidFill>
                <a:effectLst/>
              </a:rPr>
              <a:t>(</a:t>
            </a:r>
            <a:r>
              <a:rPr lang="en-US" sz="900">
                <a:solidFill>
                  <a:srgbClr val="94558D"/>
                </a:solidFill>
                <a:effectLst/>
              </a:rPr>
              <a:t>self</a:t>
            </a:r>
            <a:r>
              <a:rPr lang="en-US" sz="900">
                <a:solidFill>
                  <a:srgbClr val="CC7832"/>
                </a:solidFill>
                <a:effectLst/>
              </a:rPr>
              <a:t>, </a:t>
            </a:r>
            <a:r>
              <a:rPr lang="en-US" sz="900">
                <a:solidFill>
                  <a:srgbClr val="A9B7C6"/>
                </a:solidFill>
                <a:effectLst/>
              </a:rPr>
              <a:t>animal_type=</a:t>
            </a:r>
            <a:r>
              <a:rPr lang="en-US" sz="900">
                <a:solidFill>
                  <a:srgbClr val="A5C261"/>
                </a:solidFill>
                <a:effectLst/>
              </a:rPr>
              <a:t>'Animal'</a:t>
            </a:r>
            <a:r>
              <a:rPr lang="en-US" sz="900">
                <a:solidFill>
                  <a:srgbClr val="CC7832"/>
                </a:solidFill>
                <a:effectLst/>
              </a:rPr>
              <a:t>, </a:t>
            </a:r>
            <a:r>
              <a:rPr lang="en-US" sz="900">
                <a:solidFill>
                  <a:srgbClr val="A9B7C6"/>
                </a:solidFill>
                <a:effectLst/>
              </a:rPr>
              <a:t>talk=</a:t>
            </a:r>
            <a:r>
              <a:rPr lang="en-US" sz="900">
                <a:solidFill>
                  <a:srgbClr val="A5C261"/>
                </a:solidFill>
                <a:effectLst/>
              </a:rPr>
              <a:t>'talk'</a:t>
            </a:r>
            <a:r>
              <a:rPr lang="en-US" sz="900">
                <a:solidFill>
                  <a:srgbClr val="CC7832"/>
                </a:solidFill>
                <a:effectLst/>
              </a:rPr>
              <a:t>, </a:t>
            </a:r>
            <a:r>
              <a:rPr lang="en-US" sz="900">
                <a:solidFill>
                  <a:srgbClr val="A9B7C6"/>
                </a:solidFill>
                <a:effectLst/>
              </a:rPr>
              <a:t>leg=</a:t>
            </a:r>
            <a:r>
              <a:rPr lang="en-US" sz="900">
                <a:solidFill>
                  <a:srgbClr val="6897BB"/>
                </a:solidFill>
                <a:effectLst/>
              </a:rPr>
              <a:t>4</a:t>
            </a:r>
            <a:r>
              <a:rPr lang="en-US" sz="900">
                <a:solidFill>
                  <a:srgbClr val="CC7832"/>
                </a:solidFill>
                <a:effectLst/>
              </a:rPr>
              <a:t>, </a:t>
            </a:r>
            <a:r>
              <a:rPr lang="en-US" sz="900">
                <a:solidFill>
                  <a:srgbClr val="A9B7C6"/>
                </a:solidFill>
                <a:effectLst/>
              </a:rPr>
              <a:t>hand=</a:t>
            </a:r>
            <a:r>
              <a:rPr lang="en-US" sz="900">
                <a:solidFill>
                  <a:srgbClr val="6897BB"/>
                </a:solidFill>
                <a:effectLst/>
              </a:rPr>
              <a:t>0</a:t>
            </a:r>
            <a:r>
              <a:rPr lang="en-US" sz="900">
                <a:solidFill>
                  <a:srgbClr val="CC7832"/>
                </a:solidFill>
                <a:effectLst/>
              </a:rPr>
              <a:t>, </a:t>
            </a:r>
            <a:r>
              <a:rPr lang="en-US" sz="900">
                <a:solidFill>
                  <a:srgbClr val="A9B7C6"/>
                </a:solidFill>
                <a:effectLst/>
              </a:rPr>
              <a:t>color=</a:t>
            </a:r>
            <a:r>
              <a:rPr lang="en-US" sz="900">
                <a:solidFill>
                  <a:srgbClr val="A5C261"/>
                </a:solidFill>
                <a:effectLst/>
              </a:rPr>
              <a:t>'Blue'</a:t>
            </a:r>
            <a:r>
              <a:rPr lang="en-US" sz="900">
                <a:solidFill>
                  <a:srgbClr val="A9B7C6"/>
                </a:solidFill>
                <a:effectLst/>
              </a:rPr>
              <a:t>):</a:t>
            </a:r>
            <a:br>
              <a:rPr lang="en-US" sz="900">
                <a:solidFill>
                  <a:srgbClr val="A9B7C6"/>
                </a:solidFill>
                <a:effectLst/>
              </a:rPr>
            </a:br>
            <a:r>
              <a:rPr lang="en-US" sz="900">
                <a:solidFill>
                  <a:srgbClr val="A9B7C6"/>
                </a:solidFill>
                <a:effectLst/>
              </a:rPr>
              <a:t>        </a:t>
            </a:r>
            <a:r>
              <a:rPr lang="en-US" sz="900">
                <a:solidFill>
                  <a:srgbClr val="94558D"/>
                </a:solidFill>
                <a:effectLst/>
              </a:rPr>
              <a:t>self</a:t>
            </a:r>
            <a:r>
              <a:rPr lang="en-US" sz="900">
                <a:solidFill>
                  <a:srgbClr val="A9B7C6"/>
                </a:solidFill>
                <a:effectLst/>
              </a:rPr>
              <a:t>.animal_type = animal_type</a:t>
            </a:r>
            <a:br>
              <a:rPr lang="en-US" sz="900">
                <a:solidFill>
                  <a:srgbClr val="A9B7C6"/>
                </a:solidFill>
                <a:effectLst/>
              </a:rPr>
            </a:br>
            <a:r>
              <a:rPr lang="en-US" sz="900">
                <a:solidFill>
                  <a:srgbClr val="A9B7C6"/>
                </a:solidFill>
                <a:effectLst/>
              </a:rPr>
              <a:t>        </a:t>
            </a:r>
            <a:r>
              <a:rPr lang="en-US" sz="900">
                <a:solidFill>
                  <a:srgbClr val="94558D"/>
                </a:solidFill>
                <a:effectLst/>
              </a:rPr>
              <a:t>self</a:t>
            </a:r>
            <a:r>
              <a:rPr lang="en-US" sz="900">
                <a:solidFill>
                  <a:srgbClr val="A9B7C6"/>
                </a:solidFill>
                <a:effectLst/>
              </a:rPr>
              <a:t>.talk = talk</a:t>
            </a:r>
            <a:br>
              <a:rPr lang="en-US" sz="900">
                <a:solidFill>
                  <a:srgbClr val="A9B7C6"/>
                </a:solidFill>
                <a:effectLst/>
              </a:rPr>
            </a:br>
            <a:r>
              <a:rPr lang="en-US" sz="900">
                <a:solidFill>
                  <a:srgbClr val="A9B7C6"/>
                </a:solidFill>
                <a:effectLst/>
              </a:rPr>
              <a:t>        </a:t>
            </a:r>
            <a:r>
              <a:rPr lang="en-US" sz="900">
                <a:solidFill>
                  <a:srgbClr val="94558D"/>
                </a:solidFill>
                <a:effectLst/>
              </a:rPr>
              <a:t>self</a:t>
            </a:r>
            <a:r>
              <a:rPr lang="en-US" sz="900">
                <a:solidFill>
                  <a:srgbClr val="A9B7C6"/>
                </a:solidFill>
                <a:effectLst/>
              </a:rPr>
              <a:t>.leg = leg</a:t>
            </a:r>
            <a:br>
              <a:rPr lang="en-US" sz="900">
                <a:solidFill>
                  <a:srgbClr val="A9B7C6"/>
                </a:solidFill>
                <a:effectLst/>
              </a:rPr>
            </a:br>
            <a:r>
              <a:rPr lang="en-US" sz="900">
                <a:solidFill>
                  <a:srgbClr val="A9B7C6"/>
                </a:solidFill>
                <a:effectLst/>
              </a:rPr>
              <a:t>        </a:t>
            </a:r>
            <a:r>
              <a:rPr lang="en-US" sz="900">
                <a:solidFill>
                  <a:srgbClr val="94558D"/>
                </a:solidFill>
                <a:effectLst/>
              </a:rPr>
              <a:t>self</a:t>
            </a:r>
            <a:r>
              <a:rPr lang="en-US" sz="900">
                <a:solidFill>
                  <a:srgbClr val="A9B7C6"/>
                </a:solidFill>
                <a:effectLst/>
              </a:rPr>
              <a:t>.hand = hand</a:t>
            </a:r>
            <a:br>
              <a:rPr lang="en-US" sz="900">
                <a:solidFill>
                  <a:srgbClr val="A9B7C6"/>
                </a:solidFill>
                <a:effectLst/>
              </a:rPr>
            </a:br>
            <a:r>
              <a:rPr lang="en-US" sz="900">
                <a:solidFill>
                  <a:srgbClr val="A9B7C6"/>
                </a:solidFill>
                <a:effectLst/>
              </a:rPr>
              <a:t>        </a:t>
            </a:r>
            <a:r>
              <a:rPr lang="en-US" sz="900">
                <a:solidFill>
                  <a:srgbClr val="94558D"/>
                </a:solidFill>
                <a:effectLst/>
              </a:rPr>
              <a:t>self</a:t>
            </a:r>
            <a:r>
              <a:rPr lang="en-US" sz="900">
                <a:solidFill>
                  <a:srgbClr val="A9B7C6"/>
                </a:solidFill>
                <a:effectLst/>
              </a:rPr>
              <a:t>.color = color</a:t>
            </a:r>
            <a:br>
              <a:rPr lang="en-US" sz="900">
                <a:solidFill>
                  <a:srgbClr val="A9B7C6"/>
                </a:solidFill>
                <a:effectLst/>
              </a:rPr>
            </a:br>
            <a:br>
              <a:rPr lang="en-US" sz="900">
                <a:solidFill>
                  <a:srgbClr val="A9B7C6"/>
                </a:solidFill>
                <a:effectLst/>
              </a:rPr>
            </a:br>
            <a:r>
              <a:rPr lang="en-US" sz="900">
                <a:solidFill>
                  <a:srgbClr val="A9B7C6"/>
                </a:solidFill>
                <a:effectLst/>
              </a:rPr>
              <a:t>    </a:t>
            </a:r>
            <a:r>
              <a:rPr lang="en-US" sz="900" b="1">
                <a:solidFill>
                  <a:srgbClr val="CC7832"/>
                </a:solidFill>
                <a:effectLst/>
              </a:rPr>
              <a:t>def </a:t>
            </a:r>
            <a:r>
              <a:rPr lang="en-US" sz="900" b="1">
                <a:solidFill>
                  <a:srgbClr val="A9B7C6"/>
                </a:solidFill>
                <a:effectLst/>
              </a:rPr>
              <a:t>animal_information</a:t>
            </a:r>
            <a:r>
              <a:rPr lang="en-US" sz="900">
                <a:solidFill>
                  <a:srgbClr val="A9B7C6"/>
                </a:solidFill>
                <a:effectLst/>
              </a:rPr>
              <a:t>(</a:t>
            </a:r>
            <a:r>
              <a:rPr lang="en-US" sz="900">
                <a:solidFill>
                  <a:srgbClr val="94558D"/>
                </a:solidFill>
                <a:effectLst/>
              </a:rPr>
              <a:t>self</a:t>
            </a:r>
            <a:r>
              <a:rPr lang="en-US" sz="900">
                <a:solidFill>
                  <a:srgbClr val="A9B7C6"/>
                </a:solidFill>
                <a:effectLst/>
              </a:rPr>
              <a:t>):</a:t>
            </a:r>
            <a:br>
              <a:rPr lang="en-US" sz="900">
                <a:solidFill>
                  <a:srgbClr val="A9B7C6"/>
                </a:solidFill>
                <a:effectLst/>
              </a:rPr>
            </a:br>
            <a:r>
              <a:rPr lang="en-US" sz="900">
                <a:solidFill>
                  <a:srgbClr val="A9B7C6"/>
                </a:solidFill>
                <a:effectLst/>
              </a:rPr>
              <a:t>        </a:t>
            </a:r>
            <a:r>
              <a:rPr lang="en-US" sz="900" b="1">
                <a:solidFill>
                  <a:srgbClr val="CC7832"/>
                </a:solidFill>
                <a:effectLst/>
              </a:rPr>
              <a:t>print </a:t>
            </a:r>
            <a:r>
              <a:rPr lang="en-US" sz="900">
                <a:solidFill>
                  <a:srgbClr val="94558D"/>
                </a:solidFill>
                <a:effectLst/>
              </a:rPr>
              <a:t>self</a:t>
            </a:r>
            <a:r>
              <a:rPr lang="en-US" sz="900">
                <a:solidFill>
                  <a:srgbClr val="A9B7C6"/>
                </a:solidFill>
                <a:effectLst/>
              </a:rPr>
              <a:t>.animal_type</a:t>
            </a:r>
            <a:br>
              <a:rPr lang="en-US" sz="900">
                <a:solidFill>
                  <a:srgbClr val="A9B7C6"/>
                </a:solidFill>
                <a:effectLst/>
              </a:rPr>
            </a:br>
            <a:r>
              <a:rPr lang="en-US" sz="900">
                <a:solidFill>
                  <a:srgbClr val="A9B7C6"/>
                </a:solidFill>
                <a:effectLst/>
              </a:rPr>
              <a:t>        </a:t>
            </a:r>
            <a:r>
              <a:rPr lang="en-US" sz="900" b="1">
                <a:solidFill>
                  <a:srgbClr val="CC7832"/>
                </a:solidFill>
                <a:effectLst/>
              </a:rPr>
              <a:t>print </a:t>
            </a:r>
            <a:r>
              <a:rPr lang="en-US" sz="900">
                <a:solidFill>
                  <a:srgbClr val="94558D"/>
                </a:solidFill>
                <a:effectLst/>
              </a:rPr>
              <a:t>self</a:t>
            </a:r>
            <a:r>
              <a:rPr lang="en-US" sz="900">
                <a:solidFill>
                  <a:srgbClr val="A9B7C6"/>
                </a:solidFill>
                <a:effectLst/>
              </a:rPr>
              <a:t>.talk</a:t>
            </a:r>
            <a:br>
              <a:rPr lang="en-US" sz="900">
                <a:solidFill>
                  <a:srgbClr val="A9B7C6"/>
                </a:solidFill>
                <a:effectLst/>
              </a:rPr>
            </a:br>
            <a:r>
              <a:rPr lang="en-US" sz="900">
                <a:solidFill>
                  <a:srgbClr val="A9B7C6"/>
                </a:solidFill>
                <a:effectLst/>
              </a:rPr>
              <a:t>        </a:t>
            </a:r>
            <a:r>
              <a:rPr lang="en-US" sz="900" b="1">
                <a:solidFill>
                  <a:srgbClr val="CC7832"/>
                </a:solidFill>
                <a:effectLst/>
              </a:rPr>
              <a:t>print </a:t>
            </a:r>
            <a:r>
              <a:rPr lang="en-US" sz="900">
                <a:solidFill>
                  <a:srgbClr val="94558D"/>
                </a:solidFill>
                <a:effectLst/>
              </a:rPr>
              <a:t>self</a:t>
            </a:r>
            <a:r>
              <a:rPr lang="en-US" sz="900">
                <a:solidFill>
                  <a:srgbClr val="A9B7C6"/>
                </a:solidFill>
                <a:effectLst/>
              </a:rPr>
              <a:t>.leg</a:t>
            </a:r>
            <a:br>
              <a:rPr lang="en-US" sz="900">
                <a:solidFill>
                  <a:srgbClr val="A9B7C6"/>
                </a:solidFill>
                <a:effectLst/>
              </a:rPr>
            </a:br>
            <a:r>
              <a:rPr lang="en-US" sz="900">
                <a:solidFill>
                  <a:srgbClr val="A9B7C6"/>
                </a:solidFill>
                <a:effectLst/>
              </a:rPr>
              <a:t>        </a:t>
            </a:r>
            <a:r>
              <a:rPr lang="en-US" sz="900" b="1">
                <a:solidFill>
                  <a:srgbClr val="CC7832"/>
                </a:solidFill>
                <a:effectLst/>
              </a:rPr>
              <a:t>print </a:t>
            </a:r>
            <a:r>
              <a:rPr lang="en-US" sz="900">
                <a:solidFill>
                  <a:srgbClr val="94558D"/>
                </a:solidFill>
                <a:effectLst/>
              </a:rPr>
              <a:t>self</a:t>
            </a:r>
            <a:r>
              <a:rPr lang="en-US" sz="900">
                <a:solidFill>
                  <a:srgbClr val="A9B7C6"/>
                </a:solidFill>
                <a:effectLst/>
              </a:rPr>
              <a:t>.hand</a:t>
            </a:r>
            <a:br>
              <a:rPr lang="en-US" sz="900">
                <a:solidFill>
                  <a:srgbClr val="A9B7C6"/>
                </a:solidFill>
                <a:effectLst/>
              </a:rPr>
            </a:br>
            <a:r>
              <a:rPr lang="en-US" sz="900">
                <a:solidFill>
                  <a:srgbClr val="A9B7C6"/>
                </a:solidFill>
                <a:effectLst/>
              </a:rPr>
              <a:t>        </a:t>
            </a:r>
            <a:r>
              <a:rPr lang="en-US" sz="900" b="1">
                <a:solidFill>
                  <a:srgbClr val="CC7832"/>
                </a:solidFill>
                <a:effectLst/>
              </a:rPr>
              <a:t>print </a:t>
            </a:r>
            <a:r>
              <a:rPr lang="en-US" sz="900">
                <a:solidFill>
                  <a:srgbClr val="94558D"/>
                </a:solidFill>
                <a:effectLst/>
              </a:rPr>
              <a:t>self</a:t>
            </a:r>
            <a:r>
              <a:rPr lang="en-US" sz="900">
                <a:solidFill>
                  <a:srgbClr val="A9B7C6"/>
                </a:solidFill>
                <a:effectLst/>
              </a:rPr>
              <a:t>.color</a:t>
            </a:r>
            <a:br>
              <a:rPr lang="en-US" sz="900">
                <a:solidFill>
                  <a:srgbClr val="A9B7C6"/>
                </a:solidFill>
                <a:effectLst/>
              </a:rPr>
            </a:br>
            <a:br>
              <a:rPr lang="en-US" sz="900">
                <a:solidFill>
                  <a:srgbClr val="A9B7C6"/>
                </a:solidFill>
                <a:effectLst/>
              </a:rPr>
            </a:br>
            <a:br>
              <a:rPr lang="en-US" sz="900">
                <a:solidFill>
                  <a:srgbClr val="A9B7C6"/>
                </a:solidFill>
                <a:effectLst/>
              </a:rPr>
            </a:br>
            <a:r>
              <a:rPr lang="en-US" sz="900">
                <a:solidFill>
                  <a:srgbClr val="A9B7C6"/>
                </a:solidFill>
                <a:effectLst/>
              </a:rPr>
              <a:t>dog = Animal(</a:t>
            </a:r>
            <a:r>
              <a:rPr lang="en-US" sz="900">
                <a:solidFill>
                  <a:srgbClr val="A5C261"/>
                </a:solidFill>
                <a:effectLst/>
              </a:rPr>
              <a:t>'Dog'</a:t>
            </a:r>
            <a:r>
              <a:rPr lang="en-US" sz="900">
                <a:solidFill>
                  <a:srgbClr val="CC7832"/>
                </a:solidFill>
                <a:effectLst/>
              </a:rPr>
              <a:t>, </a:t>
            </a:r>
            <a:r>
              <a:rPr lang="en-US" sz="900">
                <a:solidFill>
                  <a:srgbClr val="A5C261"/>
                </a:solidFill>
                <a:effectLst/>
              </a:rPr>
              <a:t>'Bark'</a:t>
            </a:r>
            <a:r>
              <a:rPr lang="en-US" sz="900">
                <a:solidFill>
                  <a:srgbClr val="CC7832"/>
                </a:solidFill>
                <a:effectLst/>
              </a:rPr>
              <a:t>, </a:t>
            </a:r>
            <a:r>
              <a:rPr lang="en-US" sz="900">
                <a:solidFill>
                  <a:srgbClr val="6897BB"/>
                </a:solidFill>
                <a:effectLst/>
              </a:rPr>
              <a:t>4</a:t>
            </a:r>
            <a:r>
              <a:rPr lang="en-US" sz="900">
                <a:solidFill>
                  <a:srgbClr val="CC7832"/>
                </a:solidFill>
                <a:effectLst/>
              </a:rPr>
              <a:t>, </a:t>
            </a:r>
            <a:r>
              <a:rPr lang="en-US" sz="900">
                <a:solidFill>
                  <a:srgbClr val="6897BB"/>
                </a:solidFill>
                <a:effectLst/>
              </a:rPr>
              <a:t>0</a:t>
            </a:r>
            <a:r>
              <a:rPr lang="en-US" sz="900">
                <a:solidFill>
                  <a:srgbClr val="CC7832"/>
                </a:solidFill>
                <a:effectLst/>
              </a:rPr>
              <a:t>, </a:t>
            </a:r>
            <a:r>
              <a:rPr lang="en-US" sz="900">
                <a:solidFill>
                  <a:srgbClr val="A5C261"/>
                </a:solidFill>
                <a:effectLst/>
              </a:rPr>
              <a:t>'Black'</a:t>
            </a:r>
            <a:r>
              <a:rPr lang="en-US" sz="900">
                <a:solidFill>
                  <a:srgbClr val="A9B7C6"/>
                </a:solidFill>
                <a:effectLst/>
              </a:rPr>
              <a:t>)</a:t>
            </a:r>
            <a:br>
              <a:rPr lang="en-US" sz="900">
                <a:solidFill>
                  <a:srgbClr val="A9B7C6"/>
                </a:solidFill>
                <a:effectLst/>
              </a:rPr>
            </a:br>
            <a:r>
              <a:rPr lang="en-US" sz="900">
                <a:solidFill>
                  <a:srgbClr val="A9B7C6"/>
                </a:solidFill>
                <a:effectLst/>
              </a:rPr>
              <a:t>dog.animal_information()</a:t>
            </a:r>
            <a:br>
              <a:rPr lang="en-US" sz="900">
                <a:solidFill>
                  <a:srgbClr val="A9B7C6"/>
                </a:solidFill>
                <a:effectLst/>
              </a:rPr>
            </a:br>
            <a:br>
              <a:rPr lang="en-US" sz="900">
                <a:solidFill>
                  <a:srgbClr val="A9B7C6"/>
                </a:solidFill>
                <a:effectLst/>
              </a:rPr>
            </a:br>
            <a:r>
              <a:rPr lang="en-US" sz="900">
                <a:solidFill>
                  <a:srgbClr val="A9B7C6"/>
                </a:solidFill>
                <a:effectLst/>
              </a:rPr>
              <a:t>cat = Animal(</a:t>
            </a:r>
            <a:r>
              <a:rPr lang="en-US" sz="900">
                <a:solidFill>
                  <a:srgbClr val="A5C261"/>
                </a:solidFill>
                <a:effectLst/>
              </a:rPr>
              <a:t>'Cat'</a:t>
            </a:r>
            <a:r>
              <a:rPr lang="en-US" sz="900">
                <a:solidFill>
                  <a:srgbClr val="CC7832"/>
                </a:solidFill>
                <a:effectLst/>
              </a:rPr>
              <a:t>, </a:t>
            </a:r>
            <a:r>
              <a:rPr lang="en-US" sz="900">
                <a:solidFill>
                  <a:srgbClr val="A5C261"/>
                </a:solidFill>
                <a:effectLst/>
              </a:rPr>
              <a:t>'Meow'</a:t>
            </a:r>
            <a:r>
              <a:rPr lang="en-US" sz="900">
                <a:solidFill>
                  <a:srgbClr val="CC7832"/>
                </a:solidFill>
                <a:effectLst/>
              </a:rPr>
              <a:t>, </a:t>
            </a:r>
            <a:r>
              <a:rPr lang="en-US" sz="900">
                <a:solidFill>
                  <a:srgbClr val="6897BB"/>
                </a:solidFill>
                <a:effectLst/>
              </a:rPr>
              <a:t>4</a:t>
            </a:r>
            <a:r>
              <a:rPr lang="en-US" sz="900">
                <a:solidFill>
                  <a:srgbClr val="CC7832"/>
                </a:solidFill>
                <a:effectLst/>
              </a:rPr>
              <a:t>, </a:t>
            </a:r>
            <a:r>
              <a:rPr lang="en-US" sz="900">
                <a:solidFill>
                  <a:srgbClr val="6897BB"/>
                </a:solidFill>
                <a:effectLst/>
              </a:rPr>
              <a:t>0</a:t>
            </a:r>
            <a:r>
              <a:rPr lang="en-US" sz="900">
                <a:solidFill>
                  <a:srgbClr val="CC7832"/>
                </a:solidFill>
                <a:effectLst/>
              </a:rPr>
              <a:t>, </a:t>
            </a:r>
            <a:r>
              <a:rPr lang="en-US" sz="900">
                <a:solidFill>
                  <a:srgbClr val="A5C261"/>
                </a:solidFill>
                <a:effectLst/>
              </a:rPr>
              <a:t>'White'</a:t>
            </a:r>
            <a:r>
              <a:rPr lang="en-US" sz="900">
                <a:solidFill>
                  <a:srgbClr val="A9B7C6"/>
                </a:solidFill>
                <a:effectLst/>
              </a:rPr>
              <a:t>)</a:t>
            </a:r>
            <a:br>
              <a:rPr lang="en-US" sz="900">
                <a:solidFill>
                  <a:srgbClr val="A9B7C6"/>
                </a:solidFill>
                <a:effectLst/>
              </a:rPr>
            </a:br>
            <a:r>
              <a:rPr lang="en-US" sz="900">
                <a:solidFill>
                  <a:srgbClr val="A9B7C6"/>
                </a:solidFill>
                <a:effectLst/>
              </a:rPr>
              <a:t>cat.animal_information()</a:t>
            </a:r>
            <a:r>
              <a:rPr lang="en-US">
                <a:effectLst/>
              </a:rPr>
              <a:t> </a:t>
            </a: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0" name="Picture 9">
            <a:extLst>
              <a:ext uri="{FF2B5EF4-FFF2-40B4-BE49-F238E27FC236}">
                <a16:creationId xmlns:a16="http://schemas.microsoft.com/office/drawing/2014/main" id="{83D49820-E21F-4DD9-876B-5DA00448AE45}"/>
              </a:ext>
            </a:extLst>
          </p:cNvPr>
          <p:cNvPicPr/>
          <p:nvPr/>
        </p:nvPicPr>
        <p:blipFill>
          <a:blip r:embed="rId3">
            <a:extLst>
              <a:ext uri="{28A0092B-C50C-407E-A947-70E740481C1C}">
                <a14:useLocalDpi xmlns:a14="http://schemas.microsoft.com/office/drawing/2010/main" val="0"/>
              </a:ext>
            </a:extLst>
          </a:blip>
          <a:stretch>
            <a:fillRect/>
          </a:stretch>
        </p:blipFill>
        <p:spPr>
          <a:xfrm>
            <a:off x="4966733" y="2514600"/>
            <a:ext cx="4350663" cy="1668780"/>
          </a:xfrm>
          <a:prstGeom prst="rect">
            <a:avLst/>
          </a:prstGeom>
        </p:spPr>
      </p:pic>
    </p:spTree>
    <p:extLst>
      <p:ext uri="{BB962C8B-B14F-4D97-AF65-F5344CB8AC3E}">
        <p14:creationId xmlns:p14="http://schemas.microsoft.com/office/powerpoint/2010/main" val="3068681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15 – OOP</a:t>
            </a:r>
          </a:p>
        </p:txBody>
      </p:sp>
      <p:sp>
        <p:nvSpPr>
          <p:cNvPr id="15" name="TextBox 112"/>
          <p:cNvSpPr txBox="1">
            <a:spLocks noChangeArrowheads="1"/>
          </p:cNvSpPr>
          <p:nvPr/>
        </p:nvSpPr>
        <p:spPr bwMode="auto">
          <a:xfrm>
            <a:off x="616863" y="1514738"/>
            <a:ext cx="8686800" cy="4683333"/>
          </a:xfrm>
          <a:prstGeom prst="rect">
            <a:avLst/>
          </a:prstGeom>
          <a:noFill/>
          <a:ln w="9525">
            <a:noFill/>
            <a:miter lim="800000"/>
            <a:headEnd/>
            <a:tailEnd/>
          </a:ln>
        </p:spPr>
        <p:txBody>
          <a:bodyPr wrap="square" lIns="0" rIns="0">
            <a:spAutoFit/>
          </a:bodyPr>
          <a:lstStyle/>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Encapsulation is also the feature of object-oriented programming. It is used to restrict access to methods and variables. In encapsulation, code and data are wrapped together within a single unit from being modified by accident.</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Data abstraction and encapsulation both are often used as synonyms. Both are nearly synonym because data abstraction is achieved through encapsulation.</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Abstraction is used to hide internal details and show only functionalities. Abstracting something means to give names to things, so that the name captures the core of what a function or a whole program does.</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The </a:t>
            </a:r>
            <a:r>
              <a:rPr lang="en-US" dirty="0">
                <a:latin typeface="+mn-lt"/>
              </a:rPr>
              <a:t>class</a:t>
            </a:r>
            <a:r>
              <a:rPr lang="en-US" b="0" dirty="0">
                <a:latin typeface="+mn-lt"/>
              </a:rPr>
              <a:t> statement creates a new class definition.</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The class has a documentation string, which can be accessed </a:t>
            </a:r>
            <a:r>
              <a:rPr lang="en-US" b="0" dirty="0" err="1">
                <a:latin typeface="+mn-lt"/>
              </a:rPr>
              <a:t>viaClassName</a:t>
            </a:r>
            <a:r>
              <a:rPr lang="en-US" b="0" dirty="0">
                <a:latin typeface="+mn-lt"/>
              </a:rPr>
              <a:t>.__doc__.</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p:txBody>
      </p:sp>
      <p:sp>
        <p:nvSpPr>
          <p:cNvPr id="8" name="Text Placeholder 3">
            <a:extLst>
              <a:ext uri="{FF2B5EF4-FFF2-40B4-BE49-F238E27FC236}">
                <a16:creationId xmlns:a16="http://schemas.microsoft.com/office/drawing/2014/main" id="{7DCF3BDC-1775-4EFA-B306-F7BD5072126B}"/>
              </a:ext>
            </a:extLst>
          </p:cNvPr>
          <p:cNvSpPr txBox="1">
            <a:spLocks/>
          </p:cNvSpPr>
          <p:nvPr/>
        </p:nvSpPr>
        <p:spPr>
          <a:xfrm>
            <a:off x="600298" y="1001209"/>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Encapsulation</a:t>
            </a:r>
          </a:p>
        </p:txBody>
      </p:sp>
      <p:sp>
        <p:nvSpPr>
          <p:cNvPr id="7" name="Text Placeholder 3">
            <a:extLst>
              <a:ext uri="{FF2B5EF4-FFF2-40B4-BE49-F238E27FC236}">
                <a16:creationId xmlns:a16="http://schemas.microsoft.com/office/drawing/2014/main" id="{CD990859-AD1C-4F52-BA02-C5B163437B17}"/>
              </a:ext>
            </a:extLst>
          </p:cNvPr>
          <p:cNvSpPr txBox="1">
            <a:spLocks/>
          </p:cNvSpPr>
          <p:nvPr/>
        </p:nvSpPr>
        <p:spPr>
          <a:xfrm>
            <a:off x="598575" y="220980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Data Abstraction</a:t>
            </a:r>
          </a:p>
        </p:txBody>
      </p:sp>
      <p:sp>
        <p:nvSpPr>
          <p:cNvPr id="9" name="Text Placeholder 3">
            <a:extLst>
              <a:ext uri="{FF2B5EF4-FFF2-40B4-BE49-F238E27FC236}">
                <a16:creationId xmlns:a16="http://schemas.microsoft.com/office/drawing/2014/main" id="{BDCA948C-FB51-4F56-8E8B-BCC65C33323F}"/>
              </a:ext>
            </a:extLst>
          </p:cNvPr>
          <p:cNvSpPr txBox="1">
            <a:spLocks/>
          </p:cNvSpPr>
          <p:nvPr/>
        </p:nvSpPr>
        <p:spPr>
          <a:xfrm>
            <a:off x="598575" y="352044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How to create class</a:t>
            </a:r>
          </a:p>
        </p:txBody>
      </p:sp>
      <p:sp>
        <p:nvSpPr>
          <p:cNvPr id="12" name="Text Box 2">
            <a:extLst>
              <a:ext uri="{FF2B5EF4-FFF2-40B4-BE49-F238E27FC236}">
                <a16:creationId xmlns:a16="http://schemas.microsoft.com/office/drawing/2014/main" id="{BD43F51D-962E-47E3-BBDB-B96868951415}"/>
              </a:ext>
            </a:extLst>
          </p:cNvPr>
          <p:cNvSpPr txBox="1">
            <a:spLocks noChangeArrowheads="1"/>
          </p:cNvSpPr>
          <p:nvPr/>
        </p:nvSpPr>
        <p:spPr bwMode="auto">
          <a:xfrm>
            <a:off x="762000" y="4267200"/>
            <a:ext cx="5915025" cy="914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900" b="1">
                <a:solidFill>
                  <a:srgbClr val="CC7832"/>
                </a:solidFill>
                <a:effectLst/>
              </a:rPr>
              <a:t>class </a:t>
            </a:r>
            <a:r>
              <a:rPr lang="en-US" sz="900" b="1">
                <a:solidFill>
                  <a:srgbClr val="A9B7C6"/>
                </a:solidFill>
                <a:effectLst/>
              </a:rPr>
              <a:t>Abc</a:t>
            </a:r>
            <a:r>
              <a:rPr lang="en-US" sz="900">
                <a:solidFill>
                  <a:srgbClr val="A9B7C6"/>
                </a:solidFill>
                <a:effectLst/>
              </a:rPr>
              <a:t>:</a:t>
            </a:r>
            <a:br>
              <a:rPr lang="en-US" sz="900">
                <a:solidFill>
                  <a:srgbClr val="A9B7C6"/>
                </a:solidFill>
                <a:effectLst/>
              </a:rPr>
            </a:br>
            <a:r>
              <a:rPr lang="en-US" sz="900">
                <a:solidFill>
                  <a:srgbClr val="A9B7C6"/>
                </a:solidFill>
                <a:effectLst/>
              </a:rPr>
              <a:t>    </a:t>
            </a:r>
            <a:r>
              <a:rPr lang="en-US" sz="900" i="1">
                <a:solidFill>
                  <a:srgbClr val="629755"/>
                </a:solidFill>
                <a:effectLst/>
              </a:rPr>
              <a:t>"""</a:t>
            </a:r>
            <a:br>
              <a:rPr lang="en-US" sz="900" i="1">
                <a:solidFill>
                  <a:srgbClr val="629755"/>
                </a:solidFill>
                <a:effectLst/>
              </a:rPr>
            </a:br>
            <a:r>
              <a:rPr lang="en-US" sz="900" i="1">
                <a:solidFill>
                  <a:srgbClr val="629755"/>
                </a:solidFill>
                <a:effectLst/>
              </a:rPr>
              <a:t>    Optional class doc string</a:t>
            </a:r>
            <a:br>
              <a:rPr lang="en-US" sz="900" i="1">
                <a:solidFill>
                  <a:srgbClr val="629755"/>
                </a:solidFill>
                <a:effectLst/>
              </a:rPr>
            </a:br>
            <a:r>
              <a:rPr lang="en-US" sz="900" i="1">
                <a:solidFill>
                  <a:srgbClr val="629755"/>
                </a:solidFill>
                <a:effectLst/>
              </a:rPr>
              <a:t>    """</a:t>
            </a:r>
            <a:br>
              <a:rPr lang="en-US" sz="900" i="1">
                <a:solidFill>
                  <a:srgbClr val="629755"/>
                </a:solidFill>
                <a:effectLst/>
              </a:rPr>
            </a:br>
            <a:r>
              <a:rPr lang="en-US" sz="900" i="1">
                <a:solidFill>
                  <a:srgbClr val="629755"/>
                </a:solidFill>
                <a:effectLst/>
              </a:rPr>
              <a:t>    </a:t>
            </a:r>
            <a:r>
              <a:rPr lang="en-US" sz="900">
                <a:solidFill>
                  <a:srgbClr val="A9B7C6"/>
                </a:solidFill>
                <a:effectLst/>
              </a:rPr>
              <a:t>methods </a:t>
            </a:r>
            <a:r>
              <a:rPr lang="en-US" sz="900" b="1">
                <a:solidFill>
                  <a:srgbClr val="CC7832"/>
                </a:solidFill>
                <a:effectLst/>
              </a:rPr>
              <a:t>and </a:t>
            </a:r>
            <a:r>
              <a:rPr lang="en-US" sz="900">
                <a:solidFill>
                  <a:srgbClr val="A9B7C6"/>
                </a:solidFill>
                <a:effectLst/>
              </a:rPr>
              <a:t>variable</a:t>
            </a:r>
            <a:r>
              <a:rPr lang="en-US">
                <a:effectLst/>
              </a:rPr>
              <a:t> </a:t>
            </a: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599506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15 – OOP</a:t>
            </a:r>
          </a:p>
        </p:txBody>
      </p:sp>
      <p:sp>
        <p:nvSpPr>
          <p:cNvPr id="15" name="TextBox 112"/>
          <p:cNvSpPr txBox="1">
            <a:spLocks noChangeArrowheads="1"/>
          </p:cNvSpPr>
          <p:nvPr/>
        </p:nvSpPr>
        <p:spPr bwMode="auto">
          <a:xfrm>
            <a:off x="616863" y="1514738"/>
            <a:ext cx="8686800" cy="1131079"/>
          </a:xfrm>
          <a:prstGeom prst="rect">
            <a:avLst/>
          </a:prstGeom>
          <a:noFill/>
          <a:ln w="9525">
            <a:noFill/>
            <a:miter lim="800000"/>
            <a:headEnd/>
            <a:tailEnd/>
          </a:ln>
        </p:spPr>
        <p:txBody>
          <a:bodyPr wrap="square" lIns="0" rIns="0">
            <a:spAutoFit/>
          </a:bodyPr>
          <a:lstStyle/>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Example</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p:txBody>
      </p:sp>
      <p:sp>
        <p:nvSpPr>
          <p:cNvPr id="8" name="Text Placeholder 3">
            <a:extLst>
              <a:ext uri="{FF2B5EF4-FFF2-40B4-BE49-F238E27FC236}">
                <a16:creationId xmlns:a16="http://schemas.microsoft.com/office/drawing/2014/main" id="{7DCF3BDC-1775-4EFA-B306-F7BD5072126B}"/>
              </a:ext>
            </a:extLst>
          </p:cNvPr>
          <p:cNvSpPr txBox="1">
            <a:spLocks/>
          </p:cNvSpPr>
          <p:nvPr/>
        </p:nvSpPr>
        <p:spPr>
          <a:xfrm>
            <a:off x="600298" y="1001209"/>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Class</a:t>
            </a:r>
          </a:p>
        </p:txBody>
      </p:sp>
      <p:sp>
        <p:nvSpPr>
          <p:cNvPr id="10" name="Text Box 2">
            <a:extLst>
              <a:ext uri="{FF2B5EF4-FFF2-40B4-BE49-F238E27FC236}">
                <a16:creationId xmlns:a16="http://schemas.microsoft.com/office/drawing/2014/main" id="{53E6808C-3875-48F6-827F-72192FE9C801}"/>
              </a:ext>
            </a:extLst>
          </p:cNvPr>
          <p:cNvSpPr txBox="1">
            <a:spLocks noChangeArrowheads="1"/>
          </p:cNvSpPr>
          <p:nvPr/>
        </p:nvSpPr>
        <p:spPr bwMode="auto">
          <a:xfrm>
            <a:off x="1600200" y="1514738"/>
            <a:ext cx="5934075" cy="466248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900" b="1">
                <a:solidFill>
                  <a:srgbClr val="CC7832"/>
                </a:solidFill>
                <a:effectLst/>
              </a:rPr>
              <a:t>class </a:t>
            </a:r>
            <a:r>
              <a:rPr lang="en-US" sz="900" b="1">
                <a:solidFill>
                  <a:srgbClr val="A9B7C6"/>
                </a:solidFill>
                <a:effectLst/>
              </a:rPr>
              <a:t>Employee</a:t>
            </a:r>
            <a:r>
              <a:rPr lang="en-US" sz="900">
                <a:solidFill>
                  <a:srgbClr val="A9B7C6"/>
                </a:solidFill>
                <a:effectLst/>
              </a:rPr>
              <a:t>(</a:t>
            </a:r>
            <a:r>
              <a:rPr lang="en-US" sz="900">
                <a:solidFill>
                  <a:srgbClr val="8888C6"/>
                </a:solidFill>
                <a:effectLst/>
              </a:rPr>
              <a:t>object</a:t>
            </a:r>
            <a:r>
              <a:rPr lang="en-US" sz="900">
                <a:solidFill>
                  <a:srgbClr val="A9B7C6"/>
                </a:solidFill>
                <a:effectLst/>
              </a:rPr>
              <a:t>):</a:t>
            </a:r>
            <a:br>
              <a:rPr lang="en-US" sz="900">
                <a:solidFill>
                  <a:srgbClr val="A9B7C6"/>
                </a:solidFill>
                <a:effectLst/>
              </a:rPr>
            </a:br>
            <a:r>
              <a:rPr lang="en-US" sz="900">
                <a:solidFill>
                  <a:srgbClr val="A9B7C6"/>
                </a:solidFill>
                <a:effectLst/>
              </a:rPr>
              <a:t>    </a:t>
            </a:r>
            <a:r>
              <a:rPr lang="en-US" sz="900" i="1">
                <a:solidFill>
                  <a:srgbClr val="629755"/>
                </a:solidFill>
                <a:effectLst/>
              </a:rPr>
              <a:t>"""</a:t>
            </a:r>
            <a:br>
              <a:rPr lang="en-US" sz="900" i="1">
                <a:solidFill>
                  <a:srgbClr val="629755"/>
                </a:solidFill>
                <a:effectLst/>
              </a:rPr>
            </a:br>
            <a:r>
              <a:rPr lang="en-US" sz="900" i="1">
                <a:solidFill>
                  <a:srgbClr val="629755"/>
                </a:solidFill>
                <a:effectLst/>
              </a:rPr>
              <a:t>    This class demonstrate the class and subclass example</a:t>
            </a:r>
            <a:br>
              <a:rPr lang="en-US" sz="900" i="1">
                <a:solidFill>
                  <a:srgbClr val="629755"/>
                </a:solidFill>
                <a:effectLst/>
              </a:rPr>
            </a:br>
            <a:r>
              <a:rPr lang="en-US" sz="900" i="1">
                <a:solidFill>
                  <a:srgbClr val="629755"/>
                </a:solidFill>
                <a:effectLst/>
              </a:rPr>
              <a:t>    """</a:t>
            </a:r>
            <a:br>
              <a:rPr lang="en-US" sz="900" i="1">
                <a:solidFill>
                  <a:srgbClr val="629755"/>
                </a:solidFill>
                <a:effectLst/>
              </a:rPr>
            </a:br>
            <a:r>
              <a:rPr lang="en-US" sz="900" i="1">
                <a:solidFill>
                  <a:srgbClr val="629755"/>
                </a:solidFill>
                <a:effectLst/>
              </a:rPr>
              <a:t>    </a:t>
            </a:r>
            <a:r>
              <a:rPr lang="en-US" sz="900">
                <a:solidFill>
                  <a:srgbClr val="A9B7C6"/>
                </a:solidFill>
                <a:effectLst/>
              </a:rPr>
              <a:t>employee = </a:t>
            </a:r>
            <a:r>
              <a:rPr lang="en-US" sz="900">
                <a:solidFill>
                  <a:srgbClr val="6897BB"/>
                </a:solidFill>
                <a:effectLst/>
              </a:rPr>
              <a:t>0</a:t>
            </a:r>
            <a:br>
              <a:rPr lang="en-US" sz="900">
                <a:solidFill>
                  <a:srgbClr val="6897BB"/>
                </a:solidFill>
                <a:effectLst/>
              </a:rPr>
            </a:br>
            <a:r>
              <a:rPr lang="en-US" sz="900">
                <a:solidFill>
                  <a:srgbClr val="6897BB"/>
                </a:solidFill>
                <a:effectLst/>
              </a:rPr>
              <a:t>    </a:t>
            </a:r>
            <a:br>
              <a:rPr lang="en-US" sz="900">
                <a:solidFill>
                  <a:srgbClr val="6897BB"/>
                </a:solidFill>
                <a:effectLst/>
              </a:rPr>
            </a:br>
            <a:r>
              <a:rPr lang="en-US" sz="900">
                <a:solidFill>
                  <a:srgbClr val="6897BB"/>
                </a:solidFill>
                <a:effectLst/>
              </a:rPr>
              <a:t>    </a:t>
            </a:r>
            <a:r>
              <a:rPr lang="en-US" sz="900" b="1">
                <a:solidFill>
                  <a:srgbClr val="CC7832"/>
                </a:solidFill>
                <a:effectLst/>
              </a:rPr>
              <a:t>def </a:t>
            </a:r>
            <a:r>
              <a:rPr lang="en-US" sz="900">
                <a:solidFill>
                  <a:srgbClr val="B200B2"/>
                </a:solidFill>
                <a:effectLst/>
              </a:rPr>
              <a:t>__init__</a:t>
            </a:r>
            <a:r>
              <a:rPr lang="en-US" sz="900">
                <a:solidFill>
                  <a:srgbClr val="A9B7C6"/>
                </a:solidFill>
                <a:effectLst/>
              </a:rPr>
              <a:t>(</a:t>
            </a:r>
            <a:r>
              <a:rPr lang="en-US" sz="900">
                <a:solidFill>
                  <a:srgbClr val="94558D"/>
                </a:solidFill>
                <a:effectLst/>
              </a:rPr>
              <a:t>self</a:t>
            </a:r>
            <a:r>
              <a:rPr lang="en-US" sz="900">
                <a:solidFill>
                  <a:srgbClr val="CC7832"/>
                </a:solidFill>
                <a:effectLst/>
              </a:rPr>
              <a:t>, </a:t>
            </a:r>
            <a:r>
              <a:rPr lang="en-US" sz="900">
                <a:solidFill>
                  <a:srgbClr val="A9B7C6"/>
                </a:solidFill>
                <a:effectLst/>
              </a:rPr>
              <a:t>email=</a:t>
            </a:r>
            <a:r>
              <a:rPr lang="en-US" sz="900">
                <a:solidFill>
                  <a:srgbClr val="A5C261"/>
                </a:solidFill>
                <a:effectLst/>
              </a:rPr>
              <a:t>'abc@gmail.com'</a:t>
            </a:r>
            <a:r>
              <a:rPr lang="en-US" sz="900">
                <a:solidFill>
                  <a:srgbClr val="CC7832"/>
                </a:solidFill>
                <a:effectLst/>
              </a:rPr>
              <a:t>, </a:t>
            </a:r>
            <a:r>
              <a:rPr lang="en-US" sz="900">
                <a:solidFill>
                  <a:srgbClr val="A9B7C6"/>
                </a:solidFill>
                <a:effectLst/>
              </a:rPr>
              <a:t>name=</a:t>
            </a:r>
            <a:r>
              <a:rPr lang="en-US" sz="900">
                <a:solidFill>
                  <a:srgbClr val="A5C261"/>
                </a:solidFill>
                <a:effectLst/>
              </a:rPr>
              <a:t>'Abc'</a:t>
            </a:r>
            <a:r>
              <a:rPr lang="en-US" sz="900">
                <a:solidFill>
                  <a:srgbClr val="CC7832"/>
                </a:solidFill>
                <a:effectLst/>
              </a:rPr>
              <a:t>, </a:t>
            </a:r>
            <a:r>
              <a:rPr lang="en-US" sz="900">
                <a:solidFill>
                  <a:srgbClr val="A9B7C6"/>
                </a:solidFill>
                <a:effectLst/>
              </a:rPr>
              <a:t>age=</a:t>
            </a:r>
            <a:r>
              <a:rPr lang="en-US" sz="900">
                <a:solidFill>
                  <a:srgbClr val="6897BB"/>
                </a:solidFill>
                <a:effectLst/>
              </a:rPr>
              <a:t>25</a:t>
            </a:r>
            <a:r>
              <a:rPr lang="en-US" sz="900">
                <a:solidFill>
                  <a:srgbClr val="CC7832"/>
                </a:solidFill>
                <a:effectLst/>
              </a:rPr>
              <a:t>, </a:t>
            </a:r>
            <a:r>
              <a:rPr lang="en-US" sz="900">
                <a:solidFill>
                  <a:srgbClr val="A9B7C6"/>
                </a:solidFill>
                <a:effectLst/>
              </a:rPr>
              <a:t>salary=</a:t>
            </a:r>
            <a:r>
              <a:rPr lang="en-US" sz="900">
                <a:solidFill>
                  <a:srgbClr val="6897BB"/>
                </a:solidFill>
                <a:effectLst/>
              </a:rPr>
              <a:t>1000</a:t>
            </a:r>
            <a:r>
              <a:rPr lang="en-US" sz="900">
                <a:solidFill>
                  <a:srgbClr val="A9B7C6"/>
                </a:solidFill>
                <a:effectLst/>
              </a:rPr>
              <a:t>):</a:t>
            </a:r>
            <a:br>
              <a:rPr lang="en-US" sz="900">
                <a:solidFill>
                  <a:srgbClr val="A9B7C6"/>
                </a:solidFill>
                <a:effectLst/>
              </a:rPr>
            </a:br>
            <a:r>
              <a:rPr lang="en-US" sz="900">
                <a:solidFill>
                  <a:srgbClr val="A9B7C6"/>
                </a:solidFill>
                <a:effectLst/>
              </a:rPr>
              <a:t>        </a:t>
            </a:r>
            <a:r>
              <a:rPr lang="en-US" sz="900">
                <a:solidFill>
                  <a:srgbClr val="94558D"/>
                </a:solidFill>
                <a:effectLst/>
              </a:rPr>
              <a:t>self</a:t>
            </a:r>
            <a:r>
              <a:rPr lang="en-US" sz="900">
                <a:solidFill>
                  <a:srgbClr val="A9B7C6"/>
                </a:solidFill>
                <a:effectLst/>
              </a:rPr>
              <a:t>.email = email</a:t>
            </a:r>
            <a:br>
              <a:rPr lang="en-US" sz="900">
                <a:solidFill>
                  <a:srgbClr val="A9B7C6"/>
                </a:solidFill>
                <a:effectLst/>
              </a:rPr>
            </a:br>
            <a:r>
              <a:rPr lang="en-US" sz="900">
                <a:solidFill>
                  <a:srgbClr val="A9B7C6"/>
                </a:solidFill>
                <a:effectLst/>
              </a:rPr>
              <a:t>        </a:t>
            </a:r>
            <a:r>
              <a:rPr lang="en-US" sz="900">
                <a:solidFill>
                  <a:srgbClr val="94558D"/>
                </a:solidFill>
                <a:effectLst/>
              </a:rPr>
              <a:t>self</a:t>
            </a:r>
            <a:r>
              <a:rPr lang="en-US" sz="900">
                <a:solidFill>
                  <a:srgbClr val="A9B7C6"/>
                </a:solidFill>
                <a:effectLst/>
              </a:rPr>
              <a:t>.name = name</a:t>
            </a:r>
            <a:br>
              <a:rPr lang="en-US" sz="900">
                <a:solidFill>
                  <a:srgbClr val="A9B7C6"/>
                </a:solidFill>
                <a:effectLst/>
              </a:rPr>
            </a:br>
            <a:r>
              <a:rPr lang="en-US" sz="900">
                <a:solidFill>
                  <a:srgbClr val="A9B7C6"/>
                </a:solidFill>
                <a:effectLst/>
              </a:rPr>
              <a:t>        </a:t>
            </a:r>
            <a:r>
              <a:rPr lang="en-US" sz="900">
                <a:solidFill>
                  <a:srgbClr val="94558D"/>
                </a:solidFill>
                <a:effectLst/>
              </a:rPr>
              <a:t>self</a:t>
            </a:r>
            <a:r>
              <a:rPr lang="en-US" sz="900">
                <a:solidFill>
                  <a:srgbClr val="A9B7C6"/>
                </a:solidFill>
                <a:effectLst/>
              </a:rPr>
              <a:t>.age = age</a:t>
            </a:r>
            <a:br>
              <a:rPr lang="en-US" sz="900">
                <a:solidFill>
                  <a:srgbClr val="A9B7C6"/>
                </a:solidFill>
                <a:effectLst/>
              </a:rPr>
            </a:br>
            <a:r>
              <a:rPr lang="en-US" sz="900">
                <a:solidFill>
                  <a:srgbClr val="A9B7C6"/>
                </a:solidFill>
                <a:effectLst/>
              </a:rPr>
              <a:t>        </a:t>
            </a:r>
            <a:r>
              <a:rPr lang="en-US" sz="900">
                <a:solidFill>
                  <a:srgbClr val="94558D"/>
                </a:solidFill>
                <a:effectLst/>
              </a:rPr>
              <a:t>self</a:t>
            </a:r>
            <a:r>
              <a:rPr lang="en-US" sz="900">
                <a:solidFill>
                  <a:srgbClr val="A9B7C6"/>
                </a:solidFill>
                <a:effectLst/>
              </a:rPr>
              <a:t>.salary = salary</a:t>
            </a:r>
            <a:br>
              <a:rPr lang="en-US" sz="900">
                <a:solidFill>
                  <a:srgbClr val="A9B7C6"/>
                </a:solidFill>
                <a:effectLst/>
              </a:rPr>
            </a:br>
            <a:br>
              <a:rPr lang="en-US" sz="900">
                <a:solidFill>
                  <a:srgbClr val="A9B7C6"/>
                </a:solidFill>
                <a:effectLst/>
              </a:rPr>
            </a:br>
            <a:r>
              <a:rPr lang="en-US" sz="900">
                <a:solidFill>
                  <a:srgbClr val="A9B7C6"/>
                </a:solidFill>
                <a:effectLst/>
              </a:rPr>
              <a:t>    </a:t>
            </a:r>
            <a:r>
              <a:rPr lang="en-US" sz="900" b="1">
                <a:solidFill>
                  <a:srgbClr val="CC7832"/>
                </a:solidFill>
                <a:effectLst/>
              </a:rPr>
              <a:t>def </a:t>
            </a:r>
            <a:r>
              <a:rPr lang="en-US" sz="900" b="1">
                <a:solidFill>
                  <a:srgbClr val="A9B7C6"/>
                </a:solidFill>
                <a:effectLst/>
              </a:rPr>
              <a:t>employee_information</a:t>
            </a:r>
            <a:r>
              <a:rPr lang="en-US" sz="900">
                <a:solidFill>
                  <a:srgbClr val="A9B7C6"/>
                </a:solidFill>
                <a:effectLst/>
              </a:rPr>
              <a:t>(</a:t>
            </a:r>
            <a:r>
              <a:rPr lang="en-US" sz="900">
                <a:solidFill>
                  <a:srgbClr val="94558D"/>
                </a:solidFill>
                <a:effectLst/>
              </a:rPr>
              <a:t>self</a:t>
            </a:r>
            <a:r>
              <a:rPr lang="en-US" sz="900">
                <a:solidFill>
                  <a:srgbClr val="A9B7C6"/>
                </a:solidFill>
                <a:effectLst/>
              </a:rPr>
              <a:t>):</a:t>
            </a:r>
            <a:br>
              <a:rPr lang="en-US" sz="900">
                <a:solidFill>
                  <a:srgbClr val="A9B7C6"/>
                </a:solidFill>
                <a:effectLst/>
              </a:rPr>
            </a:br>
            <a:r>
              <a:rPr lang="en-US" sz="900">
                <a:solidFill>
                  <a:srgbClr val="A9B7C6"/>
                </a:solidFill>
                <a:effectLst/>
              </a:rPr>
              <a:t>        </a:t>
            </a:r>
            <a:r>
              <a:rPr lang="en-US" sz="900" b="1">
                <a:solidFill>
                  <a:srgbClr val="CC7832"/>
                </a:solidFill>
                <a:effectLst/>
              </a:rPr>
              <a:t>print </a:t>
            </a:r>
            <a:r>
              <a:rPr lang="en-US" sz="900">
                <a:solidFill>
                  <a:srgbClr val="94558D"/>
                </a:solidFill>
                <a:effectLst/>
              </a:rPr>
              <a:t>self</a:t>
            </a:r>
            <a:r>
              <a:rPr lang="en-US" sz="900">
                <a:solidFill>
                  <a:srgbClr val="A9B7C6"/>
                </a:solidFill>
                <a:effectLst/>
              </a:rPr>
              <a:t>.email</a:t>
            </a:r>
            <a:br>
              <a:rPr lang="en-US" sz="900">
                <a:solidFill>
                  <a:srgbClr val="A9B7C6"/>
                </a:solidFill>
                <a:effectLst/>
              </a:rPr>
            </a:br>
            <a:r>
              <a:rPr lang="en-US" sz="900">
                <a:solidFill>
                  <a:srgbClr val="A9B7C6"/>
                </a:solidFill>
                <a:effectLst/>
              </a:rPr>
              <a:t>        </a:t>
            </a:r>
            <a:r>
              <a:rPr lang="en-US" sz="900" b="1">
                <a:solidFill>
                  <a:srgbClr val="CC7832"/>
                </a:solidFill>
                <a:effectLst/>
              </a:rPr>
              <a:t>print </a:t>
            </a:r>
            <a:r>
              <a:rPr lang="en-US" sz="900">
                <a:solidFill>
                  <a:srgbClr val="94558D"/>
                </a:solidFill>
                <a:effectLst/>
              </a:rPr>
              <a:t>self</a:t>
            </a:r>
            <a:r>
              <a:rPr lang="en-US" sz="900">
                <a:solidFill>
                  <a:srgbClr val="A9B7C6"/>
                </a:solidFill>
                <a:effectLst/>
              </a:rPr>
              <a:t>.name</a:t>
            </a:r>
            <a:br>
              <a:rPr lang="en-US" sz="900">
                <a:solidFill>
                  <a:srgbClr val="A9B7C6"/>
                </a:solidFill>
                <a:effectLst/>
              </a:rPr>
            </a:br>
            <a:r>
              <a:rPr lang="en-US" sz="900">
                <a:solidFill>
                  <a:srgbClr val="A9B7C6"/>
                </a:solidFill>
                <a:effectLst/>
              </a:rPr>
              <a:t>        </a:t>
            </a:r>
            <a:r>
              <a:rPr lang="en-US" sz="900" b="1">
                <a:solidFill>
                  <a:srgbClr val="CC7832"/>
                </a:solidFill>
                <a:effectLst/>
              </a:rPr>
              <a:t>print </a:t>
            </a:r>
            <a:r>
              <a:rPr lang="en-US" sz="900">
                <a:solidFill>
                  <a:srgbClr val="94558D"/>
                </a:solidFill>
                <a:effectLst/>
              </a:rPr>
              <a:t>self</a:t>
            </a:r>
            <a:r>
              <a:rPr lang="en-US" sz="900">
                <a:solidFill>
                  <a:srgbClr val="A9B7C6"/>
                </a:solidFill>
                <a:effectLst/>
              </a:rPr>
              <a:t>.age</a:t>
            </a:r>
            <a:br>
              <a:rPr lang="en-US" sz="900">
                <a:solidFill>
                  <a:srgbClr val="A9B7C6"/>
                </a:solidFill>
                <a:effectLst/>
              </a:rPr>
            </a:br>
            <a:r>
              <a:rPr lang="en-US" sz="900">
                <a:solidFill>
                  <a:srgbClr val="A9B7C6"/>
                </a:solidFill>
                <a:effectLst/>
              </a:rPr>
              <a:t>        </a:t>
            </a:r>
            <a:r>
              <a:rPr lang="en-US" sz="900" b="1">
                <a:solidFill>
                  <a:srgbClr val="CC7832"/>
                </a:solidFill>
                <a:effectLst/>
              </a:rPr>
              <a:t>print </a:t>
            </a:r>
            <a:r>
              <a:rPr lang="en-US" sz="900">
                <a:solidFill>
                  <a:srgbClr val="94558D"/>
                </a:solidFill>
                <a:effectLst/>
              </a:rPr>
              <a:t>self</a:t>
            </a:r>
            <a:r>
              <a:rPr lang="en-US" sz="900">
                <a:solidFill>
                  <a:srgbClr val="A9B7C6"/>
                </a:solidFill>
                <a:effectLst/>
              </a:rPr>
              <a:t>.salary</a:t>
            </a:r>
            <a:br>
              <a:rPr lang="en-US" sz="900">
                <a:solidFill>
                  <a:srgbClr val="A9B7C6"/>
                </a:solidFill>
                <a:effectLst/>
              </a:rPr>
            </a:br>
            <a:br>
              <a:rPr lang="en-US" sz="900">
                <a:solidFill>
                  <a:srgbClr val="A9B7C6"/>
                </a:solidFill>
                <a:effectLst/>
              </a:rPr>
            </a:br>
            <a:br>
              <a:rPr lang="en-US" sz="900">
                <a:solidFill>
                  <a:srgbClr val="A9B7C6"/>
                </a:solidFill>
                <a:effectLst/>
              </a:rPr>
            </a:br>
            <a:r>
              <a:rPr lang="en-US" sz="900" b="1">
                <a:solidFill>
                  <a:srgbClr val="CC7832"/>
                </a:solidFill>
                <a:effectLst/>
              </a:rPr>
              <a:t>class </a:t>
            </a:r>
            <a:r>
              <a:rPr lang="en-US" sz="900" b="1">
                <a:solidFill>
                  <a:srgbClr val="A9B7C6"/>
                </a:solidFill>
                <a:effectLst/>
              </a:rPr>
              <a:t>SalesEmployee</a:t>
            </a:r>
            <a:r>
              <a:rPr lang="en-US" sz="900">
                <a:solidFill>
                  <a:srgbClr val="A9B7C6"/>
                </a:solidFill>
                <a:effectLst/>
              </a:rPr>
              <a:t>(Employee):</a:t>
            </a:r>
            <a:br>
              <a:rPr lang="en-US" sz="900">
                <a:solidFill>
                  <a:srgbClr val="A9B7C6"/>
                </a:solidFill>
                <a:effectLst/>
              </a:rPr>
            </a:br>
            <a:r>
              <a:rPr lang="en-US" sz="900">
                <a:solidFill>
                  <a:srgbClr val="A9B7C6"/>
                </a:solidFill>
                <a:effectLst/>
              </a:rPr>
              <a:t>    </a:t>
            </a:r>
            <a:r>
              <a:rPr lang="en-US" sz="900" b="1">
                <a:solidFill>
                  <a:srgbClr val="CC7832"/>
                </a:solidFill>
                <a:effectLst/>
              </a:rPr>
              <a:t>def </a:t>
            </a:r>
            <a:r>
              <a:rPr lang="en-US" sz="900">
                <a:solidFill>
                  <a:srgbClr val="B200B2"/>
                </a:solidFill>
                <a:effectLst/>
              </a:rPr>
              <a:t>__init__</a:t>
            </a:r>
            <a:r>
              <a:rPr lang="en-US" sz="900">
                <a:solidFill>
                  <a:srgbClr val="A9B7C6"/>
                </a:solidFill>
                <a:effectLst/>
              </a:rPr>
              <a:t>(</a:t>
            </a:r>
            <a:r>
              <a:rPr lang="en-US" sz="900">
                <a:solidFill>
                  <a:srgbClr val="94558D"/>
                </a:solidFill>
                <a:effectLst/>
              </a:rPr>
              <a:t>self</a:t>
            </a:r>
            <a:r>
              <a:rPr lang="en-US" sz="900">
                <a:solidFill>
                  <a:srgbClr val="CC7832"/>
                </a:solidFill>
                <a:effectLst/>
              </a:rPr>
              <a:t>, </a:t>
            </a:r>
            <a:r>
              <a:rPr lang="en-US" sz="900">
                <a:solidFill>
                  <a:srgbClr val="A9B7C6"/>
                </a:solidFill>
                <a:effectLst/>
              </a:rPr>
              <a:t>email=</a:t>
            </a:r>
            <a:r>
              <a:rPr lang="en-US" sz="900">
                <a:solidFill>
                  <a:srgbClr val="A5C261"/>
                </a:solidFill>
                <a:effectLst/>
              </a:rPr>
              <a:t>'sales@gmail.com'</a:t>
            </a:r>
            <a:r>
              <a:rPr lang="en-US" sz="900">
                <a:solidFill>
                  <a:srgbClr val="CC7832"/>
                </a:solidFill>
                <a:effectLst/>
              </a:rPr>
              <a:t>, </a:t>
            </a:r>
            <a:r>
              <a:rPr lang="en-US" sz="900">
                <a:solidFill>
                  <a:srgbClr val="A9B7C6"/>
                </a:solidFill>
                <a:effectLst/>
              </a:rPr>
              <a:t>name=</a:t>
            </a:r>
            <a:r>
              <a:rPr lang="en-US" sz="900">
                <a:solidFill>
                  <a:srgbClr val="A5C261"/>
                </a:solidFill>
                <a:effectLst/>
              </a:rPr>
              <a:t>'Sales'</a:t>
            </a:r>
            <a:r>
              <a:rPr lang="en-US" sz="900">
                <a:solidFill>
                  <a:srgbClr val="CC7832"/>
                </a:solidFill>
                <a:effectLst/>
              </a:rPr>
              <a:t>, </a:t>
            </a:r>
            <a:r>
              <a:rPr lang="en-US" sz="900">
                <a:solidFill>
                  <a:srgbClr val="A9B7C6"/>
                </a:solidFill>
                <a:effectLst/>
              </a:rPr>
              <a:t>age=</a:t>
            </a:r>
            <a:r>
              <a:rPr lang="en-US" sz="900">
                <a:solidFill>
                  <a:srgbClr val="6897BB"/>
                </a:solidFill>
                <a:effectLst/>
              </a:rPr>
              <a:t>25</a:t>
            </a:r>
            <a:r>
              <a:rPr lang="en-US" sz="900">
                <a:solidFill>
                  <a:srgbClr val="CC7832"/>
                </a:solidFill>
                <a:effectLst/>
              </a:rPr>
              <a:t>, </a:t>
            </a:r>
            <a:r>
              <a:rPr lang="en-US" sz="900">
                <a:solidFill>
                  <a:srgbClr val="A9B7C6"/>
                </a:solidFill>
                <a:effectLst/>
              </a:rPr>
              <a:t>salary=</a:t>
            </a:r>
            <a:r>
              <a:rPr lang="en-US" sz="900">
                <a:solidFill>
                  <a:srgbClr val="6897BB"/>
                </a:solidFill>
                <a:effectLst/>
              </a:rPr>
              <a:t>1000</a:t>
            </a:r>
            <a:r>
              <a:rPr lang="en-US" sz="900">
                <a:solidFill>
                  <a:srgbClr val="CC7832"/>
                </a:solidFill>
                <a:effectLst/>
              </a:rPr>
              <a:t>, </a:t>
            </a:r>
            <a:r>
              <a:rPr lang="en-US" sz="900">
                <a:solidFill>
                  <a:srgbClr val="A9B7C6"/>
                </a:solidFill>
                <a:effectLst/>
              </a:rPr>
              <a:t>work=</a:t>
            </a:r>
            <a:r>
              <a:rPr lang="en-US" sz="900">
                <a:solidFill>
                  <a:srgbClr val="A5C261"/>
                </a:solidFill>
                <a:effectLst/>
              </a:rPr>
              <a:t>'To get business'</a:t>
            </a:r>
            <a:r>
              <a:rPr lang="en-US" sz="900">
                <a:solidFill>
                  <a:srgbClr val="A9B7C6"/>
                </a:solidFill>
                <a:effectLst/>
              </a:rPr>
              <a:t>):</a:t>
            </a:r>
            <a:br>
              <a:rPr lang="en-US" sz="900">
                <a:solidFill>
                  <a:srgbClr val="A9B7C6"/>
                </a:solidFill>
                <a:effectLst/>
              </a:rPr>
            </a:br>
            <a:r>
              <a:rPr lang="en-US" sz="900">
                <a:solidFill>
                  <a:srgbClr val="A9B7C6"/>
                </a:solidFill>
                <a:effectLst/>
              </a:rPr>
              <a:t>        </a:t>
            </a:r>
            <a:r>
              <a:rPr lang="en-US" sz="900">
                <a:solidFill>
                  <a:srgbClr val="8888C6"/>
                </a:solidFill>
                <a:effectLst/>
              </a:rPr>
              <a:t>super</a:t>
            </a:r>
            <a:r>
              <a:rPr lang="en-US" sz="900">
                <a:solidFill>
                  <a:srgbClr val="A9B7C6"/>
                </a:solidFill>
                <a:effectLst/>
              </a:rPr>
              <a:t>(SalesEmployee</a:t>
            </a:r>
            <a:r>
              <a:rPr lang="en-US" sz="900">
                <a:solidFill>
                  <a:srgbClr val="CC7832"/>
                </a:solidFill>
                <a:effectLst/>
              </a:rPr>
              <a:t>, </a:t>
            </a:r>
            <a:r>
              <a:rPr lang="en-US" sz="900">
                <a:solidFill>
                  <a:srgbClr val="94558D"/>
                </a:solidFill>
                <a:effectLst/>
              </a:rPr>
              <a:t>self</a:t>
            </a:r>
            <a:r>
              <a:rPr lang="en-US" sz="900">
                <a:solidFill>
                  <a:srgbClr val="A9B7C6"/>
                </a:solidFill>
                <a:effectLst/>
              </a:rPr>
              <a:t>).</a:t>
            </a:r>
            <a:r>
              <a:rPr lang="en-US" sz="900">
                <a:solidFill>
                  <a:srgbClr val="B200B2"/>
                </a:solidFill>
                <a:effectLst/>
              </a:rPr>
              <a:t>__init__</a:t>
            </a:r>
            <a:r>
              <a:rPr lang="en-US" sz="900">
                <a:solidFill>
                  <a:srgbClr val="A9B7C6"/>
                </a:solidFill>
                <a:effectLst/>
              </a:rPr>
              <a:t>(email</a:t>
            </a:r>
            <a:r>
              <a:rPr lang="en-US" sz="900">
                <a:solidFill>
                  <a:srgbClr val="CC7832"/>
                </a:solidFill>
                <a:effectLst/>
              </a:rPr>
              <a:t>,</a:t>
            </a:r>
            <a:r>
              <a:rPr lang="en-US" sz="900">
                <a:solidFill>
                  <a:srgbClr val="A9B7C6"/>
                </a:solidFill>
                <a:effectLst/>
              </a:rPr>
              <a:t>name</a:t>
            </a:r>
            <a:r>
              <a:rPr lang="en-US" sz="900">
                <a:solidFill>
                  <a:srgbClr val="CC7832"/>
                </a:solidFill>
                <a:effectLst/>
              </a:rPr>
              <a:t>,</a:t>
            </a:r>
            <a:r>
              <a:rPr lang="en-US" sz="900">
                <a:solidFill>
                  <a:srgbClr val="A9B7C6"/>
                </a:solidFill>
                <a:effectLst/>
              </a:rPr>
              <a:t>age</a:t>
            </a:r>
            <a:r>
              <a:rPr lang="en-US" sz="900">
                <a:solidFill>
                  <a:srgbClr val="CC7832"/>
                </a:solidFill>
                <a:effectLst/>
              </a:rPr>
              <a:t>,</a:t>
            </a:r>
            <a:r>
              <a:rPr lang="en-US" sz="900">
                <a:solidFill>
                  <a:srgbClr val="A9B7C6"/>
                </a:solidFill>
                <a:effectLst/>
              </a:rPr>
              <a:t>salary)</a:t>
            </a:r>
            <a:br>
              <a:rPr lang="en-US" sz="900">
                <a:solidFill>
                  <a:srgbClr val="A9B7C6"/>
                </a:solidFill>
                <a:effectLst/>
              </a:rPr>
            </a:br>
            <a:r>
              <a:rPr lang="en-US" sz="900">
                <a:solidFill>
                  <a:srgbClr val="A9B7C6"/>
                </a:solidFill>
                <a:effectLst/>
              </a:rPr>
              <a:t>        </a:t>
            </a:r>
            <a:r>
              <a:rPr lang="en-US" sz="900">
                <a:solidFill>
                  <a:srgbClr val="94558D"/>
                </a:solidFill>
                <a:effectLst/>
              </a:rPr>
              <a:t>self</a:t>
            </a:r>
            <a:r>
              <a:rPr lang="en-US" sz="900">
                <a:solidFill>
                  <a:srgbClr val="A9B7C6"/>
                </a:solidFill>
                <a:effectLst/>
              </a:rPr>
              <a:t>.work = work</a:t>
            </a:r>
            <a:br>
              <a:rPr lang="en-US" sz="900">
                <a:solidFill>
                  <a:srgbClr val="A9B7C6"/>
                </a:solidFill>
                <a:effectLst/>
              </a:rPr>
            </a:br>
            <a:br>
              <a:rPr lang="en-US" sz="900">
                <a:solidFill>
                  <a:srgbClr val="A9B7C6"/>
                </a:solidFill>
                <a:effectLst/>
              </a:rPr>
            </a:br>
            <a:r>
              <a:rPr lang="en-US" sz="900" b="1">
                <a:solidFill>
                  <a:srgbClr val="CC7832"/>
                </a:solidFill>
                <a:effectLst/>
              </a:rPr>
              <a:t>print </a:t>
            </a:r>
            <a:r>
              <a:rPr lang="en-US" sz="900">
                <a:solidFill>
                  <a:srgbClr val="A5C261"/>
                </a:solidFill>
                <a:effectLst/>
              </a:rPr>
              <a:t>'Parent class employee details'</a:t>
            </a:r>
            <a:br>
              <a:rPr lang="en-US" sz="900">
                <a:solidFill>
                  <a:srgbClr val="A5C261"/>
                </a:solidFill>
                <a:effectLst/>
              </a:rPr>
            </a:br>
            <a:r>
              <a:rPr lang="en-US" sz="900">
                <a:solidFill>
                  <a:srgbClr val="A9B7C6"/>
                </a:solidFill>
                <a:effectLst/>
              </a:rPr>
              <a:t>emp = Employee()</a:t>
            </a:r>
            <a:br>
              <a:rPr lang="en-US" sz="900">
                <a:solidFill>
                  <a:srgbClr val="A9B7C6"/>
                </a:solidFill>
                <a:effectLst/>
              </a:rPr>
            </a:br>
            <a:r>
              <a:rPr lang="en-US" sz="900">
                <a:solidFill>
                  <a:srgbClr val="A9B7C6"/>
                </a:solidFill>
                <a:effectLst/>
              </a:rPr>
              <a:t>emp.employee_information()</a:t>
            </a:r>
            <a:br>
              <a:rPr lang="en-US" sz="900">
                <a:solidFill>
                  <a:srgbClr val="A9B7C6"/>
                </a:solidFill>
                <a:effectLst/>
              </a:rPr>
            </a:br>
            <a:r>
              <a:rPr lang="en-US" sz="900" b="1">
                <a:solidFill>
                  <a:srgbClr val="CC7832"/>
                </a:solidFill>
                <a:effectLst/>
              </a:rPr>
              <a:t>print </a:t>
            </a:r>
            <a:r>
              <a:rPr lang="en-US" sz="900">
                <a:solidFill>
                  <a:srgbClr val="A5C261"/>
                </a:solidFill>
                <a:effectLst/>
              </a:rPr>
              <a:t>'Sales class employee details'</a:t>
            </a:r>
            <a:br>
              <a:rPr lang="en-US" sz="900">
                <a:solidFill>
                  <a:srgbClr val="A5C261"/>
                </a:solidFill>
                <a:effectLst/>
              </a:rPr>
            </a:br>
            <a:r>
              <a:rPr lang="en-US" sz="900">
                <a:solidFill>
                  <a:srgbClr val="A9B7C6"/>
                </a:solidFill>
                <a:effectLst/>
              </a:rPr>
              <a:t>sales = SalesEmployee()</a:t>
            </a:r>
            <a:br>
              <a:rPr lang="en-US" sz="900">
                <a:solidFill>
                  <a:srgbClr val="A9B7C6"/>
                </a:solidFill>
                <a:effectLst/>
              </a:rPr>
            </a:br>
            <a:r>
              <a:rPr lang="en-US" sz="900">
                <a:solidFill>
                  <a:srgbClr val="A9B7C6"/>
                </a:solidFill>
                <a:effectLst/>
              </a:rPr>
              <a:t>sales.employee_information()</a:t>
            </a:r>
            <a:r>
              <a:rPr lang="en-US">
                <a:effectLst/>
              </a:rPr>
              <a:t> </a:t>
            </a: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268566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15 – OOP</a:t>
            </a:r>
          </a:p>
        </p:txBody>
      </p:sp>
      <p:sp>
        <p:nvSpPr>
          <p:cNvPr id="15" name="TextBox 112"/>
          <p:cNvSpPr txBox="1">
            <a:spLocks noChangeArrowheads="1"/>
          </p:cNvSpPr>
          <p:nvPr/>
        </p:nvSpPr>
        <p:spPr bwMode="auto">
          <a:xfrm>
            <a:off x="600298" y="1259468"/>
            <a:ext cx="8686800" cy="3926716"/>
          </a:xfrm>
          <a:prstGeom prst="rect">
            <a:avLst/>
          </a:prstGeom>
          <a:noFill/>
          <a:ln w="9525">
            <a:noFill/>
            <a:miter lim="800000"/>
            <a:headEnd/>
            <a:tailEnd/>
          </a:ln>
        </p:spPr>
        <p:txBody>
          <a:bodyPr wrap="square" lIns="0" rIns="0">
            <a:spAutoFit/>
          </a:bodyPr>
          <a:lstStyle/>
          <a:p>
            <a:pPr marL="173736" lvl="1" indent="-171450" algn="just">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In the above example employee is the class variable, its value is shared by all the class objects. This variable accessed through </a:t>
            </a:r>
            <a:r>
              <a:rPr lang="en-US" b="0" dirty="0" err="1">
                <a:latin typeface="+mn-lt"/>
              </a:rPr>
              <a:t>Employee.employee</a:t>
            </a:r>
            <a:r>
              <a:rPr lang="en-US" b="0" dirty="0">
                <a:latin typeface="+mn-lt"/>
              </a:rPr>
              <a:t> (</a:t>
            </a:r>
            <a:r>
              <a:rPr lang="en-US" b="0" dirty="0" err="1">
                <a:latin typeface="+mn-lt"/>
              </a:rPr>
              <a:t>classname.class_variable</a:t>
            </a:r>
            <a:r>
              <a:rPr lang="en-US" b="0" dirty="0">
                <a:latin typeface="+mn-lt"/>
              </a:rPr>
              <a:t>).</a:t>
            </a:r>
          </a:p>
          <a:p>
            <a:pPr marL="173736" lvl="1" indent="-171450" algn="just">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The quotation written after the class statement, it is the class doc string. Doc string accessed through </a:t>
            </a:r>
            <a:r>
              <a:rPr lang="en-US" b="0" dirty="0" err="1">
                <a:latin typeface="+mn-lt"/>
              </a:rPr>
              <a:t>Employee.__doc</a:t>
            </a:r>
            <a:r>
              <a:rPr lang="en-US" b="0" dirty="0">
                <a:latin typeface="+mn-lt"/>
              </a:rPr>
              <a:t>__ (</a:t>
            </a:r>
            <a:r>
              <a:rPr lang="en-US" b="0" dirty="0" err="1">
                <a:latin typeface="+mn-lt"/>
              </a:rPr>
              <a:t>classname</a:t>
            </a:r>
            <a:r>
              <a:rPr lang="en-US" b="0" dirty="0">
                <a:latin typeface="+mn-lt"/>
              </a:rPr>
              <a:t>.__doc__). Doc string is used for the documentation or to write about the class working.</a:t>
            </a:r>
          </a:p>
          <a:p>
            <a:pPr marL="173736" lvl="1" indent="-171450" algn="just">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__</a:t>
            </a:r>
            <a:r>
              <a:rPr lang="en-US" b="0" dirty="0" err="1">
                <a:latin typeface="+mn-lt"/>
              </a:rPr>
              <a:t>init</a:t>
            </a:r>
            <a:r>
              <a:rPr lang="en-US" b="0" dirty="0">
                <a:latin typeface="+mn-lt"/>
              </a:rPr>
              <a:t>__ method is a special method of the class called constructor. When you will initialize the instance of class called object, then the constructor will execute first from the class. </a:t>
            </a:r>
          </a:p>
          <a:p>
            <a:pPr marL="592836" lvl="2" indent="-171450" algn="just">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When we created the first object </a:t>
            </a:r>
            <a:r>
              <a:rPr lang="en-US" b="0" dirty="0" err="1">
                <a:latin typeface="+mn-lt"/>
              </a:rPr>
              <a:t>emp</a:t>
            </a:r>
            <a:r>
              <a:rPr lang="en-US" b="0" dirty="0">
                <a:latin typeface="+mn-lt"/>
              </a:rPr>
              <a:t> = Employee(), By this statement you created an object or instance of the class Employee, through this object </a:t>
            </a:r>
            <a:r>
              <a:rPr lang="en-US" b="0" dirty="0" err="1">
                <a:latin typeface="+mn-lt"/>
              </a:rPr>
              <a:t>emp</a:t>
            </a:r>
            <a:r>
              <a:rPr lang="en-US" b="0" dirty="0">
                <a:latin typeface="+mn-lt"/>
              </a:rPr>
              <a:t> reserved the space or memory for the variables (email, name, age, salary) initialize through the constructor.</a:t>
            </a:r>
          </a:p>
          <a:p>
            <a:pPr marL="173736" lvl="1" indent="-171450" algn="just">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err="1">
                <a:latin typeface="+mn-lt"/>
              </a:rPr>
              <a:t>employee_information</a:t>
            </a:r>
            <a:r>
              <a:rPr lang="en-US" b="0" dirty="0">
                <a:latin typeface="+mn-lt"/>
              </a:rPr>
              <a:t>() is the method which is printing the employee information. You can access this only through the object of the class Employee. i.e. </a:t>
            </a:r>
            <a:r>
              <a:rPr lang="en-US" b="0" dirty="0" err="1">
                <a:latin typeface="+mn-lt"/>
              </a:rPr>
              <a:t>emp</a:t>
            </a:r>
            <a:r>
              <a:rPr lang="en-US" b="0" dirty="0">
                <a:latin typeface="+mn-lt"/>
              </a:rPr>
              <a:t>, sales</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gn="just">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err="1">
                <a:latin typeface="+mn-lt"/>
              </a:rPr>
              <a:t>emp</a:t>
            </a:r>
            <a:r>
              <a:rPr lang="en-US" b="0" dirty="0">
                <a:latin typeface="+mn-lt"/>
              </a:rPr>
              <a:t> is the class object, you can create the class object by this statement</a:t>
            </a:r>
          </a:p>
          <a:p>
            <a:pPr marL="592836" lvl="2" indent="-171450" algn="just">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err="1">
                <a:latin typeface="+mn-lt"/>
              </a:rPr>
              <a:t>objectname</a:t>
            </a:r>
            <a:r>
              <a:rPr lang="en-US" b="0" dirty="0">
                <a:latin typeface="+mn-lt"/>
              </a:rPr>
              <a:t> = </a:t>
            </a:r>
            <a:r>
              <a:rPr lang="en-US" b="0" dirty="0" err="1">
                <a:latin typeface="+mn-lt"/>
              </a:rPr>
              <a:t>classname</a:t>
            </a:r>
            <a:r>
              <a:rPr lang="en-US" b="0" dirty="0">
                <a:latin typeface="+mn-lt"/>
              </a:rPr>
              <a:t>(argument to send to constructor for initialization)</a:t>
            </a:r>
          </a:p>
          <a:p>
            <a:pPr marL="173736" lvl="1" indent="-171450" algn="just">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rPr>
              <a:t>After creating the object, now you can call the class function using this object.</a:t>
            </a:r>
          </a:p>
          <a:p>
            <a:pPr marL="592836" lvl="2" indent="-171450" algn="just">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err="1">
                <a:latin typeface="+mn-lt"/>
              </a:rPr>
              <a:t>objectname.classfunction</a:t>
            </a:r>
            <a:r>
              <a:rPr lang="en-US" b="0" dirty="0">
                <a:latin typeface="+mn-lt"/>
              </a:rPr>
              <a:t>(argument to send)</a:t>
            </a: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dirty="0"/>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a:p>
            <a:pPr marL="173736"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endParaRPr>
          </a:p>
        </p:txBody>
      </p:sp>
      <p:sp>
        <p:nvSpPr>
          <p:cNvPr id="8" name="Text Placeholder 3">
            <a:extLst>
              <a:ext uri="{FF2B5EF4-FFF2-40B4-BE49-F238E27FC236}">
                <a16:creationId xmlns:a16="http://schemas.microsoft.com/office/drawing/2014/main" id="{7DCF3BDC-1775-4EFA-B306-F7BD5072126B}"/>
              </a:ext>
            </a:extLst>
          </p:cNvPr>
          <p:cNvSpPr txBox="1">
            <a:spLocks/>
          </p:cNvSpPr>
          <p:nvPr/>
        </p:nvSpPr>
        <p:spPr>
          <a:xfrm>
            <a:off x="600298" y="935618"/>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Class</a:t>
            </a:r>
          </a:p>
        </p:txBody>
      </p:sp>
      <p:sp>
        <p:nvSpPr>
          <p:cNvPr id="6" name="Text Placeholder 3">
            <a:extLst>
              <a:ext uri="{FF2B5EF4-FFF2-40B4-BE49-F238E27FC236}">
                <a16:creationId xmlns:a16="http://schemas.microsoft.com/office/drawing/2014/main" id="{4CDB9F99-9F5A-4A2E-A76D-64DD5566D8E5}"/>
              </a:ext>
            </a:extLst>
          </p:cNvPr>
          <p:cNvSpPr txBox="1">
            <a:spLocks/>
          </p:cNvSpPr>
          <p:nvPr/>
        </p:nvSpPr>
        <p:spPr>
          <a:xfrm>
            <a:off x="614189" y="330708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How to create object</a:t>
            </a:r>
          </a:p>
        </p:txBody>
      </p:sp>
      <p:sp>
        <p:nvSpPr>
          <p:cNvPr id="7" name="Text Placeholder 3">
            <a:extLst>
              <a:ext uri="{FF2B5EF4-FFF2-40B4-BE49-F238E27FC236}">
                <a16:creationId xmlns:a16="http://schemas.microsoft.com/office/drawing/2014/main" id="{82420F21-A851-422A-9466-269D3F6E95B1}"/>
              </a:ext>
            </a:extLst>
          </p:cNvPr>
          <p:cNvSpPr txBox="1">
            <a:spLocks/>
          </p:cNvSpPr>
          <p:nvPr/>
        </p:nvSpPr>
        <p:spPr>
          <a:xfrm>
            <a:off x="600298" y="4579992"/>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How to access variable &amp; method using object</a:t>
            </a:r>
          </a:p>
        </p:txBody>
      </p:sp>
      <p:sp>
        <p:nvSpPr>
          <p:cNvPr id="9" name="Text Box 2">
            <a:extLst>
              <a:ext uri="{FF2B5EF4-FFF2-40B4-BE49-F238E27FC236}">
                <a16:creationId xmlns:a16="http://schemas.microsoft.com/office/drawing/2014/main" id="{AFD36D98-CECF-46AD-9D7F-90CBA4B254F3}"/>
              </a:ext>
            </a:extLst>
          </p:cNvPr>
          <p:cNvSpPr txBox="1">
            <a:spLocks noChangeArrowheads="1"/>
          </p:cNvSpPr>
          <p:nvPr/>
        </p:nvSpPr>
        <p:spPr bwMode="auto">
          <a:xfrm>
            <a:off x="762000" y="4987189"/>
            <a:ext cx="5924550" cy="12836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900">
                <a:solidFill>
                  <a:srgbClr val="808080"/>
                </a:solidFill>
                <a:effectLst/>
              </a:rPr>
              <a:t># Create the object of the class</a:t>
            </a:r>
            <a:br>
              <a:rPr lang="en-US" sz="900">
                <a:solidFill>
                  <a:srgbClr val="808080"/>
                </a:solidFill>
                <a:effectLst/>
              </a:rPr>
            </a:br>
            <a:r>
              <a:rPr lang="en-US" sz="900">
                <a:solidFill>
                  <a:srgbClr val="A9B7C6"/>
                </a:solidFill>
                <a:effectLst/>
              </a:rPr>
              <a:t>emp = Employee()</a:t>
            </a:r>
            <a:br>
              <a:rPr lang="en-US" sz="900">
                <a:solidFill>
                  <a:srgbClr val="A9B7C6"/>
                </a:solidFill>
                <a:effectLst/>
              </a:rPr>
            </a:br>
            <a:r>
              <a:rPr lang="en-US" sz="900">
                <a:solidFill>
                  <a:srgbClr val="808080"/>
                </a:solidFill>
                <a:effectLst/>
              </a:rPr>
              <a:t># To access the variables</a:t>
            </a:r>
            <a:br>
              <a:rPr lang="en-US" sz="900">
                <a:solidFill>
                  <a:srgbClr val="808080"/>
                </a:solidFill>
                <a:effectLst/>
              </a:rPr>
            </a:br>
            <a:r>
              <a:rPr lang="en-US" sz="900" b="1">
                <a:solidFill>
                  <a:srgbClr val="CC7832"/>
                </a:solidFill>
                <a:effectLst/>
              </a:rPr>
              <a:t>print </a:t>
            </a:r>
            <a:r>
              <a:rPr lang="en-US" sz="900">
                <a:solidFill>
                  <a:srgbClr val="A9B7C6"/>
                </a:solidFill>
                <a:effectLst/>
              </a:rPr>
              <a:t>emp.email</a:t>
            </a:r>
            <a:br>
              <a:rPr lang="en-US" sz="900">
                <a:solidFill>
                  <a:srgbClr val="A9B7C6"/>
                </a:solidFill>
                <a:effectLst/>
              </a:rPr>
            </a:br>
            <a:r>
              <a:rPr lang="en-US" sz="900">
                <a:solidFill>
                  <a:srgbClr val="808080"/>
                </a:solidFill>
                <a:effectLst/>
              </a:rPr>
              <a:t># Or you can change the value of variable using the class instance</a:t>
            </a:r>
            <a:br>
              <a:rPr lang="en-US" sz="900">
                <a:solidFill>
                  <a:srgbClr val="808080"/>
                </a:solidFill>
                <a:effectLst/>
              </a:rPr>
            </a:br>
            <a:r>
              <a:rPr lang="en-US" sz="900">
                <a:solidFill>
                  <a:srgbClr val="A9B7C6"/>
                </a:solidFill>
                <a:effectLst/>
              </a:rPr>
              <a:t>emp.email = </a:t>
            </a:r>
            <a:r>
              <a:rPr lang="en-US" sz="900">
                <a:solidFill>
                  <a:srgbClr val="A5C261"/>
                </a:solidFill>
                <a:effectLst/>
              </a:rPr>
              <a:t>'noname@gmail.com'</a:t>
            </a:r>
            <a:br>
              <a:rPr lang="en-US" sz="900">
                <a:solidFill>
                  <a:srgbClr val="A5C261"/>
                </a:solidFill>
                <a:effectLst/>
              </a:rPr>
            </a:br>
            <a:r>
              <a:rPr lang="en-US" sz="900">
                <a:solidFill>
                  <a:srgbClr val="808080"/>
                </a:solidFill>
                <a:effectLst/>
              </a:rPr>
              <a:t># To access the class methods</a:t>
            </a:r>
            <a:br>
              <a:rPr lang="en-US" sz="900">
                <a:solidFill>
                  <a:srgbClr val="808080"/>
                </a:solidFill>
                <a:effectLst/>
              </a:rPr>
            </a:br>
            <a:r>
              <a:rPr lang="en-US" sz="900">
                <a:solidFill>
                  <a:srgbClr val="A9B7C6"/>
                </a:solidFill>
                <a:effectLst/>
              </a:rPr>
              <a:t>emp.employee_information()</a:t>
            </a:r>
            <a:r>
              <a:rPr lang="en-US">
                <a:effectLst/>
              </a:rPr>
              <a:t> </a:t>
            </a: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27926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2 – Python: How to Write a Python Program?</a:t>
            </a:r>
          </a:p>
        </p:txBody>
      </p:sp>
      <p:sp>
        <p:nvSpPr>
          <p:cNvPr id="15" name="TextBox 112"/>
          <p:cNvSpPr txBox="1">
            <a:spLocks noChangeArrowheads="1"/>
          </p:cNvSpPr>
          <p:nvPr/>
        </p:nvSpPr>
        <p:spPr bwMode="auto">
          <a:xfrm>
            <a:off x="616863" y="1447799"/>
            <a:ext cx="8686800" cy="1567096"/>
          </a:xfrm>
          <a:prstGeom prst="rect">
            <a:avLst/>
          </a:prstGeom>
          <a:noFill/>
          <a:ln w="9525">
            <a:noFill/>
            <a:miter lim="800000"/>
            <a:headEnd/>
            <a:tailEnd/>
          </a:ln>
        </p:spPr>
        <p:txBody>
          <a:bodyPr wrap="square" lIns="0" rIns="0">
            <a:spAutoFit/>
          </a:bodyPr>
          <a:lstStyle/>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Open the Linux Terminal and type ‘python’. This will help us enter the python mode:</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Now Type: &gt;&gt;&gt; print "Hello, Python!“</a:t>
            </a:r>
          </a:p>
          <a:p>
            <a:pPr marL="59055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This command will help us print the text contained within “..”. Thus, the output in case would be: </a:t>
            </a:r>
            <a:r>
              <a:rPr lang="en-US" dirty="0">
                <a:latin typeface="+mn-lt"/>
                <a:cs typeface="Calibri" pitchFamily="34" charset="0"/>
              </a:rPr>
              <a:t>Hello, Python!</a:t>
            </a: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Interactive Mode Programming</a:t>
            </a:r>
          </a:p>
        </p:txBody>
      </p:sp>
      <p:sp>
        <p:nvSpPr>
          <p:cNvPr id="22" name="Text Placeholder 3"/>
          <p:cNvSpPr txBox="1">
            <a:spLocks/>
          </p:cNvSpPr>
          <p:nvPr/>
        </p:nvSpPr>
        <p:spPr>
          <a:xfrm>
            <a:off x="597813" y="381000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Script Mode Programming</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92" y="1695450"/>
            <a:ext cx="538162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192" y="3014895"/>
            <a:ext cx="21812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12"/>
          <p:cNvSpPr txBox="1">
            <a:spLocks noChangeArrowheads="1"/>
          </p:cNvSpPr>
          <p:nvPr/>
        </p:nvSpPr>
        <p:spPr bwMode="auto">
          <a:xfrm>
            <a:off x="616863" y="4191000"/>
            <a:ext cx="8686800" cy="1515800"/>
          </a:xfrm>
          <a:prstGeom prst="rect">
            <a:avLst/>
          </a:prstGeom>
          <a:noFill/>
          <a:ln w="9525">
            <a:noFill/>
            <a:miter lim="800000"/>
            <a:headEnd/>
            <a:tailEnd/>
          </a:ln>
        </p:spPr>
        <p:txBody>
          <a:bodyPr wrap="square" lIns="0" rIns="0">
            <a:spAutoFit/>
          </a:bodyPr>
          <a:lstStyle/>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Create a file with extension .</a:t>
            </a:r>
            <a:r>
              <a:rPr lang="en-US" b="0" dirty="0" err="1">
                <a:latin typeface="+mn-lt"/>
                <a:cs typeface="Calibri" pitchFamily="34" charset="0"/>
              </a:rPr>
              <a:t>py</a:t>
            </a:r>
            <a:endParaRPr lang="en-US" b="0" dirty="0">
              <a:latin typeface="+mn-lt"/>
              <a:cs typeface="Calibri" pitchFamily="34" charset="0"/>
            </a:endParaRPr>
          </a:p>
          <a:p>
            <a:pPr marL="59055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Type the following line to the file: </a:t>
            </a:r>
            <a:r>
              <a:rPr lang="en-US" dirty="0">
                <a:latin typeface="+mn-lt"/>
                <a:cs typeface="Calibri" pitchFamily="34" charset="0"/>
              </a:rPr>
              <a:t>print "Hello, Python!“ </a:t>
            </a:r>
            <a:r>
              <a:rPr lang="en-US" b="0" dirty="0">
                <a:latin typeface="+mn-lt"/>
                <a:cs typeface="Calibri" pitchFamily="34" charset="0"/>
              </a:rPr>
              <a:t>and save the file with the name ‘</a:t>
            </a:r>
            <a:r>
              <a:rPr lang="en-US" dirty="0">
                <a:latin typeface="+mn-lt"/>
                <a:cs typeface="Calibri" pitchFamily="34" charset="0"/>
              </a:rPr>
              <a:t>hello.py</a:t>
            </a:r>
            <a:r>
              <a:rPr lang="en-US" b="0" dirty="0">
                <a:latin typeface="+mn-lt"/>
                <a:cs typeface="Calibri" pitchFamily="34" charset="0"/>
              </a:rPr>
              <a:t>’</a:t>
            </a:r>
          </a:p>
          <a:p>
            <a:pPr marL="59055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59055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Once the file is created, we can run the following command to run the file on python terminal: python ./filename (the filename is hello.py in this example)</a:t>
            </a:r>
          </a:p>
          <a:p>
            <a:pPr marL="59055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This will help run the command/script in the file and print the output accordingly</a:t>
            </a:r>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192" y="4691296"/>
            <a:ext cx="193357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192" y="5681896"/>
            <a:ext cx="27717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42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3 – Python Keywords</a:t>
            </a: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Python Keywords</a:t>
            </a:r>
          </a:p>
        </p:txBody>
      </p:sp>
      <p:sp>
        <p:nvSpPr>
          <p:cNvPr id="11" name="Rectangle: Rounded Corners 1"/>
          <p:cNvSpPr/>
          <p:nvPr/>
        </p:nvSpPr>
        <p:spPr>
          <a:xfrm>
            <a:off x="597813" y="1395768"/>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a:t>
            </a:r>
          </a:p>
        </p:txBody>
      </p:sp>
      <p:sp>
        <p:nvSpPr>
          <p:cNvPr id="12" name="Rectangle: Rounded Corners 10"/>
          <p:cNvSpPr/>
          <p:nvPr/>
        </p:nvSpPr>
        <p:spPr>
          <a:xfrm>
            <a:off x="1676400" y="1395768"/>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Logical and</a:t>
            </a:r>
          </a:p>
        </p:txBody>
      </p:sp>
      <p:cxnSp>
        <p:nvCxnSpPr>
          <p:cNvPr id="13" name="Straight Connector 12"/>
          <p:cNvCxnSpPr/>
          <p:nvPr/>
        </p:nvCxnSpPr>
        <p:spPr>
          <a:xfrm>
            <a:off x="4953000" y="1333500"/>
            <a:ext cx="0" cy="4846320"/>
          </a:xfrm>
          <a:prstGeom prst="line">
            <a:avLst/>
          </a:prstGeom>
          <a:ln w="19050">
            <a:solidFill>
              <a:srgbClr val="12365E"/>
            </a:solidFill>
            <a:prstDash val="sysDash"/>
          </a:ln>
        </p:spPr>
        <p:style>
          <a:lnRef idx="1">
            <a:schemeClr val="accent1"/>
          </a:lnRef>
          <a:fillRef idx="0">
            <a:schemeClr val="accent1"/>
          </a:fillRef>
          <a:effectRef idx="0">
            <a:schemeClr val="accent1"/>
          </a:effectRef>
          <a:fontRef idx="minor">
            <a:schemeClr val="tx1"/>
          </a:fontRef>
        </p:style>
      </p:cxnSp>
      <p:sp>
        <p:nvSpPr>
          <p:cNvPr id="16" name="Rectangle: Rounded Corners 10"/>
          <p:cNvSpPr/>
          <p:nvPr/>
        </p:nvSpPr>
        <p:spPr>
          <a:xfrm>
            <a:off x="1676400" y="1718436"/>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Assert (ensure) that something is true</a:t>
            </a:r>
          </a:p>
        </p:txBody>
      </p:sp>
      <p:sp>
        <p:nvSpPr>
          <p:cNvPr id="17" name="Rectangle: Rounded Corners 1"/>
          <p:cNvSpPr/>
          <p:nvPr/>
        </p:nvSpPr>
        <p:spPr>
          <a:xfrm>
            <a:off x="597813" y="1718436"/>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assert</a:t>
            </a:r>
          </a:p>
        </p:txBody>
      </p:sp>
      <p:sp>
        <p:nvSpPr>
          <p:cNvPr id="18" name="Rectangle: Rounded Corners 10"/>
          <p:cNvSpPr/>
          <p:nvPr/>
        </p:nvSpPr>
        <p:spPr>
          <a:xfrm>
            <a:off x="1676400" y="2041104"/>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Stop this loop right now</a:t>
            </a:r>
          </a:p>
        </p:txBody>
      </p:sp>
      <p:sp>
        <p:nvSpPr>
          <p:cNvPr id="20" name="Rectangle: Rounded Corners 1"/>
          <p:cNvSpPr/>
          <p:nvPr/>
        </p:nvSpPr>
        <p:spPr>
          <a:xfrm>
            <a:off x="597813" y="2041104"/>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break</a:t>
            </a:r>
          </a:p>
        </p:txBody>
      </p:sp>
      <p:sp>
        <p:nvSpPr>
          <p:cNvPr id="21" name="Rectangle: Rounded Corners 10"/>
          <p:cNvSpPr/>
          <p:nvPr/>
        </p:nvSpPr>
        <p:spPr>
          <a:xfrm>
            <a:off x="1676400" y="2363772"/>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Define a class</a:t>
            </a:r>
          </a:p>
        </p:txBody>
      </p:sp>
      <p:sp>
        <p:nvSpPr>
          <p:cNvPr id="23" name="Rectangle: Rounded Corners 1"/>
          <p:cNvSpPr/>
          <p:nvPr/>
        </p:nvSpPr>
        <p:spPr>
          <a:xfrm>
            <a:off x="597813" y="2363772"/>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a:t>
            </a:r>
          </a:p>
        </p:txBody>
      </p:sp>
      <p:sp>
        <p:nvSpPr>
          <p:cNvPr id="24" name="Rectangle: Rounded Corners 10"/>
          <p:cNvSpPr/>
          <p:nvPr/>
        </p:nvSpPr>
        <p:spPr>
          <a:xfrm>
            <a:off x="1676400" y="2686440"/>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Don’t process more of the loop, do it again</a:t>
            </a:r>
          </a:p>
        </p:txBody>
      </p:sp>
      <p:sp>
        <p:nvSpPr>
          <p:cNvPr id="25" name="Rectangle: Rounded Corners 1"/>
          <p:cNvSpPr/>
          <p:nvPr/>
        </p:nvSpPr>
        <p:spPr>
          <a:xfrm>
            <a:off x="597813" y="2686440"/>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continue</a:t>
            </a:r>
          </a:p>
        </p:txBody>
      </p:sp>
      <p:sp>
        <p:nvSpPr>
          <p:cNvPr id="26" name="Rectangle: Rounded Corners 10"/>
          <p:cNvSpPr/>
          <p:nvPr/>
        </p:nvSpPr>
        <p:spPr>
          <a:xfrm>
            <a:off x="1676400" y="3009108"/>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Define a function</a:t>
            </a:r>
          </a:p>
        </p:txBody>
      </p:sp>
      <p:sp>
        <p:nvSpPr>
          <p:cNvPr id="28" name="Rectangle: Rounded Corners 1"/>
          <p:cNvSpPr/>
          <p:nvPr/>
        </p:nvSpPr>
        <p:spPr>
          <a:xfrm>
            <a:off x="597813" y="3009108"/>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def</a:t>
            </a:r>
            <a:endParaRPr lang="en-US" dirty="0"/>
          </a:p>
        </p:txBody>
      </p:sp>
      <p:sp>
        <p:nvSpPr>
          <p:cNvPr id="29" name="Rectangle: Rounded Corners 10"/>
          <p:cNvSpPr/>
          <p:nvPr/>
        </p:nvSpPr>
        <p:spPr>
          <a:xfrm>
            <a:off x="1676400" y="3331776"/>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Delete from dictionary</a:t>
            </a:r>
          </a:p>
        </p:txBody>
      </p:sp>
      <p:sp>
        <p:nvSpPr>
          <p:cNvPr id="30" name="Rectangle: Rounded Corners 1"/>
          <p:cNvSpPr/>
          <p:nvPr/>
        </p:nvSpPr>
        <p:spPr>
          <a:xfrm>
            <a:off x="597813" y="3331776"/>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a:t>
            </a:r>
          </a:p>
        </p:txBody>
      </p:sp>
      <p:sp>
        <p:nvSpPr>
          <p:cNvPr id="31" name="Rectangle: Rounded Corners 10"/>
          <p:cNvSpPr/>
          <p:nvPr/>
        </p:nvSpPr>
        <p:spPr>
          <a:xfrm>
            <a:off x="1676400" y="3654444"/>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Else if condition</a:t>
            </a:r>
          </a:p>
        </p:txBody>
      </p:sp>
      <p:sp>
        <p:nvSpPr>
          <p:cNvPr id="32" name="Rectangle: Rounded Corners 1"/>
          <p:cNvSpPr/>
          <p:nvPr/>
        </p:nvSpPr>
        <p:spPr>
          <a:xfrm>
            <a:off x="597813" y="3654444"/>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elif</a:t>
            </a:r>
            <a:endParaRPr lang="en-US" dirty="0"/>
          </a:p>
        </p:txBody>
      </p:sp>
      <p:sp>
        <p:nvSpPr>
          <p:cNvPr id="33" name="Rectangle: Rounded Corners 10"/>
          <p:cNvSpPr/>
          <p:nvPr/>
        </p:nvSpPr>
        <p:spPr>
          <a:xfrm>
            <a:off x="1676400" y="3977112"/>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Else condition</a:t>
            </a:r>
          </a:p>
        </p:txBody>
      </p:sp>
      <p:sp>
        <p:nvSpPr>
          <p:cNvPr id="34" name="Rectangle: Rounded Corners 1"/>
          <p:cNvSpPr/>
          <p:nvPr/>
        </p:nvSpPr>
        <p:spPr>
          <a:xfrm>
            <a:off x="597813" y="3977112"/>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else</a:t>
            </a:r>
          </a:p>
        </p:txBody>
      </p:sp>
      <p:sp>
        <p:nvSpPr>
          <p:cNvPr id="35" name="Rectangle: Rounded Corners 10"/>
          <p:cNvSpPr/>
          <p:nvPr/>
        </p:nvSpPr>
        <p:spPr>
          <a:xfrm>
            <a:off x="1676400" y="4299780"/>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If an exception happens, do this</a:t>
            </a:r>
          </a:p>
        </p:txBody>
      </p:sp>
      <p:sp>
        <p:nvSpPr>
          <p:cNvPr id="36" name="Rectangle: Rounded Corners 1"/>
          <p:cNvSpPr/>
          <p:nvPr/>
        </p:nvSpPr>
        <p:spPr>
          <a:xfrm>
            <a:off x="597813" y="4299780"/>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a:t>
            </a:r>
          </a:p>
        </p:txBody>
      </p:sp>
      <p:sp>
        <p:nvSpPr>
          <p:cNvPr id="37" name="Rectangle: Rounded Corners 10"/>
          <p:cNvSpPr/>
          <p:nvPr/>
        </p:nvSpPr>
        <p:spPr>
          <a:xfrm>
            <a:off x="1676400" y="4622448"/>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Run a string as Python</a:t>
            </a:r>
          </a:p>
        </p:txBody>
      </p:sp>
      <p:sp>
        <p:nvSpPr>
          <p:cNvPr id="38" name="Rectangle: Rounded Corners 1"/>
          <p:cNvSpPr/>
          <p:nvPr/>
        </p:nvSpPr>
        <p:spPr>
          <a:xfrm>
            <a:off x="597813" y="4622448"/>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a:t>
            </a:r>
          </a:p>
        </p:txBody>
      </p:sp>
      <p:sp>
        <p:nvSpPr>
          <p:cNvPr id="39" name="Rectangle: Rounded Corners 10"/>
          <p:cNvSpPr/>
          <p:nvPr/>
        </p:nvSpPr>
        <p:spPr>
          <a:xfrm>
            <a:off x="1676400" y="4945116"/>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Assets</a:t>
            </a:r>
          </a:p>
        </p:txBody>
      </p:sp>
      <p:sp>
        <p:nvSpPr>
          <p:cNvPr id="40" name="Rectangle: Rounded Corners 1"/>
          <p:cNvSpPr/>
          <p:nvPr/>
        </p:nvSpPr>
        <p:spPr>
          <a:xfrm>
            <a:off x="597813" y="4945116"/>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finally</a:t>
            </a:r>
          </a:p>
        </p:txBody>
      </p:sp>
      <p:sp>
        <p:nvSpPr>
          <p:cNvPr id="41" name="Rectangle: Rounded Corners 10"/>
          <p:cNvSpPr/>
          <p:nvPr/>
        </p:nvSpPr>
        <p:spPr>
          <a:xfrm>
            <a:off x="1676400" y="5267784"/>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Assets</a:t>
            </a:r>
          </a:p>
        </p:txBody>
      </p:sp>
      <p:sp>
        <p:nvSpPr>
          <p:cNvPr id="42" name="Rectangle: Rounded Corners 1"/>
          <p:cNvSpPr/>
          <p:nvPr/>
        </p:nvSpPr>
        <p:spPr>
          <a:xfrm>
            <a:off x="597813" y="5267784"/>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a:t>
            </a:r>
          </a:p>
        </p:txBody>
      </p:sp>
      <p:sp>
        <p:nvSpPr>
          <p:cNvPr id="43" name="Rectangle: Rounded Corners 10"/>
          <p:cNvSpPr/>
          <p:nvPr/>
        </p:nvSpPr>
        <p:spPr>
          <a:xfrm>
            <a:off x="1676400" y="5590452"/>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Assets</a:t>
            </a:r>
          </a:p>
        </p:txBody>
      </p:sp>
      <p:sp>
        <p:nvSpPr>
          <p:cNvPr id="44" name="Rectangle: Rounded Corners 1"/>
          <p:cNvSpPr/>
          <p:nvPr/>
        </p:nvSpPr>
        <p:spPr>
          <a:xfrm>
            <a:off x="597813" y="5590452"/>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a:t>
            </a:r>
          </a:p>
        </p:txBody>
      </p:sp>
      <p:sp>
        <p:nvSpPr>
          <p:cNvPr id="45" name="Rectangle: Rounded Corners 10"/>
          <p:cNvSpPr/>
          <p:nvPr/>
        </p:nvSpPr>
        <p:spPr>
          <a:xfrm>
            <a:off x="1676400" y="5913120"/>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Assets</a:t>
            </a:r>
          </a:p>
        </p:txBody>
      </p:sp>
      <p:sp>
        <p:nvSpPr>
          <p:cNvPr id="46" name="Rectangle: Rounded Corners 1"/>
          <p:cNvSpPr/>
          <p:nvPr/>
        </p:nvSpPr>
        <p:spPr>
          <a:xfrm>
            <a:off x="597813" y="5913120"/>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global</a:t>
            </a:r>
          </a:p>
        </p:txBody>
      </p:sp>
      <p:sp>
        <p:nvSpPr>
          <p:cNvPr id="47" name="Rectangle: Rounded Corners 10"/>
          <p:cNvSpPr/>
          <p:nvPr/>
        </p:nvSpPr>
        <p:spPr>
          <a:xfrm>
            <a:off x="6102501" y="1395768"/>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If condition</a:t>
            </a:r>
          </a:p>
        </p:txBody>
      </p:sp>
      <p:sp>
        <p:nvSpPr>
          <p:cNvPr id="48" name="Rectangle: Rounded Corners 1"/>
          <p:cNvSpPr/>
          <p:nvPr/>
        </p:nvSpPr>
        <p:spPr>
          <a:xfrm>
            <a:off x="5029200" y="1395768"/>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49" name="Rectangle: Rounded Corners 10"/>
          <p:cNvSpPr/>
          <p:nvPr/>
        </p:nvSpPr>
        <p:spPr>
          <a:xfrm>
            <a:off x="6102501" y="1718436"/>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Import a module into this one to use</a:t>
            </a:r>
          </a:p>
        </p:txBody>
      </p:sp>
      <p:sp>
        <p:nvSpPr>
          <p:cNvPr id="50" name="Rectangle: Rounded Corners 1"/>
          <p:cNvSpPr/>
          <p:nvPr/>
        </p:nvSpPr>
        <p:spPr>
          <a:xfrm>
            <a:off x="5029200" y="1718436"/>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a:t>
            </a:r>
          </a:p>
        </p:txBody>
      </p:sp>
      <p:sp>
        <p:nvSpPr>
          <p:cNvPr id="52" name="Rectangle: Rounded Corners 10"/>
          <p:cNvSpPr/>
          <p:nvPr/>
        </p:nvSpPr>
        <p:spPr>
          <a:xfrm>
            <a:off x="6102501" y="2041104"/>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Part of for-loops. Also a test of X in Y</a:t>
            </a:r>
          </a:p>
        </p:txBody>
      </p:sp>
      <p:sp>
        <p:nvSpPr>
          <p:cNvPr id="53" name="Rectangle: Rounded Corners 1"/>
          <p:cNvSpPr/>
          <p:nvPr/>
        </p:nvSpPr>
        <p:spPr>
          <a:xfrm>
            <a:off x="5029200" y="2041104"/>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a:t>
            </a:r>
          </a:p>
        </p:txBody>
      </p:sp>
      <p:sp>
        <p:nvSpPr>
          <p:cNvPr id="54" name="Rectangle: Rounded Corners 10"/>
          <p:cNvSpPr/>
          <p:nvPr/>
        </p:nvSpPr>
        <p:spPr>
          <a:xfrm>
            <a:off x="6102501" y="2363772"/>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Like == to test equality</a:t>
            </a:r>
          </a:p>
        </p:txBody>
      </p:sp>
      <p:sp>
        <p:nvSpPr>
          <p:cNvPr id="55" name="Rectangle: Rounded Corners 1"/>
          <p:cNvSpPr/>
          <p:nvPr/>
        </p:nvSpPr>
        <p:spPr>
          <a:xfrm>
            <a:off x="5029200" y="2363772"/>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a:t>
            </a:r>
          </a:p>
        </p:txBody>
      </p:sp>
      <p:sp>
        <p:nvSpPr>
          <p:cNvPr id="56" name="Rectangle: Rounded Corners 10"/>
          <p:cNvSpPr/>
          <p:nvPr/>
        </p:nvSpPr>
        <p:spPr>
          <a:xfrm>
            <a:off x="6102501" y="2686440"/>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Create a short anonymous function</a:t>
            </a:r>
          </a:p>
        </p:txBody>
      </p:sp>
      <p:sp>
        <p:nvSpPr>
          <p:cNvPr id="57" name="Rectangle: Rounded Corners 1"/>
          <p:cNvSpPr/>
          <p:nvPr/>
        </p:nvSpPr>
        <p:spPr>
          <a:xfrm>
            <a:off x="5029200" y="2686440"/>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lambda</a:t>
            </a:r>
          </a:p>
        </p:txBody>
      </p:sp>
      <p:sp>
        <p:nvSpPr>
          <p:cNvPr id="58" name="Rectangle: Rounded Corners 10"/>
          <p:cNvSpPr/>
          <p:nvPr/>
        </p:nvSpPr>
        <p:spPr>
          <a:xfrm>
            <a:off x="6102501" y="3009108"/>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Logical not</a:t>
            </a:r>
          </a:p>
        </p:txBody>
      </p:sp>
      <p:sp>
        <p:nvSpPr>
          <p:cNvPr id="59" name="Rectangle: Rounded Corners 1"/>
          <p:cNvSpPr/>
          <p:nvPr/>
        </p:nvSpPr>
        <p:spPr>
          <a:xfrm>
            <a:off x="5029200" y="3009108"/>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a:t>
            </a:r>
          </a:p>
        </p:txBody>
      </p:sp>
      <p:sp>
        <p:nvSpPr>
          <p:cNvPr id="60" name="Rectangle: Rounded Corners 10"/>
          <p:cNvSpPr/>
          <p:nvPr/>
        </p:nvSpPr>
        <p:spPr>
          <a:xfrm>
            <a:off x="6102501" y="3331776"/>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Logical or</a:t>
            </a:r>
          </a:p>
        </p:txBody>
      </p:sp>
      <p:sp>
        <p:nvSpPr>
          <p:cNvPr id="61" name="Rectangle: Rounded Corners 1"/>
          <p:cNvSpPr/>
          <p:nvPr/>
        </p:nvSpPr>
        <p:spPr>
          <a:xfrm>
            <a:off x="5029200" y="3331776"/>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t>
            </a:r>
          </a:p>
        </p:txBody>
      </p:sp>
      <p:sp>
        <p:nvSpPr>
          <p:cNvPr id="62" name="Rectangle: Rounded Corners 10"/>
          <p:cNvSpPr/>
          <p:nvPr/>
        </p:nvSpPr>
        <p:spPr>
          <a:xfrm>
            <a:off x="6102501" y="3654444"/>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This block is empty</a:t>
            </a:r>
          </a:p>
        </p:txBody>
      </p:sp>
      <p:sp>
        <p:nvSpPr>
          <p:cNvPr id="63" name="Rectangle: Rounded Corners 1"/>
          <p:cNvSpPr/>
          <p:nvPr/>
        </p:nvSpPr>
        <p:spPr>
          <a:xfrm>
            <a:off x="5029200" y="3654444"/>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a:t>
            </a:r>
          </a:p>
        </p:txBody>
      </p:sp>
      <p:sp>
        <p:nvSpPr>
          <p:cNvPr id="64" name="Rectangle: Rounded Corners 10"/>
          <p:cNvSpPr/>
          <p:nvPr/>
        </p:nvSpPr>
        <p:spPr>
          <a:xfrm>
            <a:off x="6102501" y="3977112"/>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Print this string</a:t>
            </a:r>
          </a:p>
        </p:txBody>
      </p:sp>
      <p:sp>
        <p:nvSpPr>
          <p:cNvPr id="65" name="Rectangle: Rounded Corners 1"/>
          <p:cNvSpPr/>
          <p:nvPr/>
        </p:nvSpPr>
        <p:spPr>
          <a:xfrm>
            <a:off x="5029200" y="3977112"/>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a:t>
            </a:r>
          </a:p>
        </p:txBody>
      </p:sp>
      <p:sp>
        <p:nvSpPr>
          <p:cNvPr id="66" name="Rectangle: Rounded Corners 10"/>
          <p:cNvSpPr/>
          <p:nvPr/>
        </p:nvSpPr>
        <p:spPr>
          <a:xfrm>
            <a:off x="6102501" y="4299780"/>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Raise an exception when things go wrong</a:t>
            </a:r>
          </a:p>
        </p:txBody>
      </p:sp>
      <p:sp>
        <p:nvSpPr>
          <p:cNvPr id="67" name="Rectangle: Rounded Corners 1"/>
          <p:cNvSpPr/>
          <p:nvPr/>
        </p:nvSpPr>
        <p:spPr>
          <a:xfrm>
            <a:off x="5029200" y="4299780"/>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raise</a:t>
            </a:r>
          </a:p>
        </p:txBody>
      </p:sp>
      <p:sp>
        <p:nvSpPr>
          <p:cNvPr id="68" name="Rectangle: Rounded Corners 10"/>
          <p:cNvSpPr/>
          <p:nvPr/>
        </p:nvSpPr>
        <p:spPr>
          <a:xfrm>
            <a:off x="6102501" y="4622448"/>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Exit the function with a return value</a:t>
            </a:r>
          </a:p>
        </p:txBody>
      </p:sp>
      <p:sp>
        <p:nvSpPr>
          <p:cNvPr id="69" name="Rectangle: Rounded Corners 1"/>
          <p:cNvSpPr/>
          <p:nvPr/>
        </p:nvSpPr>
        <p:spPr>
          <a:xfrm>
            <a:off x="5029200" y="4622448"/>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a:t>
            </a:r>
          </a:p>
        </p:txBody>
      </p:sp>
      <p:sp>
        <p:nvSpPr>
          <p:cNvPr id="70" name="Rectangle: Rounded Corners 10"/>
          <p:cNvSpPr/>
          <p:nvPr/>
        </p:nvSpPr>
        <p:spPr>
          <a:xfrm>
            <a:off x="6102501" y="4945116"/>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Try this block, and if exception, go to except</a:t>
            </a:r>
          </a:p>
        </p:txBody>
      </p:sp>
      <p:sp>
        <p:nvSpPr>
          <p:cNvPr id="71" name="Rectangle: Rounded Corners 1"/>
          <p:cNvSpPr/>
          <p:nvPr/>
        </p:nvSpPr>
        <p:spPr>
          <a:xfrm>
            <a:off x="5029200" y="4945116"/>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try</a:t>
            </a:r>
          </a:p>
        </p:txBody>
      </p:sp>
      <p:sp>
        <p:nvSpPr>
          <p:cNvPr id="72" name="Rectangle: Rounded Corners 10"/>
          <p:cNvSpPr/>
          <p:nvPr/>
        </p:nvSpPr>
        <p:spPr>
          <a:xfrm>
            <a:off x="6102501" y="5267784"/>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While loop</a:t>
            </a:r>
          </a:p>
        </p:txBody>
      </p:sp>
      <p:sp>
        <p:nvSpPr>
          <p:cNvPr id="73" name="Rectangle: Rounded Corners 1"/>
          <p:cNvSpPr/>
          <p:nvPr/>
        </p:nvSpPr>
        <p:spPr>
          <a:xfrm>
            <a:off x="5029200" y="5267784"/>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a:t>
            </a:r>
          </a:p>
        </p:txBody>
      </p:sp>
      <p:sp>
        <p:nvSpPr>
          <p:cNvPr id="74" name="Rectangle: Rounded Corners 10"/>
          <p:cNvSpPr/>
          <p:nvPr/>
        </p:nvSpPr>
        <p:spPr>
          <a:xfrm>
            <a:off x="6102501" y="5590452"/>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With an expression as a variable do</a:t>
            </a:r>
          </a:p>
        </p:txBody>
      </p:sp>
      <p:sp>
        <p:nvSpPr>
          <p:cNvPr id="75" name="Rectangle: Rounded Corners 1"/>
          <p:cNvSpPr/>
          <p:nvPr/>
        </p:nvSpPr>
        <p:spPr>
          <a:xfrm>
            <a:off x="5029200" y="5590452"/>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with</a:t>
            </a:r>
          </a:p>
        </p:txBody>
      </p:sp>
      <p:sp>
        <p:nvSpPr>
          <p:cNvPr id="76" name="Rectangle: Rounded Corners 10"/>
          <p:cNvSpPr/>
          <p:nvPr/>
        </p:nvSpPr>
        <p:spPr>
          <a:xfrm>
            <a:off x="6102501" y="5913120"/>
            <a:ext cx="3200400" cy="210312"/>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0" dirty="0">
                <a:solidFill>
                  <a:schemeClr val="tx1"/>
                </a:solidFill>
              </a:rPr>
              <a:t>Pause here and return to caller</a:t>
            </a:r>
          </a:p>
        </p:txBody>
      </p:sp>
      <p:sp>
        <p:nvSpPr>
          <p:cNvPr id="77" name="Rectangle: Rounded Corners 1"/>
          <p:cNvSpPr/>
          <p:nvPr/>
        </p:nvSpPr>
        <p:spPr>
          <a:xfrm>
            <a:off x="5029200" y="5913120"/>
            <a:ext cx="1005840" cy="210312"/>
          </a:xfrm>
          <a:prstGeom prst="roundRect">
            <a:avLst/>
          </a:prstGeom>
          <a:solidFill>
            <a:srgbClr val="0F34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yield</a:t>
            </a:r>
          </a:p>
        </p:txBody>
      </p:sp>
    </p:spTree>
    <p:extLst>
      <p:ext uri="{BB962C8B-B14F-4D97-AF65-F5344CB8AC3E}">
        <p14:creationId xmlns:p14="http://schemas.microsoft.com/office/powerpoint/2010/main" val="310892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4 – Lines &amp; Indentation</a:t>
            </a: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Lines &amp; Indentation</a:t>
            </a:r>
          </a:p>
        </p:txBody>
      </p:sp>
      <p:sp>
        <p:nvSpPr>
          <p:cNvPr id="78" name="TextBox 112">
            <a:extLst>
              <a:ext uri="{FF2B5EF4-FFF2-40B4-BE49-F238E27FC236}">
                <a16:creationId xmlns:a16="http://schemas.microsoft.com/office/drawing/2014/main" id="{4A5E3100-AB5C-4554-89C7-0C58E1E2EBFE}"/>
              </a:ext>
            </a:extLst>
          </p:cNvPr>
          <p:cNvSpPr txBox="1">
            <a:spLocks noChangeArrowheads="1"/>
          </p:cNvSpPr>
          <p:nvPr/>
        </p:nvSpPr>
        <p:spPr bwMode="auto">
          <a:xfrm>
            <a:off x="616863" y="1447800"/>
            <a:ext cx="8686800" cy="259045"/>
          </a:xfrm>
          <a:prstGeom prst="rect">
            <a:avLst/>
          </a:prstGeom>
          <a:noFill/>
          <a:ln w="9525">
            <a:noFill/>
            <a:miter lim="800000"/>
            <a:headEnd/>
            <a:tailEnd/>
          </a:ln>
        </p:spPr>
        <p:txBody>
          <a:bodyPr wrap="square" lIns="0" rIns="0">
            <a:spAutoFit/>
          </a:bodyPr>
          <a:lstStyle/>
          <a:p>
            <a:pPr>
              <a:lnSpc>
                <a:spcPts val="1300"/>
              </a:lnSpc>
              <a:spcBef>
                <a:spcPts val="200"/>
              </a:spcBef>
              <a:spcAft>
                <a:spcPts val="200"/>
              </a:spcAft>
              <a:buClr>
                <a:srgbClr val="2369B7"/>
              </a:buClr>
              <a:tabLst>
                <a:tab pos="4119563" algn="l"/>
              </a:tabLst>
              <a:defRPr/>
            </a:pPr>
            <a:r>
              <a:rPr lang="en-US" b="0" dirty="0">
                <a:latin typeface="+mn-lt"/>
                <a:cs typeface="Calibri" pitchFamily="34" charset="0"/>
              </a:rPr>
              <a:t>Python provide no braces to indicate the code blocks. Python use indentation and it is variable, but all statements must be intended with same amount.</a:t>
            </a:r>
          </a:p>
        </p:txBody>
      </p:sp>
      <p:sp>
        <p:nvSpPr>
          <p:cNvPr id="79" name="Text Placeholder 3">
            <a:extLst>
              <a:ext uri="{FF2B5EF4-FFF2-40B4-BE49-F238E27FC236}">
                <a16:creationId xmlns:a16="http://schemas.microsoft.com/office/drawing/2014/main" id="{DD0388EB-D907-4AC9-95DD-7BCCE155F052}"/>
              </a:ext>
            </a:extLst>
          </p:cNvPr>
          <p:cNvSpPr txBox="1">
            <a:spLocks/>
          </p:cNvSpPr>
          <p:nvPr/>
        </p:nvSpPr>
        <p:spPr>
          <a:xfrm>
            <a:off x="597813" y="182880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Multiline statements</a:t>
            </a:r>
          </a:p>
        </p:txBody>
      </p:sp>
      <p:sp>
        <p:nvSpPr>
          <p:cNvPr id="80" name="TextBox 112">
            <a:extLst>
              <a:ext uri="{FF2B5EF4-FFF2-40B4-BE49-F238E27FC236}">
                <a16:creationId xmlns:a16="http://schemas.microsoft.com/office/drawing/2014/main" id="{3931F179-CC92-4934-9808-981EEB8BDB0F}"/>
              </a:ext>
            </a:extLst>
          </p:cNvPr>
          <p:cNvSpPr txBox="1">
            <a:spLocks noChangeArrowheads="1"/>
          </p:cNvSpPr>
          <p:nvPr/>
        </p:nvSpPr>
        <p:spPr bwMode="auto">
          <a:xfrm>
            <a:off x="597813" y="2222978"/>
            <a:ext cx="8686800" cy="4183196"/>
          </a:xfrm>
          <a:prstGeom prst="rect">
            <a:avLst/>
          </a:prstGeom>
          <a:noFill/>
          <a:ln w="9525">
            <a:noFill/>
            <a:miter lim="800000"/>
            <a:headEnd/>
            <a:tailEnd/>
          </a:ln>
        </p:spPr>
        <p:txBody>
          <a:bodyPr wrap="square" lIns="0" rIns="0">
            <a:spAutoFit/>
          </a:bodyPr>
          <a:lstStyle/>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Python </a:t>
            </a:r>
            <a:r>
              <a:rPr lang="en-US" b="0" dirty="0">
                <a:latin typeface="+mn-lt"/>
              </a:rPr>
              <a:t>allows</a:t>
            </a:r>
            <a:r>
              <a:rPr lang="en-US" b="0" dirty="0">
                <a:latin typeface="+mn-lt"/>
                <a:cs typeface="Calibri" pitchFamily="34" charset="0"/>
              </a:rPr>
              <a:t> use of the line continuation character (\) to denote that the line should continue.</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Statements contained within the [], {} or () brackets do not need to use the line continuation character.</a:t>
            </a: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cs typeface="Calibri" pitchFamily="34" charset="0"/>
              </a:rPr>
              <a:t>Now Type: &gt;&gt;&gt; print (</a:t>
            </a:r>
            <a:r>
              <a:rPr lang="en-US" b="0" dirty="0" err="1">
                <a:cs typeface="Calibri" pitchFamily="34" charset="0"/>
              </a:rPr>
              <a:t>var</a:t>
            </a:r>
            <a:r>
              <a:rPr lang="en-US" b="0" dirty="0">
                <a:cs typeface="Calibri" pitchFamily="34" charset="0"/>
              </a:rPr>
              <a:t>)</a:t>
            </a:r>
          </a:p>
          <a:p>
            <a:pPr marL="59055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cs typeface="Calibri" pitchFamily="34" charset="0"/>
              </a:rPr>
              <a:t>This command will help us print the output contained within the var. Thus, the output in case would be: </a:t>
            </a:r>
            <a:r>
              <a:rPr lang="en-US" dirty="0">
                <a:cs typeface="Calibri" pitchFamily="34" charset="0"/>
              </a:rPr>
              <a:t>6</a:t>
            </a: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also used with the list, tuple, dictionary. Do not vary about the datatypes, we will cover those in future chapter.</a:t>
            </a: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Type: # This is my python script</a:t>
            </a: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This command will print the comments</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p:txBody>
      </p:sp>
      <p:pic>
        <p:nvPicPr>
          <p:cNvPr id="3" name="Picture 2">
            <a:extLst>
              <a:ext uri="{FF2B5EF4-FFF2-40B4-BE49-F238E27FC236}">
                <a16:creationId xmlns:a16="http://schemas.microsoft.com/office/drawing/2014/main" id="{AB776A93-55C2-4F46-9626-ABD108B183A5}"/>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799192" y="3810000"/>
            <a:ext cx="1257300" cy="361950"/>
          </a:xfrm>
          <a:prstGeom prst="rect">
            <a:avLst/>
          </a:prstGeom>
        </p:spPr>
      </p:pic>
      <p:pic>
        <p:nvPicPr>
          <p:cNvPr id="4" name="Picture 3">
            <a:extLst>
              <a:ext uri="{FF2B5EF4-FFF2-40B4-BE49-F238E27FC236}">
                <a16:creationId xmlns:a16="http://schemas.microsoft.com/office/drawing/2014/main" id="{E3AF040A-79F8-42B9-B26A-C2173B42E5FF}"/>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799192" y="4457700"/>
            <a:ext cx="1809750" cy="190500"/>
          </a:xfrm>
          <a:prstGeom prst="rect">
            <a:avLst/>
          </a:prstGeom>
        </p:spPr>
      </p:pic>
      <p:pic>
        <p:nvPicPr>
          <p:cNvPr id="5" name="Picture 4">
            <a:extLst>
              <a:ext uri="{FF2B5EF4-FFF2-40B4-BE49-F238E27FC236}">
                <a16:creationId xmlns:a16="http://schemas.microsoft.com/office/drawing/2014/main" id="{2186CB76-4F3E-470E-83D1-590307F57242}"/>
              </a:ext>
            </a:extLst>
          </p:cNvPr>
          <p:cNvPicPr>
            <a:picLocks noChangeAspect="1"/>
          </p:cNvPicPr>
          <p:nvPr/>
        </p:nvPicPr>
        <p:blipFill>
          <a:blip r:embed="rId7">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799192" y="4686300"/>
            <a:ext cx="1400175" cy="342900"/>
          </a:xfrm>
          <a:prstGeom prst="rect">
            <a:avLst/>
          </a:prstGeom>
        </p:spPr>
      </p:pic>
      <p:pic>
        <p:nvPicPr>
          <p:cNvPr id="81" name="Picture 80">
            <a:extLst>
              <a:ext uri="{FF2B5EF4-FFF2-40B4-BE49-F238E27FC236}">
                <a16:creationId xmlns:a16="http://schemas.microsoft.com/office/drawing/2014/main" id="{6D06E7E4-B066-4809-AC6A-4D95AA266FA6}"/>
              </a:ext>
            </a:extLst>
          </p:cNvPr>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Lst>
          </a:blip>
          <a:stretch>
            <a:fillRect/>
          </a:stretch>
        </p:blipFill>
        <p:spPr>
          <a:xfrm>
            <a:off x="799192" y="2743200"/>
            <a:ext cx="1628775" cy="523875"/>
          </a:xfrm>
          <a:prstGeom prst="rect">
            <a:avLst/>
          </a:prstGeom>
        </p:spPr>
      </p:pic>
      <p:sp>
        <p:nvSpPr>
          <p:cNvPr id="82" name="Text Placeholder 3">
            <a:extLst>
              <a:ext uri="{FF2B5EF4-FFF2-40B4-BE49-F238E27FC236}">
                <a16:creationId xmlns:a16="http://schemas.microsoft.com/office/drawing/2014/main" id="{09BF4694-A731-4CE7-BC6C-27D325D26C69}"/>
              </a:ext>
            </a:extLst>
          </p:cNvPr>
          <p:cNvSpPr txBox="1">
            <a:spLocks/>
          </p:cNvSpPr>
          <p:nvPr/>
        </p:nvSpPr>
        <p:spPr>
          <a:xfrm>
            <a:off x="597813" y="510540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Comments</a:t>
            </a:r>
          </a:p>
        </p:txBody>
      </p:sp>
      <p:pic>
        <p:nvPicPr>
          <p:cNvPr id="7" name="Picture 6">
            <a:extLst>
              <a:ext uri="{FF2B5EF4-FFF2-40B4-BE49-F238E27FC236}">
                <a16:creationId xmlns:a16="http://schemas.microsoft.com/office/drawing/2014/main" id="{E1B1E175-F126-4459-B28B-ED0E6334F563}"/>
              </a:ext>
            </a:extLst>
          </p:cNvPr>
          <p:cNvPicPr>
            <a:picLocks noChangeAspect="1"/>
          </p:cNvPicPr>
          <p:nvPr/>
        </p:nvPicPr>
        <p:blipFill>
          <a:blip r:embed="rId11">
            <a:extLst>
              <a:ext uri="{BEBA8EAE-BF5A-486C-A8C5-ECC9F3942E4B}">
                <a14:imgProps xmlns:a14="http://schemas.microsoft.com/office/drawing/2010/main">
                  <a14:imgLayer r:embed="rId12">
                    <a14:imgEffect>
                      <a14:saturation sat="0"/>
                    </a14:imgEffect>
                  </a14:imgLayer>
                </a14:imgProps>
              </a:ext>
            </a:extLst>
          </a:blip>
          <a:stretch>
            <a:fillRect/>
          </a:stretch>
        </p:blipFill>
        <p:spPr>
          <a:xfrm>
            <a:off x="799192" y="5869305"/>
            <a:ext cx="2286000" cy="400050"/>
          </a:xfrm>
          <a:prstGeom prst="rect">
            <a:avLst/>
          </a:prstGeom>
        </p:spPr>
      </p:pic>
    </p:spTree>
    <p:extLst>
      <p:ext uri="{BB962C8B-B14F-4D97-AF65-F5344CB8AC3E}">
        <p14:creationId xmlns:p14="http://schemas.microsoft.com/office/powerpoint/2010/main" val="593522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5 – Lines &amp; Indentation</a:t>
            </a: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Multiple statement in single line</a:t>
            </a:r>
          </a:p>
        </p:txBody>
      </p:sp>
      <p:sp>
        <p:nvSpPr>
          <p:cNvPr id="80" name="TextBox 112">
            <a:extLst>
              <a:ext uri="{FF2B5EF4-FFF2-40B4-BE49-F238E27FC236}">
                <a16:creationId xmlns:a16="http://schemas.microsoft.com/office/drawing/2014/main" id="{3931F179-CC92-4934-9808-981EEB8BDB0F}"/>
              </a:ext>
            </a:extLst>
          </p:cNvPr>
          <p:cNvSpPr txBox="1">
            <a:spLocks noChangeArrowheads="1"/>
          </p:cNvSpPr>
          <p:nvPr/>
        </p:nvSpPr>
        <p:spPr bwMode="auto">
          <a:xfrm>
            <a:off x="597813" y="1358220"/>
            <a:ext cx="8686800" cy="4401205"/>
          </a:xfrm>
          <a:prstGeom prst="rect">
            <a:avLst/>
          </a:prstGeom>
          <a:noFill/>
          <a:ln w="9525">
            <a:noFill/>
            <a:miter lim="800000"/>
            <a:headEnd/>
            <a:tailEnd/>
          </a:ln>
        </p:spPr>
        <p:txBody>
          <a:bodyPr wrap="square" lIns="0" rIns="0">
            <a:spAutoFit/>
          </a:bodyPr>
          <a:lstStyle/>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cs typeface="Calibri" pitchFamily="34" charset="0"/>
              </a:rPr>
              <a:t>Now Type: &gt;&gt;&gt; print (</a:t>
            </a:r>
            <a:r>
              <a:rPr lang="en-US" b="0" dirty="0" err="1">
                <a:cs typeface="Calibri" pitchFamily="34" charset="0"/>
              </a:rPr>
              <a:t>a,b,c</a:t>
            </a:r>
            <a:r>
              <a:rPr lang="en-US" b="0" dirty="0">
                <a:cs typeface="Calibri" pitchFamily="34" charset="0"/>
              </a:rPr>
              <a:t>)</a:t>
            </a:r>
          </a:p>
          <a:p>
            <a:pPr marL="59055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cs typeface="Calibri" pitchFamily="34" charset="0"/>
              </a:rPr>
              <a:t>This command will help us print the output. Thus, the output in case would be: </a:t>
            </a:r>
            <a:r>
              <a:rPr lang="en-US" dirty="0">
                <a:cs typeface="Calibri" pitchFamily="34" charset="0"/>
              </a:rPr>
              <a:t>1 2 3</a:t>
            </a: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dirty="0" err="1"/>
              <a:t>raw_input</a:t>
            </a:r>
            <a:r>
              <a:rPr lang="en-US" dirty="0"/>
              <a:t> </a:t>
            </a:r>
            <a:r>
              <a:rPr lang="en-US" baseline="30000" dirty="0"/>
              <a:t>[1]</a:t>
            </a: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decision = </a:t>
            </a:r>
            <a:r>
              <a:rPr lang="en-US" b="0" dirty="0" err="1">
                <a:latin typeface="+mn-lt"/>
                <a:cs typeface="Calibri" pitchFamily="34" charset="0"/>
              </a:rPr>
              <a:t>raw_input</a:t>
            </a:r>
            <a:r>
              <a:rPr lang="en-US" b="0" dirty="0">
                <a:latin typeface="+mn-lt"/>
                <a:cs typeface="Calibri" pitchFamily="34" charset="0"/>
              </a:rPr>
              <a:t>(‘Please enter your decision\n’)</a:t>
            </a: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After running the above statement user has to write its decision on terminal, his/her decision will be save in the variable decision</a:t>
            </a: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err="1">
                <a:latin typeface="+mn-lt"/>
                <a:cs typeface="Calibri" pitchFamily="34" charset="0"/>
              </a:rPr>
              <a:t>raw_input</a:t>
            </a:r>
            <a:r>
              <a:rPr lang="en-US" b="0" dirty="0">
                <a:latin typeface="+mn-lt"/>
                <a:cs typeface="Calibri" pitchFamily="34" charset="0"/>
              </a:rPr>
              <a:t> function takes user entry and its type is &lt;</a:t>
            </a:r>
            <a:r>
              <a:rPr lang="en-US" b="0" dirty="0" err="1">
                <a:latin typeface="+mn-lt"/>
                <a:cs typeface="Calibri" pitchFamily="34" charset="0"/>
              </a:rPr>
              <a:t>str</a:t>
            </a:r>
            <a:r>
              <a:rPr lang="en-US" b="0" dirty="0">
                <a:latin typeface="+mn-lt"/>
                <a:cs typeface="Calibri" pitchFamily="34" charset="0"/>
              </a:rPr>
              <a:t>&gt;</a:t>
            </a:r>
          </a:p>
          <a:p>
            <a:pPr marL="173736"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dirty="0"/>
              <a:t>Input</a:t>
            </a: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t>Decision = input(‘Please enter your decision\n’)</a:t>
            </a: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t>After running the above statement user has to write its decision on terminal, his/her decision will be save in the variable </a:t>
            </a:r>
            <a:r>
              <a:rPr lang="en-US" dirty="0"/>
              <a:t>decision.</a:t>
            </a: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t>Input function takes user entry and its type will depend on the user entry</a:t>
            </a: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p:txBody>
      </p:sp>
      <p:sp>
        <p:nvSpPr>
          <p:cNvPr id="82" name="Text Placeholder 3">
            <a:extLst>
              <a:ext uri="{FF2B5EF4-FFF2-40B4-BE49-F238E27FC236}">
                <a16:creationId xmlns:a16="http://schemas.microsoft.com/office/drawing/2014/main" id="{09BF4694-A731-4CE7-BC6C-27D325D26C69}"/>
              </a:ext>
            </a:extLst>
          </p:cNvPr>
          <p:cNvSpPr txBox="1">
            <a:spLocks/>
          </p:cNvSpPr>
          <p:nvPr/>
        </p:nvSpPr>
        <p:spPr>
          <a:xfrm>
            <a:off x="597813" y="277368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Take Input from user</a:t>
            </a:r>
          </a:p>
        </p:txBody>
      </p:sp>
      <p:pic>
        <p:nvPicPr>
          <p:cNvPr id="2" name="Picture 1">
            <a:extLst>
              <a:ext uri="{FF2B5EF4-FFF2-40B4-BE49-F238E27FC236}">
                <a16:creationId xmlns:a16="http://schemas.microsoft.com/office/drawing/2014/main" id="{C19D3E65-6047-4917-8992-33B935B35B92}"/>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799192" y="1557184"/>
            <a:ext cx="1343025" cy="200025"/>
          </a:xfrm>
          <a:prstGeom prst="rect">
            <a:avLst/>
          </a:prstGeom>
        </p:spPr>
      </p:pic>
      <p:pic>
        <p:nvPicPr>
          <p:cNvPr id="6" name="Picture 5">
            <a:extLst>
              <a:ext uri="{FF2B5EF4-FFF2-40B4-BE49-F238E27FC236}">
                <a16:creationId xmlns:a16="http://schemas.microsoft.com/office/drawing/2014/main" id="{FAB976D7-2E8F-40A5-BEF1-7E92DADBC291}"/>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799192" y="2310316"/>
            <a:ext cx="1285875" cy="381000"/>
          </a:xfrm>
          <a:prstGeom prst="rect">
            <a:avLst/>
          </a:prstGeom>
        </p:spPr>
      </p:pic>
      <p:pic>
        <p:nvPicPr>
          <p:cNvPr id="8" name="Picture 7">
            <a:extLst>
              <a:ext uri="{FF2B5EF4-FFF2-40B4-BE49-F238E27FC236}">
                <a16:creationId xmlns:a16="http://schemas.microsoft.com/office/drawing/2014/main" id="{BCE6C57D-FFD7-4BC0-A15E-D11952806C69}"/>
              </a:ext>
            </a:extLst>
          </p:cNvPr>
          <p:cNvPicPr>
            <a:picLocks noChangeAspect="1"/>
          </p:cNvPicPr>
          <p:nvPr/>
        </p:nvPicPr>
        <p:blipFill>
          <a:blip r:embed="rId7">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799192" y="4953000"/>
            <a:ext cx="5467350" cy="685800"/>
          </a:xfrm>
          <a:prstGeom prst="rect">
            <a:avLst/>
          </a:prstGeom>
        </p:spPr>
      </p:pic>
      <p:sp>
        <p:nvSpPr>
          <p:cNvPr id="17" name="TextBox 112">
            <a:extLst>
              <a:ext uri="{FF2B5EF4-FFF2-40B4-BE49-F238E27FC236}">
                <a16:creationId xmlns:a16="http://schemas.microsoft.com/office/drawing/2014/main" id="{4C19A192-5E89-4D2C-8D53-426BEF1F0BAC}"/>
              </a:ext>
            </a:extLst>
          </p:cNvPr>
          <p:cNvSpPr txBox="1">
            <a:spLocks noChangeArrowheads="1"/>
          </p:cNvSpPr>
          <p:nvPr/>
        </p:nvSpPr>
        <p:spPr bwMode="auto">
          <a:xfrm>
            <a:off x="1215005" y="6324600"/>
            <a:ext cx="8065413" cy="477054"/>
          </a:xfrm>
          <a:prstGeom prst="rect">
            <a:avLst/>
          </a:prstGeom>
          <a:noFill/>
          <a:ln w="9525">
            <a:noFill/>
            <a:miter lim="800000"/>
            <a:headEnd/>
            <a:tailEnd/>
          </a:ln>
        </p:spPr>
        <p:txBody>
          <a:bodyPr wrap="square" lIns="0" rIns="0">
            <a:spAutoFit/>
          </a:bodyPr>
          <a:lstStyle/>
          <a:p>
            <a:pPr>
              <a:lnSpc>
                <a:spcPts val="1300"/>
              </a:lnSpc>
              <a:spcBef>
                <a:spcPts val="200"/>
              </a:spcBef>
              <a:spcAft>
                <a:spcPts val="200"/>
              </a:spcAft>
              <a:buClr>
                <a:srgbClr val="2369B7"/>
              </a:buClr>
              <a:tabLst>
                <a:tab pos="4119563" algn="l"/>
              </a:tabLst>
              <a:defRPr/>
            </a:pPr>
            <a:r>
              <a:rPr lang="en-US" dirty="0">
                <a:latin typeface="+mn-lt"/>
                <a:cs typeface="Calibri" pitchFamily="34" charset="0"/>
              </a:rPr>
              <a:t>Notes</a:t>
            </a:r>
          </a:p>
          <a:p>
            <a:pPr>
              <a:lnSpc>
                <a:spcPts val="1300"/>
              </a:lnSpc>
              <a:spcBef>
                <a:spcPts val="200"/>
              </a:spcBef>
              <a:spcAft>
                <a:spcPts val="200"/>
              </a:spcAft>
              <a:buClr>
                <a:srgbClr val="2369B7"/>
              </a:buClr>
              <a:tabLst>
                <a:tab pos="4119563" algn="l"/>
              </a:tabLst>
              <a:defRPr/>
            </a:pPr>
            <a:r>
              <a:rPr lang="en-US" dirty="0">
                <a:latin typeface="+mn-lt"/>
                <a:cs typeface="Calibri" pitchFamily="34" charset="0"/>
              </a:rPr>
              <a:t> [1]: </a:t>
            </a:r>
            <a:r>
              <a:rPr lang="en-US" dirty="0" err="1">
                <a:latin typeface="+mn-lt"/>
                <a:cs typeface="Calibri" pitchFamily="34" charset="0"/>
              </a:rPr>
              <a:t>raw_input</a:t>
            </a:r>
            <a:r>
              <a:rPr lang="en-US" dirty="0">
                <a:latin typeface="+mn-lt"/>
                <a:cs typeface="Calibri" pitchFamily="34" charset="0"/>
              </a:rPr>
              <a:t>() </a:t>
            </a:r>
            <a:r>
              <a:rPr lang="en-US" b="0" dirty="0">
                <a:latin typeface="+mn-lt"/>
                <a:cs typeface="Calibri" pitchFamily="34" charset="0"/>
              </a:rPr>
              <a:t>does not exist in Python 3.x, while </a:t>
            </a:r>
            <a:r>
              <a:rPr lang="en-US" dirty="0">
                <a:latin typeface="+mn-lt"/>
                <a:cs typeface="Calibri" pitchFamily="34" charset="0"/>
              </a:rPr>
              <a:t>input() </a:t>
            </a:r>
            <a:r>
              <a:rPr lang="en-US" b="0" dirty="0">
                <a:latin typeface="+mn-lt"/>
                <a:cs typeface="Calibri" pitchFamily="34" charset="0"/>
              </a:rPr>
              <a:t>does. Actually, the old </a:t>
            </a:r>
            <a:r>
              <a:rPr lang="en-US" dirty="0" err="1">
                <a:latin typeface="+mn-lt"/>
                <a:cs typeface="Calibri" pitchFamily="34" charset="0"/>
              </a:rPr>
              <a:t>raw_input</a:t>
            </a:r>
            <a:r>
              <a:rPr lang="en-US" dirty="0">
                <a:latin typeface="+mn-lt"/>
                <a:cs typeface="Calibri" pitchFamily="34" charset="0"/>
              </a:rPr>
              <a:t>() </a:t>
            </a:r>
            <a:r>
              <a:rPr lang="en-US" b="0" dirty="0">
                <a:latin typeface="+mn-lt"/>
                <a:cs typeface="Calibri" pitchFamily="34" charset="0"/>
              </a:rPr>
              <a:t>has been renamed to </a:t>
            </a:r>
            <a:r>
              <a:rPr lang="en-US" dirty="0">
                <a:latin typeface="+mn-lt"/>
                <a:cs typeface="Calibri" pitchFamily="34" charset="0"/>
              </a:rPr>
              <a:t>input() </a:t>
            </a:r>
          </a:p>
        </p:txBody>
      </p:sp>
    </p:spTree>
    <p:extLst>
      <p:ext uri="{BB962C8B-B14F-4D97-AF65-F5344CB8AC3E}">
        <p14:creationId xmlns:p14="http://schemas.microsoft.com/office/powerpoint/2010/main" val="7360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6 – Command line arguments</a:t>
            </a: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Command line arguments</a:t>
            </a:r>
          </a:p>
        </p:txBody>
      </p:sp>
      <p:sp>
        <p:nvSpPr>
          <p:cNvPr id="80" name="TextBox 112">
            <a:extLst>
              <a:ext uri="{FF2B5EF4-FFF2-40B4-BE49-F238E27FC236}">
                <a16:creationId xmlns:a16="http://schemas.microsoft.com/office/drawing/2014/main" id="{3931F179-CC92-4934-9808-981EEB8BDB0F}"/>
              </a:ext>
            </a:extLst>
          </p:cNvPr>
          <p:cNvSpPr txBox="1">
            <a:spLocks noChangeArrowheads="1"/>
          </p:cNvSpPr>
          <p:nvPr/>
        </p:nvSpPr>
        <p:spPr bwMode="auto">
          <a:xfrm>
            <a:off x="597813" y="1358220"/>
            <a:ext cx="8686800" cy="913070"/>
          </a:xfrm>
          <a:prstGeom prst="rect">
            <a:avLst/>
          </a:prstGeom>
          <a:noFill/>
          <a:ln w="9525">
            <a:noFill/>
            <a:miter lim="800000"/>
            <a:headEnd/>
            <a:tailEnd/>
          </a:ln>
        </p:spPr>
        <p:txBody>
          <a:bodyPr wrap="square" lIns="0" rIns="0">
            <a:spAutoFit/>
          </a:bodyPr>
          <a:lstStyle/>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cs typeface="Calibri" pitchFamily="34" charset="0"/>
              </a:rPr>
              <a:t>python test.py arg1 arg2</a:t>
            </a: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cs typeface="Calibri" pitchFamily="34" charset="0"/>
              </a:rPr>
              <a:t>test.py</a:t>
            </a:r>
          </a:p>
          <a:p>
            <a:pPr marL="422910">
              <a:lnSpc>
                <a:spcPts val="1300"/>
              </a:lnSpc>
              <a:spcBef>
                <a:spcPts val="200"/>
              </a:spcBef>
              <a:spcAft>
                <a:spcPts val="200"/>
              </a:spcAft>
              <a:buClr>
                <a:srgbClr val="2369B7"/>
              </a:buClr>
              <a:tabLst>
                <a:tab pos="4119563" algn="l"/>
              </a:tabLst>
              <a:defRPr/>
            </a:pPr>
            <a:r>
              <a:rPr lang="en-US" b="0" dirty="0">
                <a:cs typeface="Calibri" pitchFamily="34" charset="0"/>
              </a:rPr>
              <a:t> </a:t>
            </a:r>
          </a:p>
          <a:p>
            <a:pPr>
              <a:lnSpc>
                <a:spcPts val="1300"/>
              </a:lnSpc>
              <a:spcBef>
                <a:spcPts val="200"/>
              </a:spcBef>
              <a:spcAft>
                <a:spcPts val="200"/>
              </a:spcAft>
              <a:buClr>
                <a:srgbClr val="2369B7"/>
              </a:buClr>
              <a:tabLst>
                <a:tab pos="4119563" algn="l"/>
              </a:tabLst>
              <a:defRPr/>
            </a:pPr>
            <a:endParaRPr lang="en-US" b="0" dirty="0">
              <a:latin typeface="+mn-lt"/>
              <a:cs typeface="Calibri" pitchFamily="34" charset="0"/>
            </a:endParaRPr>
          </a:p>
        </p:txBody>
      </p:sp>
      <p:sp>
        <p:nvSpPr>
          <p:cNvPr id="17" name="TextBox 112">
            <a:extLst>
              <a:ext uri="{FF2B5EF4-FFF2-40B4-BE49-F238E27FC236}">
                <a16:creationId xmlns:a16="http://schemas.microsoft.com/office/drawing/2014/main" id="{4C19A192-5E89-4D2C-8D53-426BEF1F0BAC}"/>
              </a:ext>
            </a:extLst>
          </p:cNvPr>
          <p:cNvSpPr txBox="1">
            <a:spLocks noChangeArrowheads="1"/>
          </p:cNvSpPr>
          <p:nvPr/>
        </p:nvSpPr>
        <p:spPr bwMode="auto">
          <a:xfrm>
            <a:off x="1215005" y="6324600"/>
            <a:ext cx="8065413" cy="477054"/>
          </a:xfrm>
          <a:prstGeom prst="rect">
            <a:avLst/>
          </a:prstGeom>
          <a:noFill/>
          <a:ln w="9525">
            <a:noFill/>
            <a:miter lim="800000"/>
            <a:headEnd/>
            <a:tailEnd/>
          </a:ln>
        </p:spPr>
        <p:txBody>
          <a:bodyPr wrap="square" lIns="0" rIns="0">
            <a:spAutoFit/>
          </a:bodyPr>
          <a:lstStyle/>
          <a:p>
            <a:pPr>
              <a:lnSpc>
                <a:spcPts val="1300"/>
              </a:lnSpc>
              <a:spcBef>
                <a:spcPts val="200"/>
              </a:spcBef>
              <a:spcAft>
                <a:spcPts val="200"/>
              </a:spcAft>
              <a:buClr>
                <a:srgbClr val="2369B7"/>
              </a:buClr>
              <a:tabLst>
                <a:tab pos="4119563" algn="l"/>
              </a:tabLst>
              <a:defRPr/>
            </a:pPr>
            <a:r>
              <a:rPr lang="en-US" dirty="0">
                <a:latin typeface="+mn-lt"/>
                <a:cs typeface="Calibri" pitchFamily="34" charset="0"/>
              </a:rPr>
              <a:t>Notes</a:t>
            </a:r>
          </a:p>
          <a:p>
            <a:pPr>
              <a:lnSpc>
                <a:spcPts val="1300"/>
              </a:lnSpc>
              <a:spcBef>
                <a:spcPts val="200"/>
              </a:spcBef>
              <a:spcAft>
                <a:spcPts val="200"/>
              </a:spcAft>
              <a:buClr>
                <a:srgbClr val="2369B7"/>
              </a:buClr>
              <a:tabLst>
                <a:tab pos="4119563" algn="l"/>
              </a:tabLst>
              <a:defRPr/>
            </a:pPr>
            <a:r>
              <a:rPr lang="en-US" dirty="0">
                <a:latin typeface="+mn-lt"/>
                <a:cs typeface="Calibri" pitchFamily="34" charset="0"/>
              </a:rPr>
              <a:t> [1]: </a:t>
            </a:r>
            <a:r>
              <a:rPr lang="en-US" dirty="0" err="1">
                <a:latin typeface="+mn-lt"/>
                <a:cs typeface="Calibri" pitchFamily="34" charset="0"/>
              </a:rPr>
              <a:t>raw_input</a:t>
            </a:r>
            <a:r>
              <a:rPr lang="en-US" dirty="0">
                <a:latin typeface="+mn-lt"/>
                <a:cs typeface="Calibri" pitchFamily="34" charset="0"/>
              </a:rPr>
              <a:t>() </a:t>
            </a:r>
            <a:r>
              <a:rPr lang="en-US" b="0" dirty="0">
                <a:latin typeface="+mn-lt"/>
                <a:cs typeface="Calibri" pitchFamily="34" charset="0"/>
              </a:rPr>
              <a:t>does not exist in Python 3.x, while </a:t>
            </a:r>
            <a:r>
              <a:rPr lang="en-US" dirty="0">
                <a:latin typeface="+mn-lt"/>
                <a:cs typeface="Calibri" pitchFamily="34" charset="0"/>
              </a:rPr>
              <a:t>input() </a:t>
            </a:r>
            <a:r>
              <a:rPr lang="en-US" b="0" dirty="0">
                <a:latin typeface="+mn-lt"/>
                <a:cs typeface="Calibri" pitchFamily="34" charset="0"/>
              </a:rPr>
              <a:t>does. Actually, the old </a:t>
            </a:r>
            <a:r>
              <a:rPr lang="en-US" dirty="0" err="1">
                <a:latin typeface="+mn-lt"/>
                <a:cs typeface="Calibri" pitchFamily="34" charset="0"/>
              </a:rPr>
              <a:t>raw_input</a:t>
            </a:r>
            <a:r>
              <a:rPr lang="en-US" dirty="0">
                <a:latin typeface="+mn-lt"/>
                <a:cs typeface="Calibri" pitchFamily="34" charset="0"/>
              </a:rPr>
              <a:t>() </a:t>
            </a:r>
            <a:r>
              <a:rPr lang="en-US" b="0" dirty="0">
                <a:latin typeface="+mn-lt"/>
                <a:cs typeface="Calibri" pitchFamily="34" charset="0"/>
              </a:rPr>
              <a:t>has been renamed to </a:t>
            </a:r>
            <a:r>
              <a:rPr lang="en-US" dirty="0">
                <a:latin typeface="+mn-lt"/>
                <a:cs typeface="Calibri" pitchFamily="34" charset="0"/>
              </a:rPr>
              <a:t>input() </a:t>
            </a:r>
          </a:p>
        </p:txBody>
      </p:sp>
      <p:pic>
        <p:nvPicPr>
          <p:cNvPr id="3" name="Picture 2">
            <a:extLst>
              <a:ext uri="{FF2B5EF4-FFF2-40B4-BE49-F238E27FC236}">
                <a16:creationId xmlns:a16="http://schemas.microsoft.com/office/drawing/2014/main" id="{5F2C0238-E84A-41FA-9AD2-4D331476C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1904374"/>
            <a:ext cx="3629532" cy="1009791"/>
          </a:xfrm>
          <a:prstGeom prst="rect">
            <a:avLst/>
          </a:prstGeom>
        </p:spPr>
      </p:pic>
    </p:spTree>
    <p:extLst>
      <p:ext uri="{BB962C8B-B14F-4D97-AF65-F5344CB8AC3E}">
        <p14:creationId xmlns:p14="http://schemas.microsoft.com/office/powerpoint/2010/main" val="2644712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
          <p:cNvSpPr txBox="1">
            <a:spLocks/>
          </p:cNvSpPr>
          <p:nvPr/>
        </p:nvSpPr>
        <p:spPr>
          <a:xfrm>
            <a:off x="484667" y="346113"/>
            <a:ext cx="8964133" cy="415887"/>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US" sz="2000" dirty="0"/>
              <a:t>7 – Variable</a:t>
            </a:r>
          </a:p>
        </p:txBody>
      </p:sp>
      <p:sp>
        <p:nvSpPr>
          <p:cNvPr id="15" name="TextBox 112"/>
          <p:cNvSpPr txBox="1">
            <a:spLocks noChangeArrowheads="1"/>
          </p:cNvSpPr>
          <p:nvPr/>
        </p:nvSpPr>
        <p:spPr bwMode="auto">
          <a:xfrm>
            <a:off x="616863" y="1447800"/>
            <a:ext cx="8686800" cy="2439129"/>
          </a:xfrm>
          <a:prstGeom prst="rect">
            <a:avLst/>
          </a:prstGeom>
          <a:noFill/>
          <a:ln w="9525">
            <a:noFill/>
            <a:miter lim="800000"/>
            <a:headEnd/>
            <a:tailEnd/>
          </a:ln>
        </p:spPr>
        <p:txBody>
          <a:bodyPr wrap="square" lIns="0" rIns="0">
            <a:spAutoFit/>
          </a:bodyPr>
          <a:lstStyle/>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Variables are the reserved memory location, you can assign values to them</a:t>
            </a: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Example</a:t>
            </a: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a =2 ((a is the integer variable, a holds value 2)</a:t>
            </a:r>
          </a:p>
          <a:p>
            <a:pPr marL="59436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a                    Memory Location (0xFFFF)</a:t>
            </a: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a = 100.0 (a is the float variable, a holds value 100.0)</a:t>
            </a: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a = ‘</a:t>
            </a:r>
            <a:r>
              <a:rPr lang="en-US" b="0" dirty="0" err="1">
                <a:latin typeface="+mn-lt"/>
                <a:cs typeface="Calibri" pitchFamily="34" charset="0"/>
              </a:rPr>
              <a:t>Cians</a:t>
            </a:r>
            <a:r>
              <a:rPr lang="en-US" b="0" dirty="0">
                <a:latin typeface="+mn-lt"/>
                <a:cs typeface="Calibri" pitchFamily="34" charset="0"/>
              </a:rPr>
              <a:t>’ (a is the string variable, a holds value </a:t>
            </a:r>
            <a:r>
              <a:rPr lang="en-US" b="0" dirty="0" err="1">
                <a:latin typeface="+mn-lt"/>
                <a:cs typeface="Calibri" pitchFamily="34" charset="0"/>
              </a:rPr>
              <a:t>Cians</a:t>
            </a:r>
            <a:r>
              <a:rPr lang="en-US" b="0" dirty="0">
                <a:latin typeface="+mn-lt"/>
                <a:cs typeface="Calibri" pitchFamily="34" charset="0"/>
              </a:rPr>
              <a:t>)</a:t>
            </a:r>
          </a:p>
          <a:p>
            <a:pPr marL="1013460" lvl="1"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endParaRPr lang="en-US" b="0" dirty="0">
              <a:latin typeface="+mn-lt"/>
              <a:cs typeface="Calibri" pitchFamily="34" charset="0"/>
            </a:endParaRPr>
          </a:p>
        </p:txBody>
      </p:sp>
      <p:sp>
        <p:nvSpPr>
          <p:cNvPr id="27" name="Text Placeholder 3"/>
          <p:cNvSpPr txBox="1">
            <a:spLocks/>
          </p:cNvSpPr>
          <p:nvPr/>
        </p:nvSpPr>
        <p:spPr>
          <a:xfrm>
            <a:off x="597813" y="1010897"/>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Variable</a:t>
            </a:r>
          </a:p>
        </p:txBody>
      </p:sp>
      <p:cxnSp>
        <p:nvCxnSpPr>
          <p:cNvPr id="16" name="Straight Arrow Connector 15">
            <a:extLst>
              <a:ext uri="{FF2B5EF4-FFF2-40B4-BE49-F238E27FC236}">
                <a16:creationId xmlns:a16="http://schemas.microsoft.com/office/drawing/2014/main" id="{52ADC0A0-EE77-4AEB-8F56-FB7C1F9AE8B8}"/>
              </a:ext>
            </a:extLst>
          </p:cNvPr>
          <p:cNvCxnSpPr/>
          <p:nvPr/>
        </p:nvCxnSpPr>
        <p:spPr>
          <a:xfrm>
            <a:off x="1743774" y="2314575"/>
            <a:ext cx="781050"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6BDFA7C-E727-47D8-AB49-1B746325F657}"/>
              </a:ext>
            </a:extLst>
          </p:cNvPr>
          <p:cNvSpPr/>
          <p:nvPr/>
        </p:nvSpPr>
        <p:spPr>
          <a:xfrm>
            <a:off x="2559079" y="2380376"/>
            <a:ext cx="1132776"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2</a:t>
            </a:r>
          </a:p>
        </p:txBody>
      </p:sp>
      <p:sp>
        <p:nvSpPr>
          <p:cNvPr id="17" name="Text Placeholder 3">
            <a:extLst>
              <a:ext uri="{FF2B5EF4-FFF2-40B4-BE49-F238E27FC236}">
                <a16:creationId xmlns:a16="http://schemas.microsoft.com/office/drawing/2014/main" id="{6A09722B-4F0B-4220-97B6-63A5C43B42FB}"/>
              </a:ext>
            </a:extLst>
          </p:cNvPr>
          <p:cNvSpPr txBox="1">
            <a:spLocks/>
          </p:cNvSpPr>
          <p:nvPr/>
        </p:nvSpPr>
        <p:spPr>
          <a:xfrm>
            <a:off x="597813" y="3733800"/>
            <a:ext cx="8705088" cy="274320"/>
          </a:xfrm>
          <a:prstGeom prst="rect">
            <a:avLst/>
          </a:prstGeom>
          <a:solidFill>
            <a:schemeClr val="tx1"/>
          </a:solidFill>
          <a:ln>
            <a:solidFill>
              <a:schemeClr val="tx1"/>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200" dirty="0">
                <a:solidFill>
                  <a:schemeClr val="bg1"/>
                </a:solidFill>
              </a:rPr>
              <a:t>Data Type</a:t>
            </a:r>
          </a:p>
        </p:txBody>
      </p:sp>
      <p:sp>
        <p:nvSpPr>
          <p:cNvPr id="19" name="TextBox 112">
            <a:extLst>
              <a:ext uri="{FF2B5EF4-FFF2-40B4-BE49-F238E27FC236}">
                <a16:creationId xmlns:a16="http://schemas.microsoft.com/office/drawing/2014/main" id="{C2817378-700D-421E-A1EE-4F4E73B9E9B9}"/>
              </a:ext>
            </a:extLst>
          </p:cNvPr>
          <p:cNvSpPr txBox="1">
            <a:spLocks noChangeArrowheads="1"/>
          </p:cNvSpPr>
          <p:nvPr/>
        </p:nvSpPr>
        <p:spPr bwMode="auto">
          <a:xfrm>
            <a:off x="597813" y="4126721"/>
            <a:ext cx="8686800" cy="1131079"/>
          </a:xfrm>
          <a:prstGeom prst="rect">
            <a:avLst/>
          </a:prstGeom>
          <a:noFill/>
          <a:ln w="9525">
            <a:noFill/>
            <a:miter lim="800000"/>
            <a:headEnd/>
            <a:tailEnd/>
          </a:ln>
        </p:spPr>
        <p:txBody>
          <a:bodyPr wrap="square" lIns="0" rIns="0">
            <a:spAutoFit/>
          </a:bodyPr>
          <a:lstStyle/>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Numbers</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String</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List</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Tuple</a:t>
            </a:r>
          </a:p>
          <a:p>
            <a:pPr marL="171450" indent="-171450">
              <a:lnSpc>
                <a:spcPts val="1300"/>
              </a:lnSpc>
              <a:spcBef>
                <a:spcPts val="200"/>
              </a:spcBef>
              <a:spcAft>
                <a:spcPts val="200"/>
              </a:spcAft>
              <a:buClr>
                <a:srgbClr val="2369B7"/>
              </a:buClr>
              <a:buFont typeface="Wingdings" panose="05000000000000000000" pitchFamily="2" charset="2"/>
              <a:buChar char="q"/>
              <a:tabLst>
                <a:tab pos="4119563" algn="l"/>
              </a:tabLst>
              <a:defRPr/>
            </a:pPr>
            <a:r>
              <a:rPr lang="en-US" b="0" dirty="0">
                <a:latin typeface="+mn-lt"/>
                <a:cs typeface="Calibri" pitchFamily="34" charset="0"/>
              </a:rPr>
              <a:t>Dictionary</a:t>
            </a:r>
          </a:p>
        </p:txBody>
      </p:sp>
    </p:spTree>
    <p:extLst>
      <p:ext uri="{BB962C8B-B14F-4D97-AF65-F5344CB8AC3E}">
        <p14:creationId xmlns:p14="http://schemas.microsoft.com/office/powerpoint/2010/main" val="3978820870"/>
      </p:ext>
    </p:extLst>
  </p:cSld>
  <p:clrMapOvr>
    <a:masterClrMapping/>
  </p:clrMapOvr>
</p:sld>
</file>

<file path=ppt/theme/theme1.xml><?xml version="1.0" encoding="utf-8"?>
<a:theme xmlns:a="http://schemas.openxmlformats.org/drawingml/2006/main" name="Office Theme">
  <a:themeElements>
    <a:clrScheme name="Custom 12">
      <a:dk1>
        <a:srgbClr val="000000"/>
      </a:dk1>
      <a:lt1>
        <a:sysClr val="window" lastClr="FFFFFF"/>
      </a:lt1>
      <a:dk2>
        <a:srgbClr val="455F51"/>
      </a:dk2>
      <a:lt2>
        <a:srgbClr val="E2DFCC"/>
      </a:lt2>
      <a:accent1>
        <a:srgbClr val="12365E"/>
      </a:accent1>
      <a:accent2>
        <a:srgbClr val="2369B7"/>
      </a:accent2>
      <a:accent3>
        <a:srgbClr val="0892D1"/>
      </a:accent3>
      <a:accent4>
        <a:srgbClr val="50C3F7"/>
      </a:accent4>
      <a:accent5>
        <a:srgbClr val="BCD5F2"/>
      </a:accent5>
      <a:accent6>
        <a:srgbClr val="BEE3ED"/>
      </a:accent6>
      <a:hlink>
        <a:srgbClr val="715C21"/>
      </a:hlink>
      <a:folHlink>
        <a:srgbClr val="BBB487"/>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 dockstate="right" visibility="0" width="350" row="8">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E9F974D1-AE51-4CC6-8C29-AD71B724B54C}">
  <we:reference id="wa104334910" version="1.0.0.0" store="en-US" storeType="OMEX"/>
  <we:alternateReferences>
    <we:reference id="wa104334910" version="1.0.0.0" store="wa104334910"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C3A6348B-5C2E-4934-932A-29AF421075AF}">
  <we:reference id="wa104178141" version="3.0.11.21"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0</TotalTime>
  <Words>4027</Words>
  <Application>Microsoft Office PowerPoint</Application>
  <PresentationFormat>A4 Paper (210x297 mm)</PresentationFormat>
  <Paragraphs>915</Paragraphs>
  <Slides>39</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2011-01-12T01:43:29Z</dcterms:created>
  <dcterms:modified xsi:type="dcterms:W3CDTF">2017-08-11T07:14:27Z</dcterms:modified>
</cp:coreProperties>
</file>