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65" r:id="rId3"/>
    <p:sldId id="273" r:id="rId4"/>
    <p:sldId id="261" r:id="rId5"/>
    <p:sldId id="262" r:id="rId6"/>
    <p:sldId id="264" r:id="rId7"/>
    <p:sldId id="263" r:id="rId8"/>
    <p:sldId id="266" r:id="rId9"/>
    <p:sldId id="268" r:id="rId10"/>
    <p:sldId id="271" r:id="rId11"/>
    <p:sldId id="267" r:id="rId12"/>
    <p:sldId id="270" r:id="rId13"/>
    <p:sldId id="27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1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573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4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1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066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9769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710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5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0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34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29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67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57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0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35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56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253636"/>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73A7-DE51-46B3-A30E-4B9073B5D3A8}"/>
              </a:ext>
            </a:extLst>
          </p:cNvPr>
          <p:cNvSpPr>
            <a:spLocks noGrp="1"/>
          </p:cNvSpPr>
          <p:nvPr>
            <p:ph type="ctrTitle"/>
          </p:nvPr>
        </p:nvSpPr>
        <p:spPr>
          <a:xfrm>
            <a:off x="1582646" y="1899135"/>
            <a:ext cx="8791575" cy="1323354"/>
          </a:xfrm>
        </p:spPr>
        <p:txBody>
          <a:bodyPr>
            <a:normAutofit fontScale="90000"/>
          </a:bodyPr>
          <a:lstStyle/>
          <a:p>
            <a:r>
              <a:rPr lang="en-US" dirty="0"/>
              <a:t>Gizmos Electronics Pvt. Ltd.</a:t>
            </a:r>
          </a:p>
        </p:txBody>
      </p:sp>
      <p:pic>
        <p:nvPicPr>
          <p:cNvPr id="6" name="Picture 5" descr="A close up of a logo&#10;&#10;Description generated with very high confidence">
            <a:extLst>
              <a:ext uri="{FF2B5EF4-FFF2-40B4-BE49-F238E27FC236}">
                <a16:creationId xmlns:a16="http://schemas.microsoft.com/office/drawing/2014/main" id="{3BD54EB1-39CA-4B6E-A69B-9A520A03A8C3}"/>
              </a:ext>
            </a:extLst>
          </p:cNvPr>
          <p:cNvPicPr>
            <a:picLocks noChangeAspect="1"/>
          </p:cNvPicPr>
          <p:nvPr/>
        </p:nvPicPr>
        <p:blipFill>
          <a:blip r:embed="rId2"/>
          <a:stretch>
            <a:fillRect/>
          </a:stretch>
        </p:blipFill>
        <p:spPr>
          <a:xfrm>
            <a:off x="4344572" y="3510880"/>
            <a:ext cx="3502856" cy="3094190"/>
          </a:xfrm>
          <a:prstGeom prst="rect">
            <a:avLst/>
          </a:prstGeom>
        </p:spPr>
      </p:pic>
      <p:pic>
        <p:nvPicPr>
          <p:cNvPr id="7" name="Picture 6">
            <a:extLst>
              <a:ext uri="{FF2B5EF4-FFF2-40B4-BE49-F238E27FC236}">
                <a16:creationId xmlns:a16="http://schemas.microsoft.com/office/drawing/2014/main" id="{CC12D0F6-ECE2-4CCC-A7AD-E02711F60EEE}"/>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34121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1531971" y="444077"/>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Class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971" y="1331774"/>
            <a:ext cx="7533564" cy="5239481"/>
          </a:xfrm>
          <a:prstGeom prst="rect">
            <a:avLst/>
          </a:prstGeom>
        </p:spPr>
      </p:pic>
      <p:pic>
        <p:nvPicPr>
          <p:cNvPr id="4" name="Picture 3">
            <a:extLst>
              <a:ext uri="{FF2B5EF4-FFF2-40B4-BE49-F238E27FC236}">
                <a16:creationId xmlns:a16="http://schemas.microsoft.com/office/drawing/2014/main" id="{384CF753-3005-4A32-8E12-779F59D282D0}"/>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27216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481933-7B1E-48A5-B7FF-3DC00A3580FB}"/>
              </a:ext>
            </a:extLst>
          </p:cNvPr>
          <p:cNvPicPr>
            <a:picLocks noChangeAspect="1"/>
          </p:cNvPicPr>
          <p:nvPr/>
        </p:nvPicPr>
        <p:blipFill>
          <a:blip r:embed="rId2"/>
          <a:stretch>
            <a:fillRect/>
          </a:stretch>
        </p:blipFill>
        <p:spPr>
          <a:xfrm>
            <a:off x="9571990" y="0"/>
            <a:ext cx="2605942" cy="92511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126B8A2B-255D-4F4F-BC91-0599EE239D87}"/>
              </a:ext>
            </a:extLst>
          </p:cNvPr>
          <p:cNvPicPr>
            <a:picLocks noChangeAspect="1"/>
          </p:cNvPicPr>
          <p:nvPr/>
        </p:nvPicPr>
        <p:blipFill>
          <a:blip r:embed="rId3"/>
          <a:stretch>
            <a:fillRect/>
          </a:stretch>
        </p:blipFill>
        <p:spPr>
          <a:xfrm>
            <a:off x="245654" y="1362368"/>
            <a:ext cx="9501232" cy="3842680"/>
          </a:xfrm>
          <a:prstGeom prst="rect">
            <a:avLst/>
          </a:prstGeom>
        </p:spPr>
      </p:pic>
    </p:spTree>
    <p:extLst>
      <p:ext uri="{BB962C8B-B14F-4D97-AF65-F5344CB8AC3E}">
        <p14:creationId xmlns:p14="http://schemas.microsoft.com/office/powerpoint/2010/main" val="203153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669238" y="326512"/>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Activity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64" y="845127"/>
            <a:ext cx="5731562" cy="5782482"/>
          </a:xfrm>
          <a:prstGeom prst="rect">
            <a:avLst/>
          </a:prstGeom>
        </p:spPr>
      </p:pic>
      <p:pic>
        <p:nvPicPr>
          <p:cNvPr id="4" name="Picture 3">
            <a:extLst>
              <a:ext uri="{FF2B5EF4-FFF2-40B4-BE49-F238E27FC236}">
                <a16:creationId xmlns:a16="http://schemas.microsoft.com/office/drawing/2014/main" id="{4D78A424-6B15-417D-901B-95E4DD7EB0A5}"/>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47384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787388" y="19588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E R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28" y="1090143"/>
            <a:ext cx="11493465" cy="5558851"/>
          </a:xfrm>
          <a:prstGeom prst="rect">
            <a:avLst/>
          </a:prstGeom>
        </p:spPr>
      </p:pic>
      <p:pic>
        <p:nvPicPr>
          <p:cNvPr id="4" name="Picture 3">
            <a:extLst>
              <a:ext uri="{FF2B5EF4-FFF2-40B4-BE49-F238E27FC236}">
                <a16:creationId xmlns:a16="http://schemas.microsoft.com/office/drawing/2014/main" id="{D4022DF3-FE51-4407-B0FC-C5E11765AB8C}"/>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85645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80B130-61CF-4426-8D67-352427AA77E5}"/>
              </a:ext>
            </a:extLst>
          </p:cNvPr>
          <p:cNvSpPr>
            <a:spLocks noGrp="1"/>
          </p:cNvSpPr>
          <p:nvPr>
            <p:ph type="title"/>
          </p:nvPr>
        </p:nvSpPr>
        <p:spPr>
          <a:xfrm>
            <a:off x="636172" y="5072269"/>
            <a:ext cx="10018713" cy="5360158"/>
          </a:xfrm>
        </p:spPr>
        <p:txBody>
          <a:bodyPr>
            <a:normAutofit/>
          </a:bodyPr>
          <a:lstStyle/>
          <a:p>
            <a:r>
              <a:rPr lang="en-US" sz="8000" dirty="0">
                <a:ln w="0"/>
                <a:gradFill>
                  <a:gsLst>
                    <a:gs pos="21000">
                      <a:srgbClr val="53575C"/>
                    </a:gs>
                    <a:gs pos="88000">
                      <a:srgbClr val="C5C7CA"/>
                    </a:gs>
                  </a:gsLst>
                  <a:lin ang="5400000"/>
                </a:gradFill>
              </a:rPr>
              <a:t>THANK YOU</a:t>
            </a:r>
          </a:p>
        </p:txBody>
      </p:sp>
      <p:pic>
        <p:nvPicPr>
          <p:cNvPr id="4" name="Picture 3">
            <a:extLst>
              <a:ext uri="{FF2B5EF4-FFF2-40B4-BE49-F238E27FC236}">
                <a16:creationId xmlns:a16="http://schemas.microsoft.com/office/drawing/2014/main" id="{7911A304-40F1-4FB3-8971-9D7883142DA5}"/>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413501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96927" y="1024577"/>
            <a:ext cx="2700218" cy="501555"/>
          </a:xfrm>
        </p:spPr>
        <p:txBody>
          <a:bodyPr>
            <a:normAutofit fontScale="90000"/>
          </a:bodyPr>
          <a:lstStyle/>
          <a:p>
            <a:r>
              <a:rPr lang="en-US" dirty="0"/>
              <a:t>OUR TEAM</a:t>
            </a:r>
          </a:p>
        </p:txBody>
      </p:sp>
      <p:sp>
        <p:nvSpPr>
          <p:cNvPr id="5" name="TextBox 4">
            <a:extLst>
              <a:ext uri="{FF2B5EF4-FFF2-40B4-BE49-F238E27FC236}">
                <a16:creationId xmlns:a16="http://schemas.microsoft.com/office/drawing/2014/main" id="{95D87790-0FCE-49BC-ADB0-90A542B28C96}"/>
              </a:ext>
            </a:extLst>
          </p:cNvPr>
          <p:cNvSpPr txBox="1"/>
          <p:nvPr/>
        </p:nvSpPr>
        <p:spPr>
          <a:xfrm>
            <a:off x="1196927" y="1959429"/>
            <a:ext cx="11606251" cy="4154984"/>
          </a:xfrm>
          <a:prstGeom prst="rect">
            <a:avLst/>
          </a:prstGeom>
          <a:noFill/>
        </p:spPr>
        <p:txBody>
          <a:bodyPr wrap="square" rtlCol="0">
            <a:spAutoFit/>
          </a:bodyPr>
          <a:lstStyle/>
          <a:p>
            <a:r>
              <a:rPr lang="en-US" sz="2400" dirty="0" err="1"/>
              <a:t>Krishan</a:t>
            </a:r>
            <a:r>
              <a:rPr lang="en-US" sz="2400" dirty="0"/>
              <a:t> Chawla</a:t>
            </a:r>
          </a:p>
          <a:p>
            <a:r>
              <a:rPr lang="en-US" sz="2400" dirty="0"/>
              <a:t>Aditya Jain</a:t>
            </a:r>
          </a:p>
          <a:p>
            <a:endParaRPr lang="en-US" sz="2400" dirty="0"/>
          </a:p>
          <a:p>
            <a:r>
              <a:rPr lang="en-US" sz="2400" dirty="0" err="1"/>
              <a:t>Astha</a:t>
            </a:r>
            <a:r>
              <a:rPr lang="en-US" sz="2400" dirty="0"/>
              <a:t> Dogra</a:t>
            </a:r>
          </a:p>
          <a:p>
            <a:r>
              <a:rPr lang="en-US" sz="2400" dirty="0" err="1"/>
              <a:t>Disha</a:t>
            </a:r>
            <a:r>
              <a:rPr lang="en-US" sz="2400" dirty="0"/>
              <a:t> Khanna</a:t>
            </a:r>
          </a:p>
          <a:p>
            <a:endParaRPr lang="en-US" sz="2400" dirty="0"/>
          </a:p>
          <a:p>
            <a:r>
              <a:rPr lang="en-US" sz="2400" dirty="0" err="1"/>
              <a:t>Prachi</a:t>
            </a:r>
            <a:r>
              <a:rPr lang="en-US" sz="2400" dirty="0"/>
              <a:t> Shukla</a:t>
            </a:r>
          </a:p>
          <a:p>
            <a:r>
              <a:rPr lang="en-US" sz="2400" dirty="0" err="1"/>
              <a:t>Sukanya</a:t>
            </a:r>
            <a:r>
              <a:rPr lang="en-US" sz="2400" dirty="0"/>
              <a:t> Agarwal</a:t>
            </a:r>
          </a:p>
          <a:p>
            <a:endParaRPr lang="en-US" sz="2400" dirty="0"/>
          </a:p>
          <a:p>
            <a:r>
              <a:rPr lang="en-US" sz="2400" dirty="0" err="1"/>
              <a:t>Sumit</a:t>
            </a:r>
            <a:r>
              <a:rPr lang="en-US" sz="2400" dirty="0"/>
              <a:t> </a:t>
            </a:r>
            <a:r>
              <a:rPr lang="en-US" sz="2400" dirty="0" err="1"/>
              <a:t>Manchandani</a:t>
            </a:r>
            <a:endParaRPr lang="en-US" sz="2400" dirty="0"/>
          </a:p>
          <a:p>
            <a:r>
              <a:rPr lang="en-US" sz="2400" dirty="0"/>
              <a:t>Shubham Karwal</a:t>
            </a:r>
          </a:p>
        </p:txBody>
      </p:sp>
      <p:pic>
        <p:nvPicPr>
          <p:cNvPr id="4" name="Picture 3">
            <a:extLst>
              <a:ext uri="{FF2B5EF4-FFF2-40B4-BE49-F238E27FC236}">
                <a16:creationId xmlns:a16="http://schemas.microsoft.com/office/drawing/2014/main" id="{32364319-337F-4EDF-90C5-BFAABD176597}"/>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233009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96927" y="1024577"/>
            <a:ext cx="2700218" cy="501555"/>
          </a:xfrm>
        </p:spPr>
        <p:txBody>
          <a:bodyPr>
            <a:normAutofit fontScale="90000"/>
          </a:bodyPr>
          <a:lstStyle/>
          <a:p>
            <a:r>
              <a:rPr lang="en-US" dirty="0"/>
              <a:t>OUR TEAM</a:t>
            </a:r>
          </a:p>
        </p:txBody>
      </p:sp>
      <p:sp>
        <p:nvSpPr>
          <p:cNvPr id="5" name="TextBox 4">
            <a:extLst>
              <a:ext uri="{FF2B5EF4-FFF2-40B4-BE49-F238E27FC236}">
                <a16:creationId xmlns:a16="http://schemas.microsoft.com/office/drawing/2014/main" id="{95D87790-0FCE-49BC-ADB0-90A542B28C96}"/>
              </a:ext>
            </a:extLst>
          </p:cNvPr>
          <p:cNvSpPr txBox="1"/>
          <p:nvPr/>
        </p:nvSpPr>
        <p:spPr>
          <a:xfrm>
            <a:off x="1196927" y="1959429"/>
            <a:ext cx="11606251" cy="4154984"/>
          </a:xfrm>
          <a:prstGeom prst="rect">
            <a:avLst/>
          </a:prstGeom>
          <a:noFill/>
        </p:spPr>
        <p:txBody>
          <a:bodyPr wrap="square" rtlCol="0">
            <a:spAutoFit/>
          </a:bodyPr>
          <a:lstStyle/>
          <a:p>
            <a:r>
              <a:rPr lang="en-US" sz="2400" dirty="0" err="1"/>
              <a:t>Krishan</a:t>
            </a:r>
            <a:r>
              <a:rPr lang="en-US" sz="2400" dirty="0"/>
              <a:t> Chawla</a:t>
            </a:r>
          </a:p>
          <a:p>
            <a:r>
              <a:rPr lang="en-US" sz="2400" dirty="0"/>
              <a:t>Aditya Jain</a:t>
            </a:r>
          </a:p>
          <a:p>
            <a:endParaRPr lang="en-US" sz="2400" dirty="0"/>
          </a:p>
          <a:p>
            <a:r>
              <a:rPr lang="en-US" sz="2400" dirty="0" err="1"/>
              <a:t>Astha</a:t>
            </a:r>
            <a:r>
              <a:rPr lang="en-US" sz="2400" dirty="0"/>
              <a:t> Dogra</a:t>
            </a:r>
          </a:p>
          <a:p>
            <a:r>
              <a:rPr lang="en-US" sz="2400" dirty="0" err="1"/>
              <a:t>Disha</a:t>
            </a:r>
            <a:r>
              <a:rPr lang="en-US" sz="2400" dirty="0"/>
              <a:t> Khanna</a:t>
            </a:r>
          </a:p>
          <a:p>
            <a:endParaRPr lang="en-US" sz="2400" dirty="0"/>
          </a:p>
          <a:p>
            <a:r>
              <a:rPr lang="en-US" sz="2400" dirty="0" err="1"/>
              <a:t>Prachi</a:t>
            </a:r>
            <a:r>
              <a:rPr lang="en-US" sz="2400" dirty="0"/>
              <a:t> Shukla</a:t>
            </a:r>
          </a:p>
          <a:p>
            <a:r>
              <a:rPr lang="en-US" sz="2400" dirty="0" err="1"/>
              <a:t>Sukanya</a:t>
            </a:r>
            <a:r>
              <a:rPr lang="en-US" sz="2400" dirty="0"/>
              <a:t> Agarwal</a:t>
            </a:r>
          </a:p>
          <a:p>
            <a:endParaRPr lang="en-US" sz="2400" dirty="0"/>
          </a:p>
          <a:p>
            <a:r>
              <a:rPr lang="en-US" sz="2400" dirty="0" err="1"/>
              <a:t>Sumit</a:t>
            </a:r>
            <a:r>
              <a:rPr lang="en-US" sz="2400" dirty="0"/>
              <a:t> </a:t>
            </a:r>
            <a:r>
              <a:rPr lang="en-US" sz="2400" dirty="0" err="1"/>
              <a:t>Manchandani</a:t>
            </a:r>
            <a:endParaRPr lang="en-US" sz="2400" dirty="0"/>
          </a:p>
          <a:p>
            <a:r>
              <a:rPr lang="en-US" sz="2400" dirty="0"/>
              <a:t>Shubham Karwal</a:t>
            </a:r>
          </a:p>
        </p:txBody>
      </p:sp>
      <p:pic>
        <p:nvPicPr>
          <p:cNvPr id="4" name="Picture 3">
            <a:extLst>
              <a:ext uri="{FF2B5EF4-FFF2-40B4-BE49-F238E27FC236}">
                <a16:creationId xmlns:a16="http://schemas.microsoft.com/office/drawing/2014/main" id="{BCE8A1C0-BE52-4482-B06E-DF77D8746E4A}"/>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189657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780561" y="378198"/>
            <a:ext cx="6246977" cy="728869"/>
          </a:xfrm>
        </p:spPr>
        <p:txBody>
          <a:bodyPr/>
          <a:lstStyle/>
          <a:p>
            <a:r>
              <a:rPr lang="en-US" dirty="0"/>
              <a:t>PROBLEM STATEMENT</a:t>
            </a:r>
          </a:p>
        </p:txBody>
      </p:sp>
      <p:sp>
        <p:nvSpPr>
          <p:cNvPr id="6" name="TextBox 5">
            <a:extLst>
              <a:ext uri="{FF2B5EF4-FFF2-40B4-BE49-F238E27FC236}">
                <a16:creationId xmlns:a16="http://schemas.microsoft.com/office/drawing/2014/main" id="{72529DFC-AECB-4E6F-9A33-C0917843E01E}"/>
              </a:ext>
            </a:extLst>
          </p:cNvPr>
          <p:cNvSpPr txBox="1"/>
          <p:nvPr/>
        </p:nvSpPr>
        <p:spPr>
          <a:xfrm>
            <a:off x="780561" y="1242388"/>
            <a:ext cx="10426889" cy="5016758"/>
          </a:xfrm>
          <a:prstGeom prst="rect">
            <a:avLst/>
          </a:prstGeom>
          <a:noFill/>
        </p:spPr>
        <p:txBody>
          <a:bodyPr wrap="square" rtlCol="0">
            <a:spAutoFit/>
          </a:bodyPr>
          <a:lstStyle/>
          <a:p>
            <a:r>
              <a:rPr lang="en-US" sz="2000" dirty="0"/>
              <a:t>In the fast moving world, the need to get things done fast is becoming more essential.</a:t>
            </a:r>
          </a:p>
          <a:p>
            <a:r>
              <a:rPr lang="en-US" sz="2000" dirty="0"/>
              <a:t>Currently there are electronic registrars and employees doing the selling process, using barcode scanning and pay by credit cards.</a:t>
            </a:r>
          </a:p>
          <a:p>
            <a:endParaRPr lang="en-US" sz="2000" dirty="0"/>
          </a:p>
          <a:p>
            <a:r>
              <a:rPr lang="en-US" sz="2000" dirty="0"/>
              <a:t>Nevertheless these customers have to wait in queues in most cases:</a:t>
            </a:r>
          </a:p>
          <a:p>
            <a:pPr marL="342900" indent="-342900">
              <a:buFont typeface="Arial" panose="020B0604020202020204" pitchFamily="34" charset="0"/>
              <a:buChar char="•"/>
            </a:pPr>
            <a:r>
              <a:rPr lang="en-US" sz="2000" dirty="0"/>
              <a:t>Too many customers at the same time </a:t>
            </a:r>
          </a:p>
          <a:p>
            <a:pPr marL="342900" indent="-342900">
              <a:buFont typeface="Arial" panose="020B0604020202020204" pitchFamily="34" charset="0"/>
              <a:buChar char="•"/>
            </a:pPr>
            <a:r>
              <a:rPr lang="en-US" sz="2000" dirty="0"/>
              <a:t>There is not enough employees to do the job</a:t>
            </a:r>
          </a:p>
          <a:p>
            <a:endParaRPr lang="en-US" sz="2000" dirty="0"/>
          </a:p>
          <a:p>
            <a:r>
              <a:rPr lang="en-US" sz="2000" dirty="0"/>
              <a:t>Online shopping system is for the remote shopping or shopping through internet.</a:t>
            </a:r>
          </a:p>
          <a:p>
            <a:r>
              <a:rPr lang="en-US" sz="2000" dirty="0"/>
              <a:t> </a:t>
            </a:r>
          </a:p>
          <a:p>
            <a:r>
              <a:rPr lang="en-US" sz="2000" dirty="0"/>
              <a:t>We are providing an easy way to the customers for shopping by just browsing through the internet and then adding them to the cart following the order payment either by ‘cash on delivery’ or by ‘debit card’.</a:t>
            </a:r>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FDBD1DE4-0FD0-4F19-A263-A39E65737BCC}"/>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38205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41148" y="1080577"/>
            <a:ext cx="4438017" cy="583095"/>
          </a:xfrm>
        </p:spPr>
        <p:txBody>
          <a:bodyPr>
            <a:normAutofit fontScale="90000"/>
          </a:bodyPr>
          <a:lstStyle/>
          <a:p>
            <a:r>
              <a:rPr lang="en-US"/>
              <a:t>TECHNOLOGIES </a:t>
            </a:r>
            <a:r>
              <a:rPr lang="en-US" dirty="0"/>
              <a:t>USED</a:t>
            </a:r>
          </a:p>
        </p:txBody>
      </p:sp>
      <p:sp>
        <p:nvSpPr>
          <p:cNvPr id="6" name="TextBox 5">
            <a:extLst>
              <a:ext uri="{FF2B5EF4-FFF2-40B4-BE49-F238E27FC236}">
                <a16:creationId xmlns:a16="http://schemas.microsoft.com/office/drawing/2014/main" id="{1F178FC6-0519-4FFB-BDCB-3B33AF8DF004}"/>
              </a:ext>
            </a:extLst>
          </p:cNvPr>
          <p:cNvSpPr txBox="1"/>
          <p:nvPr/>
        </p:nvSpPr>
        <p:spPr>
          <a:xfrm>
            <a:off x="1141148" y="1991771"/>
            <a:ext cx="9648967"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Oracle Database 10G</a:t>
            </a:r>
          </a:p>
          <a:p>
            <a:pPr marL="285750" indent="-285750">
              <a:lnSpc>
                <a:spcPct val="150000"/>
              </a:lnSpc>
              <a:buFont typeface="Wingdings" panose="05000000000000000000" pitchFamily="2" charset="2"/>
              <a:buChar char="Ø"/>
            </a:pPr>
            <a:r>
              <a:rPr lang="en-US" sz="2000" dirty="0"/>
              <a:t>Hibernate 4</a:t>
            </a:r>
          </a:p>
          <a:p>
            <a:pPr marL="285750" indent="-285750">
              <a:lnSpc>
                <a:spcPct val="150000"/>
              </a:lnSpc>
              <a:buFont typeface="Wingdings" panose="05000000000000000000" pitchFamily="2" charset="2"/>
              <a:buChar char="Ø"/>
            </a:pPr>
            <a:r>
              <a:rPr lang="en-US" sz="2000" dirty="0"/>
              <a:t>REST Services</a:t>
            </a:r>
          </a:p>
          <a:p>
            <a:pPr marL="285750" indent="-285750">
              <a:lnSpc>
                <a:spcPct val="150000"/>
              </a:lnSpc>
              <a:buFont typeface="Wingdings" panose="05000000000000000000" pitchFamily="2" charset="2"/>
              <a:buChar char="Ø"/>
            </a:pPr>
            <a:r>
              <a:rPr lang="en-US" sz="2000" dirty="0"/>
              <a:t>Spring MVC</a:t>
            </a:r>
          </a:p>
          <a:p>
            <a:pPr marL="285750" indent="-285750">
              <a:lnSpc>
                <a:spcPct val="150000"/>
              </a:lnSpc>
              <a:buFont typeface="Wingdings" panose="05000000000000000000" pitchFamily="2" charset="2"/>
              <a:buChar char="Ø"/>
            </a:pPr>
            <a:r>
              <a:rPr lang="en-US" sz="2000" dirty="0" err="1"/>
              <a:t>Javascript</a:t>
            </a:r>
            <a:r>
              <a:rPr lang="en-US" sz="2000" dirty="0"/>
              <a:t> </a:t>
            </a:r>
          </a:p>
          <a:p>
            <a:pPr marL="285750" indent="-285750">
              <a:lnSpc>
                <a:spcPct val="150000"/>
              </a:lnSpc>
              <a:buFont typeface="Wingdings" panose="05000000000000000000" pitchFamily="2" charset="2"/>
              <a:buChar char="Ø"/>
            </a:pPr>
            <a:r>
              <a:rPr lang="en-US" sz="2000" dirty="0"/>
              <a:t>Angular JS 1.x</a:t>
            </a:r>
          </a:p>
          <a:p>
            <a:pPr marL="285750" indent="-285750">
              <a:lnSpc>
                <a:spcPct val="150000"/>
              </a:lnSpc>
              <a:buFont typeface="Wingdings" panose="05000000000000000000" pitchFamily="2" charset="2"/>
              <a:buChar char="Ø"/>
            </a:pPr>
            <a:r>
              <a:rPr lang="en-US" sz="2000" dirty="0"/>
              <a:t>Bootstrap 3.3.7</a:t>
            </a:r>
          </a:p>
          <a:p>
            <a:pPr marL="285750" indent="-285750">
              <a:lnSpc>
                <a:spcPct val="150000"/>
              </a:lnSpc>
              <a:buFont typeface="Wingdings" panose="05000000000000000000" pitchFamily="2" charset="2"/>
              <a:buChar char="Ø"/>
            </a:pPr>
            <a:r>
              <a:rPr lang="en-US" sz="2000" dirty="0"/>
              <a:t>jQuery 3.3.1</a:t>
            </a:r>
          </a:p>
          <a:p>
            <a:pPr marL="285750" indent="-285750">
              <a:lnSpc>
                <a:spcPct val="150000"/>
              </a:lnSpc>
              <a:buFont typeface="Wingdings" panose="05000000000000000000" pitchFamily="2" charset="2"/>
              <a:buChar char="Ø"/>
            </a:pPr>
            <a:endParaRPr lang="en-US" sz="2000" dirty="0"/>
          </a:p>
        </p:txBody>
      </p:sp>
      <p:pic>
        <p:nvPicPr>
          <p:cNvPr id="4" name="Picture 3">
            <a:extLst>
              <a:ext uri="{FF2B5EF4-FFF2-40B4-BE49-F238E27FC236}">
                <a16:creationId xmlns:a16="http://schemas.microsoft.com/office/drawing/2014/main" id="{D61DB4F0-3863-4D33-B858-F41F02235115}"/>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366438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992991" y="219405"/>
            <a:ext cx="3374293" cy="703384"/>
          </a:xfrm>
        </p:spPr>
        <p:txBody>
          <a:bodyPr>
            <a:normAutofit/>
          </a:bodyPr>
          <a:lstStyle/>
          <a:p>
            <a:r>
              <a:rPr lang="en-US" dirty="0"/>
              <a:t>SCOPE</a:t>
            </a:r>
          </a:p>
        </p:txBody>
      </p:sp>
      <p:sp>
        <p:nvSpPr>
          <p:cNvPr id="5" name="TextBox 4">
            <a:extLst>
              <a:ext uri="{FF2B5EF4-FFF2-40B4-BE49-F238E27FC236}">
                <a16:creationId xmlns:a16="http://schemas.microsoft.com/office/drawing/2014/main" id="{877E2792-6C0F-416B-B3B5-6C08E726E309}"/>
              </a:ext>
            </a:extLst>
          </p:cNvPr>
          <p:cNvSpPr txBox="1"/>
          <p:nvPr/>
        </p:nvSpPr>
        <p:spPr>
          <a:xfrm>
            <a:off x="1097280" y="1111031"/>
            <a:ext cx="10249468" cy="954107"/>
          </a:xfrm>
          <a:prstGeom prst="rect">
            <a:avLst/>
          </a:prstGeom>
          <a:noFill/>
        </p:spPr>
        <p:txBody>
          <a:bodyPr wrap="square" rtlCol="0">
            <a:spAutoFit/>
          </a:bodyPr>
          <a:lstStyle/>
          <a:p>
            <a:r>
              <a:rPr lang="en-US" sz="2800" dirty="0"/>
              <a:t>IMPLEMENTED</a:t>
            </a:r>
          </a:p>
          <a:p>
            <a:pPr marL="514350" indent="-514350">
              <a:buFont typeface="Wingdings" panose="05000000000000000000" pitchFamily="2" charset="2"/>
              <a:buChar char="Ø"/>
            </a:pPr>
            <a:endParaRPr lang="en-US" sz="2800" dirty="0"/>
          </a:p>
        </p:txBody>
      </p:sp>
      <p:sp>
        <p:nvSpPr>
          <p:cNvPr id="3" name="TextBox 2">
            <a:extLst>
              <a:ext uri="{FF2B5EF4-FFF2-40B4-BE49-F238E27FC236}">
                <a16:creationId xmlns:a16="http://schemas.microsoft.com/office/drawing/2014/main" id="{5A043F57-35EE-4C5C-A44C-F21832CFEDD8}"/>
              </a:ext>
            </a:extLst>
          </p:cNvPr>
          <p:cNvSpPr txBox="1"/>
          <p:nvPr/>
        </p:nvSpPr>
        <p:spPr>
          <a:xfrm>
            <a:off x="1097280" y="1779687"/>
            <a:ext cx="6798365" cy="5078313"/>
          </a:xfrm>
          <a:prstGeom prst="rect">
            <a:avLst/>
          </a:prstGeom>
          <a:noFill/>
        </p:spPr>
        <p:txBody>
          <a:bodyPr wrap="square" rtlCol="0">
            <a:spAutoFit/>
          </a:bodyPr>
          <a:lstStyle/>
          <a:p>
            <a:r>
              <a:rPr lang="en-US" dirty="0"/>
              <a:t>     User</a:t>
            </a:r>
          </a:p>
          <a:p>
            <a:endParaRPr lang="en-US" dirty="0"/>
          </a:p>
          <a:p>
            <a:pPr marL="285750" indent="-285750">
              <a:buFont typeface="Arial" panose="020B0604020202020204" pitchFamily="34" charset="0"/>
              <a:buChar char="•"/>
            </a:pPr>
            <a:r>
              <a:rPr lang="en-US" dirty="0"/>
              <a:t>Login &amp; Register</a:t>
            </a:r>
          </a:p>
          <a:p>
            <a:pPr marL="285750" indent="-285750">
              <a:buFont typeface="Arial" panose="020B0604020202020204" pitchFamily="34" charset="0"/>
              <a:buChar char="•"/>
            </a:pPr>
            <a:r>
              <a:rPr lang="en-US" dirty="0"/>
              <a:t>View Products</a:t>
            </a:r>
          </a:p>
          <a:p>
            <a:pPr marL="285750" indent="-285750">
              <a:buFont typeface="Arial" panose="020B0604020202020204" pitchFamily="34" charset="0"/>
              <a:buChar char="•"/>
            </a:pPr>
            <a:r>
              <a:rPr lang="en-US" dirty="0"/>
              <a:t>Search Products</a:t>
            </a:r>
          </a:p>
          <a:p>
            <a:pPr marL="285750" indent="-285750">
              <a:buFont typeface="Arial" panose="020B0604020202020204" pitchFamily="34" charset="0"/>
              <a:buChar char="•"/>
            </a:pPr>
            <a:r>
              <a:rPr lang="en-US" dirty="0"/>
              <a:t>View Product By Category</a:t>
            </a:r>
          </a:p>
          <a:p>
            <a:pPr marL="285750" indent="-285750">
              <a:buFont typeface="Arial" panose="020B0604020202020204" pitchFamily="34" charset="0"/>
              <a:buChar char="•"/>
            </a:pPr>
            <a:r>
              <a:rPr lang="en-US" dirty="0"/>
              <a:t>Add to Cart</a:t>
            </a:r>
          </a:p>
          <a:p>
            <a:pPr marL="285750" indent="-285750">
              <a:buFont typeface="Arial" panose="020B0604020202020204" pitchFamily="34" charset="0"/>
              <a:buChar char="•"/>
            </a:pPr>
            <a:r>
              <a:rPr lang="en-US" dirty="0"/>
              <a:t>Buy Product</a:t>
            </a:r>
          </a:p>
          <a:p>
            <a:pPr marL="285750" indent="-285750">
              <a:buFont typeface="Arial" panose="020B0604020202020204" pitchFamily="34" charset="0"/>
              <a:buChar char="•"/>
            </a:pPr>
            <a:endParaRPr lang="en-US" dirty="0"/>
          </a:p>
          <a:p>
            <a:r>
              <a:rPr lang="en-US" dirty="0"/>
              <a:t>     Admin</a:t>
            </a:r>
          </a:p>
          <a:p>
            <a:pPr marL="285750" indent="-285750">
              <a:buFont typeface="Arial" panose="020B0604020202020204" pitchFamily="34" charset="0"/>
              <a:buChar char="•"/>
            </a:pPr>
            <a:r>
              <a:rPr lang="en-US" dirty="0"/>
              <a:t>Insert Product</a:t>
            </a:r>
          </a:p>
          <a:p>
            <a:pPr marL="285750" indent="-285750">
              <a:buFont typeface="Arial" panose="020B0604020202020204" pitchFamily="34" charset="0"/>
              <a:buChar char="•"/>
            </a:pPr>
            <a:r>
              <a:rPr lang="en-US" dirty="0"/>
              <a:t>Delete Product</a:t>
            </a:r>
          </a:p>
          <a:p>
            <a:pPr marL="285750" indent="-285750">
              <a:buFont typeface="Arial" panose="020B0604020202020204" pitchFamily="34" charset="0"/>
              <a:buChar char="•"/>
            </a:pPr>
            <a:r>
              <a:rPr lang="en-US" dirty="0"/>
              <a:t>View Product Table</a:t>
            </a:r>
          </a:p>
          <a:p>
            <a:pPr marL="285750" indent="-285750">
              <a:buFont typeface="Arial" panose="020B0604020202020204" pitchFamily="34" charset="0"/>
              <a:buChar char="•"/>
            </a:pPr>
            <a:r>
              <a:rPr lang="en-US" dirty="0"/>
              <a:t>View Order Table </a:t>
            </a:r>
          </a:p>
          <a:p>
            <a:pPr marL="285750" indent="-285750">
              <a:buFont typeface="Arial" panose="020B0604020202020204" pitchFamily="34" charset="0"/>
              <a:buChar char="•"/>
            </a:pPr>
            <a:r>
              <a:rPr lang="en-US" dirty="0"/>
              <a:t>View Customer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C872914A-C6C2-469F-88FB-41A777CEBC1F}"/>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7687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484310" y="211015"/>
            <a:ext cx="3896073" cy="703384"/>
          </a:xfrm>
        </p:spPr>
        <p:txBody>
          <a:bodyPr>
            <a:normAutofit/>
          </a:bodyPr>
          <a:lstStyle/>
          <a:p>
            <a:r>
              <a:rPr lang="en-US"/>
              <a:t>ARCHITECTURE</a:t>
            </a:r>
            <a:endParaRPr lang="en-US" dirty="0"/>
          </a:p>
        </p:txBody>
      </p:sp>
      <p:pic>
        <p:nvPicPr>
          <p:cNvPr id="11" name="Picture 10">
            <a:extLst>
              <a:ext uri="{FF2B5EF4-FFF2-40B4-BE49-F238E27FC236}">
                <a16:creationId xmlns:a16="http://schemas.microsoft.com/office/drawing/2014/main" id="{BFEB058B-8477-4D77-BE72-70CEB5433BE4}"/>
              </a:ext>
            </a:extLst>
          </p:cNvPr>
          <p:cNvPicPr>
            <a:picLocks noChangeAspect="1"/>
          </p:cNvPicPr>
          <p:nvPr/>
        </p:nvPicPr>
        <p:blipFill>
          <a:blip r:embed="rId2"/>
          <a:stretch>
            <a:fillRect/>
          </a:stretch>
        </p:blipFill>
        <p:spPr>
          <a:xfrm>
            <a:off x="352260" y="1111344"/>
            <a:ext cx="8910241" cy="4513315"/>
          </a:xfrm>
          <a:prstGeom prst="rect">
            <a:avLst/>
          </a:prstGeom>
        </p:spPr>
      </p:pic>
      <p:pic>
        <p:nvPicPr>
          <p:cNvPr id="4" name="Picture 3">
            <a:extLst>
              <a:ext uri="{FF2B5EF4-FFF2-40B4-BE49-F238E27FC236}">
                <a16:creationId xmlns:a16="http://schemas.microsoft.com/office/drawing/2014/main" id="{C4E6DAD0-F5AC-4935-AB9F-6F0AD600F84D}"/>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20108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98754-4664-442B-8E91-12E607913CA7}"/>
              </a:ext>
            </a:extLst>
          </p:cNvPr>
          <p:cNvSpPr>
            <a:spLocks noGrp="1"/>
          </p:cNvSpPr>
          <p:nvPr>
            <p:ph type="title"/>
          </p:nvPr>
        </p:nvSpPr>
        <p:spPr>
          <a:xfrm>
            <a:off x="495824" y="153274"/>
            <a:ext cx="8028179" cy="703385"/>
          </a:xfrm>
        </p:spPr>
        <p:txBody>
          <a:bodyPr>
            <a:normAutofit/>
          </a:bodyPr>
          <a:lstStyle/>
          <a:p>
            <a:r>
              <a:rPr lang="en-US" dirty="0"/>
              <a:t>UML DIAGRAMS</a:t>
            </a:r>
          </a:p>
        </p:txBody>
      </p:sp>
      <p:sp>
        <p:nvSpPr>
          <p:cNvPr id="5" name="TextBox 4">
            <a:extLst>
              <a:ext uri="{FF2B5EF4-FFF2-40B4-BE49-F238E27FC236}">
                <a16:creationId xmlns:a16="http://schemas.microsoft.com/office/drawing/2014/main" id="{C47063FD-6842-4D8A-A88C-C0D5406DAE2B}"/>
              </a:ext>
            </a:extLst>
          </p:cNvPr>
          <p:cNvSpPr txBox="1"/>
          <p:nvPr/>
        </p:nvSpPr>
        <p:spPr>
          <a:xfrm>
            <a:off x="1354550" y="100993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Use Case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141" y="1528548"/>
            <a:ext cx="6354062" cy="4963218"/>
          </a:xfrm>
          <a:prstGeom prst="rect">
            <a:avLst/>
          </a:prstGeom>
        </p:spPr>
      </p:pic>
      <p:pic>
        <p:nvPicPr>
          <p:cNvPr id="7" name="Picture 6">
            <a:extLst>
              <a:ext uri="{FF2B5EF4-FFF2-40B4-BE49-F238E27FC236}">
                <a16:creationId xmlns:a16="http://schemas.microsoft.com/office/drawing/2014/main" id="{EFCCBD8A-E0A9-4BE7-9D5E-B6971C4BCEF4}"/>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36088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71" y="577934"/>
            <a:ext cx="6023846" cy="5905400"/>
          </a:xfrm>
          <a:prstGeom prst="rect">
            <a:avLst/>
          </a:prstGeom>
        </p:spPr>
      </p:pic>
      <p:pic>
        <p:nvPicPr>
          <p:cNvPr id="3" name="Picture 2">
            <a:extLst>
              <a:ext uri="{FF2B5EF4-FFF2-40B4-BE49-F238E27FC236}">
                <a16:creationId xmlns:a16="http://schemas.microsoft.com/office/drawing/2014/main" id="{54EC24A6-E9CC-468A-A0D2-45000D127199}"/>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8990190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677</TotalTime>
  <Words>236</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Gizmos Electronics Pvt. Ltd.</vt:lpstr>
      <vt:lpstr>OUR TEAM</vt:lpstr>
      <vt:lpstr>OUR TEAM</vt:lpstr>
      <vt:lpstr>PROBLEM STATEMENT</vt:lpstr>
      <vt:lpstr>TECHNOLOGIES USED</vt:lpstr>
      <vt:lpstr>SCOPE</vt:lpstr>
      <vt:lpstr>ARCHITECTURE</vt:lpstr>
      <vt:lpstr>UML DIAGRAMS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ELYSIUM CORPORATION</dc:title>
  <dc:creator>Neha Jain</dc:creator>
  <cp:lastModifiedBy>Neha Jain</cp:lastModifiedBy>
  <cp:revision>55</cp:revision>
  <dcterms:created xsi:type="dcterms:W3CDTF">2018-06-25T17:01:05Z</dcterms:created>
  <dcterms:modified xsi:type="dcterms:W3CDTF">2018-06-26T19:10:00Z</dcterms:modified>
</cp:coreProperties>
</file>