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9" r:id="rId24"/>
    <p:sldId id="278" r:id="rId25"/>
    <p:sldId id="280" r:id="rId26"/>
    <p:sldId id="281" r:id="rId27"/>
    <p:sldId id="282" r:id="rId28"/>
    <p:sldId id="283" r:id="rId29"/>
    <p:sldId id="284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5" r:id="rId39"/>
    <p:sldId id="294" r:id="rId40"/>
    <p:sldId id="297" r:id="rId41"/>
    <p:sldId id="298" r:id="rId42"/>
    <p:sldId id="299" r:id="rId43"/>
    <p:sldId id="300" r:id="rId44"/>
    <p:sldId id="301" r:id="rId45"/>
    <p:sldId id="302" r:id="rId4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6" autoAdjust="0"/>
    <p:restoredTop sz="94660"/>
  </p:normalViewPr>
  <p:slideViewPr>
    <p:cSldViewPr snapToGrid="0">
      <p:cViewPr varScale="1">
        <p:scale>
          <a:sx n="90" d="100"/>
          <a:sy n="90" d="100"/>
        </p:scale>
        <p:origin x="96" y="4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microsoft.com/office/2015/10/relationships/revisionInfo" Target="revisionInfo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61BF4C-4F0E-4852-8FC0-569D35C8BE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E003F04-26F2-4F1D-A358-BE0345DF9E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A9FD52-F867-4DC0-867E-9E9EEE946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0111A-E3D2-4BCD-900B-59FE849599E5}" type="datetimeFigureOut">
              <a:rPr lang="ko-KR" altLang="en-US" smtClean="0"/>
              <a:t>2017-12-11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81D5B4-86BC-4D35-9DA5-5847E13B3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A5259E-44DD-49BC-9A70-15F88CC56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64C90-4DE2-457F-BA25-2D0C1DADDC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2750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E4B905-CEBA-4FAC-B19E-457836F5F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C93B9FF-350C-49B8-B2FA-6CEEFA433C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333313-FD0C-4F07-B8A4-B52F27857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0111A-E3D2-4BCD-900B-59FE849599E5}" type="datetimeFigureOut">
              <a:rPr lang="ko-KR" altLang="en-US" smtClean="0"/>
              <a:t>2017-12-11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21837C-10A6-42A4-B18F-92040F57A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D17BCE-EE82-445E-BA1C-97C0ED6A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64C90-4DE2-457F-BA25-2D0C1DADDC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0863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AD2278D-71C7-47BE-B53D-EB41EE4E79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4231F25-B038-4785-9B2D-D16B7760BA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3413C2-ED32-4C18-A6CF-01F3798AC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0111A-E3D2-4BCD-900B-59FE849599E5}" type="datetimeFigureOut">
              <a:rPr lang="ko-KR" altLang="en-US" smtClean="0"/>
              <a:t>2017-12-11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682AE6-1404-44A5-A020-69D9F4BBE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4E97CD-7C48-4EED-807A-C52C4EEDE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64C90-4DE2-457F-BA25-2D0C1DADDC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1470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298F47-D3B7-4373-BE0B-D361F8DF5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B9A844-C4B4-4AA9-A183-EE7157D427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D0D0C9-2EF3-4C55-97E5-5D582AD8C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0111A-E3D2-4BCD-900B-59FE849599E5}" type="datetimeFigureOut">
              <a:rPr lang="ko-KR" altLang="en-US" smtClean="0"/>
              <a:t>2017-12-11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93F91D-FF5C-4339-8F05-FE4F6B364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2752EE-E3B1-4521-80FC-936CDF756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64C90-4DE2-457F-BA25-2D0C1DADDC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5228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44B94E-8AE2-43EA-ADF3-EE5D8E795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0D21C32-76B6-4595-9BF1-983AB9B44D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8CD76C-E291-4E75-A0FB-9627E52EC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0111A-E3D2-4BCD-900B-59FE849599E5}" type="datetimeFigureOut">
              <a:rPr lang="ko-KR" altLang="en-US" smtClean="0"/>
              <a:t>2017-12-11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0251CE-864F-4D58-BBE6-A28197E4D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D45EE9-7B5D-4D43-B93B-B8F37403D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64C90-4DE2-457F-BA25-2D0C1DADDC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9105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2CEB6F-9F78-4D2D-A2B1-77A073696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8A196E-F48E-41F5-A49A-BFA1607CCD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158CA85-C7A1-4C29-988A-BAACA8642F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1E9F946-C9B4-4769-BF48-5E6639089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0111A-E3D2-4BCD-900B-59FE849599E5}" type="datetimeFigureOut">
              <a:rPr lang="ko-KR" altLang="en-US" smtClean="0"/>
              <a:t>2017-12-11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9C13D31-37DD-4BDF-B015-103D3B7B5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F5179C8-4016-41E0-9197-2BCECF5D9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64C90-4DE2-457F-BA25-2D0C1DADDC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880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8B1FA4-C36C-470F-B198-AFD799816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4F63A66-6F5E-4633-9F11-47B7C122B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B125B30-1DC6-4018-9948-F66425B73F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224ED5E-C7B0-4F72-B69F-1292706D2D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677E068-1A51-4C84-BF36-41DB649072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A8755EF-E547-4186-A364-5C92479F7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0111A-E3D2-4BCD-900B-59FE849599E5}" type="datetimeFigureOut">
              <a:rPr lang="ko-KR" altLang="en-US" smtClean="0"/>
              <a:t>2017-12-11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1CBE10A-A1ED-4EA3-A55B-B30AA19D5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E1DEFAE-3316-4553-94B5-09997C4A0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64C90-4DE2-457F-BA25-2D0C1DADDC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4766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4F7680-F43C-47D6-BF42-20274A119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439121D-151A-4523-9407-EF709D8EC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0111A-E3D2-4BCD-900B-59FE849599E5}" type="datetimeFigureOut">
              <a:rPr lang="ko-KR" altLang="en-US" smtClean="0"/>
              <a:t>2017-12-11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5B2814F-62B7-40EF-9DF3-D23D659BE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05575C7-8F2A-4495-9B3C-E46180432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64C90-4DE2-457F-BA25-2D0C1DADDC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3480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E3E9EB1-4724-45E2-A9EC-23DE34195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0111A-E3D2-4BCD-900B-59FE849599E5}" type="datetimeFigureOut">
              <a:rPr lang="ko-KR" altLang="en-US" smtClean="0"/>
              <a:t>2017-12-11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7EA5AB9-A8C4-4820-9248-20D56C6A8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4DBDCDA-4CC2-4412-BE25-3433DA155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64C90-4DE2-457F-BA25-2D0C1DADDC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6086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57008C-193E-4203-B17A-6D017AE77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93D8C9-926A-4BB3-A3FF-AAE3351AD4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FE581A6-0ED3-4DD3-A7C5-86C5264CC8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9BC3152-A094-4092-8520-E1A7CA289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0111A-E3D2-4BCD-900B-59FE849599E5}" type="datetimeFigureOut">
              <a:rPr lang="ko-KR" altLang="en-US" smtClean="0"/>
              <a:t>2017-12-11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A5DC2A1-2550-4DD9-B7C0-5F265B98C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F84FA82-6987-4929-A129-A99487457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64C90-4DE2-457F-BA25-2D0C1DADDC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5308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0F72F7-2C25-4596-BCED-1653F28A4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0E45F86-4815-4A91-A698-F65B2713EB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FF47EB3-6081-4B56-A2B1-15F062E41E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25C4BE7-0A4A-4790-952D-90F2BDF7A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0111A-E3D2-4BCD-900B-59FE849599E5}" type="datetimeFigureOut">
              <a:rPr lang="ko-KR" altLang="en-US" smtClean="0"/>
              <a:t>2017-12-11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21E4D4B-3812-4C5C-AE95-38A2EECF7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D75F21B-732C-4EE8-9FA3-468AC4E07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64C90-4DE2-457F-BA25-2D0C1DADDC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1497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8A3D1CD-35AF-4737-B59A-19F5EED02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22E6103-3610-4B33-886D-D29B97F416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F2F40E-A8F6-4641-957B-0DA5601717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A0111A-E3D2-4BCD-900B-59FE849599E5}" type="datetimeFigureOut">
              <a:rPr lang="ko-KR" altLang="en-US" smtClean="0"/>
              <a:t>2017-12-11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DEAF04-7951-45B1-9321-F289B25358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EF46A6-5685-41DB-A54E-D12EA099C0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E64C90-4DE2-457F-BA25-2D0C1DADDC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9446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9E1E9D82-CA06-4107-B4D4-A5636A60C317}"/>
              </a:ext>
            </a:extLst>
          </p:cNvPr>
          <p:cNvSpPr txBox="1"/>
          <p:nvPr/>
        </p:nvSpPr>
        <p:spPr>
          <a:xfrm>
            <a:off x="471340" y="386499"/>
            <a:ext cx="3685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모델링의 정의</a:t>
            </a:r>
            <a:endParaRPr lang="en-US" altLang="ko-K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2AA9E7-F78D-42EC-BB69-FAE2CF731114}"/>
              </a:ext>
            </a:extLst>
          </p:cNvPr>
          <p:cNvSpPr txBox="1"/>
          <p:nvPr/>
        </p:nvSpPr>
        <p:spPr>
          <a:xfrm>
            <a:off x="688156" y="899415"/>
            <a:ext cx="7758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복잡한 현실세계를 일정한 표기법에 의해 표현하는 일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2A98D4-16ED-4BFF-93F6-CAA60E0AB4A0}"/>
              </a:ext>
            </a:extLst>
          </p:cNvPr>
          <p:cNvSpPr txBox="1"/>
          <p:nvPr/>
        </p:nvSpPr>
        <p:spPr>
          <a:xfrm>
            <a:off x="688156" y="4270342"/>
            <a:ext cx="110670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추상화 </a:t>
            </a:r>
            <a:r>
              <a:rPr lang="en-US" altLang="ko-KR" dirty="0"/>
              <a:t>: </a:t>
            </a:r>
            <a:r>
              <a:rPr lang="ko-KR" altLang="en-US" dirty="0"/>
              <a:t>현실세계를 일정한 형식에 맞추어 표현</a:t>
            </a:r>
            <a:endParaRPr lang="en-US" altLang="ko-KR" dirty="0"/>
          </a:p>
          <a:p>
            <a:r>
              <a:rPr lang="ko-KR" altLang="en-US" dirty="0"/>
              <a:t>단순화 </a:t>
            </a:r>
            <a:r>
              <a:rPr lang="en-US" altLang="ko-KR" dirty="0"/>
              <a:t>: </a:t>
            </a:r>
            <a:r>
              <a:rPr lang="ko-KR" altLang="en-US" dirty="0"/>
              <a:t>복잡한 현실세계를 표기법이나 언어로 쉽게 표현</a:t>
            </a:r>
            <a:endParaRPr lang="en-US" altLang="ko-KR" dirty="0"/>
          </a:p>
          <a:p>
            <a:r>
              <a:rPr lang="ko-KR" altLang="en-US" dirty="0"/>
              <a:t>명확화 </a:t>
            </a:r>
            <a:r>
              <a:rPr lang="en-US" altLang="ko-KR" dirty="0"/>
              <a:t>: </a:t>
            </a:r>
            <a:r>
              <a:rPr lang="ko-KR" altLang="en-US" dirty="0"/>
              <a:t>대상에 대한 애매모호함을 제거하고 정확하게 현상 기술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EC46BF-02C1-4F31-9C6C-5E66037BAC6E}"/>
              </a:ext>
            </a:extLst>
          </p:cNvPr>
          <p:cNvSpPr txBox="1"/>
          <p:nvPr/>
        </p:nvSpPr>
        <p:spPr>
          <a:xfrm>
            <a:off x="0" y="75414"/>
            <a:ext cx="2271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데이터 모델의 이해</a:t>
            </a:r>
          </a:p>
        </p:txBody>
      </p:sp>
      <p:pic>
        <p:nvPicPr>
          <p:cNvPr id="16386" name="Picture 2" descr="복잡한 현실세계를 일정한 표기법에 의해 표현하는 일에 대한 이미지 검색결과">
            <a:extLst>
              <a:ext uri="{FF2B5EF4-FFF2-40B4-BE49-F238E27FC236}">
                <a16:creationId xmlns:a16="http://schemas.microsoft.com/office/drawing/2014/main" id="{9F45478B-B7BA-466F-88A3-2696EF7C60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3850" y="1452375"/>
            <a:ext cx="5582566" cy="2659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30721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4353DF9C-5D3D-405E-BC4C-17B3DEA2713F}"/>
              </a:ext>
            </a:extLst>
          </p:cNvPr>
          <p:cNvSpPr txBox="1"/>
          <p:nvPr/>
        </p:nvSpPr>
        <p:spPr>
          <a:xfrm>
            <a:off x="0" y="75414"/>
            <a:ext cx="3685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데이터 독립성의 이해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95F563-D4A0-4C85-91CC-285ADE92EB5D}"/>
              </a:ext>
            </a:extLst>
          </p:cNvPr>
          <p:cNvSpPr txBox="1"/>
          <p:nvPr/>
        </p:nvSpPr>
        <p:spPr>
          <a:xfrm>
            <a:off x="389467" y="804333"/>
            <a:ext cx="2861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ANSI/SPARC 3</a:t>
            </a:r>
            <a:r>
              <a:rPr lang="ko-KR" altLang="en-US" dirty="0"/>
              <a:t>단계 구성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FD2B3ED-69E1-44AB-9BD3-E94808598803}"/>
              </a:ext>
            </a:extLst>
          </p:cNvPr>
          <p:cNvSpPr txBox="1"/>
          <p:nvPr/>
        </p:nvSpPr>
        <p:spPr>
          <a:xfrm>
            <a:off x="389467" y="1720504"/>
            <a:ext cx="1126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외부단계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12B0D3C-C0A5-4A2B-A816-D876349FF895}"/>
              </a:ext>
            </a:extLst>
          </p:cNvPr>
          <p:cNvSpPr txBox="1"/>
          <p:nvPr/>
        </p:nvSpPr>
        <p:spPr>
          <a:xfrm>
            <a:off x="389467" y="3307834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개념적단계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3782193-2EED-468E-B654-9B50E750A499}"/>
              </a:ext>
            </a:extLst>
          </p:cNvPr>
          <p:cNvSpPr txBox="1"/>
          <p:nvPr/>
        </p:nvSpPr>
        <p:spPr>
          <a:xfrm>
            <a:off x="389467" y="4755635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내부적단계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E6DB3E0-B2A8-4822-92D0-E77B9D42FC73}"/>
              </a:ext>
            </a:extLst>
          </p:cNvPr>
          <p:cNvSpPr/>
          <p:nvPr/>
        </p:nvSpPr>
        <p:spPr>
          <a:xfrm>
            <a:off x="2114746" y="1600269"/>
            <a:ext cx="888345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사용자와 가까운 단계로 사용자 개개인이 보는 자료에 대한 관점과 </a:t>
            </a:r>
            <a:r>
              <a:rPr lang="ko-KR" altLang="en-US" dirty="0" err="1"/>
              <a:t>관련있다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사용자가 처리하고자 하는 데이터유형에 따라</a:t>
            </a:r>
            <a:r>
              <a:rPr lang="en-US" altLang="ko-KR" dirty="0"/>
              <a:t>, </a:t>
            </a:r>
            <a:r>
              <a:rPr lang="ko-KR" altLang="en-US" dirty="0"/>
              <a:t>관점에 따라</a:t>
            </a:r>
            <a:r>
              <a:rPr lang="en-US" altLang="ko-KR" dirty="0"/>
              <a:t>, </a:t>
            </a:r>
            <a:r>
              <a:rPr lang="ko-KR" altLang="en-US" dirty="0"/>
              <a:t>방법에 따라 다른 스키마 구조를 가진다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View</a:t>
            </a:r>
            <a:r>
              <a:rPr lang="ko-KR" altLang="en-US" dirty="0"/>
              <a:t>단계 여러 개의 사용자 관점으로 구성</a:t>
            </a:r>
            <a:r>
              <a:rPr lang="en-US" altLang="ko-KR" dirty="0"/>
              <a:t>, </a:t>
            </a:r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88DEB4D-7E9A-4E10-B55B-4DD0DCFC0059}"/>
              </a:ext>
            </a:extLst>
          </p:cNvPr>
          <p:cNvSpPr/>
          <p:nvPr/>
        </p:nvSpPr>
        <p:spPr>
          <a:xfrm>
            <a:off x="2114746" y="2967335"/>
            <a:ext cx="888345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사용자가 처리하는 데이터 유형의 공통적인 사항을 처리하는 통합된 뷰를 스키마 구조로 디자인한 형태이다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개념단계 하나의 개념적 스키마로 구성 모든 사용자 관점을 통한하 조직 전체의 </a:t>
            </a:r>
            <a:r>
              <a:rPr lang="en-US" altLang="ko-KR" dirty="0"/>
              <a:t>DB</a:t>
            </a:r>
            <a:r>
              <a:rPr lang="ko-KR" altLang="en-US" dirty="0"/>
              <a:t>를 </a:t>
            </a:r>
            <a:r>
              <a:rPr lang="ko-KR" altLang="en-US" dirty="0" err="1"/>
              <a:t>기술한것</a:t>
            </a:r>
            <a:endParaRPr lang="ko-KR" altLang="en-US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FBD8DDD8-CBDA-4869-B5CC-A8C864E8D5AC}"/>
              </a:ext>
            </a:extLst>
          </p:cNvPr>
          <p:cNvSpPr/>
          <p:nvPr/>
        </p:nvSpPr>
        <p:spPr>
          <a:xfrm>
            <a:off x="2114746" y="4478636"/>
            <a:ext cx="888345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데이터가 물리적으로 저장된 방법에 대한 스키마 구조를 말한다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물리적 장치에서 데이터가 실제적으로 저장되는 방법을 표현하는 스키마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409486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4353DF9C-5D3D-405E-BC4C-17B3DEA2713F}"/>
              </a:ext>
            </a:extLst>
          </p:cNvPr>
          <p:cNvSpPr txBox="1"/>
          <p:nvPr/>
        </p:nvSpPr>
        <p:spPr>
          <a:xfrm>
            <a:off x="0" y="75414"/>
            <a:ext cx="3685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데이터 독립성의 이해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95F563-D4A0-4C85-91CC-285ADE92EB5D}"/>
              </a:ext>
            </a:extLst>
          </p:cNvPr>
          <p:cNvSpPr txBox="1"/>
          <p:nvPr/>
        </p:nvSpPr>
        <p:spPr>
          <a:xfrm>
            <a:off x="389467" y="804333"/>
            <a:ext cx="2861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두 영역의 데이터독립성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FD2B3ED-69E1-44AB-9BD3-E94808598803}"/>
              </a:ext>
            </a:extLst>
          </p:cNvPr>
          <p:cNvSpPr txBox="1"/>
          <p:nvPr/>
        </p:nvSpPr>
        <p:spPr>
          <a:xfrm>
            <a:off x="389467" y="1720504"/>
            <a:ext cx="11260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논리적</a:t>
            </a:r>
            <a:endParaRPr lang="en-US" altLang="ko-KR" dirty="0"/>
          </a:p>
          <a:p>
            <a:r>
              <a:rPr lang="ko-KR" altLang="en-US" dirty="0"/>
              <a:t>독립성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E6DB3E0-B2A8-4822-92D0-E77B9D42FC73}"/>
              </a:ext>
            </a:extLst>
          </p:cNvPr>
          <p:cNvSpPr/>
          <p:nvPr/>
        </p:nvSpPr>
        <p:spPr>
          <a:xfrm>
            <a:off x="2114746" y="1600269"/>
            <a:ext cx="888345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개념 스키마가 변경되어도 외부 스키마에는 영향을 미치지 않도록 지원하는 것</a:t>
            </a:r>
            <a:endParaRPr lang="en-US" altLang="ko-KR" dirty="0"/>
          </a:p>
          <a:p>
            <a:r>
              <a:rPr lang="ko-KR" altLang="en-US" dirty="0"/>
              <a:t>논리적 구조가 변경되어도 응용 프로그램에 영향 없음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A25210F-EBCB-4A0B-993F-EDED632E5565}"/>
              </a:ext>
            </a:extLst>
          </p:cNvPr>
          <p:cNvSpPr txBox="1"/>
          <p:nvPr/>
        </p:nvSpPr>
        <p:spPr>
          <a:xfrm>
            <a:off x="389467" y="2590509"/>
            <a:ext cx="11260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물리적</a:t>
            </a:r>
            <a:endParaRPr lang="en-US" altLang="ko-KR" dirty="0"/>
          </a:p>
          <a:p>
            <a:r>
              <a:rPr lang="ko-KR" altLang="en-US" dirty="0"/>
              <a:t>독립성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1C0D225-1BF9-4C36-9AC6-77CA90CA2D40}"/>
              </a:ext>
            </a:extLst>
          </p:cNvPr>
          <p:cNvSpPr/>
          <p:nvPr/>
        </p:nvSpPr>
        <p:spPr>
          <a:xfrm>
            <a:off x="2114746" y="2590508"/>
            <a:ext cx="888345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내부스키마가 변경되어도 외부</a:t>
            </a:r>
            <a:r>
              <a:rPr lang="en-US" altLang="ko-KR" dirty="0"/>
              <a:t>/</a:t>
            </a:r>
            <a:r>
              <a:rPr lang="ko-KR" altLang="en-US" dirty="0"/>
              <a:t>개념 스키마는 영향을 받지 않도록 지원하는 것</a:t>
            </a:r>
            <a:endParaRPr lang="en-US" altLang="ko-KR" dirty="0"/>
          </a:p>
          <a:p>
            <a:r>
              <a:rPr lang="ko-KR" altLang="en-US" dirty="0"/>
              <a:t>저장장치의 구조변경은 응용프로그램과 개념스키마에 영향 없음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A625B6B-72D4-4398-8210-31D7BB388120}"/>
              </a:ext>
            </a:extLst>
          </p:cNvPr>
          <p:cNvSpPr txBox="1"/>
          <p:nvPr/>
        </p:nvSpPr>
        <p:spPr>
          <a:xfrm>
            <a:off x="412073" y="3716866"/>
            <a:ext cx="2861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사상</a:t>
            </a:r>
            <a:r>
              <a:rPr lang="en-US" altLang="ko-KR" dirty="0"/>
              <a:t>(Mapping)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C3D950-4714-48D5-AB6F-810AF3D3A429}"/>
              </a:ext>
            </a:extLst>
          </p:cNvPr>
          <p:cNvSpPr txBox="1"/>
          <p:nvPr/>
        </p:nvSpPr>
        <p:spPr>
          <a:xfrm>
            <a:off x="412073" y="4263705"/>
            <a:ext cx="23141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외부적</a:t>
            </a:r>
            <a:r>
              <a:rPr lang="en-US" altLang="ko-KR" dirty="0"/>
              <a:t>/</a:t>
            </a:r>
            <a:r>
              <a:rPr lang="ko-KR" altLang="en-US" dirty="0"/>
              <a:t>개념적 사상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논리적 사상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5435A7D-4F65-4606-9047-644F6D8A014F}"/>
              </a:ext>
            </a:extLst>
          </p:cNvPr>
          <p:cNvSpPr/>
          <p:nvPr/>
        </p:nvSpPr>
        <p:spPr>
          <a:xfrm>
            <a:off x="2792078" y="4294077"/>
            <a:ext cx="888345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외부적 뷰와 개념적 뷰의 상호 관련성을 정의함</a:t>
            </a:r>
            <a:endParaRPr lang="en-US" altLang="ko-KR" dirty="0"/>
          </a:p>
          <a:p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ko-KR" altLang="en-US" dirty="0"/>
              <a:t>사용자가 접근하는 형식에 따라 다른 타입의 필드를 가질 수 있음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094EA9A-308B-4C10-85D0-3258138AD36C}"/>
              </a:ext>
            </a:extLst>
          </p:cNvPr>
          <p:cNvSpPr txBox="1"/>
          <p:nvPr/>
        </p:nvSpPr>
        <p:spPr>
          <a:xfrm>
            <a:off x="412073" y="5304234"/>
            <a:ext cx="23141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개념적</a:t>
            </a:r>
            <a:r>
              <a:rPr lang="en-US" altLang="ko-KR" dirty="0"/>
              <a:t>/</a:t>
            </a:r>
            <a:r>
              <a:rPr lang="ko-KR" altLang="en-US" dirty="0"/>
              <a:t>내부적 사상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물리적 사상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AA2A509-711C-4BC1-BB0E-6B345940963B}"/>
              </a:ext>
            </a:extLst>
          </p:cNvPr>
          <p:cNvSpPr/>
          <p:nvPr/>
        </p:nvSpPr>
        <p:spPr>
          <a:xfrm>
            <a:off x="2792078" y="5334606"/>
            <a:ext cx="888345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개념적 뷰와 저장된 데이터베이스의 상호관련성을 정의함</a:t>
            </a:r>
            <a:endParaRPr lang="en-US" altLang="ko-KR" dirty="0"/>
          </a:p>
          <a:p>
            <a:r>
              <a:rPr lang="ko-KR" altLang="en-US" dirty="0"/>
              <a:t>예</a:t>
            </a:r>
            <a:r>
              <a:rPr lang="en-US" altLang="ko-KR" dirty="0"/>
              <a:t>)</a:t>
            </a:r>
            <a:r>
              <a:rPr lang="ko-KR" altLang="en-US" dirty="0"/>
              <a:t>만약 저장된 데이터베이스 구조가 바뀐다면 개념적</a:t>
            </a:r>
            <a:r>
              <a:rPr lang="en-US" altLang="ko-KR" dirty="0"/>
              <a:t>/</a:t>
            </a:r>
            <a:r>
              <a:rPr lang="ko-KR" altLang="en-US" dirty="0"/>
              <a:t>내부적 사상이 </a:t>
            </a:r>
            <a:r>
              <a:rPr lang="ko-KR" altLang="en-US" dirty="0" err="1"/>
              <a:t>바뀌어야함</a:t>
            </a:r>
            <a:endParaRPr lang="en-US" altLang="ko-KR" dirty="0"/>
          </a:p>
          <a:p>
            <a:r>
              <a:rPr lang="ko-KR" altLang="en-US" dirty="0"/>
              <a:t>그래야 개념적 스키마가 그대로 남아있게 됨</a:t>
            </a:r>
          </a:p>
        </p:txBody>
      </p:sp>
    </p:spTree>
    <p:extLst>
      <p:ext uri="{BB962C8B-B14F-4D97-AF65-F5344CB8AC3E}">
        <p14:creationId xmlns:p14="http://schemas.microsoft.com/office/powerpoint/2010/main" val="9809381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4353DF9C-5D3D-405E-BC4C-17B3DEA2713F}"/>
              </a:ext>
            </a:extLst>
          </p:cNvPr>
          <p:cNvSpPr txBox="1"/>
          <p:nvPr/>
        </p:nvSpPr>
        <p:spPr>
          <a:xfrm>
            <a:off x="0" y="75414"/>
            <a:ext cx="3685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데이터 모델링 중요한 세가지</a:t>
            </a:r>
            <a:endParaRPr lang="en-US" altLang="ko-KR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5435A7D-4F65-4606-9047-644F6D8A014F}"/>
              </a:ext>
            </a:extLst>
          </p:cNvPr>
          <p:cNvSpPr/>
          <p:nvPr/>
        </p:nvSpPr>
        <p:spPr>
          <a:xfrm>
            <a:off x="861678" y="831210"/>
            <a:ext cx="888345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arenR"/>
            </a:pPr>
            <a:r>
              <a:rPr lang="ko-KR" altLang="en-US" dirty="0"/>
              <a:t>업무가 </a:t>
            </a:r>
            <a:r>
              <a:rPr lang="ko-KR" altLang="en-US" dirty="0" err="1"/>
              <a:t>관여한는</a:t>
            </a:r>
            <a:r>
              <a:rPr lang="ko-KR" altLang="en-US" dirty="0"/>
              <a:t> 어떤 것</a:t>
            </a:r>
            <a:r>
              <a:rPr lang="en-US" altLang="ko-KR" dirty="0"/>
              <a:t>(Things)    - </a:t>
            </a:r>
            <a:r>
              <a:rPr lang="ko-KR" altLang="en-US" dirty="0" err="1"/>
              <a:t>엔터티</a:t>
            </a:r>
            <a:endParaRPr lang="en-US" altLang="ko-KR" dirty="0"/>
          </a:p>
          <a:p>
            <a:pPr marL="342900" indent="-342900">
              <a:buAutoNum type="arabicParenR"/>
            </a:pPr>
            <a:r>
              <a:rPr lang="ko-KR" altLang="en-US" dirty="0"/>
              <a:t>어떤 것이</a:t>
            </a:r>
            <a:r>
              <a:rPr lang="en-US" altLang="ko-KR" dirty="0"/>
              <a:t> </a:t>
            </a:r>
            <a:r>
              <a:rPr lang="ko-KR" altLang="en-US" dirty="0"/>
              <a:t>가지는 성격</a:t>
            </a:r>
            <a:r>
              <a:rPr lang="en-US" altLang="ko-KR" dirty="0"/>
              <a:t>(Attributes)   - </a:t>
            </a:r>
            <a:r>
              <a:rPr lang="ko-KR" altLang="en-US" dirty="0"/>
              <a:t>속성</a:t>
            </a:r>
            <a:endParaRPr lang="en-US" altLang="ko-KR" dirty="0"/>
          </a:p>
          <a:p>
            <a:pPr marL="342900" indent="-342900">
              <a:buAutoNum type="arabicParenR"/>
            </a:pPr>
            <a:r>
              <a:rPr lang="ko-KR" altLang="en-US" dirty="0"/>
              <a:t>업무가 관여하는 어떤 것 간의 관계</a:t>
            </a:r>
            <a:r>
              <a:rPr lang="en-US" altLang="ko-KR" dirty="0"/>
              <a:t>(Relationships) - </a:t>
            </a:r>
            <a:r>
              <a:rPr lang="ko-KR" altLang="en-US" dirty="0"/>
              <a:t>관계</a:t>
            </a:r>
            <a:endParaRPr lang="en-US" altLang="ko-KR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AA2A509-711C-4BC1-BB0E-6B345940963B}"/>
              </a:ext>
            </a:extLst>
          </p:cNvPr>
          <p:cNvSpPr/>
          <p:nvPr/>
        </p:nvSpPr>
        <p:spPr>
          <a:xfrm>
            <a:off x="861678" y="3429000"/>
            <a:ext cx="888345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이주일</a:t>
            </a:r>
            <a:r>
              <a:rPr lang="en-US" altLang="ko-KR" dirty="0"/>
              <a:t>, </a:t>
            </a:r>
            <a:r>
              <a:rPr lang="ko-KR" altLang="en-US" dirty="0"/>
              <a:t>심순애 </a:t>
            </a:r>
            <a:r>
              <a:rPr lang="en-US" altLang="ko-KR" dirty="0"/>
              <a:t>= </a:t>
            </a:r>
            <a:r>
              <a:rPr lang="ko-KR" altLang="en-US" dirty="0" err="1"/>
              <a:t>어떤것</a:t>
            </a:r>
            <a:r>
              <a:rPr lang="ko-KR" altLang="en-US" dirty="0"/>
              <a:t> </a:t>
            </a:r>
            <a:r>
              <a:rPr lang="en-US" altLang="ko-KR" dirty="0"/>
              <a:t>, </a:t>
            </a:r>
            <a:r>
              <a:rPr lang="ko-KR" altLang="en-US" dirty="0" err="1"/>
              <a:t>엔터티</a:t>
            </a:r>
            <a:endParaRPr lang="en-US" altLang="ko-KR" dirty="0"/>
          </a:p>
          <a:p>
            <a:r>
              <a:rPr lang="ko-KR" altLang="en-US" dirty="0"/>
              <a:t>사랑하는 연인사이 </a:t>
            </a:r>
            <a:r>
              <a:rPr lang="en-US" altLang="ko-KR" dirty="0"/>
              <a:t>= </a:t>
            </a:r>
            <a:r>
              <a:rPr lang="ko-KR" altLang="en-US" dirty="0"/>
              <a:t>관계</a:t>
            </a:r>
            <a:endParaRPr lang="en-US" altLang="ko-KR" dirty="0"/>
          </a:p>
          <a:p>
            <a:r>
              <a:rPr lang="en-US" altLang="ko-KR" dirty="0"/>
              <a:t>180cm, </a:t>
            </a:r>
            <a:r>
              <a:rPr lang="ko-KR" altLang="en-US" dirty="0"/>
              <a:t>친절</a:t>
            </a:r>
            <a:r>
              <a:rPr lang="en-US" altLang="ko-KR" dirty="0"/>
              <a:t>, </a:t>
            </a:r>
            <a:r>
              <a:rPr lang="ko-KR" altLang="en-US" dirty="0"/>
              <a:t>세심</a:t>
            </a:r>
            <a:r>
              <a:rPr lang="en-US" altLang="ko-KR" dirty="0"/>
              <a:t>, </a:t>
            </a:r>
            <a:r>
              <a:rPr lang="ko-KR" altLang="en-US" dirty="0"/>
              <a:t>활달한 성격 </a:t>
            </a:r>
            <a:r>
              <a:rPr lang="en-US" altLang="ko-KR" dirty="0"/>
              <a:t>= </a:t>
            </a:r>
            <a:r>
              <a:rPr lang="ko-KR" altLang="en-US" dirty="0"/>
              <a:t>속성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3F32CB0-A092-4871-84D0-9710FAB3DA5F}"/>
              </a:ext>
            </a:extLst>
          </p:cNvPr>
          <p:cNvSpPr/>
          <p:nvPr/>
        </p:nvSpPr>
        <p:spPr>
          <a:xfrm>
            <a:off x="861677" y="2372144"/>
            <a:ext cx="1103398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ko-KR" altLang="en-US" dirty="0"/>
              <a:t>이주일과 심순애가 존재하고 둘 사이는 서로 사랑하는 연인사이다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이주일은 키가 </a:t>
            </a:r>
            <a:r>
              <a:rPr lang="en-US" altLang="ko-KR" dirty="0"/>
              <a:t>180cm</a:t>
            </a:r>
            <a:r>
              <a:rPr lang="ko-KR" altLang="en-US" dirty="0"/>
              <a:t>에 성격은 친절하고 심순애는 키가 </a:t>
            </a:r>
            <a:r>
              <a:rPr lang="en-US" altLang="ko-KR" dirty="0"/>
              <a:t>165cm</a:t>
            </a:r>
            <a:r>
              <a:rPr lang="ko-KR" altLang="en-US" dirty="0"/>
              <a:t>에 세심하며 활달한 성격을 가지고 있다</a:t>
            </a:r>
            <a:r>
              <a:rPr lang="en-US" altLang="ko-KR" dirty="0"/>
              <a:t>.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CADA61B-F5AF-4C52-B705-1B7F8D57885C}"/>
              </a:ext>
            </a:extLst>
          </p:cNvPr>
          <p:cNvSpPr/>
          <p:nvPr/>
        </p:nvSpPr>
        <p:spPr>
          <a:xfrm>
            <a:off x="861677" y="4762855"/>
            <a:ext cx="108646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자연계에 존재하는 모든 유형의 정보들을 세 가지 관점의 접근 방법을 통해 모델링을 진행하는 것이다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10958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4353DF9C-5D3D-405E-BC4C-17B3DEA2713F}"/>
              </a:ext>
            </a:extLst>
          </p:cNvPr>
          <p:cNvSpPr txBox="1"/>
          <p:nvPr/>
        </p:nvSpPr>
        <p:spPr>
          <a:xfrm>
            <a:off x="0" y="75414"/>
            <a:ext cx="3685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데이터 모델링의 이해관계자</a:t>
            </a:r>
            <a:endParaRPr lang="en-US" altLang="ko-KR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5435A7D-4F65-4606-9047-644F6D8A014F}"/>
              </a:ext>
            </a:extLst>
          </p:cNvPr>
          <p:cNvSpPr/>
          <p:nvPr/>
        </p:nvSpPr>
        <p:spPr>
          <a:xfrm>
            <a:off x="861678" y="831210"/>
            <a:ext cx="88834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이해관계자의 데이터 모델링 중요성 인식</a:t>
            </a:r>
            <a:endParaRPr lang="en-US" altLang="ko-KR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AA2A509-711C-4BC1-BB0E-6B345940963B}"/>
              </a:ext>
            </a:extLst>
          </p:cNvPr>
          <p:cNvSpPr/>
          <p:nvPr/>
        </p:nvSpPr>
        <p:spPr>
          <a:xfrm>
            <a:off x="1191878" y="1871638"/>
            <a:ext cx="888345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모든 </a:t>
            </a:r>
            <a:r>
              <a:rPr lang="en-US" altLang="ko-KR" dirty="0"/>
              <a:t>IT </a:t>
            </a:r>
            <a:r>
              <a:rPr lang="ko-KR" altLang="en-US" dirty="0"/>
              <a:t>기술자</a:t>
            </a:r>
            <a:endParaRPr lang="en-US" altLang="ko-KR" dirty="0"/>
          </a:p>
          <a:p>
            <a:r>
              <a:rPr lang="ko-KR" altLang="en-US" dirty="0"/>
              <a:t>해당 업무에서 정보화를 추진하는 사람들</a:t>
            </a:r>
            <a:r>
              <a:rPr lang="en-US" altLang="ko-KR" dirty="0"/>
              <a:t>(</a:t>
            </a:r>
            <a:r>
              <a:rPr lang="ko-KR" altLang="en-US" dirty="0"/>
              <a:t>비</a:t>
            </a:r>
            <a:r>
              <a:rPr lang="en-US" altLang="ko-KR" dirty="0"/>
              <a:t>IT</a:t>
            </a:r>
            <a:r>
              <a:rPr lang="ko-KR" altLang="en-US" dirty="0"/>
              <a:t>포함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3F32CB0-A092-4871-84D0-9710FAB3DA5F}"/>
              </a:ext>
            </a:extLst>
          </p:cNvPr>
          <p:cNvSpPr/>
          <p:nvPr/>
        </p:nvSpPr>
        <p:spPr>
          <a:xfrm>
            <a:off x="861677" y="1448814"/>
            <a:ext cx="110339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데이터 모델링의 이해관계자</a:t>
            </a:r>
            <a:endParaRPr lang="en-US" altLang="ko-KR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C075645-6AF9-4E6A-A268-A52EF7AF7893}"/>
              </a:ext>
            </a:extLst>
          </p:cNvPr>
          <p:cNvSpPr/>
          <p:nvPr/>
        </p:nvSpPr>
        <p:spPr>
          <a:xfrm>
            <a:off x="4648200" y="4191000"/>
            <a:ext cx="1752600" cy="8974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데이터 모델링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기술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ko-KR" altLang="en-US" dirty="0">
                <a:solidFill>
                  <a:schemeClr val="tx1"/>
                </a:solidFill>
              </a:rPr>
              <a:t>이해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D40C391-AAC2-4928-9FB7-43725D96F6A8}"/>
              </a:ext>
            </a:extLst>
          </p:cNvPr>
          <p:cNvSpPr/>
          <p:nvPr/>
        </p:nvSpPr>
        <p:spPr>
          <a:xfrm>
            <a:off x="4626071" y="2980266"/>
            <a:ext cx="1752600" cy="8974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DBA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207B7CE-EAD4-45FC-944F-6FE9B68A4953}"/>
              </a:ext>
            </a:extLst>
          </p:cNvPr>
          <p:cNvSpPr/>
          <p:nvPr/>
        </p:nvSpPr>
        <p:spPr>
          <a:xfrm>
            <a:off x="6678257" y="4190999"/>
            <a:ext cx="1901728" cy="8974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현업업무전문가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5F5E2F8-5A42-4598-8FA8-EF7B5C38F7AD}"/>
              </a:ext>
            </a:extLst>
          </p:cNvPr>
          <p:cNvSpPr/>
          <p:nvPr/>
        </p:nvSpPr>
        <p:spPr>
          <a:xfrm>
            <a:off x="2496705" y="4190999"/>
            <a:ext cx="1901728" cy="8974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프로젝트 개발자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A2A268D-7910-48D3-BCE4-90B2D7F9C6FE}"/>
              </a:ext>
            </a:extLst>
          </p:cNvPr>
          <p:cNvSpPr/>
          <p:nvPr/>
        </p:nvSpPr>
        <p:spPr>
          <a:xfrm>
            <a:off x="4648200" y="5469469"/>
            <a:ext cx="1752600" cy="8974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전문 </a:t>
            </a:r>
            <a:r>
              <a:rPr lang="ko-KR" altLang="en-US" dirty="0" err="1">
                <a:solidFill>
                  <a:schemeClr val="tx1"/>
                </a:solidFill>
              </a:rPr>
              <a:t>모델러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02FBC958-F427-4129-91FD-FBF323A109EC}"/>
              </a:ext>
            </a:extLst>
          </p:cNvPr>
          <p:cNvCxnSpPr>
            <a:cxnSpLocks/>
          </p:cNvCxnSpPr>
          <p:nvPr/>
        </p:nvCxnSpPr>
        <p:spPr>
          <a:xfrm flipH="1">
            <a:off x="6429452" y="4630553"/>
            <a:ext cx="22015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AE6AE628-C679-466E-A4AE-EE0203100B35}"/>
              </a:ext>
            </a:extLst>
          </p:cNvPr>
          <p:cNvCxnSpPr>
            <a:cxnSpLocks/>
          </p:cNvCxnSpPr>
          <p:nvPr/>
        </p:nvCxnSpPr>
        <p:spPr>
          <a:xfrm>
            <a:off x="4445018" y="4639732"/>
            <a:ext cx="18105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AE05320C-917A-4DCA-9369-6A4097E33471}"/>
              </a:ext>
            </a:extLst>
          </p:cNvPr>
          <p:cNvCxnSpPr>
            <a:cxnSpLocks/>
          </p:cNvCxnSpPr>
          <p:nvPr/>
        </p:nvCxnSpPr>
        <p:spPr>
          <a:xfrm>
            <a:off x="5492960" y="3920068"/>
            <a:ext cx="0" cy="2116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0F39B32F-CAD5-46EE-880C-C2B67A948254}"/>
              </a:ext>
            </a:extLst>
          </p:cNvPr>
          <p:cNvCxnSpPr>
            <a:cxnSpLocks/>
          </p:cNvCxnSpPr>
          <p:nvPr/>
        </p:nvCxnSpPr>
        <p:spPr>
          <a:xfrm flipV="1">
            <a:off x="5487765" y="5160434"/>
            <a:ext cx="0" cy="2412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5C10FF6-46AF-4E3E-A7AB-0068D3D82840}"/>
              </a:ext>
            </a:extLst>
          </p:cNvPr>
          <p:cNvSpPr/>
          <p:nvPr/>
        </p:nvSpPr>
        <p:spPr>
          <a:xfrm>
            <a:off x="6747935" y="5141313"/>
            <a:ext cx="24383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/>
              <a:t>이해할 수 있는 수준</a:t>
            </a:r>
            <a:endParaRPr lang="en-US" altLang="ko-KR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D60203D-A32E-4756-B9B4-99EC770DDB6C}"/>
              </a:ext>
            </a:extLst>
          </p:cNvPr>
          <p:cNvSpPr/>
          <p:nvPr/>
        </p:nvSpPr>
        <p:spPr>
          <a:xfrm>
            <a:off x="2530314" y="5088466"/>
            <a:ext cx="15515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/>
              <a:t>가장 중요함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773478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4353DF9C-5D3D-405E-BC4C-17B3DEA2713F}"/>
              </a:ext>
            </a:extLst>
          </p:cNvPr>
          <p:cNvSpPr txBox="1"/>
          <p:nvPr/>
        </p:nvSpPr>
        <p:spPr>
          <a:xfrm>
            <a:off x="-1" y="75414"/>
            <a:ext cx="3979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데이터 모델의 표기법인 </a:t>
            </a:r>
            <a:r>
              <a:rPr lang="en-US" altLang="ko-KR" dirty="0"/>
              <a:t>ERD</a:t>
            </a:r>
            <a:r>
              <a:rPr lang="ko-KR" altLang="en-US" dirty="0"/>
              <a:t>의 이해</a:t>
            </a:r>
            <a:endParaRPr lang="en-US" altLang="ko-KR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5435A7D-4F65-4606-9047-644F6D8A014F}"/>
              </a:ext>
            </a:extLst>
          </p:cNvPr>
          <p:cNvSpPr/>
          <p:nvPr/>
        </p:nvSpPr>
        <p:spPr>
          <a:xfrm>
            <a:off x="293192" y="498238"/>
            <a:ext cx="22371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/>
              <a:t>데이터 모델 표기법</a:t>
            </a:r>
            <a:endParaRPr lang="en-US" altLang="ko-KR" dirty="0"/>
          </a:p>
        </p:txBody>
      </p:sp>
      <p:pic>
        <p:nvPicPr>
          <p:cNvPr id="1026" name="Picture 2" descr="http://cfile30.uf.tistory.com/image/255C553555C1686228A6E6">
            <a:extLst>
              <a:ext uri="{FF2B5EF4-FFF2-40B4-BE49-F238E27FC236}">
                <a16:creationId xmlns:a16="http://schemas.microsoft.com/office/drawing/2014/main" id="{16D8890F-C331-4E76-AC01-E3457C5FBA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5300" y="921062"/>
            <a:ext cx="5715000" cy="5514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5D0B45E-DBD5-428B-9753-43AC9178A3DB}"/>
              </a:ext>
            </a:extLst>
          </p:cNvPr>
          <p:cNvSpPr txBox="1"/>
          <p:nvPr/>
        </p:nvSpPr>
        <p:spPr>
          <a:xfrm>
            <a:off x="7958667" y="1676400"/>
            <a:ext cx="37168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DAP </a:t>
            </a:r>
            <a:r>
              <a:rPr lang="ko-KR" altLang="en-US" dirty="0"/>
              <a:t>자격에서 </a:t>
            </a:r>
            <a:r>
              <a:rPr lang="en-US" altLang="ko-KR" dirty="0"/>
              <a:t>Barker </a:t>
            </a:r>
            <a:r>
              <a:rPr lang="ko-KR" altLang="en-US" dirty="0"/>
              <a:t>표기법 사용</a:t>
            </a:r>
            <a:endParaRPr lang="en-US" altLang="ko-KR" dirty="0"/>
          </a:p>
          <a:p>
            <a:r>
              <a:rPr lang="ko-KR" altLang="en-US" dirty="0"/>
              <a:t>책에서는 </a:t>
            </a:r>
            <a:r>
              <a:rPr lang="en-US" altLang="ko-KR" dirty="0"/>
              <a:t>IE/Barker </a:t>
            </a:r>
            <a:r>
              <a:rPr lang="ko-KR" altLang="en-US" dirty="0"/>
              <a:t>모두 적용</a:t>
            </a:r>
          </a:p>
        </p:txBody>
      </p:sp>
    </p:spTree>
    <p:extLst>
      <p:ext uri="{BB962C8B-B14F-4D97-AF65-F5344CB8AC3E}">
        <p14:creationId xmlns:p14="http://schemas.microsoft.com/office/powerpoint/2010/main" val="23018277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4353DF9C-5D3D-405E-BC4C-17B3DEA2713F}"/>
              </a:ext>
            </a:extLst>
          </p:cNvPr>
          <p:cNvSpPr txBox="1"/>
          <p:nvPr/>
        </p:nvSpPr>
        <p:spPr>
          <a:xfrm>
            <a:off x="-1" y="75414"/>
            <a:ext cx="3979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데이터 모델의 표기법인 </a:t>
            </a:r>
            <a:r>
              <a:rPr lang="en-US" altLang="ko-KR" dirty="0"/>
              <a:t>ERD</a:t>
            </a:r>
            <a:r>
              <a:rPr lang="ko-KR" altLang="en-US" dirty="0"/>
              <a:t>의 이해</a:t>
            </a:r>
            <a:endParaRPr lang="en-US" altLang="ko-KR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5435A7D-4F65-4606-9047-644F6D8A014F}"/>
              </a:ext>
            </a:extLst>
          </p:cNvPr>
          <p:cNvSpPr/>
          <p:nvPr/>
        </p:nvSpPr>
        <p:spPr>
          <a:xfrm>
            <a:off x="293191" y="498238"/>
            <a:ext cx="45243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ERD </a:t>
            </a:r>
            <a:r>
              <a:rPr lang="ko-KR" altLang="en-US" dirty="0"/>
              <a:t>표기법을 이용하여 모델링 하는 방법</a:t>
            </a:r>
            <a:endParaRPr lang="en-US" altLang="ko-K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2827010-6BB0-42FB-8DEF-24C4633F979C}"/>
              </a:ext>
            </a:extLst>
          </p:cNvPr>
          <p:cNvSpPr txBox="1"/>
          <p:nvPr/>
        </p:nvSpPr>
        <p:spPr>
          <a:xfrm>
            <a:off x="533400" y="1244600"/>
            <a:ext cx="938953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altLang="ko-KR" dirty="0"/>
              <a:t>ERD </a:t>
            </a:r>
            <a:r>
              <a:rPr lang="ko-KR" altLang="en-US" dirty="0"/>
              <a:t>작업순서</a:t>
            </a:r>
            <a:endParaRPr lang="en-US" altLang="ko-KR" dirty="0"/>
          </a:p>
          <a:p>
            <a:pPr marL="342900" indent="-342900">
              <a:buAutoNum type="arabicParenR"/>
            </a:pPr>
            <a:endParaRPr lang="en-US" altLang="ko-KR" dirty="0"/>
          </a:p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①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엔터티를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그린다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=&gt;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②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엔터티를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적절하게 배치한다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③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엔터티간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관계를 설정한다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=&gt;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④ 관계명을 기술한다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⑤ 관계의 참여도를 기술한다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=&gt;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⑥ 관계의 필수여부를 기술한다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75F625-D8ED-49B7-A1FD-ABA792D51636}"/>
              </a:ext>
            </a:extLst>
          </p:cNvPr>
          <p:cNvSpPr txBox="1"/>
          <p:nvPr/>
        </p:nvSpPr>
        <p:spPr>
          <a:xfrm>
            <a:off x="533399" y="3318933"/>
            <a:ext cx="108966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2) </a:t>
            </a:r>
            <a:r>
              <a:rPr lang="ko-KR" altLang="en-US" dirty="0" err="1"/>
              <a:t>엔터티</a:t>
            </a:r>
            <a:r>
              <a:rPr lang="ko-KR" altLang="en-US" dirty="0"/>
              <a:t> 배치</a:t>
            </a:r>
            <a:endParaRPr lang="en-US" altLang="ko-KR" dirty="0"/>
          </a:p>
          <a:p>
            <a:pPr marL="342900" indent="-342900">
              <a:buAutoNum type="arabicParenR"/>
            </a:pPr>
            <a:endParaRPr lang="en-US" altLang="ko-KR" dirty="0"/>
          </a:p>
          <a:p>
            <a:r>
              <a:rPr lang="ko-KR" altLang="en-US" dirty="0"/>
              <a:t>가장 중요한 </a:t>
            </a:r>
            <a:r>
              <a:rPr lang="ko-KR" altLang="en-US" dirty="0" err="1"/>
              <a:t>엔터티를</a:t>
            </a:r>
            <a:r>
              <a:rPr lang="ko-KR" altLang="en-US" dirty="0"/>
              <a:t> 왼쪽상단에 배치하고</a:t>
            </a:r>
            <a:r>
              <a:rPr lang="en-US" altLang="ko-KR" dirty="0"/>
              <a:t>,  </a:t>
            </a:r>
            <a:r>
              <a:rPr lang="ko-KR" altLang="en-US" dirty="0"/>
              <a:t>이것을 중심으로 다른 </a:t>
            </a:r>
            <a:r>
              <a:rPr lang="ko-KR" altLang="en-US" dirty="0" err="1"/>
              <a:t>엔터티를</a:t>
            </a:r>
            <a:r>
              <a:rPr lang="ko-KR" altLang="en-US" dirty="0"/>
              <a:t> 나열하면서 전개한다</a:t>
            </a:r>
            <a:r>
              <a:rPr lang="en-US" altLang="ko-KR" dirty="0"/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CA4A9B-1865-4E45-802A-BF4865F17C33}"/>
              </a:ext>
            </a:extLst>
          </p:cNvPr>
          <p:cNvSpPr txBox="1"/>
          <p:nvPr/>
        </p:nvSpPr>
        <p:spPr>
          <a:xfrm>
            <a:off x="533399" y="4969933"/>
            <a:ext cx="108966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3) ERD</a:t>
            </a:r>
            <a:r>
              <a:rPr lang="ko-KR" altLang="en-US" dirty="0"/>
              <a:t> 관계의 연결</a:t>
            </a:r>
            <a:endParaRPr lang="en-US" altLang="ko-KR" dirty="0"/>
          </a:p>
          <a:p>
            <a:pPr marL="342900" indent="-342900">
              <a:buAutoNum type="arabicParenR"/>
            </a:pPr>
            <a:endParaRPr lang="en-US" altLang="ko-KR" dirty="0"/>
          </a:p>
          <a:p>
            <a:r>
              <a:rPr lang="ko-KR" altLang="en-US" dirty="0"/>
              <a:t>초기에는 모두 </a:t>
            </a:r>
            <a:r>
              <a:rPr lang="en-US" altLang="ko-KR" dirty="0"/>
              <a:t>Primary Key</a:t>
            </a:r>
            <a:r>
              <a:rPr lang="ko-KR" altLang="en-US" dirty="0"/>
              <a:t>로 속성이 상속되는 식별자 관계를 설정하도록 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중복되는 관계가 발생되지 않도록 하고 </a:t>
            </a:r>
            <a:r>
              <a:rPr lang="en-US" altLang="ko-KR" dirty="0"/>
              <a:t>Circle </a:t>
            </a:r>
            <a:r>
              <a:rPr lang="ko-KR" altLang="en-US" dirty="0"/>
              <a:t>관계도 발생하지 않도록 유의하여 작성하도록 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703535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4353DF9C-5D3D-405E-BC4C-17B3DEA2713F}"/>
              </a:ext>
            </a:extLst>
          </p:cNvPr>
          <p:cNvSpPr txBox="1"/>
          <p:nvPr/>
        </p:nvSpPr>
        <p:spPr>
          <a:xfrm>
            <a:off x="-1" y="75414"/>
            <a:ext cx="3979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데이터 모델의 표기법인 </a:t>
            </a:r>
            <a:r>
              <a:rPr lang="en-US" altLang="ko-KR" dirty="0"/>
              <a:t>ERD</a:t>
            </a:r>
            <a:r>
              <a:rPr lang="ko-KR" altLang="en-US" dirty="0"/>
              <a:t>의 이해</a:t>
            </a:r>
            <a:endParaRPr lang="en-US" altLang="ko-KR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5435A7D-4F65-4606-9047-644F6D8A014F}"/>
              </a:ext>
            </a:extLst>
          </p:cNvPr>
          <p:cNvSpPr/>
          <p:nvPr/>
        </p:nvSpPr>
        <p:spPr>
          <a:xfrm>
            <a:off x="293191" y="498238"/>
            <a:ext cx="45243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ERD </a:t>
            </a:r>
            <a:r>
              <a:rPr lang="ko-KR" altLang="en-US" dirty="0"/>
              <a:t>표기법을 이용하여 모델링 하는 방법</a:t>
            </a:r>
            <a:endParaRPr lang="en-US" altLang="ko-K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2827010-6BB0-42FB-8DEF-24C4633F979C}"/>
              </a:ext>
            </a:extLst>
          </p:cNvPr>
          <p:cNvSpPr txBox="1"/>
          <p:nvPr/>
        </p:nvSpPr>
        <p:spPr>
          <a:xfrm>
            <a:off x="533400" y="1813851"/>
            <a:ext cx="107526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4) ERD </a:t>
            </a:r>
            <a:r>
              <a:rPr lang="ko-KR" altLang="en-US" dirty="0" err="1"/>
              <a:t>관계명</a:t>
            </a:r>
            <a:r>
              <a:rPr lang="ko-KR" altLang="en-US" dirty="0"/>
              <a:t> 표시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관계설정이 완료되면 연결된 관계에 관계이름을 부여하도록 한다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관계이름은 현재형을 사용하고 지나치게 포괄적인 용어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예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가진다 등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는 사용하지 않도록 한다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751795-0FD8-44FC-8CAD-9F142DE15D52}"/>
              </a:ext>
            </a:extLst>
          </p:cNvPr>
          <p:cNvSpPr txBox="1"/>
          <p:nvPr/>
        </p:nvSpPr>
        <p:spPr>
          <a:xfrm>
            <a:off x="533400" y="3683463"/>
            <a:ext cx="109558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5) ERD </a:t>
            </a:r>
            <a:r>
              <a:rPr lang="ko-KR" altLang="en-US" dirty="0"/>
              <a:t>관계 </a:t>
            </a:r>
            <a:r>
              <a:rPr lang="ko-KR" altLang="en-US" dirty="0" err="1"/>
              <a:t>관계차수와</a:t>
            </a:r>
            <a:r>
              <a:rPr lang="ko-KR" altLang="en-US" dirty="0"/>
              <a:t> </a:t>
            </a:r>
            <a:r>
              <a:rPr lang="ko-KR" altLang="en-US" dirty="0" err="1"/>
              <a:t>선택성</a:t>
            </a:r>
            <a:r>
              <a:rPr lang="ko-KR" altLang="en-US" dirty="0"/>
              <a:t> 표시</a:t>
            </a:r>
            <a:endParaRPr lang="en-US" altLang="ko-KR" dirty="0"/>
          </a:p>
          <a:p>
            <a:r>
              <a:rPr lang="ko-KR" altLang="en-US" dirty="0" err="1"/>
              <a:t>관계차수를</a:t>
            </a:r>
            <a:r>
              <a:rPr lang="ko-KR" altLang="en-US" dirty="0"/>
              <a:t> 표현한다</a:t>
            </a:r>
            <a:r>
              <a:rPr lang="en-US" altLang="ko-KR" dirty="0"/>
              <a:t>. IE </a:t>
            </a:r>
            <a:r>
              <a:rPr lang="ko-KR" altLang="en-US" dirty="0"/>
              <a:t>하나의</a:t>
            </a:r>
            <a:r>
              <a:rPr lang="en-US" altLang="ko-KR" dirty="0"/>
              <a:t> </a:t>
            </a:r>
            <a:r>
              <a:rPr lang="ko-KR" altLang="en-US" dirty="0"/>
              <a:t>관계는 실선으로 표기하고</a:t>
            </a:r>
            <a:r>
              <a:rPr lang="en-US" altLang="ko-KR" dirty="0"/>
              <a:t>, Barker </a:t>
            </a:r>
            <a:r>
              <a:rPr lang="ko-KR" altLang="en-US" dirty="0"/>
              <a:t>표기는 점선과 실선을 혼합 표기한다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972060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4353DF9C-5D3D-405E-BC4C-17B3DEA2713F}"/>
              </a:ext>
            </a:extLst>
          </p:cNvPr>
          <p:cNvSpPr txBox="1"/>
          <p:nvPr/>
        </p:nvSpPr>
        <p:spPr>
          <a:xfrm>
            <a:off x="-1" y="75414"/>
            <a:ext cx="3979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좋은 데이터 모델의 요소</a:t>
            </a:r>
            <a:endParaRPr lang="en-US" altLang="ko-KR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5435A7D-4F65-4606-9047-644F6D8A014F}"/>
              </a:ext>
            </a:extLst>
          </p:cNvPr>
          <p:cNvSpPr/>
          <p:nvPr/>
        </p:nvSpPr>
        <p:spPr>
          <a:xfrm>
            <a:off x="259324" y="1548105"/>
            <a:ext cx="45243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완전성</a:t>
            </a:r>
            <a:r>
              <a:rPr lang="en-US" altLang="ko-KR" dirty="0"/>
              <a:t>(Completeness)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2827010-6BB0-42FB-8DEF-24C4633F979C}"/>
              </a:ext>
            </a:extLst>
          </p:cNvPr>
          <p:cNvSpPr txBox="1"/>
          <p:nvPr/>
        </p:nvSpPr>
        <p:spPr>
          <a:xfrm>
            <a:off x="364066" y="1979229"/>
            <a:ext cx="10752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업무에 필요한 모든 데이터가 데이터 모델에 정의되어 있어야 한다</a:t>
            </a:r>
            <a:r>
              <a:rPr lang="en-US" altLang="ko-KR" dirty="0"/>
              <a:t>.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5FDE8EC-A8A0-43B3-ADBD-CC02FD8979E0}"/>
              </a:ext>
            </a:extLst>
          </p:cNvPr>
          <p:cNvSpPr/>
          <p:nvPr/>
        </p:nvSpPr>
        <p:spPr>
          <a:xfrm>
            <a:off x="259324" y="2709593"/>
            <a:ext cx="45243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중복배제</a:t>
            </a:r>
            <a:r>
              <a:rPr lang="en-US" altLang="ko-KR" dirty="0"/>
              <a:t>(Non-Redundancy)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B6D865-7F4D-40F3-86F2-A7066FFFE6A8}"/>
              </a:ext>
            </a:extLst>
          </p:cNvPr>
          <p:cNvSpPr txBox="1"/>
          <p:nvPr/>
        </p:nvSpPr>
        <p:spPr>
          <a:xfrm>
            <a:off x="364066" y="3140717"/>
            <a:ext cx="10752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하나의</a:t>
            </a:r>
            <a:r>
              <a:rPr lang="en-US" altLang="ko-KR" dirty="0"/>
              <a:t> </a:t>
            </a:r>
            <a:r>
              <a:rPr lang="ko-KR" altLang="en-US" dirty="0"/>
              <a:t>데이터베이스 내에 동일한 사실은 반드시 한 번만 기록하여야 한다</a:t>
            </a:r>
            <a:r>
              <a:rPr lang="en-US" altLang="ko-KR" dirty="0"/>
              <a:t>.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F541C4B-D908-41E7-AEA1-2EF3FFA46F40}"/>
              </a:ext>
            </a:extLst>
          </p:cNvPr>
          <p:cNvSpPr/>
          <p:nvPr/>
        </p:nvSpPr>
        <p:spPr>
          <a:xfrm>
            <a:off x="259324" y="3871081"/>
            <a:ext cx="45243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업무규칙</a:t>
            </a:r>
            <a:r>
              <a:rPr lang="en-US" altLang="ko-KR" dirty="0"/>
              <a:t>(Business Rules)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575A13-11FD-41F4-9023-F47B29799718}"/>
              </a:ext>
            </a:extLst>
          </p:cNvPr>
          <p:cNvSpPr txBox="1"/>
          <p:nvPr/>
        </p:nvSpPr>
        <p:spPr>
          <a:xfrm>
            <a:off x="364066" y="4302205"/>
            <a:ext cx="107526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데이터</a:t>
            </a:r>
            <a:r>
              <a:rPr lang="en-US" altLang="ko-KR" dirty="0"/>
              <a:t> </a:t>
            </a:r>
            <a:r>
              <a:rPr lang="ko-KR" altLang="en-US" dirty="0"/>
              <a:t>모델링 과정에서 도출되고 규명되는 수많은 업무규칙을 데이터 모델에 표현하고</a:t>
            </a:r>
            <a:endParaRPr lang="en-US" altLang="ko-KR" dirty="0"/>
          </a:p>
          <a:p>
            <a:r>
              <a:rPr lang="ko-KR" altLang="en-US" dirty="0"/>
              <a:t>해당 데이터 모델을 활용하는 모든 사용자가 공유할 수 있도록 제공하는 것이 중요하다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039753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4353DF9C-5D3D-405E-BC4C-17B3DEA2713F}"/>
              </a:ext>
            </a:extLst>
          </p:cNvPr>
          <p:cNvSpPr txBox="1"/>
          <p:nvPr/>
        </p:nvSpPr>
        <p:spPr>
          <a:xfrm>
            <a:off x="-1" y="75414"/>
            <a:ext cx="3979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좋은 데이터 모델의 요소</a:t>
            </a:r>
            <a:endParaRPr lang="en-US" altLang="ko-KR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619A71F-E4A7-477B-8B4B-C8AFCD0B34DC}"/>
              </a:ext>
            </a:extLst>
          </p:cNvPr>
          <p:cNvSpPr/>
          <p:nvPr/>
        </p:nvSpPr>
        <p:spPr>
          <a:xfrm>
            <a:off x="242391" y="1457234"/>
            <a:ext cx="45243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데이터 재사용</a:t>
            </a:r>
            <a:r>
              <a:rPr lang="en-US" altLang="ko-KR" dirty="0"/>
              <a:t>(Data Reusability)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EC69D12-0D94-4885-AE4C-EE878B5EB3D6}"/>
              </a:ext>
            </a:extLst>
          </p:cNvPr>
          <p:cNvSpPr txBox="1"/>
          <p:nvPr/>
        </p:nvSpPr>
        <p:spPr>
          <a:xfrm>
            <a:off x="347133" y="1888358"/>
            <a:ext cx="10752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데이터의</a:t>
            </a:r>
            <a:r>
              <a:rPr lang="en-US" altLang="ko-KR" dirty="0"/>
              <a:t> </a:t>
            </a:r>
            <a:r>
              <a:rPr lang="ko-KR" altLang="en-US" dirty="0"/>
              <a:t>통합성과 독립성에 대해 충분히 고려하여 데이터의 재사용성을 향상시킨다</a:t>
            </a:r>
            <a:r>
              <a:rPr lang="en-US" altLang="ko-KR" dirty="0"/>
              <a:t>.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6CB1C36-18F8-48E6-8F04-EAAEED2FB258}"/>
              </a:ext>
            </a:extLst>
          </p:cNvPr>
          <p:cNvSpPr/>
          <p:nvPr/>
        </p:nvSpPr>
        <p:spPr>
          <a:xfrm>
            <a:off x="242391" y="2618722"/>
            <a:ext cx="45243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의사소통</a:t>
            </a:r>
            <a:r>
              <a:rPr lang="en-US" altLang="ko-KR" dirty="0"/>
              <a:t>(Communication)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DFF0619-0D36-4BA6-A0D5-29813DF46648}"/>
              </a:ext>
            </a:extLst>
          </p:cNvPr>
          <p:cNvSpPr txBox="1"/>
          <p:nvPr/>
        </p:nvSpPr>
        <p:spPr>
          <a:xfrm>
            <a:off x="347133" y="3049846"/>
            <a:ext cx="107526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많은</a:t>
            </a:r>
            <a:r>
              <a:rPr lang="en-US" altLang="ko-KR" dirty="0"/>
              <a:t> </a:t>
            </a:r>
            <a:r>
              <a:rPr lang="ko-KR" altLang="en-US" dirty="0"/>
              <a:t>업무 규칙들을 해당 정보시스템을 운용</a:t>
            </a:r>
            <a:r>
              <a:rPr lang="en-US" altLang="ko-KR" dirty="0"/>
              <a:t>, </a:t>
            </a:r>
            <a:r>
              <a:rPr lang="ko-KR" altLang="en-US" dirty="0"/>
              <a:t>관리하는 많은 관련자들이 설계자가 정의한 업무 규칙들을 동일한 의미로 받아들이고 정보시스템을 활용할 수 있게 하는</a:t>
            </a:r>
            <a:r>
              <a:rPr lang="en-US" altLang="ko-KR" dirty="0"/>
              <a:t>, </a:t>
            </a:r>
            <a:r>
              <a:rPr lang="ko-KR" altLang="en-US" dirty="0"/>
              <a:t>데이터 모델이 진정한 의사소통의 도구로 역할을 한다</a:t>
            </a:r>
            <a:r>
              <a:rPr lang="en-US" altLang="ko-KR" dirty="0"/>
              <a:t>.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D55EC32-2020-4638-8227-78680A5711C8}"/>
              </a:ext>
            </a:extLst>
          </p:cNvPr>
          <p:cNvSpPr/>
          <p:nvPr/>
        </p:nvSpPr>
        <p:spPr>
          <a:xfrm>
            <a:off x="242391" y="4334208"/>
            <a:ext cx="45243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통합성</a:t>
            </a:r>
            <a:r>
              <a:rPr lang="en-US" altLang="ko-KR" dirty="0"/>
              <a:t>(Integration)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261BD61-B196-4E5C-BA27-BF8679BE5B4B}"/>
              </a:ext>
            </a:extLst>
          </p:cNvPr>
          <p:cNvSpPr txBox="1"/>
          <p:nvPr/>
        </p:nvSpPr>
        <p:spPr>
          <a:xfrm>
            <a:off x="347133" y="4765332"/>
            <a:ext cx="107526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바람직한</a:t>
            </a:r>
            <a:r>
              <a:rPr lang="en-US" altLang="ko-KR" dirty="0"/>
              <a:t> </a:t>
            </a:r>
            <a:r>
              <a:rPr lang="ko-KR" altLang="en-US" dirty="0"/>
              <a:t>데이터 구조의 형태는 동일한 데이터는 조직의 전체에서 한번 만 정의되고 이를 여러 다른 영역에서 참조</a:t>
            </a:r>
            <a:r>
              <a:rPr lang="en-US" altLang="ko-KR" dirty="0"/>
              <a:t>, </a:t>
            </a:r>
            <a:r>
              <a:rPr lang="ko-KR" altLang="en-US" dirty="0"/>
              <a:t>활용하는 것이다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216531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4353DF9C-5D3D-405E-BC4C-17B3DEA2713F}"/>
              </a:ext>
            </a:extLst>
          </p:cNvPr>
          <p:cNvSpPr txBox="1"/>
          <p:nvPr/>
        </p:nvSpPr>
        <p:spPr>
          <a:xfrm>
            <a:off x="-1" y="75414"/>
            <a:ext cx="3979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엔터티</a:t>
            </a:r>
            <a:r>
              <a:rPr lang="en-US" altLang="ko-KR" dirty="0"/>
              <a:t>(Entity)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619A71F-E4A7-477B-8B4B-C8AFCD0B34DC}"/>
              </a:ext>
            </a:extLst>
          </p:cNvPr>
          <p:cNvSpPr/>
          <p:nvPr/>
        </p:nvSpPr>
        <p:spPr>
          <a:xfrm>
            <a:off x="140791" y="570829"/>
            <a:ext cx="45243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/>
              <a:t>엔터티의</a:t>
            </a:r>
            <a:r>
              <a:rPr lang="en-US" altLang="ko-KR" dirty="0"/>
              <a:t> </a:t>
            </a:r>
            <a:r>
              <a:rPr lang="ko-KR" altLang="en-US" dirty="0"/>
              <a:t>개념</a:t>
            </a:r>
            <a:endParaRPr lang="en-US" altLang="ko-K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EC69D12-0D94-4885-AE4C-EE878B5EB3D6}"/>
              </a:ext>
            </a:extLst>
          </p:cNvPr>
          <p:cNvSpPr txBox="1"/>
          <p:nvPr/>
        </p:nvSpPr>
        <p:spPr>
          <a:xfrm>
            <a:off x="279399" y="1083469"/>
            <a:ext cx="1075266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유명</a:t>
            </a:r>
            <a:r>
              <a:rPr lang="en-US" altLang="ko-KR" dirty="0"/>
              <a:t> </a:t>
            </a:r>
            <a:r>
              <a:rPr lang="ko-KR" altLang="en-US" dirty="0"/>
              <a:t>명사들의 말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변별할 수 있는 사물 </a:t>
            </a:r>
            <a:r>
              <a:rPr lang="en-US" altLang="ko-KR" dirty="0"/>
              <a:t>– Peter </a:t>
            </a:r>
            <a:r>
              <a:rPr lang="en-US" altLang="ko-KR" dirty="0" err="1"/>
              <a:t>chen</a:t>
            </a:r>
            <a:r>
              <a:rPr lang="en-US" altLang="ko-KR" dirty="0"/>
              <a:t>(1976)</a:t>
            </a:r>
          </a:p>
          <a:p>
            <a:r>
              <a:rPr lang="ko-KR" altLang="en-US" dirty="0"/>
              <a:t>데이터베이스</a:t>
            </a:r>
            <a:r>
              <a:rPr lang="en-US" altLang="ko-KR" dirty="0"/>
              <a:t> </a:t>
            </a:r>
            <a:r>
              <a:rPr lang="ko-KR" altLang="en-US" dirty="0"/>
              <a:t>내에서 변별 가능한 객체  </a:t>
            </a:r>
            <a:r>
              <a:rPr lang="en-US" altLang="ko-KR" dirty="0"/>
              <a:t>– C.J Date(1986)</a:t>
            </a:r>
          </a:p>
          <a:p>
            <a:r>
              <a:rPr lang="ko-KR" altLang="en-US" dirty="0"/>
              <a:t>정보를</a:t>
            </a:r>
            <a:r>
              <a:rPr lang="en-US" altLang="ko-KR" dirty="0"/>
              <a:t> </a:t>
            </a:r>
            <a:r>
              <a:rPr lang="ko-KR" altLang="en-US" dirty="0"/>
              <a:t>저장할 수 있는 어떤 것 </a:t>
            </a:r>
            <a:r>
              <a:rPr lang="en-US" altLang="ko-KR" dirty="0"/>
              <a:t>– James</a:t>
            </a:r>
            <a:r>
              <a:rPr lang="ko-KR" altLang="en-US" dirty="0"/>
              <a:t> </a:t>
            </a:r>
            <a:r>
              <a:rPr lang="en-US" altLang="ko-KR" dirty="0"/>
              <a:t>Martin</a:t>
            </a:r>
            <a:r>
              <a:rPr lang="ko-KR" altLang="en-US" dirty="0"/>
              <a:t> </a:t>
            </a:r>
            <a:r>
              <a:rPr lang="en-US" altLang="ko-KR" dirty="0"/>
              <a:t>(1989)</a:t>
            </a:r>
          </a:p>
          <a:p>
            <a:r>
              <a:rPr lang="ko-KR" altLang="en-US" dirty="0"/>
              <a:t>정보가</a:t>
            </a:r>
            <a:r>
              <a:rPr lang="en-US" altLang="ko-KR" dirty="0"/>
              <a:t> </a:t>
            </a:r>
            <a:r>
              <a:rPr lang="ko-KR" altLang="en-US" dirty="0"/>
              <a:t>저장될 수 있는 사람</a:t>
            </a:r>
            <a:r>
              <a:rPr lang="en-US" altLang="ko-KR" dirty="0"/>
              <a:t>, </a:t>
            </a:r>
            <a:r>
              <a:rPr lang="ko-KR" altLang="en-US" dirty="0"/>
              <a:t>장소</a:t>
            </a:r>
            <a:r>
              <a:rPr lang="en-US" altLang="ko-KR" dirty="0"/>
              <a:t>, </a:t>
            </a:r>
            <a:r>
              <a:rPr lang="ko-KR" altLang="en-US" dirty="0"/>
              <a:t>물건</a:t>
            </a:r>
            <a:r>
              <a:rPr lang="en-US" altLang="ko-KR" dirty="0"/>
              <a:t>, </a:t>
            </a:r>
            <a:r>
              <a:rPr lang="ko-KR" altLang="en-US" dirty="0"/>
              <a:t>사건 그리고 개념 등 </a:t>
            </a:r>
            <a:r>
              <a:rPr lang="en-US" altLang="ko-KR" dirty="0"/>
              <a:t>– Thomas Bruce (1992)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75C27E5-1067-4141-B7D4-926DCEA60B62}"/>
              </a:ext>
            </a:extLst>
          </p:cNvPr>
          <p:cNvSpPr txBox="1"/>
          <p:nvPr/>
        </p:nvSpPr>
        <p:spPr>
          <a:xfrm>
            <a:off x="279398" y="3318669"/>
            <a:ext cx="107526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엔터티는</a:t>
            </a:r>
            <a:r>
              <a:rPr lang="ko-KR" altLang="en-US" dirty="0"/>
              <a:t> 사람</a:t>
            </a:r>
            <a:r>
              <a:rPr lang="en-US" altLang="ko-KR" dirty="0"/>
              <a:t>, </a:t>
            </a:r>
            <a:r>
              <a:rPr lang="ko-KR" altLang="en-US" dirty="0"/>
              <a:t>장소</a:t>
            </a:r>
            <a:r>
              <a:rPr lang="en-US" altLang="ko-KR" dirty="0"/>
              <a:t>, </a:t>
            </a:r>
            <a:r>
              <a:rPr lang="ko-KR" altLang="en-US" dirty="0"/>
              <a:t>물건</a:t>
            </a:r>
            <a:r>
              <a:rPr lang="en-US" altLang="ko-KR" dirty="0"/>
              <a:t>, </a:t>
            </a:r>
            <a:r>
              <a:rPr lang="ko-KR" altLang="en-US" dirty="0"/>
              <a:t>사건</a:t>
            </a:r>
            <a:r>
              <a:rPr lang="en-US" altLang="ko-KR" dirty="0"/>
              <a:t>, </a:t>
            </a:r>
            <a:r>
              <a:rPr lang="ko-KR" altLang="en-US" dirty="0"/>
              <a:t>개념 등의 명사에 해당한다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엔터티는</a:t>
            </a:r>
            <a:r>
              <a:rPr lang="ko-KR" altLang="en-US" dirty="0"/>
              <a:t> 업무상 관리가 필요한 관심사에 해당한다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엔터티는</a:t>
            </a:r>
            <a:r>
              <a:rPr lang="ko-KR" altLang="en-US" dirty="0"/>
              <a:t> 저장이 되기 위한 어떤 것</a:t>
            </a:r>
            <a:r>
              <a:rPr lang="en-US" altLang="ko-KR" dirty="0"/>
              <a:t>(Thing) 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76972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9E1E9D82-CA06-4107-B4D4-A5636A60C317}"/>
              </a:ext>
            </a:extLst>
          </p:cNvPr>
          <p:cNvSpPr txBox="1"/>
          <p:nvPr/>
        </p:nvSpPr>
        <p:spPr>
          <a:xfrm>
            <a:off x="471340" y="386499"/>
            <a:ext cx="3685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모델링의 정의</a:t>
            </a:r>
            <a:endParaRPr lang="en-US" altLang="ko-K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2AA9E7-F78D-42EC-BB69-FAE2CF731114}"/>
              </a:ext>
            </a:extLst>
          </p:cNvPr>
          <p:cNvSpPr txBox="1"/>
          <p:nvPr/>
        </p:nvSpPr>
        <p:spPr>
          <a:xfrm>
            <a:off x="688156" y="899415"/>
            <a:ext cx="7758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복잡한 현실세계를 일정한 표기법에 의해 표현하는 일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2A98D4-16ED-4BFF-93F6-CAA60E0AB4A0}"/>
              </a:ext>
            </a:extLst>
          </p:cNvPr>
          <p:cNvSpPr txBox="1"/>
          <p:nvPr/>
        </p:nvSpPr>
        <p:spPr>
          <a:xfrm>
            <a:off x="688157" y="4270342"/>
            <a:ext cx="93231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데이터관점</a:t>
            </a:r>
            <a:r>
              <a:rPr lang="en-US" altLang="ko-KR" dirty="0">
                <a:solidFill>
                  <a:srgbClr val="FF0000"/>
                </a:solidFill>
              </a:rPr>
              <a:t> : </a:t>
            </a:r>
            <a:r>
              <a:rPr lang="ko-KR" altLang="en-US" dirty="0">
                <a:solidFill>
                  <a:srgbClr val="FF0000"/>
                </a:solidFill>
              </a:rPr>
              <a:t>업무가 어떤 데이터와 관련이 있는지 또는 </a:t>
            </a:r>
            <a:r>
              <a:rPr lang="ko-KR" altLang="en-US" dirty="0" err="1">
                <a:solidFill>
                  <a:srgbClr val="FF0000"/>
                </a:solidFill>
              </a:rPr>
              <a:t>데이터간의</a:t>
            </a:r>
            <a:r>
              <a:rPr lang="ko-KR" altLang="en-US" dirty="0">
                <a:solidFill>
                  <a:srgbClr val="FF0000"/>
                </a:solidFill>
              </a:rPr>
              <a:t> 관계는 무엇인지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/>
              <a:t>프로세스관점 </a:t>
            </a:r>
            <a:r>
              <a:rPr lang="en-US" altLang="ko-KR" dirty="0"/>
              <a:t>: </a:t>
            </a:r>
            <a:r>
              <a:rPr lang="ko-KR" altLang="en-US" dirty="0"/>
              <a:t>업무가 실제하고 있는 일은 무엇인지 또는 무엇을 해야 하는지</a:t>
            </a:r>
            <a:endParaRPr lang="en-US" altLang="ko-KR" dirty="0"/>
          </a:p>
          <a:p>
            <a:r>
              <a:rPr lang="ko-KR" altLang="en-US" dirty="0"/>
              <a:t>상관관점 </a:t>
            </a:r>
            <a:r>
              <a:rPr lang="en-US" altLang="ko-KR" dirty="0"/>
              <a:t>: </a:t>
            </a:r>
            <a:r>
              <a:rPr lang="ko-KR" altLang="en-US" dirty="0"/>
              <a:t>업무가 처리하는 일의 방법에 따라 데이터는 어떻게 영향을 받고 있는지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56387DF-C946-4C50-9AF2-2BFD80D2D19D}"/>
              </a:ext>
            </a:extLst>
          </p:cNvPr>
          <p:cNvSpPr/>
          <p:nvPr/>
        </p:nvSpPr>
        <p:spPr>
          <a:xfrm>
            <a:off x="2139885" y="1791093"/>
            <a:ext cx="1640263" cy="7164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모델링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463F724-CA8B-4EFA-BE3E-A5C177B20864}"/>
              </a:ext>
            </a:extLst>
          </p:cNvPr>
          <p:cNvSpPr/>
          <p:nvPr/>
        </p:nvSpPr>
        <p:spPr>
          <a:xfrm>
            <a:off x="4788817" y="1871221"/>
            <a:ext cx="1640263" cy="7164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데이터관점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en-US" altLang="ko-KR" dirty="0" err="1">
                <a:solidFill>
                  <a:schemeClr val="tx1"/>
                </a:solidFill>
              </a:rPr>
              <a:t>Data,What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4674DDD-0637-4A80-98E4-7BCE9C7B4D6C}"/>
              </a:ext>
            </a:extLst>
          </p:cNvPr>
          <p:cNvSpPr/>
          <p:nvPr/>
        </p:nvSpPr>
        <p:spPr>
          <a:xfrm>
            <a:off x="7437749" y="1871221"/>
            <a:ext cx="1640263" cy="7164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프로세스관점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en-US" altLang="ko-KR" dirty="0" err="1">
                <a:solidFill>
                  <a:schemeClr val="tx1"/>
                </a:solidFill>
              </a:rPr>
              <a:t>Process,How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B659164-1274-4C6B-B0BE-2DF7EEF44FF0}"/>
              </a:ext>
            </a:extLst>
          </p:cNvPr>
          <p:cNvSpPr/>
          <p:nvPr/>
        </p:nvSpPr>
        <p:spPr>
          <a:xfrm>
            <a:off x="6096000" y="2839374"/>
            <a:ext cx="1923068" cy="7164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상관관점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(Data vs Process)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DD872DC-0CEF-48E1-8940-9996630F1ED0}"/>
              </a:ext>
            </a:extLst>
          </p:cNvPr>
          <p:cNvSpPr txBox="1"/>
          <p:nvPr/>
        </p:nvSpPr>
        <p:spPr>
          <a:xfrm>
            <a:off x="0" y="75414"/>
            <a:ext cx="2271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데이터 모델의 이해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51E6B3E0-B535-4B22-961D-421A9944CB1D}"/>
              </a:ext>
            </a:extLst>
          </p:cNvPr>
          <p:cNvCxnSpPr/>
          <p:nvPr/>
        </p:nvCxnSpPr>
        <p:spPr>
          <a:xfrm>
            <a:off x="4004733" y="2065867"/>
            <a:ext cx="44873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44F27056-66AC-4671-8267-4058393957A4}"/>
              </a:ext>
            </a:extLst>
          </p:cNvPr>
          <p:cNvCxnSpPr/>
          <p:nvPr/>
        </p:nvCxnSpPr>
        <p:spPr>
          <a:xfrm>
            <a:off x="4004733" y="2235200"/>
            <a:ext cx="44873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42386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4353DF9C-5D3D-405E-BC4C-17B3DEA2713F}"/>
              </a:ext>
            </a:extLst>
          </p:cNvPr>
          <p:cNvSpPr txBox="1"/>
          <p:nvPr/>
        </p:nvSpPr>
        <p:spPr>
          <a:xfrm>
            <a:off x="-1" y="75414"/>
            <a:ext cx="3979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엔터티</a:t>
            </a:r>
            <a:r>
              <a:rPr lang="en-US" altLang="ko-KR" dirty="0"/>
              <a:t>(Entity)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619A71F-E4A7-477B-8B4B-C8AFCD0B34DC}"/>
              </a:ext>
            </a:extLst>
          </p:cNvPr>
          <p:cNvSpPr/>
          <p:nvPr/>
        </p:nvSpPr>
        <p:spPr>
          <a:xfrm>
            <a:off x="140791" y="570829"/>
            <a:ext cx="45243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/>
              <a:t>엔터티의</a:t>
            </a:r>
            <a:r>
              <a:rPr lang="en-US" altLang="ko-KR" dirty="0"/>
              <a:t> </a:t>
            </a:r>
            <a:r>
              <a:rPr lang="ko-KR" altLang="en-US" dirty="0"/>
              <a:t>개념</a:t>
            </a:r>
            <a:endParaRPr lang="en-US" altLang="ko-K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75C27E5-1067-4141-B7D4-926DCEA60B62}"/>
              </a:ext>
            </a:extLst>
          </p:cNvPr>
          <p:cNvSpPr txBox="1"/>
          <p:nvPr/>
        </p:nvSpPr>
        <p:spPr>
          <a:xfrm>
            <a:off x="338664" y="1244335"/>
            <a:ext cx="10752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엔터티란</a:t>
            </a:r>
            <a:r>
              <a:rPr lang="ko-KR" altLang="en-US" dirty="0"/>
              <a:t> </a:t>
            </a:r>
            <a:r>
              <a:rPr lang="en-US" altLang="ko-KR" dirty="0"/>
              <a:t>“</a:t>
            </a:r>
            <a:r>
              <a:rPr lang="ko-KR" altLang="en-US" dirty="0"/>
              <a:t>업무에 필요하고 유용한 정보를 저장하고 관리하기 위한 집합적인 것</a:t>
            </a:r>
            <a:r>
              <a:rPr lang="en-US" altLang="ko-KR" dirty="0"/>
              <a:t>(Thing)”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943632-34B5-4225-BAFA-0C560B81CF1B}"/>
              </a:ext>
            </a:extLst>
          </p:cNvPr>
          <p:cNvSpPr txBox="1"/>
          <p:nvPr/>
        </p:nvSpPr>
        <p:spPr>
          <a:xfrm>
            <a:off x="338664" y="1798357"/>
            <a:ext cx="107526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ko-KR" altLang="en-US" dirty="0"/>
              <a:t>학생 </a:t>
            </a:r>
            <a:r>
              <a:rPr lang="en-US" altLang="ko-KR" dirty="0"/>
              <a:t>(</a:t>
            </a:r>
            <a:r>
              <a:rPr lang="ko-KR" altLang="en-US" dirty="0" err="1"/>
              <a:t>엔터티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학번</a:t>
            </a:r>
            <a:r>
              <a:rPr lang="en-US" altLang="ko-KR" dirty="0"/>
              <a:t>, </a:t>
            </a:r>
            <a:r>
              <a:rPr lang="ko-KR" altLang="en-US" dirty="0"/>
              <a:t>이름</a:t>
            </a:r>
            <a:r>
              <a:rPr lang="en-US" altLang="ko-KR" dirty="0"/>
              <a:t>, </a:t>
            </a:r>
            <a:r>
              <a:rPr lang="ko-KR" altLang="en-US" dirty="0"/>
              <a:t>이수학점</a:t>
            </a:r>
            <a:r>
              <a:rPr lang="en-US" altLang="ko-KR" dirty="0"/>
              <a:t>, </a:t>
            </a:r>
            <a:r>
              <a:rPr lang="ko-KR" altLang="en-US" dirty="0"/>
              <a:t>등록일자</a:t>
            </a:r>
            <a:r>
              <a:rPr lang="en-US" altLang="ko-KR" dirty="0"/>
              <a:t>, </a:t>
            </a:r>
            <a:r>
              <a:rPr lang="ko-KR" altLang="en-US" dirty="0"/>
              <a:t>생일</a:t>
            </a:r>
            <a:r>
              <a:rPr lang="en-US" altLang="ko-KR" dirty="0"/>
              <a:t>, </a:t>
            </a:r>
            <a:r>
              <a:rPr lang="ko-KR" altLang="en-US" dirty="0"/>
              <a:t>주소</a:t>
            </a:r>
            <a:r>
              <a:rPr lang="en-US" altLang="ko-KR" dirty="0"/>
              <a:t>, </a:t>
            </a:r>
            <a:r>
              <a:rPr lang="ko-KR" altLang="en-US" dirty="0"/>
              <a:t>전화번호</a:t>
            </a:r>
            <a:r>
              <a:rPr lang="en-US" altLang="ko-KR" dirty="0"/>
              <a:t>, </a:t>
            </a:r>
            <a:r>
              <a:rPr lang="ko-KR" altLang="en-US" dirty="0"/>
              <a:t>전공 등의 속성으로 특징 지어질 수 있다</a:t>
            </a:r>
            <a:r>
              <a:rPr lang="en-US" altLang="ko-KR" dirty="0"/>
              <a:t>.</a:t>
            </a:r>
          </a:p>
        </p:txBody>
      </p:sp>
      <p:pic>
        <p:nvPicPr>
          <p:cNvPr id="2050" name="Picture 2" descr="엔터티-인스턴스 erd에 대한 이미지 검색결과">
            <a:extLst>
              <a:ext uri="{FF2B5EF4-FFF2-40B4-BE49-F238E27FC236}">
                <a16:creationId xmlns:a16="http://schemas.microsoft.com/office/drawing/2014/main" id="{7C2D2198-9EF1-451B-A55F-AFDC738CF3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3233" y="3922040"/>
            <a:ext cx="5343525" cy="2533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C0C66A32-D79C-458F-94D9-EA516180D5B2}"/>
              </a:ext>
            </a:extLst>
          </p:cNvPr>
          <p:cNvSpPr/>
          <p:nvPr/>
        </p:nvSpPr>
        <p:spPr>
          <a:xfrm>
            <a:off x="140790" y="3091019"/>
            <a:ext cx="45243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/>
              <a:t>엔터티와</a:t>
            </a:r>
            <a:r>
              <a:rPr lang="ko-KR" altLang="en-US" dirty="0"/>
              <a:t> 인스턴스에 대한 내용과 표기법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882536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4353DF9C-5D3D-405E-BC4C-17B3DEA2713F}"/>
              </a:ext>
            </a:extLst>
          </p:cNvPr>
          <p:cNvSpPr txBox="1"/>
          <p:nvPr/>
        </p:nvSpPr>
        <p:spPr>
          <a:xfrm>
            <a:off x="-1" y="75414"/>
            <a:ext cx="3979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엔터티</a:t>
            </a:r>
            <a:r>
              <a:rPr lang="en-US" altLang="ko-KR" dirty="0"/>
              <a:t>(Entity)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0C66A32-D79C-458F-94D9-EA516180D5B2}"/>
              </a:ext>
            </a:extLst>
          </p:cNvPr>
          <p:cNvSpPr/>
          <p:nvPr/>
        </p:nvSpPr>
        <p:spPr>
          <a:xfrm>
            <a:off x="140790" y="737286"/>
            <a:ext cx="45243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/>
              <a:t>엔터티와</a:t>
            </a:r>
            <a:r>
              <a:rPr lang="ko-KR" altLang="en-US" dirty="0"/>
              <a:t> 인스턴스에 대한 내용과 표기법</a:t>
            </a:r>
            <a:endParaRPr lang="en-US" altLang="ko-KR" dirty="0"/>
          </a:p>
        </p:txBody>
      </p:sp>
      <p:pic>
        <p:nvPicPr>
          <p:cNvPr id="8194" name="Picture 2" descr="엔터티-인스턴스 erd에 대한 이미지 검색결과">
            <a:extLst>
              <a:ext uri="{FF2B5EF4-FFF2-40B4-BE49-F238E27FC236}">
                <a16:creationId xmlns:a16="http://schemas.microsoft.com/office/drawing/2014/main" id="{46F885C5-CA27-415E-BC33-1B2D156B0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8392" y="1267883"/>
            <a:ext cx="5095875" cy="3371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06476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4353DF9C-5D3D-405E-BC4C-17B3DEA2713F}"/>
              </a:ext>
            </a:extLst>
          </p:cNvPr>
          <p:cNvSpPr txBox="1"/>
          <p:nvPr/>
        </p:nvSpPr>
        <p:spPr>
          <a:xfrm>
            <a:off x="-1" y="75414"/>
            <a:ext cx="3979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엔터티</a:t>
            </a:r>
            <a:r>
              <a:rPr lang="en-US" altLang="ko-KR" dirty="0"/>
              <a:t>(Entity)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0C66A32-D79C-458F-94D9-EA516180D5B2}"/>
              </a:ext>
            </a:extLst>
          </p:cNvPr>
          <p:cNvSpPr/>
          <p:nvPr/>
        </p:nvSpPr>
        <p:spPr>
          <a:xfrm>
            <a:off x="140790" y="737286"/>
            <a:ext cx="45243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/>
              <a:t>엔터티의</a:t>
            </a:r>
            <a:r>
              <a:rPr lang="ko-KR" altLang="en-US" dirty="0"/>
              <a:t> 특징</a:t>
            </a:r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0FE746-4DC9-49E2-99EC-24FDBB2425E7}"/>
              </a:ext>
            </a:extLst>
          </p:cNvPr>
          <p:cNvSpPr txBox="1"/>
          <p:nvPr/>
        </p:nvSpPr>
        <p:spPr>
          <a:xfrm>
            <a:off x="584461" y="1362173"/>
            <a:ext cx="79185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■ 업무에서 필요로 하는 정보</a:t>
            </a:r>
            <a:endParaRPr lang="en-US" altLang="ko-KR" dirty="0"/>
          </a:p>
          <a:p>
            <a:r>
              <a:rPr lang="en-US" altLang="ko-KR" dirty="0"/>
              <a:t>    </a:t>
            </a:r>
            <a:r>
              <a:rPr lang="ko-KR" altLang="en-US" dirty="0"/>
              <a:t>반드시 해당 업무에서 필요하고 관리하고자 하는 정보이어야 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   </a:t>
            </a:r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ko-KR" altLang="en-US" dirty="0"/>
              <a:t>환자</a:t>
            </a:r>
            <a:r>
              <a:rPr lang="en-US" altLang="ko-KR" dirty="0"/>
              <a:t>, </a:t>
            </a:r>
            <a:r>
              <a:rPr lang="ko-KR" altLang="en-US" dirty="0"/>
              <a:t>토익의 응시횟수</a:t>
            </a:r>
            <a:r>
              <a:rPr lang="en-US" altLang="ko-KR" dirty="0"/>
              <a:t>..</a:t>
            </a:r>
          </a:p>
        </p:txBody>
      </p:sp>
      <p:pic>
        <p:nvPicPr>
          <p:cNvPr id="9220" name="Picture 4" descr="업무에서 관리하고자 하는 영역에 대한 이미지 검색결과">
            <a:extLst>
              <a:ext uri="{FF2B5EF4-FFF2-40B4-BE49-F238E27FC236}">
                <a16:creationId xmlns:a16="http://schemas.microsoft.com/office/drawing/2014/main" id="{472B6612-4463-4669-9E35-ACA055756A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9441" y="2008504"/>
            <a:ext cx="5429250" cy="176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B7C65512-A69E-41CA-B25A-D0894B04BC99}"/>
              </a:ext>
            </a:extLst>
          </p:cNvPr>
          <p:cNvSpPr/>
          <p:nvPr/>
        </p:nvSpPr>
        <p:spPr>
          <a:xfrm>
            <a:off x="584461" y="3833834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/>
              <a:t>■ 식별이 가능해야 함</a:t>
            </a:r>
            <a:endParaRPr lang="en-US" altLang="ko-KR" dirty="0"/>
          </a:p>
          <a:p>
            <a:r>
              <a:rPr lang="en-US" altLang="ko-KR" dirty="0"/>
              <a:t>    </a:t>
            </a:r>
            <a:r>
              <a:rPr lang="ko-KR" altLang="en-US" dirty="0"/>
              <a:t>유일한 식별자에 의해 식별이 가능해야 한다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pic>
        <p:nvPicPr>
          <p:cNvPr id="9222" name="Picture 6" descr="인스턴스 각각을 구분하기 위한 유일한 식별자가 존재해야 함에 대한 이미지 검색결과">
            <a:extLst>
              <a:ext uri="{FF2B5EF4-FFF2-40B4-BE49-F238E27FC236}">
                <a16:creationId xmlns:a16="http://schemas.microsoft.com/office/drawing/2014/main" id="{85DF1B08-093E-406C-B75D-C5C47D2952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5191" y="4543370"/>
            <a:ext cx="4857750" cy="2085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25785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4353DF9C-5D3D-405E-BC4C-17B3DEA2713F}"/>
              </a:ext>
            </a:extLst>
          </p:cNvPr>
          <p:cNvSpPr txBox="1"/>
          <p:nvPr/>
        </p:nvSpPr>
        <p:spPr>
          <a:xfrm>
            <a:off x="-1" y="75414"/>
            <a:ext cx="3979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엔터티</a:t>
            </a:r>
            <a:r>
              <a:rPr lang="en-US" altLang="ko-KR" dirty="0"/>
              <a:t>(Entity)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0C66A32-D79C-458F-94D9-EA516180D5B2}"/>
              </a:ext>
            </a:extLst>
          </p:cNvPr>
          <p:cNvSpPr/>
          <p:nvPr/>
        </p:nvSpPr>
        <p:spPr>
          <a:xfrm>
            <a:off x="140790" y="737286"/>
            <a:ext cx="45243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/>
              <a:t>엔터티의</a:t>
            </a:r>
            <a:r>
              <a:rPr lang="ko-KR" altLang="en-US" dirty="0"/>
              <a:t> 특징</a:t>
            </a:r>
            <a:endParaRPr lang="en-US" altLang="ko-KR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7C65512-A69E-41CA-B25A-D0894B04BC99}"/>
              </a:ext>
            </a:extLst>
          </p:cNvPr>
          <p:cNvSpPr/>
          <p:nvPr/>
        </p:nvSpPr>
        <p:spPr>
          <a:xfrm>
            <a:off x="542128" y="163267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/>
              <a:t>■ 인스턴스의 집합</a:t>
            </a:r>
            <a:endParaRPr lang="en-US" altLang="ko-KR" dirty="0"/>
          </a:p>
          <a:p>
            <a:r>
              <a:rPr lang="en-US" altLang="ko-KR" dirty="0"/>
              <a:t>    </a:t>
            </a:r>
            <a:r>
              <a:rPr lang="ko-KR" altLang="en-US" dirty="0"/>
              <a:t>영속적으로 존재하는 인스턴스의 집합이어야 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   </a:t>
            </a:r>
            <a:r>
              <a:rPr lang="ko-KR" altLang="en-US" dirty="0"/>
              <a:t>예</a:t>
            </a:r>
            <a:r>
              <a:rPr lang="en-US" altLang="ko-KR" dirty="0"/>
              <a:t>) ‘</a:t>
            </a:r>
            <a:r>
              <a:rPr lang="ko-KR" altLang="en-US" dirty="0"/>
              <a:t>한 </a:t>
            </a:r>
            <a:r>
              <a:rPr lang="ko-KR" altLang="en-US" dirty="0" err="1"/>
              <a:t>개＇가</a:t>
            </a:r>
            <a:r>
              <a:rPr lang="ko-KR" altLang="en-US" dirty="0"/>
              <a:t> 아니라 두 개 이상‘</a:t>
            </a:r>
            <a:r>
              <a:rPr lang="en-US" altLang="ko-KR" dirty="0"/>
              <a:t>)</a:t>
            </a:r>
          </a:p>
        </p:txBody>
      </p:sp>
      <p:pic>
        <p:nvPicPr>
          <p:cNvPr id="10242" name="Picture 2" descr="인스턴스 각각을 구분하기 위한 유일한 식별자가 존재해야 함에 대한 이미지 검색결과">
            <a:extLst>
              <a:ext uri="{FF2B5EF4-FFF2-40B4-BE49-F238E27FC236}">
                <a16:creationId xmlns:a16="http://schemas.microsoft.com/office/drawing/2014/main" id="{19D146E6-AF32-4F44-8BE6-18BC973EE2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7109" y="2279006"/>
            <a:ext cx="5429250" cy="1838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7BB8EECD-BCAB-4F49-B1B7-194ED20881ED}"/>
              </a:ext>
            </a:extLst>
          </p:cNvPr>
          <p:cNvSpPr/>
          <p:nvPr/>
        </p:nvSpPr>
        <p:spPr>
          <a:xfrm>
            <a:off x="542128" y="411826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/>
              <a:t>■ 업무프로세스에 의해 이용</a:t>
            </a:r>
            <a:endParaRPr lang="en-US" altLang="ko-KR" dirty="0"/>
          </a:p>
          <a:p>
            <a:r>
              <a:rPr lang="en-US" altLang="ko-KR" dirty="0"/>
              <a:t>   </a:t>
            </a:r>
            <a:r>
              <a:rPr lang="ko-KR" altLang="en-US" dirty="0" err="1"/>
              <a:t>엔터티는</a:t>
            </a:r>
            <a:r>
              <a:rPr lang="ko-KR" altLang="en-US" dirty="0"/>
              <a:t> 업무 프로세스에 의해 이용되어야 한다</a:t>
            </a:r>
            <a:r>
              <a:rPr lang="en-US" altLang="ko-KR" dirty="0"/>
              <a:t>.</a:t>
            </a:r>
          </a:p>
        </p:txBody>
      </p:sp>
      <p:pic>
        <p:nvPicPr>
          <p:cNvPr id="10244" name="Picture 4" descr="업무 프로세스에 의해 이용되지 않는 엔터티는에 대한 이미지 검색결과">
            <a:extLst>
              <a:ext uri="{FF2B5EF4-FFF2-40B4-BE49-F238E27FC236}">
                <a16:creationId xmlns:a16="http://schemas.microsoft.com/office/drawing/2014/main" id="{958738F0-757A-453D-87C6-4334EA8A1A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6465" y="4763662"/>
            <a:ext cx="5476875" cy="1971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1491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4353DF9C-5D3D-405E-BC4C-17B3DEA2713F}"/>
              </a:ext>
            </a:extLst>
          </p:cNvPr>
          <p:cNvSpPr txBox="1"/>
          <p:nvPr/>
        </p:nvSpPr>
        <p:spPr>
          <a:xfrm>
            <a:off x="-1" y="75414"/>
            <a:ext cx="3979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엔터티</a:t>
            </a:r>
            <a:r>
              <a:rPr lang="en-US" altLang="ko-KR" dirty="0"/>
              <a:t>(Entity)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0C66A32-D79C-458F-94D9-EA516180D5B2}"/>
              </a:ext>
            </a:extLst>
          </p:cNvPr>
          <p:cNvSpPr/>
          <p:nvPr/>
        </p:nvSpPr>
        <p:spPr>
          <a:xfrm>
            <a:off x="140790" y="737286"/>
            <a:ext cx="45243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/>
              <a:t>엔터티의</a:t>
            </a:r>
            <a:r>
              <a:rPr lang="ko-KR" altLang="en-US" dirty="0"/>
              <a:t> 특징</a:t>
            </a: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F2D62D5-D45D-4C7B-ACF4-99080C8BD1B8}"/>
              </a:ext>
            </a:extLst>
          </p:cNvPr>
          <p:cNvSpPr/>
          <p:nvPr/>
        </p:nvSpPr>
        <p:spPr>
          <a:xfrm>
            <a:off x="542128" y="1399158"/>
            <a:ext cx="435247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■ 속성을 포함</a:t>
            </a:r>
            <a:endParaRPr lang="en-US" altLang="ko-KR" dirty="0"/>
          </a:p>
          <a:p>
            <a:r>
              <a:rPr lang="en-US" altLang="ko-KR" dirty="0"/>
              <a:t>    </a:t>
            </a:r>
            <a:r>
              <a:rPr lang="ko-KR" altLang="en-US" dirty="0" err="1"/>
              <a:t>엔터티는</a:t>
            </a:r>
            <a:r>
              <a:rPr lang="ko-KR" altLang="en-US" dirty="0"/>
              <a:t> 반드시 속성이 있어야 한다</a:t>
            </a:r>
            <a:r>
              <a:rPr lang="en-US" altLang="ko-KR" dirty="0"/>
              <a:t>.</a:t>
            </a:r>
          </a:p>
        </p:txBody>
      </p:sp>
      <p:pic>
        <p:nvPicPr>
          <p:cNvPr id="10246" name="Picture 6" descr="속성이 존재하지 않는 오브젝트는 엔터티가 될에 대한 이미지 검색결과">
            <a:extLst>
              <a:ext uri="{FF2B5EF4-FFF2-40B4-BE49-F238E27FC236}">
                <a16:creationId xmlns:a16="http://schemas.microsoft.com/office/drawing/2014/main" id="{2D6E072E-8941-48A4-815B-8BFB7E9514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9927" y="2338029"/>
            <a:ext cx="5029200" cy="156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41150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4353DF9C-5D3D-405E-BC4C-17B3DEA2713F}"/>
              </a:ext>
            </a:extLst>
          </p:cNvPr>
          <p:cNvSpPr txBox="1"/>
          <p:nvPr/>
        </p:nvSpPr>
        <p:spPr>
          <a:xfrm>
            <a:off x="-1" y="75414"/>
            <a:ext cx="3979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엔터티</a:t>
            </a:r>
            <a:r>
              <a:rPr lang="en-US" altLang="ko-KR" dirty="0"/>
              <a:t>(Entity)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0C66A32-D79C-458F-94D9-EA516180D5B2}"/>
              </a:ext>
            </a:extLst>
          </p:cNvPr>
          <p:cNvSpPr/>
          <p:nvPr/>
        </p:nvSpPr>
        <p:spPr>
          <a:xfrm>
            <a:off x="140790" y="737286"/>
            <a:ext cx="45243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/>
              <a:t>엔터티의</a:t>
            </a:r>
            <a:r>
              <a:rPr lang="ko-KR" altLang="en-US" dirty="0"/>
              <a:t> 특징</a:t>
            </a:r>
            <a:endParaRPr lang="en-US" altLang="ko-KR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BB8EECD-BCAB-4F49-B1B7-194ED20881ED}"/>
              </a:ext>
            </a:extLst>
          </p:cNvPr>
          <p:cNvSpPr/>
          <p:nvPr/>
        </p:nvSpPr>
        <p:spPr>
          <a:xfrm>
            <a:off x="604669" y="1106618"/>
            <a:ext cx="89320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■ 관계의 존재</a:t>
            </a:r>
            <a:endParaRPr lang="en-US" altLang="ko-KR" dirty="0"/>
          </a:p>
          <a:p>
            <a:r>
              <a:rPr lang="en-US" altLang="ko-KR" dirty="0"/>
              <a:t>    </a:t>
            </a:r>
            <a:r>
              <a:rPr lang="ko-KR" altLang="en-US" dirty="0" err="1"/>
              <a:t>엔터티는</a:t>
            </a:r>
            <a:r>
              <a:rPr lang="ko-KR" altLang="en-US" dirty="0"/>
              <a:t> 다른 </a:t>
            </a:r>
            <a:r>
              <a:rPr lang="ko-KR" altLang="en-US" dirty="0" err="1"/>
              <a:t>엔터티와</a:t>
            </a:r>
            <a:r>
              <a:rPr lang="ko-KR" altLang="en-US" dirty="0"/>
              <a:t> 최소 한 개 이상의 관계가 있어야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0246" name="Picture 6" descr="속성이 존재하지 않는 오브젝트는 엔터티가 될에 대한 이미지 검색결과">
            <a:extLst>
              <a:ext uri="{FF2B5EF4-FFF2-40B4-BE49-F238E27FC236}">
                <a16:creationId xmlns:a16="http://schemas.microsoft.com/office/drawing/2014/main" id="{2D6E072E-8941-48A4-815B-8BFB7E9514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2993" y="1944656"/>
            <a:ext cx="5029200" cy="156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8" name="Picture 8" descr="속성이 존재하지 않는 오브젝트는 엔터티가 될에 대한 이미지 검색결과">
            <a:extLst>
              <a:ext uri="{FF2B5EF4-FFF2-40B4-BE49-F238E27FC236}">
                <a16:creationId xmlns:a16="http://schemas.microsoft.com/office/drawing/2014/main" id="{B08B45B3-853C-4A0B-B5CB-B7038BFBFE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2234" y="1781175"/>
            <a:ext cx="5715000" cy="5076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29803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4353DF9C-5D3D-405E-BC4C-17B3DEA2713F}"/>
              </a:ext>
            </a:extLst>
          </p:cNvPr>
          <p:cNvSpPr txBox="1"/>
          <p:nvPr/>
        </p:nvSpPr>
        <p:spPr>
          <a:xfrm>
            <a:off x="-1" y="75414"/>
            <a:ext cx="3979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엔터티</a:t>
            </a:r>
            <a:r>
              <a:rPr lang="en-US" altLang="ko-KR" dirty="0"/>
              <a:t>(Entity)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0C66A32-D79C-458F-94D9-EA516180D5B2}"/>
              </a:ext>
            </a:extLst>
          </p:cNvPr>
          <p:cNvSpPr/>
          <p:nvPr/>
        </p:nvSpPr>
        <p:spPr>
          <a:xfrm>
            <a:off x="140790" y="737286"/>
            <a:ext cx="45243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/>
              <a:t>엔터티의</a:t>
            </a:r>
            <a:r>
              <a:rPr lang="ko-KR" altLang="en-US" dirty="0"/>
              <a:t> 분류</a:t>
            </a: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F2D62D5-D45D-4C7B-ACF4-99080C8BD1B8}"/>
              </a:ext>
            </a:extLst>
          </p:cNvPr>
          <p:cNvSpPr/>
          <p:nvPr/>
        </p:nvSpPr>
        <p:spPr>
          <a:xfrm>
            <a:off x="542128" y="1399158"/>
            <a:ext cx="25074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■ 유무형에 따른 분류</a:t>
            </a:r>
            <a:endParaRPr lang="en-US" altLang="ko-KR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09A8A68-64A9-403B-83A8-05401CADD7E3}"/>
              </a:ext>
            </a:extLst>
          </p:cNvPr>
          <p:cNvSpPr/>
          <p:nvPr/>
        </p:nvSpPr>
        <p:spPr>
          <a:xfrm>
            <a:off x="1012857" y="1876364"/>
            <a:ext cx="50831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/>
              <a:t>유형엔터티</a:t>
            </a:r>
            <a:r>
              <a:rPr lang="en-US" altLang="ko-KR" dirty="0"/>
              <a:t>, </a:t>
            </a:r>
            <a:r>
              <a:rPr lang="ko-KR" altLang="en-US" dirty="0" err="1"/>
              <a:t>개념엔터티</a:t>
            </a:r>
            <a:r>
              <a:rPr lang="en-US" altLang="ko-KR" dirty="0"/>
              <a:t>, </a:t>
            </a:r>
            <a:r>
              <a:rPr lang="ko-KR" altLang="en-US" dirty="0" err="1"/>
              <a:t>사건엔터티로</a:t>
            </a:r>
            <a:r>
              <a:rPr lang="ko-KR" altLang="en-US" dirty="0"/>
              <a:t> 구분</a:t>
            </a:r>
            <a:endParaRPr lang="en-US" altLang="ko-KR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C36F0F3-436C-494E-B50C-72EDC01DB415}"/>
              </a:ext>
            </a:extLst>
          </p:cNvPr>
          <p:cNvSpPr/>
          <p:nvPr/>
        </p:nvSpPr>
        <p:spPr>
          <a:xfrm>
            <a:off x="1012857" y="2473867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/>
              <a:t>유형엔터티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9631102-4D9D-4D1F-BEF1-5A8393170C2B}"/>
              </a:ext>
            </a:extLst>
          </p:cNvPr>
          <p:cNvSpPr/>
          <p:nvPr/>
        </p:nvSpPr>
        <p:spPr>
          <a:xfrm>
            <a:off x="1232989" y="2886703"/>
            <a:ext cx="1023087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/>
              <a:t>유형엔터티는</a:t>
            </a:r>
            <a:r>
              <a:rPr lang="ko-KR" altLang="en-US" dirty="0"/>
              <a:t> 물리적인 형태가 있고 안정적이며 지속적으로 활용되는 </a:t>
            </a:r>
            <a:r>
              <a:rPr lang="ko-KR" altLang="en-US" dirty="0" err="1"/>
              <a:t>엔터티로</a:t>
            </a:r>
            <a:r>
              <a:rPr lang="ko-KR" altLang="en-US" dirty="0"/>
              <a:t> 업무로부터 </a:t>
            </a:r>
            <a:r>
              <a:rPr lang="ko-KR" altLang="en-US" dirty="0" err="1"/>
              <a:t>엔터티를</a:t>
            </a:r>
            <a:r>
              <a:rPr lang="ko-KR" altLang="en-US" dirty="0"/>
              <a:t> 구분하기 가장 용이하다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ko-KR" altLang="en-US" dirty="0"/>
              <a:t>사원</a:t>
            </a:r>
            <a:r>
              <a:rPr lang="en-US" altLang="ko-KR" dirty="0"/>
              <a:t>, </a:t>
            </a:r>
            <a:r>
              <a:rPr lang="ko-KR" altLang="en-US" dirty="0"/>
              <a:t>물품</a:t>
            </a:r>
            <a:r>
              <a:rPr lang="en-US" altLang="ko-KR" dirty="0"/>
              <a:t>, </a:t>
            </a:r>
            <a:r>
              <a:rPr lang="ko-KR" altLang="en-US" dirty="0"/>
              <a:t>강사 등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9A04711-CA93-47F8-82F5-A62A45C7E1F3}"/>
              </a:ext>
            </a:extLst>
          </p:cNvPr>
          <p:cNvSpPr/>
          <p:nvPr/>
        </p:nvSpPr>
        <p:spPr>
          <a:xfrm>
            <a:off x="1012857" y="3921667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/>
              <a:t>개념엔터티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85605C8-2CE7-4F6A-A5EF-6662F0ED6549}"/>
              </a:ext>
            </a:extLst>
          </p:cNvPr>
          <p:cNvSpPr/>
          <p:nvPr/>
        </p:nvSpPr>
        <p:spPr>
          <a:xfrm>
            <a:off x="1232989" y="4334503"/>
            <a:ext cx="1023087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/>
              <a:t>개념엔터티는</a:t>
            </a:r>
            <a:r>
              <a:rPr lang="ko-KR" altLang="en-US" dirty="0"/>
              <a:t> 물리적인 형태는 존재하지 않고 관리해야 할 개념적 정보로 구분이 되는 </a:t>
            </a:r>
            <a:r>
              <a:rPr lang="ko-KR" altLang="en-US" dirty="0" err="1"/>
              <a:t>엔터티다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ko-KR" altLang="en-US" dirty="0"/>
              <a:t>조직</a:t>
            </a:r>
            <a:r>
              <a:rPr lang="en-US" altLang="ko-KR" dirty="0"/>
              <a:t>, </a:t>
            </a:r>
            <a:r>
              <a:rPr lang="ko-KR" altLang="en-US" dirty="0"/>
              <a:t>보험상품 등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38970D0-C612-4F57-806C-B5BCED2B16FE}"/>
              </a:ext>
            </a:extLst>
          </p:cNvPr>
          <p:cNvSpPr/>
          <p:nvPr/>
        </p:nvSpPr>
        <p:spPr>
          <a:xfrm>
            <a:off x="1012857" y="5092468"/>
            <a:ext cx="14205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사건 </a:t>
            </a:r>
            <a:r>
              <a:rPr lang="ko-KR" altLang="en-US" dirty="0" err="1"/>
              <a:t>엔터티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87DE806-8E49-45C6-ACBC-0D0A30AFAE1D}"/>
              </a:ext>
            </a:extLst>
          </p:cNvPr>
          <p:cNvSpPr/>
          <p:nvPr/>
        </p:nvSpPr>
        <p:spPr>
          <a:xfrm>
            <a:off x="1232989" y="5505304"/>
            <a:ext cx="104679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업무를 수행함에 따라 발생되는 </a:t>
            </a:r>
            <a:r>
              <a:rPr lang="ko-KR" altLang="en-US" dirty="0" err="1"/>
              <a:t>엔터티로</a:t>
            </a:r>
            <a:r>
              <a:rPr lang="ko-KR" altLang="en-US" dirty="0"/>
              <a:t> 비교적 발생량이 많으며 각종 통계자료에 이용될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ko-KR" altLang="en-US" dirty="0"/>
              <a:t>주문</a:t>
            </a:r>
            <a:r>
              <a:rPr lang="en-US" altLang="ko-KR" dirty="0"/>
              <a:t>, </a:t>
            </a:r>
            <a:r>
              <a:rPr lang="ko-KR" altLang="en-US" dirty="0"/>
              <a:t>청구</a:t>
            </a:r>
            <a:r>
              <a:rPr lang="en-US" altLang="ko-KR" dirty="0"/>
              <a:t>, </a:t>
            </a:r>
            <a:r>
              <a:rPr lang="ko-KR" altLang="en-US" dirty="0"/>
              <a:t>미납 등</a:t>
            </a:r>
          </a:p>
        </p:txBody>
      </p:sp>
    </p:spTree>
    <p:extLst>
      <p:ext uri="{BB962C8B-B14F-4D97-AF65-F5344CB8AC3E}">
        <p14:creationId xmlns:p14="http://schemas.microsoft.com/office/powerpoint/2010/main" val="10831940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4353DF9C-5D3D-405E-BC4C-17B3DEA2713F}"/>
              </a:ext>
            </a:extLst>
          </p:cNvPr>
          <p:cNvSpPr txBox="1"/>
          <p:nvPr/>
        </p:nvSpPr>
        <p:spPr>
          <a:xfrm>
            <a:off x="-1" y="75414"/>
            <a:ext cx="3979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엔터티</a:t>
            </a:r>
            <a:r>
              <a:rPr lang="en-US" altLang="ko-KR" dirty="0"/>
              <a:t>(Entity)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0C66A32-D79C-458F-94D9-EA516180D5B2}"/>
              </a:ext>
            </a:extLst>
          </p:cNvPr>
          <p:cNvSpPr/>
          <p:nvPr/>
        </p:nvSpPr>
        <p:spPr>
          <a:xfrm>
            <a:off x="140790" y="737286"/>
            <a:ext cx="45243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/>
              <a:t>엔터티의</a:t>
            </a:r>
            <a:r>
              <a:rPr lang="ko-KR" altLang="en-US" dirty="0"/>
              <a:t> 분류</a:t>
            </a: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F2D62D5-D45D-4C7B-ACF4-99080C8BD1B8}"/>
              </a:ext>
            </a:extLst>
          </p:cNvPr>
          <p:cNvSpPr/>
          <p:nvPr/>
        </p:nvSpPr>
        <p:spPr>
          <a:xfrm>
            <a:off x="542128" y="1399158"/>
            <a:ext cx="27382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■ 발생시점에 따른 분류</a:t>
            </a:r>
            <a:endParaRPr lang="en-US" altLang="ko-KR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09A8A68-64A9-403B-83A8-05401CADD7E3}"/>
              </a:ext>
            </a:extLst>
          </p:cNvPr>
          <p:cNvSpPr/>
          <p:nvPr/>
        </p:nvSpPr>
        <p:spPr>
          <a:xfrm>
            <a:off x="1012857" y="1876364"/>
            <a:ext cx="50831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기본</a:t>
            </a:r>
            <a:r>
              <a:rPr lang="en-US" altLang="ko-KR" dirty="0"/>
              <a:t>/</a:t>
            </a:r>
            <a:r>
              <a:rPr lang="ko-KR" altLang="en-US" dirty="0" err="1"/>
              <a:t>키엔터티</a:t>
            </a:r>
            <a:r>
              <a:rPr lang="en-US" altLang="ko-KR" dirty="0"/>
              <a:t>, </a:t>
            </a:r>
            <a:r>
              <a:rPr lang="ko-KR" altLang="en-US" dirty="0" err="1"/>
              <a:t>중심엔터티</a:t>
            </a:r>
            <a:r>
              <a:rPr lang="en-US" altLang="ko-KR" dirty="0"/>
              <a:t>, </a:t>
            </a:r>
            <a:r>
              <a:rPr lang="ko-KR" altLang="en-US" dirty="0" err="1"/>
              <a:t>행위엔터티</a:t>
            </a:r>
            <a:endParaRPr lang="en-US" altLang="ko-KR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C36F0F3-436C-494E-B50C-72EDC01DB415}"/>
              </a:ext>
            </a:extLst>
          </p:cNvPr>
          <p:cNvSpPr/>
          <p:nvPr/>
        </p:nvSpPr>
        <p:spPr>
          <a:xfrm>
            <a:off x="1012857" y="2473867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/>
              <a:t>기본엔터티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9631102-4D9D-4D1F-BEF1-5A8393170C2B}"/>
              </a:ext>
            </a:extLst>
          </p:cNvPr>
          <p:cNvSpPr/>
          <p:nvPr/>
        </p:nvSpPr>
        <p:spPr>
          <a:xfrm>
            <a:off x="1232989" y="2886703"/>
            <a:ext cx="1023087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/>
              <a:t>기본엔터티란</a:t>
            </a:r>
            <a:r>
              <a:rPr lang="ko-KR" altLang="en-US" dirty="0"/>
              <a:t> 그 업무에 원래 존재하는 정보로 다른 </a:t>
            </a:r>
            <a:r>
              <a:rPr lang="ko-KR" altLang="en-US" dirty="0" err="1"/>
              <a:t>엔터티와</a:t>
            </a:r>
            <a:r>
              <a:rPr lang="ko-KR" altLang="en-US" dirty="0"/>
              <a:t> 관계에 의해 생성되지 않고 독립적으로 생성이 가능하고 자신은 타 </a:t>
            </a:r>
            <a:r>
              <a:rPr lang="ko-KR" altLang="en-US" dirty="0" err="1"/>
              <a:t>엔터티의</a:t>
            </a:r>
            <a:r>
              <a:rPr lang="ko-KR" altLang="en-US" dirty="0"/>
              <a:t> 부모의 역할을 하게 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ko-KR" altLang="en-US" dirty="0"/>
              <a:t>사원</a:t>
            </a:r>
            <a:r>
              <a:rPr lang="en-US" altLang="ko-KR" dirty="0"/>
              <a:t>, </a:t>
            </a:r>
            <a:r>
              <a:rPr lang="ko-KR" altLang="en-US" dirty="0"/>
              <a:t>부서</a:t>
            </a:r>
            <a:r>
              <a:rPr lang="en-US" altLang="ko-KR" dirty="0"/>
              <a:t>, </a:t>
            </a:r>
            <a:r>
              <a:rPr lang="ko-KR" altLang="en-US" dirty="0"/>
              <a:t>고객</a:t>
            </a:r>
            <a:r>
              <a:rPr lang="en-US" altLang="ko-KR" dirty="0"/>
              <a:t>, </a:t>
            </a:r>
            <a:r>
              <a:rPr lang="ko-KR" altLang="en-US" dirty="0"/>
              <a:t>상품</a:t>
            </a:r>
            <a:r>
              <a:rPr lang="en-US" altLang="ko-KR" dirty="0"/>
              <a:t>, </a:t>
            </a:r>
            <a:r>
              <a:rPr lang="ko-KR" altLang="en-US" dirty="0"/>
              <a:t>자재 등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9A04711-CA93-47F8-82F5-A62A45C7E1F3}"/>
              </a:ext>
            </a:extLst>
          </p:cNvPr>
          <p:cNvSpPr/>
          <p:nvPr/>
        </p:nvSpPr>
        <p:spPr>
          <a:xfrm>
            <a:off x="1012857" y="3921667"/>
            <a:ext cx="14205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중심 </a:t>
            </a:r>
            <a:r>
              <a:rPr lang="ko-KR" altLang="en-US" dirty="0" err="1"/>
              <a:t>엔터티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85605C8-2CE7-4F6A-A5EF-6662F0ED6549}"/>
              </a:ext>
            </a:extLst>
          </p:cNvPr>
          <p:cNvSpPr/>
          <p:nvPr/>
        </p:nvSpPr>
        <p:spPr>
          <a:xfrm>
            <a:off x="1232989" y="4334503"/>
            <a:ext cx="1023087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/>
              <a:t>기본엔터티로부터</a:t>
            </a:r>
            <a:r>
              <a:rPr lang="ko-KR" altLang="en-US" dirty="0"/>
              <a:t> 발생되고 그 업무에 있어 중심적인 역할을 한다</a:t>
            </a:r>
            <a:r>
              <a:rPr lang="en-US" altLang="ko-KR" dirty="0"/>
              <a:t>. </a:t>
            </a:r>
            <a:r>
              <a:rPr lang="ko-KR" altLang="en-US" dirty="0"/>
              <a:t>데이터의 양이 많이 발생되고 다른 </a:t>
            </a:r>
            <a:r>
              <a:rPr lang="ko-KR" altLang="en-US" dirty="0" err="1"/>
              <a:t>엔터티와의</a:t>
            </a:r>
            <a:r>
              <a:rPr lang="ko-KR" altLang="en-US" dirty="0"/>
              <a:t> 관계를 통해 많은 </a:t>
            </a:r>
            <a:r>
              <a:rPr lang="ko-KR" altLang="en-US" dirty="0" err="1"/>
              <a:t>행위엔터티를</a:t>
            </a:r>
            <a:r>
              <a:rPr lang="ko-KR" altLang="en-US" dirty="0"/>
              <a:t> 생성한다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ko-KR" altLang="en-US" dirty="0"/>
              <a:t>계약</a:t>
            </a:r>
            <a:r>
              <a:rPr lang="en-US" altLang="ko-KR" dirty="0"/>
              <a:t>, </a:t>
            </a:r>
            <a:r>
              <a:rPr lang="ko-KR" altLang="en-US" dirty="0"/>
              <a:t>사고</a:t>
            </a:r>
            <a:r>
              <a:rPr lang="en-US" altLang="ko-KR" dirty="0"/>
              <a:t>, </a:t>
            </a:r>
            <a:r>
              <a:rPr lang="ko-KR" altLang="en-US" dirty="0"/>
              <a:t>예금원장</a:t>
            </a:r>
            <a:r>
              <a:rPr lang="en-US" altLang="ko-KR" dirty="0"/>
              <a:t>, </a:t>
            </a:r>
            <a:r>
              <a:rPr lang="ko-KR" altLang="en-US" dirty="0"/>
              <a:t>청구</a:t>
            </a:r>
            <a:r>
              <a:rPr lang="en-US" altLang="ko-KR" dirty="0"/>
              <a:t>, </a:t>
            </a:r>
            <a:r>
              <a:rPr lang="ko-KR" altLang="en-US" dirty="0"/>
              <a:t>주문</a:t>
            </a:r>
            <a:r>
              <a:rPr lang="en-US" altLang="ko-KR" dirty="0"/>
              <a:t>, </a:t>
            </a:r>
            <a:r>
              <a:rPr lang="ko-KR" altLang="en-US" dirty="0"/>
              <a:t>매출 등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38970D0-C612-4F57-806C-B5BCED2B16FE}"/>
              </a:ext>
            </a:extLst>
          </p:cNvPr>
          <p:cNvSpPr/>
          <p:nvPr/>
        </p:nvSpPr>
        <p:spPr>
          <a:xfrm>
            <a:off x="1012857" y="5326592"/>
            <a:ext cx="14205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행위 </a:t>
            </a:r>
            <a:r>
              <a:rPr lang="ko-KR" altLang="en-US" dirty="0" err="1"/>
              <a:t>엔터티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87DE806-8E49-45C6-ACBC-0D0A30AFAE1D}"/>
              </a:ext>
            </a:extLst>
          </p:cNvPr>
          <p:cNvSpPr/>
          <p:nvPr/>
        </p:nvSpPr>
        <p:spPr>
          <a:xfrm>
            <a:off x="1232989" y="5764684"/>
            <a:ext cx="1046794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두 개 이상의 </a:t>
            </a:r>
            <a:r>
              <a:rPr lang="ko-KR" altLang="en-US" dirty="0" err="1"/>
              <a:t>부모엔터티로부터</a:t>
            </a:r>
            <a:r>
              <a:rPr lang="ko-KR" altLang="en-US" dirty="0"/>
              <a:t> 발생되고 자주 내용이 바뀌거나 데이터양이 증가된다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분석초기 단계에서는 잘 나타나지 않으며 상세 설계단계나 프로세스와 상관모델링을 진행하며 도출</a:t>
            </a:r>
            <a:endParaRPr lang="en-US" altLang="ko-KR" dirty="0"/>
          </a:p>
          <a:p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ko-KR" altLang="en-US" dirty="0"/>
              <a:t>주문목록</a:t>
            </a:r>
            <a:r>
              <a:rPr lang="en-US" altLang="ko-KR" dirty="0"/>
              <a:t>, </a:t>
            </a:r>
            <a:r>
              <a:rPr lang="ko-KR" altLang="en-US" dirty="0"/>
              <a:t>사원변경이력 등</a:t>
            </a:r>
          </a:p>
        </p:txBody>
      </p:sp>
    </p:spTree>
    <p:extLst>
      <p:ext uri="{BB962C8B-B14F-4D97-AF65-F5344CB8AC3E}">
        <p14:creationId xmlns:p14="http://schemas.microsoft.com/office/powerpoint/2010/main" val="39568919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4353DF9C-5D3D-405E-BC4C-17B3DEA2713F}"/>
              </a:ext>
            </a:extLst>
          </p:cNvPr>
          <p:cNvSpPr txBox="1"/>
          <p:nvPr/>
        </p:nvSpPr>
        <p:spPr>
          <a:xfrm>
            <a:off x="-1" y="75414"/>
            <a:ext cx="3979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엔터티</a:t>
            </a:r>
            <a:r>
              <a:rPr lang="en-US" altLang="ko-KR" dirty="0"/>
              <a:t>(Entity)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0C66A32-D79C-458F-94D9-EA516180D5B2}"/>
              </a:ext>
            </a:extLst>
          </p:cNvPr>
          <p:cNvSpPr/>
          <p:nvPr/>
        </p:nvSpPr>
        <p:spPr>
          <a:xfrm>
            <a:off x="140790" y="737286"/>
            <a:ext cx="45243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/>
              <a:t>엔터티의</a:t>
            </a:r>
            <a:r>
              <a:rPr lang="ko-KR" altLang="en-US" dirty="0"/>
              <a:t> 분류</a:t>
            </a: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F2D62D5-D45D-4C7B-ACF4-99080C8BD1B8}"/>
              </a:ext>
            </a:extLst>
          </p:cNvPr>
          <p:cNvSpPr/>
          <p:nvPr/>
        </p:nvSpPr>
        <p:spPr>
          <a:xfrm>
            <a:off x="542128" y="1399158"/>
            <a:ext cx="28200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■ </a:t>
            </a:r>
            <a:r>
              <a:rPr lang="ko-KR" altLang="en-US" dirty="0" err="1"/>
              <a:t>엔터티</a:t>
            </a:r>
            <a:r>
              <a:rPr lang="ko-KR" altLang="en-US" dirty="0"/>
              <a:t> 분류 방법의 예</a:t>
            </a:r>
            <a:endParaRPr lang="en-US" altLang="ko-KR" dirty="0"/>
          </a:p>
        </p:txBody>
      </p:sp>
      <p:pic>
        <p:nvPicPr>
          <p:cNvPr id="12290" name="Picture 2" descr="엔터티 분류에 대한 이미지 검색결과">
            <a:extLst>
              <a:ext uri="{FF2B5EF4-FFF2-40B4-BE49-F238E27FC236}">
                <a16:creationId xmlns:a16="http://schemas.microsoft.com/office/drawing/2014/main" id="{909DA957-C9E8-4F57-98C7-18B607FC63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0954" y="2358496"/>
            <a:ext cx="6581380" cy="3483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62293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4353DF9C-5D3D-405E-BC4C-17B3DEA2713F}"/>
              </a:ext>
            </a:extLst>
          </p:cNvPr>
          <p:cNvSpPr txBox="1"/>
          <p:nvPr/>
        </p:nvSpPr>
        <p:spPr>
          <a:xfrm>
            <a:off x="-1" y="75414"/>
            <a:ext cx="3979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엔터티</a:t>
            </a:r>
            <a:r>
              <a:rPr lang="en-US" altLang="ko-KR" dirty="0"/>
              <a:t>(Entity)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0C66A32-D79C-458F-94D9-EA516180D5B2}"/>
              </a:ext>
            </a:extLst>
          </p:cNvPr>
          <p:cNvSpPr/>
          <p:nvPr/>
        </p:nvSpPr>
        <p:spPr>
          <a:xfrm>
            <a:off x="140790" y="737286"/>
            <a:ext cx="45243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/>
              <a:t>엔터티의</a:t>
            </a:r>
            <a:r>
              <a:rPr lang="ko-KR" altLang="en-US" dirty="0"/>
              <a:t> 명명</a:t>
            </a: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F2D62D5-D45D-4C7B-ACF4-99080C8BD1B8}"/>
              </a:ext>
            </a:extLst>
          </p:cNvPr>
          <p:cNvSpPr/>
          <p:nvPr/>
        </p:nvSpPr>
        <p:spPr>
          <a:xfrm>
            <a:off x="542128" y="1399158"/>
            <a:ext cx="6399509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첫 번째</a:t>
            </a:r>
            <a:r>
              <a:rPr lang="en-US" altLang="ko-KR" dirty="0"/>
              <a:t>, </a:t>
            </a:r>
            <a:r>
              <a:rPr lang="ko-KR" altLang="en-US" dirty="0"/>
              <a:t>협업업무에서 사용하는 용어를 사용한다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두 번째</a:t>
            </a:r>
            <a:r>
              <a:rPr lang="en-US" altLang="ko-KR" dirty="0"/>
              <a:t>, </a:t>
            </a:r>
            <a:r>
              <a:rPr lang="ko-KR" altLang="en-US" dirty="0"/>
              <a:t>가능하면 약어를 사용하지 않는다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세 번째</a:t>
            </a:r>
            <a:r>
              <a:rPr lang="en-US" altLang="ko-KR" dirty="0"/>
              <a:t>, </a:t>
            </a:r>
            <a:r>
              <a:rPr lang="ko-KR" altLang="en-US" dirty="0"/>
              <a:t>단수명사를 사용한다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네 번째</a:t>
            </a:r>
            <a:r>
              <a:rPr lang="en-US" altLang="ko-KR" dirty="0"/>
              <a:t>, </a:t>
            </a:r>
            <a:r>
              <a:rPr lang="ko-KR" altLang="en-US" dirty="0"/>
              <a:t>모든 </a:t>
            </a:r>
            <a:r>
              <a:rPr lang="ko-KR" altLang="en-US" dirty="0" err="1"/>
              <a:t>엔터티에서</a:t>
            </a:r>
            <a:r>
              <a:rPr lang="ko-KR" altLang="en-US" dirty="0"/>
              <a:t> 유일하게 이름이 부여되어야 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다섯 번째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dirty="0" err="1"/>
              <a:t>엔터티</a:t>
            </a:r>
            <a:r>
              <a:rPr lang="ko-KR" altLang="en-US" dirty="0"/>
              <a:t> </a:t>
            </a:r>
            <a:r>
              <a:rPr lang="ko-KR" altLang="en-US" dirty="0" err="1"/>
              <a:t>생성의미대로</a:t>
            </a:r>
            <a:r>
              <a:rPr lang="ko-KR" altLang="en-US" dirty="0"/>
              <a:t> 이름을 부여한다</a:t>
            </a:r>
            <a:r>
              <a:rPr lang="en-US" altLang="ko-KR" dirty="0"/>
              <a:t>.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3815620-DA47-417F-8F10-A79FF94F804A}"/>
              </a:ext>
            </a:extLst>
          </p:cNvPr>
          <p:cNvSpPr/>
          <p:nvPr/>
        </p:nvSpPr>
        <p:spPr>
          <a:xfrm>
            <a:off x="542128" y="3429000"/>
            <a:ext cx="87527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보통 다섯 번째</a:t>
            </a:r>
            <a:r>
              <a:rPr lang="en-US" altLang="ko-KR" dirty="0"/>
              <a:t>, </a:t>
            </a:r>
            <a:r>
              <a:rPr lang="ko-KR" altLang="en-US" dirty="0" err="1"/>
              <a:t>엔터티</a:t>
            </a:r>
            <a:r>
              <a:rPr lang="ko-KR" altLang="en-US" dirty="0"/>
              <a:t> </a:t>
            </a:r>
            <a:r>
              <a:rPr lang="ko-KR" altLang="en-US" dirty="0" err="1"/>
              <a:t>생성의미대로</a:t>
            </a:r>
            <a:r>
              <a:rPr lang="ko-KR" altLang="en-US" dirty="0"/>
              <a:t> 이름을 부여할 때 적절하지 못한 </a:t>
            </a:r>
            <a:r>
              <a:rPr lang="ko-KR" altLang="en-US" dirty="0" err="1"/>
              <a:t>엔터티명이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부여되는 경우가 빈번하게 발생한다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70402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9E1E9D82-CA06-4107-B4D4-A5636A60C317}"/>
              </a:ext>
            </a:extLst>
          </p:cNvPr>
          <p:cNvSpPr txBox="1"/>
          <p:nvPr/>
        </p:nvSpPr>
        <p:spPr>
          <a:xfrm>
            <a:off x="584461" y="992841"/>
            <a:ext cx="3685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데이터모델링이란</a:t>
            </a:r>
            <a:r>
              <a:rPr lang="en-US" altLang="ko-KR" dirty="0"/>
              <a:t>?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353DF9C-5D3D-405E-BC4C-17B3DEA2713F}"/>
              </a:ext>
            </a:extLst>
          </p:cNvPr>
          <p:cNvSpPr txBox="1"/>
          <p:nvPr/>
        </p:nvSpPr>
        <p:spPr>
          <a:xfrm>
            <a:off x="0" y="75414"/>
            <a:ext cx="3685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데이터 모델의 기본 개념의 이해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94AFCB-8EAD-4407-A4E4-B6A7163C394B}"/>
              </a:ext>
            </a:extLst>
          </p:cNvPr>
          <p:cNvSpPr txBox="1"/>
          <p:nvPr/>
        </p:nvSpPr>
        <p:spPr>
          <a:xfrm>
            <a:off x="584461" y="1362173"/>
            <a:ext cx="79185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■ 정보시스템을 구축하기 위한 데이터관점의 업무 분석 기법</a:t>
            </a:r>
            <a:endParaRPr lang="en-US" altLang="ko-KR" dirty="0"/>
          </a:p>
          <a:p>
            <a:r>
              <a:rPr lang="ko-KR" altLang="en-US" dirty="0"/>
              <a:t>■ 현실세계의 데이터</a:t>
            </a:r>
            <a:r>
              <a:rPr lang="en-US" altLang="ko-KR" dirty="0"/>
              <a:t>(What)</a:t>
            </a:r>
            <a:r>
              <a:rPr lang="ko-KR" altLang="en-US" dirty="0"/>
              <a:t>에 대해 약속된 표기법에 의해 표현하는 과정</a:t>
            </a:r>
          </a:p>
          <a:p>
            <a:r>
              <a:rPr lang="ko-KR" altLang="en-US" dirty="0"/>
              <a:t>■ 데이터베이스를 구축하기 위한 분석</a:t>
            </a:r>
            <a:r>
              <a:rPr lang="en-US" altLang="ko-KR" dirty="0"/>
              <a:t>/</a:t>
            </a:r>
            <a:r>
              <a:rPr lang="ko-KR" altLang="en-US" dirty="0"/>
              <a:t>설계의 과정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A44DEE9-DB7D-45F2-8357-E78B611623D4}"/>
              </a:ext>
            </a:extLst>
          </p:cNvPr>
          <p:cNvSpPr txBox="1"/>
          <p:nvPr/>
        </p:nvSpPr>
        <p:spPr>
          <a:xfrm>
            <a:off x="584461" y="2964614"/>
            <a:ext cx="3685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데이터 모델이 제공하는 기능</a:t>
            </a:r>
            <a:endParaRPr lang="en-US" altLang="ko-KR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FA1D648-5130-4266-81CA-3FCD65ED952C}"/>
              </a:ext>
            </a:extLst>
          </p:cNvPr>
          <p:cNvSpPr txBox="1"/>
          <p:nvPr/>
        </p:nvSpPr>
        <p:spPr>
          <a:xfrm>
            <a:off x="584461" y="3333946"/>
            <a:ext cx="998298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■ 시스템을 현재 또는 원하는 모습으로 가시화하도록 도와준다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■ 시스템의 구조와 행동을 명세화 할 수 있게 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■ 시스템을 구축하는 구조화된 틀을 제공한다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■ 시스템을 구축하는 과정에서 결정한 것을 문서화 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■ 다양한 영역에 집중하기 위해 다른 영역의 세부 사항은 숨기는 다양한 관점을 제공한다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■ 특정 목표에 따라 구체화된 상세 수준의 표현방법을 제공한다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330277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4353DF9C-5D3D-405E-BC4C-17B3DEA2713F}"/>
              </a:ext>
            </a:extLst>
          </p:cNvPr>
          <p:cNvSpPr txBox="1"/>
          <p:nvPr/>
        </p:nvSpPr>
        <p:spPr>
          <a:xfrm>
            <a:off x="-1" y="75414"/>
            <a:ext cx="3979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속성</a:t>
            </a:r>
            <a:r>
              <a:rPr lang="en-US" altLang="ko-KR" dirty="0"/>
              <a:t>(attribute)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55BE96A-E46B-4F1C-A0BC-985C674A2083}"/>
              </a:ext>
            </a:extLst>
          </p:cNvPr>
          <p:cNvSpPr/>
          <p:nvPr/>
        </p:nvSpPr>
        <p:spPr>
          <a:xfrm>
            <a:off x="347331" y="555620"/>
            <a:ext cx="17685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1. 속성의 개념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0BDC6BE-C714-4908-B17E-333BAE217B8A}"/>
              </a:ext>
            </a:extLst>
          </p:cNvPr>
          <p:cNvSpPr/>
          <p:nvPr/>
        </p:nvSpPr>
        <p:spPr>
          <a:xfrm>
            <a:off x="347331" y="918787"/>
            <a:ext cx="1119608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속성이란 사전적인 의미로는 사물의 성질, 특징 또는 본질적인 성질, 그것이 없다면 실체를 생각 할 수 없는 것으로 정의할 수 있다.</a:t>
            </a:r>
          </a:p>
          <a:p>
            <a:endParaRPr lang="ko-KR" altLang="en-US" dirty="0"/>
          </a:p>
          <a:p>
            <a:r>
              <a:rPr lang="ko-KR" altLang="en-US" dirty="0"/>
              <a:t>데이터 관점</a:t>
            </a:r>
          </a:p>
          <a:p>
            <a:r>
              <a:rPr lang="ko-KR" altLang="en-US" dirty="0"/>
              <a:t>업무에서 필요로 하는 인스턴스로 관리하고자 하는 의미상 더 이상 분리되지 않는 최소의 데이터 단위</a:t>
            </a:r>
          </a:p>
          <a:p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9EA3D04-C7FB-4F51-AB3E-022D321BB446}"/>
              </a:ext>
            </a:extLst>
          </p:cNvPr>
          <p:cNvSpPr/>
          <p:nvPr/>
        </p:nvSpPr>
        <p:spPr>
          <a:xfrm>
            <a:off x="1059711" y="2775949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/>
              <a:t>■ 업무에서 필요로 한다.</a:t>
            </a:r>
          </a:p>
          <a:p>
            <a:r>
              <a:rPr lang="ko-KR" altLang="en-US" dirty="0"/>
              <a:t>■ 의미상 더 이상 분리되지 않는다.</a:t>
            </a:r>
          </a:p>
          <a:p>
            <a:r>
              <a:rPr lang="ko-KR" altLang="en-US" dirty="0"/>
              <a:t>■ </a:t>
            </a:r>
            <a:r>
              <a:rPr lang="ko-KR" altLang="en-US" dirty="0" err="1"/>
              <a:t>엔터티를</a:t>
            </a:r>
            <a:r>
              <a:rPr lang="ko-KR" altLang="en-US" dirty="0"/>
              <a:t> 설명하고 </a:t>
            </a:r>
            <a:r>
              <a:rPr lang="ko-KR" altLang="en-US" dirty="0" err="1"/>
              <a:t>인스턴의의</a:t>
            </a:r>
            <a:r>
              <a:rPr lang="ko-KR" altLang="en-US" dirty="0"/>
              <a:t> 구성요소가 된다.</a:t>
            </a:r>
          </a:p>
        </p:txBody>
      </p:sp>
    </p:spTree>
    <p:extLst>
      <p:ext uri="{BB962C8B-B14F-4D97-AF65-F5344CB8AC3E}">
        <p14:creationId xmlns:p14="http://schemas.microsoft.com/office/powerpoint/2010/main" val="14456806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4353DF9C-5D3D-405E-BC4C-17B3DEA2713F}"/>
              </a:ext>
            </a:extLst>
          </p:cNvPr>
          <p:cNvSpPr txBox="1"/>
          <p:nvPr/>
        </p:nvSpPr>
        <p:spPr>
          <a:xfrm>
            <a:off x="-1" y="75414"/>
            <a:ext cx="3979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속성</a:t>
            </a:r>
            <a:r>
              <a:rPr lang="en-US" altLang="ko-KR" dirty="0"/>
              <a:t>(attribute)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55BE96A-E46B-4F1C-A0BC-985C674A2083}"/>
              </a:ext>
            </a:extLst>
          </p:cNvPr>
          <p:cNvSpPr/>
          <p:nvPr/>
        </p:nvSpPr>
        <p:spPr>
          <a:xfrm>
            <a:off x="347331" y="555620"/>
            <a:ext cx="65531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 err="1"/>
              <a:t>엔터티</a:t>
            </a:r>
            <a:r>
              <a:rPr lang="en-US" altLang="ko-KR" dirty="0"/>
              <a:t>, </a:t>
            </a:r>
            <a:r>
              <a:rPr lang="ko-KR" altLang="en-US" dirty="0"/>
              <a:t>인스턴스와 속성</a:t>
            </a:r>
            <a:r>
              <a:rPr lang="en-US" altLang="ko-KR" dirty="0"/>
              <a:t>, </a:t>
            </a:r>
            <a:r>
              <a:rPr lang="ko-KR" altLang="en-US" dirty="0"/>
              <a:t>속성값에 대한 내용과 표기법</a:t>
            </a:r>
          </a:p>
        </p:txBody>
      </p:sp>
      <p:pic>
        <p:nvPicPr>
          <p:cNvPr id="1026" name="Picture 2" descr="엔터티 속성의 관계에 대한 이미지 검색결과">
            <a:extLst>
              <a:ext uri="{FF2B5EF4-FFF2-40B4-BE49-F238E27FC236}">
                <a16:creationId xmlns:a16="http://schemas.microsoft.com/office/drawing/2014/main" id="{FFD1B8C3-475F-40B4-AB8F-F93C112A1A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44"/>
          <a:stretch/>
        </p:blipFill>
        <p:spPr bwMode="auto">
          <a:xfrm>
            <a:off x="2296632" y="2541181"/>
            <a:ext cx="6647564" cy="4241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1CA6A876-9CC7-4ED3-82F7-5C058DCC78D4}"/>
              </a:ext>
            </a:extLst>
          </p:cNvPr>
          <p:cNvSpPr/>
          <p:nvPr/>
        </p:nvSpPr>
        <p:spPr>
          <a:xfrm>
            <a:off x="931332" y="1063853"/>
            <a:ext cx="1092397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가. </a:t>
            </a:r>
            <a:r>
              <a:rPr lang="ko-KR" altLang="en-US" dirty="0" err="1"/>
              <a:t>엔터티</a:t>
            </a:r>
            <a:r>
              <a:rPr lang="ko-KR" altLang="en-US" dirty="0"/>
              <a:t>, 인스턴스, 속성, 속성값의 관계</a:t>
            </a:r>
          </a:p>
          <a:p>
            <a:endParaRPr lang="ko-KR" altLang="en-US" dirty="0"/>
          </a:p>
          <a:p>
            <a:r>
              <a:rPr lang="ko-KR" altLang="en-US" dirty="0" err="1"/>
              <a:t>엔터티에는</a:t>
            </a:r>
            <a:r>
              <a:rPr lang="ko-KR" altLang="en-US" dirty="0"/>
              <a:t> 두 개 이상의 인스턴스가 존재하고 각각의 </a:t>
            </a:r>
            <a:r>
              <a:rPr lang="ko-KR" altLang="en-US" dirty="0" err="1"/>
              <a:t>엔터티에는</a:t>
            </a:r>
            <a:r>
              <a:rPr lang="ko-KR" altLang="en-US" dirty="0"/>
              <a:t> 고유의 성격을 표현하는 속성정보를 두개 이상 갖는다.</a:t>
            </a:r>
          </a:p>
        </p:txBody>
      </p:sp>
    </p:spTree>
    <p:extLst>
      <p:ext uri="{BB962C8B-B14F-4D97-AF65-F5344CB8AC3E}">
        <p14:creationId xmlns:p14="http://schemas.microsoft.com/office/powerpoint/2010/main" val="27478579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4353DF9C-5D3D-405E-BC4C-17B3DEA2713F}"/>
              </a:ext>
            </a:extLst>
          </p:cNvPr>
          <p:cNvSpPr txBox="1"/>
          <p:nvPr/>
        </p:nvSpPr>
        <p:spPr>
          <a:xfrm>
            <a:off x="-1" y="75414"/>
            <a:ext cx="3979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속성</a:t>
            </a:r>
            <a:r>
              <a:rPr lang="en-US" altLang="ko-KR" dirty="0"/>
              <a:t>(attribute)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55BE96A-E46B-4F1C-A0BC-985C674A2083}"/>
              </a:ext>
            </a:extLst>
          </p:cNvPr>
          <p:cNvSpPr/>
          <p:nvPr/>
        </p:nvSpPr>
        <p:spPr>
          <a:xfrm>
            <a:off x="347331" y="555620"/>
            <a:ext cx="65531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 err="1"/>
              <a:t>엔터티</a:t>
            </a:r>
            <a:r>
              <a:rPr lang="en-US" altLang="ko-KR" dirty="0"/>
              <a:t>, </a:t>
            </a:r>
            <a:r>
              <a:rPr lang="ko-KR" altLang="en-US" dirty="0"/>
              <a:t>인스턴스와 속성</a:t>
            </a:r>
            <a:r>
              <a:rPr lang="en-US" altLang="ko-KR" dirty="0"/>
              <a:t>, </a:t>
            </a:r>
            <a:r>
              <a:rPr lang="ko-KR" altLang="en-US" dirty="0"/>
              <a:t>속성값에 대한 내용과 표기법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CA6A876-9CC7-4ED3-82F7-5C058DCC78D4}"/>
              </a:ext>
            </a:extLst>
          </p:cNvPr>
          <p:cNvSpPr/>
          <p:nvPr/>
        </p:nvSpPr>
        <p:spPr>
          <a:xfrm>
            <a:off x="931332" y="1063853"/>
            <a:ext cx="109239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나</a:t>
            </a:r>
            <a:r>
              <a:rPr lang="en-US" altLang="ko-KR" dirty="0"/>
              <a:t>. </a:t>
            </a:r>
            <a:r>
              <a:rPr lang="ko-KR" altLang="en-US" dirty="0"/>
              <a:t>속성의 표기법</a:t>
            </a:r>
          </a:p>
        </p:txBody>
      </p:sp>
      <p:pic>
        <p:nvPicPr>
          <p:cNvPr id="2050" name="Picture 2" descr="http://www.dbguide.net/publishing/img/knowledge/SQL_034.jpg">
            <a:extLst>
              <a:ext uri="{FF2B5EF4-FFF2-40B4-BE49-F238E27FC236}">
                <a16:creationId xmlns:a16="http://schemas.microsoft.com/office/drawing/2014/main" id="{73ED6891-1315-45D8-AD83-E4B73C45F5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164" y="1723572"/>
            <a:ext cx="6942064" cy="4578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13036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4353DF9C-5D3D-405E-BC4C-17B3DEA2713F}"/>
              </a:ext>
            </a:extLst>
          </p:cNvPr>
          <p:cNvSpPr txBox="1"/>
          <p:nvPr/>
        </p:nvSpPr>
        <p:spPr>
          <a:xfrm>
            <a:off x="-1" y="75414"/>
            <a:ext cx="3979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속성</a:t>
            </a:r>
            <a:r>
              <a:rPr lang="en-US" altLang="ko-KR" dirty="0"/>
              <a:t>(attribute)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55BE96A-E46B-4F1C-A0BC-985C674A2083}"/>
              </a:ext>
            </a:extLst>
          </p:cNvPr>
          <p:cNvSpPr/>
          <p:nvPr/>
        </p:nvSpPr>
        <p:spPr>
          <a:xfrm>
            <a:off x="347331" y="555620"/>
            <a:ext cx="65531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속성의 특징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C818029-1FD3-4A98-BC0F-C5641D8CB85A}"/>
              </a:ext>
            </a:extLst>
          </p:cNvPr>
          <p:cNvSpPr/>
          <p:nvPr/>
        </p:nvSpPr>
        <p:spPr>
          <a:xfrm>
            <a:off x="622987" y="1163206"/>
            <a:ext cx="1042424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■ </a:t>
            </a:r>
            <a:r>
              <a:rPr lang="ko-KR" altLang="en-US" dirty="0" err="1"/>
              <a:t>엔터티와</a:t>
            </a:r>
            <a:r>
              <a:rPr lang="ko-KR" altLang="en-US" dirty="0"/>
              <a:t> 마찬가지로 반드시 해당 업무에서 필요하고 관리하고자 하는 정보이어야 한다.</a:t>
            </a:r>
          </a:p>
          <a:p>
            <a:r>
              <a:rPr lang="ko-KR" altLang="en-US" dirty="0"/>
              <a:t>    예) 강사의 교재이름</a:t>
            </a:r>
          </a:p>
          <a:p>
            <a:r>
              <a:rPr lang="ko-KR" altLang="en-US" dirty="0"/>
              <a:t>■ 정규화 이론에 근간하여 정해진 주식별자에 함수적 종속성을 가져야 한다.</a:t>
            </a:r>
          </a:p>
          <a:p>
            <a:r>
              <a:rPr lang="ko-KR" altLang="en-US" dirty="0"/>
              <a:t>■ 하나의 속성에는 한 개의 </a:t>
            </a:r>
            <a:r>
              <a:rPr lang="ko-KR" altLang="en-US" dirty="0" err="1"/>
              <a:t>값만을</a:t>
            </a:r>
            <a:r>
              <a:rPr lang="ko-KR" altLang="en-US" dirty="0"/>
              <a:t> 가진다. 하나의 속성에 여러 개의 값이 있는 </a:t>
            </a:r>
            <a:r>
              <a:rPr lang="ko-KR" altLang="en-US" dirty="0" err="1"/>
              <a:t>다중값일</a:t>
            </a:r>
            <a:r>
              <a:rPr lang="ko-KR" altLang="en-US" dirty="0"/>
              <a:t> 경우 </a:t>
            </a:r>
            <a:endParaRPr lang="en-US" altLang="ko-KR" dirty="0"/>
          </a:p>
          <a:p>
            <a:r>
              <a:rPr lang="en-US" altLang="ko-KR" dirty="0"/>
              <a:t>    </a:t>
            </a:r>
            <a:r>
              <a:rPr lang="ko-KR" altLang="en-US" dirty="0"/>
              <a:t>별도의 </a:t>
            </a:r>
            <a:r>
              <a:rPr lang="ko-KR" altLang="en-US" dirty="0" err="1"/>
              <a:t>엔터티를</a:t>
            </a:r>
            <a:r>
              <a:rPr lang="ko-KR" altLang="en-US" dirty="0"/>
              <a:t> 이용하여 분리한다.</a:t>
            </a:r>
          </a:p>
        </p:txBody>
      </p:sp>
    </p:spTree>
    <p:extLst>
      <p:ext uri="{BB962C8B-B14F-4D97-AF65-F5344CB8AC3E}">
        <p14:creationId xmlns:p14="http://schemas.microsoft.com/office/powerpoint/2010/main" val="392444433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4353DF9C-5D3D-405E-BC4C-17B3DEA2713F}"/>
              </a:ext>
            </a:extLst>
          </p:cNvPr>
          <p:cNvSpPr txBox="1"/>
          <p:nvPr/>
        </p:nvSpPr>
        <p:spPr>
          <a:xfrm>
            <a:off x="-1" y="75414"/>
            <a:ext cx="3979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속성</a:t>
            </a:r>
            <a:r>
              <a:rPr lang="en-US" altLang="ko-KR" dirty="0"/>
              <a:t>(attribute)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55BE96A-E46B-4F1C-A0BC-985C674A2083}"/>
              </a:ext>
            </a:extLst>
          </p:cNvPr>
          <p:cNvSpPr/>
          <p:nvPr/>
        </p:nvSpPr>
        <p:spPr>
          <a:xfrm>
            <a:off x="347331" y="555620"/>
            <a:ext cx="65531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4. </a:t>
            </a:r>
            <a:r>
              <a:rPr lang="ko-KR" altLang="en-US" dirty="0"/>
              <a:t>속성의 분류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D6ACC7E-C9E7-41D7-90D5-95718D69DD82}"/>
              </a:ext>
            </a:extLst>
          </p:cNvPr>
          <p:cNvSpPr/>
          <p:nvPr/>
        </p:nvSpPr>
        <p:spPr>
          <a:xfrm>
            <a:off x="623777" y="1035826"/>
            <a:ext cx="114300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가. 속성의 특성에 따른 분류</a:t>
            </a:r>
          </a:p>
          <a:p>
            <a:r>
              <a:rPr lang="ko-KR" altLang="en-US" dirty="0"/>
              <a:t>1)  기본속성</a:t>
            </a:r>
          </a:p>
          <a:p>
            <a:r>
              <a:rPr lang="ko-KR" altLang="en-US" dirty="0"/>
              <a:t>업무로부터 추출한 모든 속성이 여기에 해당하며 </a:t>
            </a:r>
            <a:r>
              <a:rPr lang="ko-KR" altLang="en-US" dirty="0" err="1"/>
              <a:t>엔터티에</a:t>
            </a:r>
            <a:r>
              <a:rPr lang="ko-KR" altLang="en-US" dirty="0"/>
              <a:t> 가장 일반적이고 많은 속성을 차지한다.</a:t>
            </a:r>
          </a:p>
          <a:p>
            <a:r>
              <a:rPr lang="ko-KR" altLang="en-US" dirty="0" err="1"/>
              <a:t>코드성</a:t>
            </a:r>
            <a:r>
              <a:rPr lang="ko-KR" altLang="en-US" dirty="0"/>
              <a:t> 데이터, </a:t>
            </a:r>
            <a:r>
              <a:rPr lang="ko-KR" altLang="en-US" dirty="0" err="1"/>
              <a:t>엔터티를</a:t>
            </a:r>
            <a:r>
              <a:rPr lang="ko-KR" altLang="en-US" dirty="0"/>
              <a:t> 식별하기 위해 부여된 일련번호, 다른 속성을 계산하거나 영향을 받아 생성된 속성을 제외한 모든 속성은 기본속성이다.</a:t>
            </a:r>
          </a:p>
          <a:p>
            <a:endParaRPr lang="ko-KR" altLang="en-US" dirty="0"/>
          </a:p>
          <a:p>
            <a:r>
              <a:rPr lang="ko-KR" altLang="en-US" dirty="0"/>
              <a:t>2) 설계속성</a:t>
            </a:r>
          </a:p>
          <a:p>
            <a:r>
              <a:rPr lang="ko-KR" altLang="en-US" dirty="0"/>
              <a:t>설계속성은 업무상 필요한 데이터 이외에 데이터 모델링을 위해, 업무를 </a:t>
            </a:r>
            <a:r>
              <a:rPr lang="ko-KR" altLang="en-US" dirty="0" err="1"/>
              <a:t>규칙화하기</a:t>
            </a:r>
            <a:r>
              <a:rPr lang="ko-KR" altLang="en-US" dirty="0"/>
              <a:t> 위해 속성을 새로 만들거나 변형하여 정의하는 속성이다.</a:t>
            </a:r>
          </a:p>
          <a:p>
            <a:r>
              <a:rPr lang="ko-KR" altLang="en-US" dirty="0"/>
              <a:t>대개 </a:t>
            </a:r>
            <a:r>
              <a:rPr lang="ko-KR" altLang="en-US" dirty="0" err="1"/>
              <a:t>코드성</a:t>
            </a:r>
            <a:r>
              <a:rPr lang="ko-KR" altLang="en-US" dirty="0"/>
              <a:t> 속성은 원래 속성을 업무상 필요에 의해 변형하여 만든 </a:t>
            </a:r>
            <a:r>
              <a:rPr lang="ko-KR" altLang="en-US" dirty="0" err="1"/>
              <a:t>설계속성이고</a:t>
            </a:r>
            <a:r>
              <a:rPr lang="ko-KR" altLang="en-US" dirty="0"/>
              <a:t> 일련번호와 같은 속성은 단일한 식별자를 부여하기 위해 모델 상에서 새로 정의하는 설계속성이다.</a:t>
            </a:r>
          </a:p>
          <a:p>
            <a:endParaRPr lang="ko-KR" altLang="en-US" dirty="0"/>
          </a:p>
          <a:p>
            <a:r>
              <a:rPr lang="ko-KR" altLang="en-US" dirty="0"/>
              <a:t>3) 파생속성</a:t>
            </a:r>
          </a:p>
          <a:p>
            <a:r>
              <a:rPr lang="ko-KR" altLang="en-US" dirty="0"/>
              <a:t>파생속성은 다른 속성에 영향을 받아 발생하는 속성으로서 보통 계산된 값들이 이에 해당된다.</a:t>
            </a:r>
          </a:p>
          <a:p>
            <a:r>
              <a:rPr lang="ko-KR" altLang="en-US" dirty="0"/>
              <a:t>다른 속성에 영향을 받기 때문에 프로세스 설계 시 데이터 정합성을 유지하기 위해 유의해야 할 점이 맞으며 가급적 파생속성을 적게 정의하는 것이 좋다.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684742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4353DF9C-5D3D-405E-BC4C-17B3DEA2713F}"/>
              </a:ext>
            </a:extLst>
          </p:cNvPr>
          <p:cNvSpPr txBox="1"/>
          <p:nvPr/>
        </p:nvSpPr>
        <p:spPr>
          <a:xfrm>
            <a:off x="-1" y="75414"/>
            <a:ext cx="3979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속성</a:t>
            </a:r>
            <a:r>
              <a:rPr lang="en-US" altLang="ko-KR" dirty="0"/>
              <a:t>(attribute)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55BE96A-E46B-4F1C-A0BC-985C674A2083}"/>
              </a:ext>
            </a:extLst>
          </p:cNvPr>
          <p:cNvSpPr/>
          <p:nvPr/>
        </p:nvSpPr>
        <p:spPr>
          <a:xfrm>
            <a:off x="347331" y="555620"/>
            <a:ext cx="65531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4. </a:t>
            </a:r>
            <a:r>
              <a:rPr lang="ko-KR" altLang="en-US" dirty="0"/>
              <a:t>속성의 분류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22AE5EC-D4D9-49B1-AE2B-5D3AA0F5B1D0}"/>
              </a:ext>
            </a:extLst>
          </p:cNvPr>
          <p:cNvSpPr/>
          <p:nvPr/>
        </p:nvSpPr>
        <p:spPr>
          <a:xfrm>
            <a:off x="894906" y="989863"/>
            <a:ext cx="95196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나. </a:t>
            </a:r>
            <a:r>
              <a:rPr lang="ko-KR" altLang="en-US" dirty="0" err="1"/>
              <a:t>엔터티</a:t>
            </a:r>
            <a:r>
              <a:rPr lang="ko-KR" altLang="en-US" dirty="0"/>
              <a:t> 구성방식에 따른 분류</a:t>
            </a:r>
          </a:p>
          <a:p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6BFA693-33FB-4D21-9927-D63D2FFAAECE}"/>
              </a:ext>
            </a:extLst>
          </p:cNvPr>
          <p:cNvSpPr/>
          <p:nvPr/>
        </p:nvSpPr>
        <p:spPr>
          <a:xfrm>
            <a:off x="1293626" y="1576192"/>
            <a:ext cx="872224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■  </a:t>
            </a:r>
            <a:r>
              <a:rPr lang="ko-KR" altLang="en-US" dirty="0" err="1"/>
              <a:t>엔터티를</a:t>
            </a:r>
            <a:r>
              <a:rPr lang="ko-KR" altLang="en-US" dirty="0"/>
              <a:t> 식별할 수 있는 속성을 PK(</a:t>
            </a:r>
            <a:r>
              <a:rPr lang="ko-KR" altLang="en-US" dirty="0" err="1"/>
              <a:t>Primary</a:t>
            </a:r>
            <a:r>
              <a:rPr lang="ko-KR" altLang="en-US" dirty="0"/>
              <a:t> </a:t>
            </a:r>
            <a:r>
              <a:rPr lang="ko-KR" altLang="en-US" dirty="0" err="1"/>
              <a:t>Key</a:t>
            </a:r>
            <a:r>
              <a:rPr lang="ko-KR" altLang="en-US" dirty="0"/>
              <a:t>)</a:t>
            </a:r>
          </a:p>
          <a:p>
            <a:r>
              <a:rPr lang="ko-KR" altLang="en-US" dirty="0"/>
              <a:t>■  다른 </a:t>
            </a:r>
            <a:r>
              <a:rPr lang="ko-KR" altLang="en-US" dirty="0" err="1"/>
              <a:t>엔터티와의</a:t>
            </a:r>
            <a:r>
              <a:rPr lang="ko-KR" altLang="en-US" dirty="0"/>
              <a:t> 관계에서 포함된 속성을 FK(</a:t>
            </a:r>
            <a:r>
              <a:rPr lang="ko-KR" altLang="en-US" dirty="0" err="1"/>
              <a:t>Foreign</a:t>
            </a:r>
            <a:r>
              <a:rPr lang="ko-KR" altLang="en-US" dirty="0"/>
              <a:t> </a:t>
            </a:r>
            <a:r>
              <a:rPr lang="ko-KR" altLang="en-US" dirty="0" err="1"/>
              <a:t>Key</a:t>
            </a:r>
            <a:r>
              <a:rPr lang="ko-KR" altLang="en-US" dirty="0"/>
              <a:t>)</a:t>
            </a:r>
          </a:p>
          <a:p>
            <a:r>
              <a:rPr lang="ko-KR" altLang="en-US" dirty="0"/>
              <a:t>■  </a:t>
            </a:r>
            <a:r>
              <a:rPr lang="ko-KR" altLang="en-US" dirty="0" err="1"/>
              <a:t>엔터티에</a:t>
            </a:r>
            <a:r>
              <a:rPr lang="ko-KR" altLang="en-US" dirty="0"/>
              <a:t> 포함되어 있고 PK, </a:t>
            </a:r>
            <a:r>
              <a:rPr lang="ko-KR" altLang="en-US" dirty="0" err="1"/>
              <a:t>FK에</a:t>
            </a:r>
            <a:r>
              <a:rPr lang="ko-KR" altLang="en-US" dirty="0"/>
              <a:t> 포함되지 않은 속성을 일반속성이라 한다.</a:t>
            </a:r>
          </a:p>
        </p:txBody>
      </p:sp>
      <p:pic>
        <p:nvPicPr>
          <p:cNvPr id="5122" name="Picture 2" descr="http://www.dbguide.net/publishing/img/knowledge/SQL_036.jpg">
            <a:extLst>
              <a:ext uri="{FF2B5EF4-FFF2-40B4-BE49-F238E27FC236}">
                <a16:creationId xmlns:a16="http://schemas.microsoft.com/office/drawing/2014/main" id="{0CDD87D7-DA9E-4370-808F-E22ED96DA1C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09" b="10578"/>
          <a:stretch/>
        </p:blipFill>
        <p:spPr bwMode="auto">
          <a:xfrm>
            <a:off x="2698865" y="2499522"/>
            <a:ext cx="6181979" cy="4283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704159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4353DF9C-5D3D-405E-BC4C-17B3DEA2713F}"/>
              </a:ext>
            </a:extLst>
          </p:cNvPr>
          <p:cNvSpPr txBox="1"/>
          <p:nvPr/>
        </p:nvSpPr>
        <p:spPr>
          <a:xfrm>
            <a:off x="-1" y="75414"/>
            <a:ext cx="3979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속성</a:t>
            </a:r>
            <a:r>
              <a:rPr lang="en-US" altLang="ko-KR" dirty="0"/>
              <a:t>(attribute)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55BE96A-E46B-4F1C-A0BC-985C674A2083}"/>
              </a:ext>
            </a:extLst>
          </p:cNvPr>
          <p:cNvSpPr/>
          <p:nvPr/>
        </p:nvSpPr>
        <p:spPr>
          <a:xfrm>
            <a:off x="347331" y="555620"/>
            <a:ext cx="65531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5. </a:t>
            </a:r>
            <a:r>
              <a:rPr lang="ko-KR" altLang="en-US" dirty="0"/>
              <a:t>도메인</a:t>
            </a:r>
            <a:r>
              <a:rPr lang="en-US" altLang="ko-KR" dirty="0"/>
              <a:t>(Domain)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47BF467-EDE7-414D-AEB8-B2E892A451A5}"/>
              </a:ext>
            </a:extLst>
          </p:cNvPr>
          <p:cNvSpPr/>
          <p:nvPr/>
        </p:nvSpPr>
        <p:spPr>
          <a:xfrm>
            <a:off x="538716" y="1035826"/>
            <a:ext cx="1150797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각 속성이 가질 수 있는 값의 범위</a:t>
            </a:r>
          </a:p>
          <a:p>
            <a:r>
              <a:rPr lang="ko-KR" altLang="en-US" dirty="0"/>
              <a:t>예) 학생(</a:t>
            </a:r>
            <a:r>
              <a:rPr lang="ko-KR" altLang="en-US" dirty="0" err="1"/>
              <a:t>엔터티</a:t>
            </a:r>
            <a:r>
              <a:rPr lang="ko-KR" altLang="en-US" dirty="0"/>
              <a:t>) 학점(속성) 의 도메인은 0.0 에서 4.0 사이 실수 값이며, 주소라는 속성은 길이가 </a:t>
            </a:r>
            <a:endParaRPr lang="en-US" altLang="ko-KR" dirty="0"/>
          </a:p>
          <a:p>
            <a:r>
              <a:rPr lang="en-US" altLang="ko-KR" dirty="0"/>
              <a:t>     </a:t>
            </a:r>
            <a:r>
              <a:rPr lang="ko-KR" altLang="en-US" dirty="0"/>
              <a:t>20자리 이내인 문자열로 정의할 수 있다.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E101F83-F2B3-4B11-9F89-E56B1E8DAE37}"/>
              </a:ext>
            </a:extLst>
          </p:cNvPr>
          <p:cNvSpPr/>
          <p:nvPr/>
        </p:nvSpPr>
        <p:spPr>
          <a:xfrm>
            <a:off x="347331" y="2781369"/>
            <a:ext cx="65531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6. </a:t>
            </a:r>
            <a:r>
              <a:rPr lang="ko-KR" altLang="en-US" dirty="0"/>
              <a:t>속성의 명명</a:t>
            </a:r>
            <a:r>
              <a:rPr lang="en-US" altLang="ko-KR" dirty="0"/>
              <a:t>(Naming)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56600FA-5554-4F7D-AAD3-2C07054E406E}"/>
              </a:ext>
            </a:extLst>
          </p:cNvPr>
          <p:cNvSpPr/>
          <p:nvPr/>
        </p:nvSpPr>
        <p:spPr>
          <a:xfrm>
            <a:off x="538716" y="3326583"/>
            <a:ext cx="102852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속성명이 사용자 인터페이스에 나타나기때문에 업무와 직결되는 항목이다.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DB73F11-61B2-4034-999F-3EB3B22B2658}"/>
              </a:ext>
            </a:extLst>
          </p:cNvPr>
          <p:cNvSpPr/>
          <p:nvPr/>
        </p:nvSpPr>
        <p:spPr>
          <a:xfrm>
            <a:off x="764755" y="3779464"/>
            <a:ext cx="859189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■ 원칙</a:t>
            </a:r>
          </a:p>
          <a:p>
            <a:r>
              <a:rPr lang="ko-KR" altLang="en-US" dirty="0"/>
              <a:t>1. 해당업무에서 사용하는 이름을 부여한다.</a:t>
            </a:r>
          </a:p>
          <a:p>
            <a:r>
              <a:rPr lang="ko-KR" altLang="en-US" dirty="0"/>
              <a:t>2. </a:t>
            </a:r>
            <a:r>
              <a:rPr lang="ko-KR" altLang="en-US" dirty="0" err="1"/>
              <a:t>서술식</a:t>
            </a:r>
            <a:r>
              <a:rPr lang="ko-KR" altLang="en-US" dirty="0"/>
              <a:t> 속성명은 사용하지 않는다.</a:t>
            </a:r>
          </a:p>
          <a:p>
            <a:r>
              <a:rPr lang="ko-KR" altLang="en-US" dirty="0"/>
              <a:t>3. 약어사용은 가급적 제한한다.</a:t>
            </a:r>
          </a:p>
          <a:p>
            <a:r>
              <a:rPr lang="ko-KR" altLang="en-US" dirty="0"/>
              <a:t>4. 전체 데이터모델에서 </a:t>
            </a:r>
            <a:r>
              <a:rPr lang="ko-KR" altLang="en-US" dirty="0" err="1"/>
              <a:t>융리성</a:t>
            </a:r>
            <a:r>
              <a:rPr lang="ko-KR" altLang="en-US" dirty="0"/>
              <a:t> 확보하는 것이 좋다.</a:t>
            </a:r>
          </a:p>
        </p:txBody>
      </p:sp>
    </p:spTree>
    <p:extLst>
      <p:ext uri="{BB962C8B-B14F-4D97-AF65-F5344CB8AC3E}">
        <p14:creationId xmlns:p14="http://schemas.microsoft.com/office/powerpoint/2010/main" val="137265153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4353DF9C-5D3D-405E-BC4C-17B3DEA2713F}"/>
              </a:ext>
            </a:extLst>
          </p:cNvPr>
          <p:cNvSpPr txBox="1"/>
          <p:nvPr/>
        </p:nvSpPr>
        <p:spPr>
          <a:xfrm>
            <a:off x="-1" y="75414"/>
            <a:ext cx="3979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관계 </a:t>
            </a:r>
            <a:r>
              <a:rPr lang="en-US" altLang="ko-KR" dirty="0"/>
              <a:t>(Relationship)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55BE96A-E46B-4F1C-A0BC-985C674A2083}"/>
              </a:ext>
            </a:extLst>
          </p:cNvPr>
          <p:cNvSpPr/>
          <p:nvPr/>
        </p:nvSpPr>
        <p:spPr>
          <a:xfrm>
            <a:off x="347331" y="555620"/>
            <a:ext cx="65531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관계의 개념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47BF467-EDE7-414D-AEB8-B2E892A451A5}"/>
              </a:ext>
            </a:extLst>
          </p:cNvPr>
          <p:cNvSpPr/>
          <p:nvPr/>
        </p:nvSpPr>
        <p:spPr>
          <a:xfrm>
            <a:off x="538716" y="1035826"/>
            <a:ext cx="115079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가</a:t>
            </a:r>
            <a:r>
              <a:rPr lang="en-US" altLang="ko-KR" dirty="0"/>
              <a:t>. </a:t>
            </a:r>
            <a:r>
              <a:rPr lang="ko-KR" altLang="en-US" dirty="0"/>
              <a:t>관계의 정의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BFEA275-0920-4A0D-A09F-3E202E02B078}"/>
              </a:ext>
            </a:extLst>
          </p:cNvPr>
          <p:cNvSpPr/>
          <p:nvPr/>
        </p:nvSpPr>
        <p:spPr>
          <a:xfrm>
            <a:off x="804529" y="1471865"/>
            <a:ext cx="1094444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관계를 사전적으로 정의하면 상호 연관성이 있는 상태</a:t>
            </a:r>
          </a:p>
          <a:p>
            <a:r>
              <a:rPr lang="ko-KR" altLang="en-US" dirty="0"/>
              <a:t>데이터 모델 "</a:t>
            </a:r>
            <a:r>
              <a:rPr lang="ko-KR" altLang="en-US" dirty="0" err="1"/>
              <a:t>엔터티의</a:t>
            </a:r>
            <a:r>
              <a:rPr lang="ko-KR" altLang="en-US" dirty="0"/>
              <a:t> 인스턴스 사이의 논리적인 연관성으로서 존재의 </a:t>
            </a:r>
            <a:r>
              <a:rPr lang="ko-KR" altLang="en-US" dirty="0" err="1"/>
              <a:t>형태로서나</a:t>
            </a:r>
            <a:r>
              <a:rPr lang="ko-KR" altLang="en-US" dirty="0"/>
              <a:t> 행위로서 서로에게</a:t>
            </a:r>
          </a:p>
          <a:p>
            <a:r>
              <a:rPr lang="ko-KR" altLang="en-US" dirty="0"/>
              <a:t>연관성이 부여된 상태"</a:t>
            </a:r>
          </a:p>
        </p:txBody>
      </p:sp>
      <p:pic>
        <p:nvPicPr>
          <p:cNvPr id="8194" name="Picture 2" descr="http://www.dbguide.net/publishing/img/knowledge/SQL_038.jpg">
            <a:extLst>
              <a:ext uri="{FF2B5EF4-FFF2-40B4-BE49-F238E27FC236}">
                <a16:creationId xmlns:a16="http://schemas.microsoft.com/office/drawing/2014/main" id="{131361F1-50D8-46ED-8814-B661F82D5F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529" y="2549438"/>
            <a:ext cx="10242623" cy="3826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262600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4353DF9C-5D3D-405E-BC4C-17B3DEA2713F}"/>
              </a:ext>
            </a:extLst>
          </p:cNvPr>
          <p:cNvSpPr txBox="1"/>
          <p:nvPr/>
        </p:nvSpPr>
        <p:spPr>
          <a:xfrm>
            <a:off x="-1" y="75414"/>
            <a:ext cx="3979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관계 </a:t>
            </a:r>
            <a:r>
              <a:rPr lang="en-US" altLang="ko-KR" dirty="0"/>
              <a:t>(Relationship)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55BE96A-E46B-4F1C-A0BC-985C674A2083}"/>
              </a:ext>
            </a:extLst>
          </p:cNvPr>
          <p:cNvSpPr/>
          <p:nvPr/>
        </p:nvSpPr>
        <p:spPr>
          <a:xfrm>
            <a:off x="347331" y="555620"/>
            <a:ext cx="65531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관계의 개념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47BF467-EDE7-414D-AEB8-B2E892A451A5}"/>
              </a:ext>
            </a:extLst>
          </p:cNvPr>
          <p:cNvSpPr/>
          <p:nvPr/>
        </p:nvSpPr>
        <p:spPr>
          <a:xfrm>
            <a:off x="538716" y="1035826"/>
            <a:ext cx="115079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나</a:t>
            </a:r>
            <a:r>
              <a:rPr lang="en-US" altLang="ko-KR" dirty="0"/>
              <a:t>. </a:t>
            </a:r>
            <a:r>
              <a:rPr lang="ko-KR" altLang="en-US" dirty="0"/>
              <a:t>관계의 </a:t>
            </a:r>
            <a:r>
              <a:rPr lang="ko-KR" altLang="en-US" dirty="0" err="1"/>
              <a:t>패어링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BFEA275-0920-4A0D-A09F-3E202E02B078}"/>
              </a:ext>
            </a:extLst>
          </p:cNvPr>
          <p:cNvSpPr/>
          <p:nvPr/>
        </p:nvSpPr>
        <p:spPr>
          <a:xfrm>
            <a:off x="804529" y="1471865"/>
            <a:ext cx="1094444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/>
              <a:t>엔터티</a:t>
            </a:r>
            <a:r>
              <a:rPr lang="ko-KR" altLang="en-US" dirty="0"/>
              <a:t> 안에 인스턴스가 개별적으로 관계를 가지는 것</a:t>
            </a:r>
            <a:r>
              <a:rPr lang="en-US" altLang="ko-KR" dirty="0"/>
              <a:t>(</a:t>
            </a:r>
            <a:r>
              <a:rPr lang="ko-KR" altLang="en-US" dirty="0" err="1"/>
              <a:t>패어링</a:t>
            </a:r>
            <a:r>
              <a:rPr lang="en-US" altLang="ko-KR" dirty="0"/>
              <a:t>), </a:t>
            </a:r>
            <a:r>
              <a:rPr lang="ko-KR" altLang="en-US" dirty="0"/>
              <a:t>이것의 집합을 관계로 </a:t>
            </a:r>
            <a:r>
              <a:rPr lang="ko-KR" altLang="en-US" dirty="0" err="1"/>
              <a:t>표현하는것</a:t>
            </a:r>
            <a:endParaRPr lang="ko-KR" altLang="en-US" dirty="0"/>
          </a:p>
          <a:p>
            <a:r>
              <a:rPr lang="ko-KR" altLang="en-US" dirty="0"/>
              <a:t>개별 인스턴스가 각각 다른 종류의 관계를 가지고 있다면 두 </a:t>
            </a:r>
            <a:r>
              <a:rPr lang="ko-KR" altLang="en-US" dirty="0" err="1"/>
              <a:t>엔터티</a:t>
            </a:r>
            <a:r>
              <a:rPr lang="ko-KR" altLang="en-US" dirty="0"/>
              <a:t> 사이에 두 개 이상의 관계가 형성될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0595C9B-1F31-4518-B201-3151A1711E78}"/>
              </a:ext>
            </a:extLst>
          </p:cNvPr>
          <p:cNvSpPr/>
          <p:nvPr/>
        </p:nvSpPr>
        <p:spPr>
          <a:xfrm>
            <a:off x="731875" y="2628663"/>
            <a:ext cx="1112342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/>
              <a:t>각각의 </a:t>
            </a:r>
            <a:r>
              <a:rPr lang="ko-KR" altLang="en-US" sz="1600" dirty="0" err="1"/>
              <a:t>엔터티의</a:t>
            </a:r>
            <a:r>
              <a:rPr lang="ko-KR" altLang="en-US" sz="1600" dirty="0"/>
              <a:t> 인스턴스들은 자신이 관련된 인스턴스들과 관계의 </a:t>
            </a:r>
            <a:r>
              <a:rPr lang="ko-KR" altLang="en-US" sz="1600" dirty="0" err="1"/>
              <a:t>어커런스로</a:t>
            </a:r>
            <a:r>
              <a:rPr lang="ko-KR" altLang="en-US" sz="1600" dirty="0"/>
              <a:t> 참여하는 상태를 관계 </a:t>
            </a:r>
            <a:r>
              <a:rPr lang="ko-KR" altLang="en-US" sz="1600" dirty="0" err="1"/>
              <a:t>패어링이라</a:t>
            </a:r>
            <a:r>
              <a:rPr lang="ko-KR" altLang="en-US" sz="1600" dirty="0"/>
              <a:t> 한다.</a:t>
            </a:r>
          </a:p>
          <a:p>
            <a:r>
              <a:rPr lang="ko-KR" altLang="en-US" sz="1600" dirty="0"/>
              <a:t>최초의 ERD(</a:t>
            </a:r>
            <a:r>
              <a:rPr lang="ko-KR" altLang="en-US" sz="1600" dirty="0" err="1"/>
              <a:t>Chen</a:t>
            </a:r>
            <a:r>
              <a:rPr lang="ko-KR" altLang="en-US" sz="1600" dirty="0"/>
              <a:t> 모델)에서 관계는 속성을 가질 수 있었으나 요즘 </a:t>
            </a:r>
            <a:r>
              <a:rPr lang="ko-KR" altLang="en-US" sz="1600" dirty="0" err="1"/>
              <a:t>ERD에서는</a:t>
            </a:r>
            <a:r>
              <a:rPr lang="ko-KR" altLang="en-US" sz="1600" dirty="0"/>
              <a:t> 관계계를 위해 속성을 도출하지 않는다</a:t>
            </a:r>
          </a:p>
        </p:txBody>
      </p:sp>
      <p:pic>
        <p:nvPicPr>
          <p:cNvPr id="10242" name="Picture 2" descr="http://cfile26.uf.tistory.com/image/21140F3653C0EB050EA24E">
            <a:extLst>
              <a:ext uri="{FF2B5EF4-FFF2-40B4-BE49-F238E27FC236}">
                <a16:creationId xmlns:a16="http://schemas.microsoft.com/office/drawing/2014/main" id="{F42FB7D6-53CC-407C-9D8D-C499DF97E7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6627" y="3406438"/>
            <a:ext cx="5772150" cy="3438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428265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4353DF9C-5D3D-405E-BC4C-17B3DEA2713F}"/>
              </a:ext>
            </a:extLst>
          </p:cNvPr>
          <p:cNvSpPr txBox="1"/>
          <p:nvPr/>
        </p:nvSpPr>
        <p:spPr>
          <a:xfrm>
            <a:off x="-1" y="75414"/>
            <a:ext cx="3979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관계 </a:t>
            </a:r>
            <a:r>
              <a:rPr lang="en-US" altLang="ko-KR" dirty="0"/>
              <a:t>(Relationship)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55BE96A-E46B-4F1C-A0BC-985C674A2083}"/>
              </a:ext>
            </a:extLst>
          </p:cNvPr>
          <p:cNvSpPr/>
          <p:nvPr/>
        </p:nvSpPr>
        <p:spPr>
          <a:xfrm>
            <a:off x="347331" y="555620"/>
            <a:ext cx="65531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관계의 분류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BFEA275-0920-4A0D-A09F-3E202E02B078}"/>
              </a:ext>
            </a:extLst>
          </p:cNvPr>
          <p:cNvSpPr/>
          <p:nvPr/>
        </p:nvSpPr>
        <p:spPr>
          <a:xfrm>
            <a:off x="623776" y="1212539"/>
            <a:ext cx="109444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관계가 존재에 의한 관계와 행위에 의한 관계로 구분될 수 있는 것은 관계를 연결함에 있어 </a:t>
            </a:r>
            <a:endParaRPr lang="en-US" altLang="ko-KR" dirty="0"/>
          </a:p>
          <a:p>
            <a:r>
              <a:rPr lang="ko-KR" altLang="en-US" dirty="0"/>
              <a:t>어떤 목적으로 </a:t>
            </a:r>
            <a:r>
              <a:rPr lang="ko-KR" altLang="en-US" dirty="0" err="1"/>
              <a:t>연결되었느냐에</a:t>
            </a:r>
            <a:r>
              <a:rPr lang="ko-KR" altLang="en-US" dirty="0"/>
              <a:t> 따라 분류하기 때문이다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9218" name="Picture 2" descr="http://cfile28.uf.tistory.com/image/22488C3359811A501988BF">
            <a:extLst>
              <a:ext uri="{FF2B5EF4-FFF2-40B4-BE49-F238E27FC236}">
                <a16:creationId xmlns:a16="http://schemas.microsoft.com/office/drawing/2014/main" id="{20397979-E193-4789-A9CE-B4C8F1DB96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5320" y="2792789"/>
            <a:ext cx="8157388" cy="3340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7367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9E1E9D82-CA06-4107-B4D4-A5636A60C317}"/>
              </a:ext>
            </a:extLst>
          </p:cNvPr>
          <p:cNvSpPr txBox="1"/>
          <p:nvPr/>
        </p:nvSpPr>
        <p:spPr>
          <a:xfrm>
            <a:off x="584461" y="992841"/>
            <a:ext cx="3685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파급효과</a:t>
            </a:r>
            <a:r>
              <a:rPr lang="en-US" altLang="ko-KR" dirty="0"/>
              <a:t>(Leverage)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353DF9C-5D3D-405E-BC4C-17B3DEA2713F}"/>
              </a:ext>
            </a:extLst>
          </p:cNvPr>
          <p:cNvSpPr txBox="1"/>
          <p:nvPr/>
        </p:nvSpPr>
        <p:spPr>
          <a:xfrm>
            <a:off x="0" y="75414"/>
            <a:ext cx="3685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데이터 모델링의 중요성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0676F57-D73A-433D-91D0-662E13DEA1A4}"/>
              </a:ext>
            </a:extLst>
          </p:cNvPr>
          <p:cNvSpPr txBox="1"/>
          <p:nvPr/>
        </p:nvSpPr>
        <p:spPr>
          <a:xfrm>
            <a:off x="584461" y="1451728"/>
            <a:ext cx="108031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데이터</a:t>
            </a:r>
            <a:r>
              <a:rPr lang="en-US" altLang="ko-KR" dirty="0"/>
              <a:t> </a:t>
            </a:r>
            <a:r>
              <a:rPr lang="ko-KR" altLang="en-US" dirty="0"/>
              <a:t>구주의 변경으로 인한 일련의 변경작업은 전체 시스템 구축 프로젝트에서 큰 위험요소가 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시스템 구축 작업 중에서 다른 어떤 설계 과정보다 데이터 설계가 더 중요하다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5E5B682-C8B8-437B-B423-CAD7E900CF0D}"/>
              </a:ext>
            </a:extLst>
          </p:cNvPr>
          <p:cNvSpPr txBox="1"/>
          <p:nvPr/>
        </p:nvSpPr>
        <p:spPr>
          <a:xfrm>
            <a:off x="584461" y="2464993"/>
            <a:ext cx="3685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간결한 표현</a:t>
            </a:r>
            <a:r>
              <a:rPr lang="en-US" altLang="ko-KR" dirty="0"/>
              <a:t>(Conciseness)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2FC68DD-605D-49ED-B246-62B80400E30E}"/>
              </a:ext>
            </a:extLst>
          </p:cNvPr>
          <p:cNvSpPr txBox="1"/>
          <p:nvPr/>
        </p:nvSpPr>
        <p:spPr>
          <a:xfrm>
            <a:off x="584461" y="2923880"/>
            <a:ext cx="108031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정보</a:t>
            </a:r>
            <a:r>
              <a:rPr lang="en-US" altLang="ko-KR" dirty="0"/>
              <a:t> </a:t>
            </a:r>
            <a:r>
              <a:rPr lang="ko-KR" altLang="en-US" dirty="0"/>
              <a:t>요구사항을 파악하는 가장 좋은 방법은 수많은 페이지의 기능적인 요구사항을 </a:t>
            </a:r>
            <a:r>
              <a:rPr lang="ko-KR" altLang="en-US" dirty="0" err="1"/>
              <a:t>파악하는것보다</a:t>
            </a:r>
            <a:endParaRPr lang="en-US" altLang="ko-KR" dirty="0"/>
          </a:p>
          <a:p>
            <a:r>
              <a:rPr lang="ko-KR" altLang="en-US" dirty="0"/>
              <a:t>간결하게 그려져 있는 데이터 모델을 리뷰하면서 </a:t>
            </a:r>
            <a:r>
              <a:rPr lang="ko-KR" altLang="en-US" dirty="0" err="1"/>
              <a:t>파악하는것이</a:t>
            </a:r>
            <a:r>
              <a:rPr lang="ko-KR" altLang="en-US" dirty="0"/>
              <a:t> 훨씬 빠른 방법이다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물론 이를 위해</a:t>
            </a:r>
            <a:r>
              <a:rPr lang="en-US" altLang="ko-KR" dirty="0"/>
              <a:t>, </a:t>
            </a:r>
            <a:r>
              <a:rPr lang="ko-KR" altLang="en-US" dirty="0"/>
              <a:t>정보 요구사항이 정확하고 간결하게 표현되어야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F2BBD4E-C431-49E7-8977-2187AE6B169C}"/>
              </a:ext>
            </a:extLst>
          </p:cNvPr>
          <p:cNvSpPr txBox="1"/>
          <p:nvPr/>
        </p:nvSpPr>
        <p:spPr>
          <a:xfrm>
            <a:off x="584461" y="4214144"/>
            <a:ext cx="3685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데이터 품질</a:t>
            </a:r>
            <a:r>
              <a:rPr lang="en-US" altLang="ko-KR" dirty="0"/>
              <a:t>(Data Quality)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919EC4C-ACE9-4979-BBFF-EBD0A7435F61}"/>
              </a:ext>
            </a:extLst>
          </p:cNvPr>
          <p:cNvSpPr txBox="1"/>
          <p:nvPr/>
        </p:nvSpPr>
        <p:spPr>
          <a:xfrm>
            <a:off x="584461" y="4673031"/>
            <a:ext cx="108031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데이터 품질의 문제는 초기에 데이터가 조금 쌓일 때에는 인지하지 못하는 경우가 대부분이다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데이터 구조의 문제</a:t>
            </a:r>
            <a:r>
              <a:rPr lang="en-US" altLang="ko-KR" dirty="0"/>
              <a:t>, </a:t>
            </a:r>
            <a:r>
              <a:rPr lang="ko-KR" altLang="en-US" dirty="0"/>
              <a:t>중복 데이터의 미정의</a:t>
            </a:r>
            <a:r>
              <a:rPr lang="en-US" altLang="ko-KR" dirty="0"/>
              <a:t>, </a:t>
            </a:r>
            <a:r>
              <a:rPr lang="ko-KR" altLang="en-US" dirty="0"/>
              <a:t>데이터 구조의 비즈니스 정의의 불충분</a:t>
            </a:r>
            <a:r>
              <a:rPr lang="en-US" altLang="ko-KR" dirty="0"/>
              <a:t>, </a:t>
            </a:r>
            <a:r>
              <a:rPr lang="ko-KR" altLang="en-US" dirty="0"/>
              <a:t>동일한 성격의 데이터를 통합하지 않고 분리함으로써 나타나는 데이터 불일치</a:t>
            </a:r>
          </a:p>
        </p:txBody>
      </p:sp>
    </p:spTree>
    <p:extLst>
      <p:ext uri="{BB962C8B-B14F-4D97-AF65-F5344CB8AC3E}">
        <p14:creationId xmlns:p14="http://schemas.microsoft.com/office/powerpoint/2010/main" val="405149059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4353DF9C-5D3D-405E-BC4C-17B3DEA2713F}"/>
              </a:ext>
            </a:extLst>
          </p:cNvPr>
          <p:cNvSpPr txBox="1"/>
          <p:nvPr/>
        </p:nvSpPr>
        <p:spPr>
          <a:xfrm>
            <a:off x="-1" y="75414"/>
            <a:ext cx="3979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관계 </a:t>
            </a:r>
            <a:r>
              <a:rPr lang="en-US" altLang="ko-KR" dirty="0"/>
              <a:t>(Relationship)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55BE96A-E46B-4F1C-A0BC-985C674A2083}"/>
              </a:ext>
            </a:extLst>
          </p:cNvPr>
          <p:cNvSpPr/>
          <p:nvPr/>
        </p:nvSpPr>
        <p:spPr>
          <a:xfrm>
            <a:off x="347331" y="555620"/>
            <a:ext cx="65531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관계의 표기법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FB93929-4BE2-415F-A8FD-B46C1B7628E7}"/>
              </a:ext>
            </a:extLst>
          </p:cNvPr>
          <p:cNvSpPr/>
          <p:nvPr/>
        </p:nvSpPr>
        <p:spPr>
          <a:xfrm>
            <a:off x="575930" y="1170433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/>
              <a:t>■ </a:t>
            </a:r>
            <a:r>
              <a:rPr lang="ko-KR" altLang="en-US" dirty="0" err="1"/>
              <a:t>관계명</a:t>
            </a:r>
            <a:r>
              <a:rPr lang="ko-KR" altLang="en-US" dirty="0"/>
              <a:t> : 관계의 이름</a:t>
            </a:r>
          </a:p>
          <a:p>
            <a:r>
              <a:rPr lang="ko-KR" altLang="en-US" dirty="0"/>
              <a:t>■ </a:t>
            </a:r>
            <a:r>
              <a:rPr lang="ko-KR" altLang="en-US" dirty="0" err="1"/>
              <a:t>관계차수</a:t>
            </a:r>
            <a:r>
              <a:rPr lang="ko-KR" altLang="en-US" dirty="0"/>
              <a:t> : 1:1, 1:M, M:N</a:t>
            </a:r>
          </a:p>
          <a:p>
            <a:r>
              <a:rPr lang="ko-KR" altLang="en-US" dirty="0"/>
              <a:t>■ 관계선택사양 : 필수관계, 선택관계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7A406F1-A199-4B3B-B7FA-1A1C9B3DEC2C}"/>
              </a:ext>
            </a:extLst>
          </p:cNvPr>
          <p:cNvSpPr/>
          <p:nvPr/>
        </p:nvSpPr>
        <p:spPr>
          <a:xfrm>
            <a:off x="634185" y="2265803"/>
            <a:ext cx="1092318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가. </a:t>
            </a:r>
            <a:r>
              <a:rPr lang="ko-KR" altLang="en-US" dirty="0" err="1"/>
              <a:t>관계명</a:t>
            </a:r>
            <a:endParaRPr lang="ko-KR" altLang="en-US" dirty="0"/>
          </a:p>
          <a:p>
            <a:r>
              <a:rPr lang="ko-KR" altLang="en-US" dirty="0"/>
              <a:t>관계명은 </a:t>
            </a:r>
            <a:r>
              <a:rPr lang="ko-KR" altLang="en-US" dirty="0" err="1"/>
              <a:t>엔터티가</a:t>
            </a:r>
            <a:r>
              <a:rPr lang="ko-KR" altLang="en-US" dirty="0"/>
              <a:t> 관계에 참여하는 형태를 지칭한다. 각각의 관계는 두 개의 관계명을 가지고 있다.</a:t>
            </a:r>
          </a:p>
        </p:txBody>
      </p:sp>
      <p:pic>
        <p:nvPicPr>
          <p:cNvPr id="11266" name="Picture 2" descr="http://www.dbguide.net/publishing/img/knowledge/SQL_041.jpg">
            <a:extLst>
              <a:ext uri="{FF2B5EF4-FFF2-40B4-BE49-F238E27FC236}">
                <a16:creationId xmlns:a16="http://schemas.microsoft.com/office/drawing/2014/main" id="{7B393E55-EC62-4185-847E-86410CA1E6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205" y="3601461"/>
            <a:ext cx="8648257" cy="3138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899724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4353DF9C-5D3D-405E-BC4C-17B3DEA2713F}"/>
              </a:ext>
            </a:extLst>
          </p:cNvPr>
          <p:cNvSpPr txBox="1"/>
          <p:nvPr/>
        </p:nvSpPr>
        <p:spPr>
          <a:xfrm>
            <a:off x="-1" y="75414"/>
            <a:ext cx="3979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관계 </a:t>
            </a:r>
            <a:r>
              <a:rPr lang="en-US" altLang="ko-KR" dirty="0"/>
              <a:t>(Relationship)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55BE96A-E46B-4F1C-A0BC-985C674A2083}"/>
              </a:ext>
            </a:extLst>
          </p:cNvPr>
          <p:cNvSpPr/>
          <p:nvPr/>
        </p:nvSpPr>
        <p:spPr>
          <a:xfrm>
            <a:off x="347331" y="555620"/>
            <a:ext cx="65531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관계의 표기법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FB93929-4BE2-415F-A8FD-B46C1B7628E7}"/>
              </a:ext>
            </a:extLst>
          </p:cNvPr>
          <p:cNvSpPr/>
          <p:nvPr/>
        </p:nvSpPr>
        <p:spPr>
          <a:xfrm>
            <a:off x="575930" y="1170433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/>
              <a:t>■ </a:t>
            </a:r>
            <a:r>
              <a:rPr lang="ko-KR" altLang="en-US" dirty="0" err="1"/>
              <a:t>관계명</a:t>
            </a:r>
            <a:r>
              <a:rPr lang="ko-KR" altLang="en-US" dirty="0"/>
              <a:t> : 관계의 이름</a:t>
            </a:r>
          </a:p>
          <a:p>
            <a:r>
              <a:rPr lang="ko-KR" altLang="en-US" dirty="0"/>
              <a:t>■ </a:t>
            </a:r>
            <a:r>
              <a:rPr lang="ko-KR" altLang="en-US" dirty="0" err="1"/>
              <a:t>관계차수</a:t>
            </a:r>
            <a:r>
              <a:rPr lang="ko-KR" altLang="en-US" dirty="0"/>
              <a:t> : 1:1, 1:M, M:N</a:t>
            </a:r>
          </a:p>
          <a:p>
            <a:r>
              <a:rPr lang="ko-KR" altLang="en-US" dirty="0"/>
              <a:t>■ 관계선택사양 : 필수관계, 선택관계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9EF836E-9125-4555-907C-858A89AED814}"/>
              </a:ext>
            </a:extLst>
          </p:cNvPr>
          <p:cNvSpPr/>
          <p:nvPr/>
        </p:nvSpPr>
        <p:spPr>
          <a:xfrm>
            <a:off x="931332" y="2465948"/>
            <a:ext cx="1099839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/>
              <a:t>관계명</a:t>
            </a:r>
            <a:r>
              <a:rPr lang="ko-KR" altLang="en-US" dirty="0"/>
              <a:t> 규칙</a:t>
            </a:r>
          </a:p>
          <a:p>
            <a:r>
              <a:rPr lang="ko-KR" altLang="en-US" dirty="0"/>
              <a:t>* 애매한 동사를 피한다. 예를 들면 '관계된다', '관련이 있다' , '이다' , '한다' 등 구체적이지 않아 어떤 행위가 있는지 또는 두 참여자간 어떤 상태가 존재하는지 파악할 수 없다.</a:t>
            </a:r>
          </a:p>
          <a:p>
            <a:endParaRPr lang="ko-KR" altLang="en-US" dirty="0"/>
          </a:p>
          <a:p>
            <a:r>
              <a:rPr lang="ko-KR" altLang="en-US" dirty="0"/>
              <a:t>* 현재형으로 표현한다. 예를 들면 "수강을 신청했다' , '강의를 할 </a:t>
            </a:r>
            <a:r>
              <a:rPr lang="ko-KR" altLang="en-US" dirty="0" err="1"/>
              <a:t>것이다'라는</a:t>
            </a:r>
            <a:r>
              <a:rPr lang="ko-KR" altLang="en-US" dirty="0"/>
              <a:t> 식으로 표현해서는 안된다.</a:t>
            </a:r>
          </a:p>
          <a:p>
            <a:r>
              <a:rPr lang="ko-KR" altLang="en-US" dirty="0"/>
              <a:t>'수강 신청한다' , '강의를 </a:t>
            </a:r>
            <a:r>
              <a:rPr lang="ko-KR" altLang="en-US" dirty="0" err="1"/>
              <a:t>한다'로</a:t>
            </a:r>
            <a:r>
              <a:rPr lang="ko-KR" altLang="en-US" dirty="0"/>
              <a:t> 표현해야 한다.</a:t>
            </a:r>
          </a:p>
        </p:txBody>
      </p:sp>
      <p:pic>
        <p:nvPicPr>
          <p:cNvPr id="8" name="Picture 2" descr="http://www.dbguide.net/publishing/img/knowledge/SQL_041.jpg">
            <a:extLst>
              <a:ext uri="{FF2B5EF4-FFF2-40B4-BE49-F238E27FC236}">
                <a16:creationId xmlns:a16="http://schemas.microsoft.com/office/drawing/2014/main" id="{C826117A-0080-4152-8F0C-4E9C235337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22" b="20292"/>
          <a:stretch/>
        </p:blipFill>
        <p:spPr bwMode="auto">
          <a:xfrm>
            <a:off x="1771871" y="4347910"/>
            <a:ext cx="8648257" cy="2265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588954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4353DF9C-5D3D-405E-BC4C-17B3DEA2713F}"/>
              </a:ext>
            </a:extLst>
          </p:cNvPr>
          <p:cNvSpPr txBox="1"/>
          <p:nvPr/>
        </p:nvSpPr>
        <p:spPr>
          <a:xfrm>
            <a:off x="-1" y="75414"/>
            <a:ext cx="3979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관계 </a:t>
            </a:r>
            <a:r>
              <a:rPr lang="en-US" altLang="ko-KR" dirty="0"/>
              <a:t>(Relationship)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55BE96A-E46B-4F1C-A0BC-985C674A2083}"/>
              </a:ext>
            </a:extLst>
          </p:cNvPr>
          <p:cNvSpPr/>
          <p:nvPr/>
        </p:nvSpPr>
        <p:spPr>
          <a:xfrm>
            <a:off x="347331" y="555620"/>
            <a:ext cx="65531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관계의 표기법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FB93929-4BE2-415F-A8FD-B46C1B7628E7}"/>
              </a:ext>
            </a:extLst>
          </p:cNvPr>
          <p:cNvSpPr/>
          <p:nvPr/>
        </p:nvSpPr>
        <p:spPr>
          <a:xfrm>
            <a:off x="607828" y="1170433"/>
            <a:ext cx="1042876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나</a:t>
            </a:r>
            <a:r>
              <a:rPr lang="en-US" altLang="ko-KR" dirty="0"/>
              <a:t>. </a:t>
            </a:r>
            <a:r>
              <a:rPr lang="ko-KR" altLang="en-US" dirty="0"/>
              <a:t>관계 차수</a:t>
            </a:r>
          </a:p>
          <a:p>
            <a:r>
              <a:rPr lang="ko-KR" altLang="en-US" dirty="0"/>
              <a:t>두 개의 </a:t>
            </a:r>
            <a:r>
              <a:rPr lang="ko-KR" altLang="en-US" dirty="0" err="1"/>
              <a:t>엔터티간</a:t>
            </a:r>
            <a:r>
              <a:rPr lang="ko-KR" altLang="en-US" dirty="0"/>
              <a:t> 관계에서 참여자의 수를 표현하는 것을 </a:t>
            </a:r>
            <a:r>
              <a:rPr lang="ko-KR" altLang="en-US" dirty="0" err="1"/>
              <a:t>관계차수</a:t>
            </a:r>
            <a:r>
              <a:rPr lang="en-US" altLang="ko-KR" dirty="0"/>
              <a:t>(Cardinality)</a:t>
            </a:r>
            <a:r>
              <a:rPr lang="ko-KR" altLang="en-US" dirty="0"/>
              <a:t>라고 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가장 </a:t>
            </a:r>
            <a:r>
              <a:rPr lang="ko-KR" altLang="en-US" dirty="0" err="1"/>
              <a:t>주용하게</a:t>
            </a:r>
            <a:r>
              <a:rPr lang="ko-KR" altLang="en-US" dirty="0"/>
              <a:t> 고려해야 할 사항은 한 개의 관계가 존재하느냐 아니면 두 개 이상의 멤버십이 존재하는지를 파악하는 것이 중요하다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847893-594D-4B8E-9B82-995A492CAD79}"/>
              </a:ext>
            </a:extLst>
          </p:cNvPr>
          <p:cNvSpPr/>
          <p:nvPr/>
        </p:nvSpPr>
        <p:spPr>
          <a:xfrm>
            <a:off x="607828" y="2732912"/>
            <a:ext cx="104287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1) 1:1 </a:t>
            </a:r>
            <a:r>
              <a:rPr lang="ko-KR" altLang="en-US" dirty="0"/>
              <a:t>관계를 표시하는 방법</a:t>
            </a:r>
          </a:p>
        </p:txBody>
      </p:sp>
      <p:pic>
        <p:nvPicPr>
          <p:cNvPr id="12290" name="Picture 2" descr="관계차수에 대한 이미지 검색결과">
            <a:extLst>
              <a:ext uri="{FF2B5EF4-FFF2-40B4-BE49-F238E27FC236}">
                <a16:creationId xmlns:a16="http://schemas.microsoft.com/office/drawing/2014/main" id="{FB6EDA2F-91B3-49E7-B505-55FE075E94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598" y="3319242"/>
            <a:ext cx="9341145" cy="3303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245621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4353DF9C-5D3D-405E-BC4C-17B3DEA2713F}"/>
              </a:ext>
            </a:extLst>
          </p:cNvPr>
          <p:cNvSpPr txBox="1"/>
          <p:nvPr/>
        </p:nvSpPr>
        <p:spPr>
          <a:xfrm>
            <a:off x="-1" y="75414"/>
            <a:ext cx="3979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관계 </a:t>
            </a:r>
            <a:r>
              <a:rPr lang="en-US" altLang="ko-KR" dirty="0"/>
              <a:t>(Relationship)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55BE96A-E46B-4F1C-A0BC-985C674A2083}"/>
              </a:ext>
            </a:extLst>
          </p:cNvPr>
          <p:cNvSpPr/>
          <p:nvPr/>
        </p:nvSpPr>
        <p:spPr>
          <a:xfrm>
            <a:off x="347331" y="555620"/>
            <a:ext cx="65531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관계의 표기법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847893-594D-4B8E-9B82-995A492CAD79}"/>
              </a:ext>
            </a:extLst>
          </p:cNvPr>
          <p:cNvSpPr/>
          <p:nvPr/>
        </p:nvSpPr>
        <p:spPr>
          <a:xfrm>
            <a:off x="565298" y="1272559"/>
            <a:ext cx="104287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2) 1:1 </a:t>
            </a:r>
            <a:r>
              <a:rPr lang="ko-KR" altLang="en-US" dirty="0"/>
              <a:t>관계를 표시하는 방법</a:t>
            </a:r>
          </a:p>
        </p:txBody>
      </p:sp>
      <p:pic>
        <p:nvPicPr>
          <p:cNvPr id="15362" name="Picture 2" descr="http://www.dbguide.net/publishing/img/knowledge/SQL_043.jpg">
            <a:extLst>
              <a:ext uri="{FF2B5EF4-FFF2-40B4-BE49-F238E27FC236}">
                <a16:creationId xmlns:a16="http://schemas.microsoft.com/office/drawing/2014/main" id="{616CD7A3-BFEC-48A9-A101-F43498B4F0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3314" y="1891551"/>
            <a:ext cx="7362826" cy="3074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774346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4353DF9C-5D3D-405E-BC4C-17B3DEA2713F}"/>
              </a:ext>
            </a:extLst>
          </p:cNvPr>
          <p:cNvSpPr txBox="1"/>
          <p:nvPr/>
        </p:nvSpPr>
        <p:spPr>
          <a:xfrm>
            <a:off x="-1" y="75414"/>
            <a:ext cx="3979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관계 </a:t>
            </a:r>
            <a:r>
              <a:rPr lang="en-US" altLang="ko-KR" dirty="0"/>
              <a:t>(Relationship)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55BE96A-E46B-4F1C-A0BC-985C674A2083}"/>
              </a:ext>
            </a:extLst>
          </p:cNvPr>
          <p:cNvSpPr/>
          <p:nvPr/>
        </p:nvSpPr>
        <p:spPr>
          <a:xfrm>
            <a:off x="347331" y="555620"/>
            <a:ext cx="65531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관계의 표기법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847893-594D-4B8E-9B82-995A492CAD79}"/>
              </a:ext>
            </a:extLst>
          </p:cNvPr>
          <p:cNvSpPr/>
          <p:nvPr/>
        </p:nvSpPr>
        <p:spPr>
          <a:xfrm>
            <a:off x="565298" y="1272559"/>
            <a:ext cx="104287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3) 1:1 </a:t>
            </a:r>
            <a:r>
              <a:rPr lang="ko-KR" altLang="en-US" dirty="0"/>
              <a:t>관계를 표시하는 방법</a:t>
            </a:r>
          </a:p>
        </p:txBody>
      </p:sp>
      <p:pic>
        <p:nvPicPr>
          <p:cNvPr id="16386" name="Picture 2" descr="http://www.dbguide.net/publishing/img/knowledge/SQL_044.jpg">
            <a:extLst>
              <a:ext uri="{FF2B5EF4-FFF2-40B4-BE49-F238E27FC236}">
                <a16:creationId xmlns:a16="http://schemas.microsoft.com/office/drawing/2014/main" id="{A0C777C0-155F-493C-8DF5-3DE9687326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505" y="1806982"/>
            <a:ext cx="10689044" cy="3685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734563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4353DF9C-5D3D-405E-BC4C-17B3DEA2713F}"/>
              </a:ext>
            </a:extLst>
          </p:cNvPr>
          <p:cNvSpPr txBox="1"/>
          <p:nvPr/>
        </p:nvSpPr>
        <p:spPr>
          <a:xfrm>
            <a:off x="-1" y="75414"/>
            <a:ext cx="3979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관계 </a:t>
            </a:r>
            <a:r>
              <a:rPr lang="en-US" altLang="ko-KR" dirty="0"/>
              <a:t>(Relationship)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55BE96A-E46B-4F1C-A0BC-985C674A2083}"/>
              </a:ext>
            </a:extLst>
          </p:cNvPr>
          <p:cNvSpPr/>
          <p:nvPr/>
        </p:nvSpPr>
        <p:spPr>
          <a:xfrm>
            <a:off x="347331" y="555620"/>
            <a:ext cx="65531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관계의 표기법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FB93929-4BE2-415F-A8FD-B46C1B7628E7}"/>
              </a:ext>
            </a:extLst>
          </p:cNvPr>
          <p:cNvSpPr/>
          <p:nvPr/>
        </p:nvSpPr>
        <p:spPr>
          <a:xfrm>
            <a:off x="607828" y="1170433"/>
            <a:ext cx="104287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다</a:t>
            </a:r>
            <a:r>
              <a:rPr lang="en-US" altLang="ko-KR" dirty="0"/>
              <a:t>. </a:t>
            </a:r>
            <a:r>
              <a:rPr lang="ko-KR" altLang="en-US" dirty="0"/>
              <a:t>관계선택사양</a:t>
            </a:r>
            <a:r>
              <a:rPr lang="en-US" altLang="ko-KR" dirty="0"/>
              <a:t>(Optionality)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8AC156D-5495-4758-B94F-7DC7FC398294}"/>
              </a:ext>
            </a:extLst>
          </p:cNvPr>
          <p:cNvSpPr/>
          <p:nvPr/>
        </p:nvSpPr>
        <p:spPr>
          <a:xfrm>
            <a:off x="804530" y="1785246"/>
            <a:ext cx="1115709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예) 반드시 지하철의 문이 닫혀야만 지하철은 출발한다.</a:t>
            </a:r>
          </a:p>
          <a:p>
            <a:r>
              <a:rPr lang="ko-KR" altLang="en-US" dirty="0"/>
              <a:t>지하철 출발과 지하철 </a:t>
            </a:r>
            <a:r>
              <a:rPr lang="ko-KR" altLang="en-US" dirty="0" err="1"/>
              <a:t>문닫힘은</a:t>
            </a:r>
            <a:r>
              <a:rPr lang="ko-KR" altLang="en-US" dirty="0"/>
              <a:t> 필수적(</a:t>
            </a:r>
            <a:r>
              <a:rPr lang="ko-KR" altLang="en-US" dirty="0" err="1"/>
              <a:t>Mandatory</a:t>
            </a:r>
            <a:r>
              <a:rPr lang="ko-KR" altLang="en-US" dirty="0"/>
              <a:t>)</a:t>
            </a:r>
            <a:r>
              <a:rPr lang="ko-KR" altLang="en-US" dirty="0" err="1"/>
              <a:t>으로</a:t>
            </a:r>
            <a:r>
              <a:rPr lang="ko-KR" altLang="en-US" dirty="0"/>
              <a:t> 연결 관계가 있는 것이다.</a:t>
            </a:r>
          </a:p>
          <a:p>
            <a:r>
              <a:rPr lang="ko-KR" altLang="en-US" dirty="0"/>
              <a:t>이와 같은 것이 데이터 모델의 관계에서는 필수참여관계가 된다.</a:t>
            </a:r>
          </a:p>
          <a:p>
            <a:endParaRPr lang="ko-KR" altLang="en-US" dirty="0"/>
          </a:p>
          <a:p>
            <a:r>
              <a:rPr lang="ko-KR" altLang="en-US" dirty="0"/>
              <a:t>지하철이 </a:t>
            </a:r>
            <a:r>
              <a:rPr lang="ko-KR" altLang="en-US" dirty="0" err="1"/>
              <a:t>출발할때</a:t>
            </a:r>
            <a:r>
              <a:rPr lang="ko-KR" altLang="en-US" dirty="0"/>
              <a:t> 안내방송은 선택적인(</a:t>
            </a:r>
            <a:r>
              <a:rPr lang="ko-KR" altLang="en-US" dirty="0" err="1"/>
              <a:t>Optional</a:t>
            </a:r>
            <a:r>
              <a:rPr lang="ko-KR" altLang="en-US" dirty="0"/>
              <a:t>) 관계가 된다.</a:t>
            </a:r>
          </a:p>
        </p:txBody>
      </p:sp>
      <p:pic>
        <p:nvPicPr>
          <p:cNvPr id="17410" name="Picture 2" descr="http://www.dbguide.net/publishing/img/knowledge/SQL_046.jpg">
            <a:extLst>
              <a:ext uri="{FF2B5EF4-FFF2-40B4-BE49-F238E27FC236}">
                <a16:creationId xmlns:a16="http://schemas.microsoft.com/office/drawing/2014/main" id="{9A97225B-C6F0-462D-8A17-88447B18C63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955"/>
          <a:stretch/>
        </p:blipFill>
        <p:spPr bwMode="auto">
          <a:xfrm>
            <a:off x="2181391" y="3262575"/>
            <a:ext cx="7829218" cy="3361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5858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9E1E9D82-CA06-4107-B4D4-A5636A60C317}"/>
              </a:ext>
            </a:extLst>
          </p:cNvPr>
          <p:cNvSpPr txBox="1"/>
          <p:nvPr/>
        </p:nvSpPr>
        <p:spPr>
          <a:xfrm>
            <a:off x="584461" y="992841"/>
            <a:ext cx="3685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중복</a:t>
            </a:r>
            <a:r>
              <a:rPr lang="en-US" altLang="ko-KR" dirty="0"/>
              <a:t>(Duplication)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353DF9C-5D3D-405E-BC4C-17B3DEA2713F}"/>
              </a:ext>
            </a:extLst>
          </p:cNvPr>
          <p:cNvSpPr txBox="1"/>
          <p:nvPr/>
        </p:nvSpPr>
        <p:spPr>
          <a:xfrm>
            <a:off x="0" y="75414"/>
            <a:ext cx="3685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데이터 모델링의 유의성</a:t>
            </a:r>
            <a:endParaRPr lang="en-US" altLang="ko-K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0676F57-D73A-433D-91D0-662E13DEA1A4}"/>
              </a:ext>
            </a:extLst>
          </p:cNvPr>
          <p:cNvSpPr txBox="1"/>
          <p:nvPr/>
        </p:nvSpPr>
        <p:spPr>
          <a:xfrm>
            <a:off x="584461" y="1451728"/>
            <a:ext cx="10803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데이터베이스가</a:t>
            </a:r>
            <a:r>
              <a:rPr lang="en-US" altLang="ko-KR" dirty="0"/>
              <a:t> </a:t>
            </a:r>
            <a:r>
              <a:rPr lang="ko-KR" altLang="en-US" dirty="0"/>
              <a:t>여러 장소에 같은 정보를 저장하는 잘못을 하지 않도록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5E5B682-C8B8-437B-B423-CAD7E900CF0D}"/>
              </a:ext>
            </a:extLst>
          </p:cNvPr>
          <p:cNvSpPr txBox="1"/>
          <p:nvPr/>
        </p:nvSpPr>
        <p:spPr>
          <a:xfrm>
            <a:off x="584461" y="2464993"/>
            <a:ext cx="3685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비유연성</a:t>
            </a:r>
            <a:r>
              <a:rPr lang="en-US" altLang="ko-KR" dirty="0"/>
              <a:t>(Inflexibility)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2FC68DD-605D-49ED-B246-62B80400E30E}"/>
              </a:ext>
            </a:extLst>
          </p:cNvPr>
          <p:cNvSpPr txBox="1"/>
          <p:nvPr/>
        </p:nvSpPr>
        <p:spPr>
          <a:xfrm>
            <a:off x="584461" y="2923880"/>
            <a:ext cx="108031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데이터의 정의를 데이터의 사용 프로세스와 분리함으로</a:t>
            </a:r>
            <a:endParaRPr lang="en-US" altLang="ko-KR" dirty="0"/>
          </a:p>
          <a:p>
            <a:r>
              <a:rPr lang="ko-KR" altLang="en-US" dirty="0"/>
              <a:t>데이터 혹은 프로세스의 작은 변화가 애플리케이션과 데이터베이스에 중대한 변화를 일으킬 가능성을 줄인다</a:t>
            </a:r>
            <a:r>
              <a:rPr lang="en-US" altLang="ko-KR" dirty="0"/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F2BBD4E-C431-49E7-8977-2187AE6B169C}"/>
              </a:ext>
            </a:extLst>
          </p:cNvPr>
          <p:cNvSpPr txBox="1"/>
          <p:nvPr/>
        </p:nvSpPr>
        <p:spPr>
          <a:xfrm>
            <a:off x="584461" y="4214144"/>
            <a:ext cx="3685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비일관성</a:t>
            </a:r>
            <a:r>
              <a:rPr lang="en-US" altLang="ko-KR" dirty="0"/>
              <a:t>(Inconsistency)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919EC4C-ACE9-4979-BBFF-EBD0A7435F61}"/>
              </a:ext>
            </a:extLst>
          </p:cNvPr>
          <p:cNvSpPr txBox="1"/>
          <p:nvPr/>
        </p:nvSpPr>
        <p:spPr>
          <a:xfrm>
            <a:off x="584461" y="4673031"/>
            <a:ext cx="108031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데이터와 데이터간 상호 연관 관계에 대한 명확한 정의는 </a:t>
            </a:r>
            <a:endParaRPr lang="en-US" altLang="ko-KR" dirty="0"/>
          </a:p>
          <a:p>
            <a:r>
              <a:rPr lang="ko-KR" altLang="en-US" dirty="0"/>
              <a:t>다른 데이터와 모순된다는 고려 없이 일련의 데이터를 수정할 위험을 줄인다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33434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4353DF9C-5D3D-405E-BC4C-17B3DEA2713F}"/>
              </a:ext>
            </a:extLst>
          </p:cNvPr>
          <p:cNvSpPr txBox="1"/>
          <p:nvPr/>
        </p:nvSpPr>
        <p:spPr>
          <a:xfrm>
            <a:off x="0" y="75414"/>
            <a:ext cx="3685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데이터 모델링의 유의성</a:t>
            </a:r>
            <a:endParaRPr lang="en-US" altLang="ko-KR" dirty="0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515AB190-29A6-4EB0-85E4-C023D54C4E49}"/>
              </a:ext>
            </a:extLst>
          </p:cNvPr>
          <p:cNvGrpSpPr/>
          <p:nvPr/>
        </p:nvGrpSpPr>
        <p:grpSpPr>
          <a:xfrm>
            <a:off x="1970202" y="1640265"/>
            <a:ext cx="8634952" cy="2467466"/>
            <a:chOff x="1932495" y="961534"/>
            <a:chExt cx="8806206" cy="2804471"/>
          </a:xfrm>
        </p:grpSpPr>
        <p:sp>
          <p:nvSpPr>
            <p:cNvPr id="3" name="구름 2">
              <a:extLst>
                <a:ext uri="{FF2B5EF4-FFF2-40B4-BE49-F238E27FC236}">
                  <a16:creationId xmlns:a16="http://schemas.microsoft.com/office/drawing/2014/main" id="{5A99F9BA-6149-4D1E-8E30-E3990718BAC7}"/>
                </a:ext>
              </a:extLst>
            </p:cNvPr>
            <p:cNvSpPr/>
            <p:nvPr/>
          </p:nvSpPr>
          <p:spPr>
            <a:xfrm>
              <a:off x="1932495" y="961534"/>
              <a:ext cx="2196445" cy="1366886"/>
            </a:xfrm>
            <a:prstGeom prst="clou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개체</a:t>
              </a: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A337CFF1-F757-46E3-98A0-7E5D0D6A88F5}"/>
                </a:ext>
              </a:extLst>
            </p:cNvPr>
            <p:cNvSpPr/>
            <p:nvPr/>
          </p:nvSpPr>
          <p:spPr>
            <a:xfrm>
              <a:off x="6947555" y="1074654"/>
              <a:ext cx="2106889" cy="100866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solidFill>
                    <a:schemeClr val="tx1"/>
                  </a:solidFill>
                </a:rPr>
                <a:t>개념적 구조</a:t>
              </a: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211DC7D3-73C9-489D-9204-77C1084B79B0}"/>
                </a:ext>
              </a:extLst>
            </p:cNvPr>
            <p:cNvSpPr/>
            <p:nvPr/>
          </p:nvSpPr>
          <p:spPr>
            <a:xfrm>
              <a:off x="6947555" y="2757337"/>
              <a:ext cx="2106889" cy="100866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논리적 구조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15853562-7849-4E65-94E5-CFE0253E6831}"/>
                </a:ext>
              </a:extLst>
            </p:cNvPr>
            <p:cNvSpPr/>
            <p:nvPr/>
          </p:nvSpPr>
          <p:spPr>
            <a:xfrm>
              <a:off x="1977272" y="2757337"/>
              <a:ext cx="2106889" cy="100866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저장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데이터베이스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296AC53-9C43-4430-9238-D2DEC8AB0AD8}"/>
                </a:ext>
              </a:extLst>
            </p:cNvPr>
            <p:cNvSpPr txBox="1"/>
            <p:nvPr/>
          </p:nvSpPr>
          <p:spPr>
            <a:xfrm>
              <a:off x="4270342" y="1150070"/>
              <a:ext cx="25358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개념적 데이터 모델링</a:t>
              </a:r>
            </a:p>
          </p:txBody>
        </p:sp>
        <p:sp>
          <p:nvSpPr>
            <p:cNvPr id="18" name="화살표: 오른쪽 17">
              <a:extLst>
                <a:ext uri="{FF2B5EF4-FFF2-40B4-BE49-F238E27FC236}">
                  <a16:creationId xmlns:a16="http://schemas.microsoft.com/office/drawing/2014/main" id="{AC4196DF-01F9-477A-8134-5883F5343F26}"/>
                </a:ext>
              </a:extLst>
            </p:cNvPr>
            <p:cNvSpPr/>
            <p:nvPr/>
          </p:nvSpPr>
          <p:spPr>
            <a:xfrm>
              <a:off x="4355184" y="1519402"/>
              <a:ext cx="2535811" cy="139716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화살표: 오른쪽 18">
              <a:extLst>
                <a:ext uri="{FF2B5EF4-FFF2-40B4-BE49-F238E27FC236}">
                  <a16:creationId xmlns:a16="http://schemas.microsoft.com/office/drawing/2014/main" id="{A26FD969-7EE7-4823-A6F2-88FCB9F4079A}"/>
                </a:ext>
              </a:extLst>
            </p:cNvPr>
            <p:cNvSpPr/>
            <p:nvPr/>
          </p:nvSpPr>
          <p:spPr>
            <a:xfrm rot="10800000">
              <a:off x="4298623" y="3191813"/>
              <a:ext cx="2535811" cy="139716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D536BD2-6DCE-465B-B2B7-9B9635C0CB62}"/>
                </a:ext>
              </a:extLst>
            </p:cNvPr>
            <p:cNvSpPr txBox="1"/>
            <p:nvPr/>
          </p:nvSpPr>
          <p:spPr>
            <a:xfrm>
              <a:off x="4355183" y="2685964"/>
              <a:ext cx="25358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물리적 데이터 모델링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6F87E50-0957-4B73-9428-D0E72EB7893D}"/>
                </a:ext>
              </a:extLst>
            </p:cNvPr>
            <p:cNvSpPr txBox="1"/>
            <p:nvPr/>
          </p:nvSpPr>
          <p:spPr>
            <a:xfrm>
              <a:off x="8202890" y="2235663"/>
              <a:ext cx="25358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논리적 데이터 모델링</a:t>
              </a:r>
            </a:p>
          </p:txBody>
        </p:sp>
        <p:sp>
          <p:nvSpPr>
            <p:cNvPr id="22" name="화살표: 오른쪽 21">
              <a:extLst>
                <a:ext uri="{FF2B5EF4-FFF2-40B4-BE49-F238E27FC236}">
                  <a16:creationId xmlns:a16="http://schemas.microsoft.com/office/drawing/2014/main" id="{F1070911-CD78-45BE-BE46-7FC5B543F9B2}"/>
                </a:ext>
              </a:extLst>
            </p:cNvPr>
            <p:cNvSpPr/>
            <p:nvPr/>
          </p:nvSpPr>
          <p:spPr>
            <a:xfrm rot="5400000">
              <a:off x="7675353" y="2360319"/>
              <a:ext cx="521674" cy="129618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795687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4353DF9C-5D3D-405E-BC4C-17B3DEA2713F}"/>
              </a:ext>
            </a:extLst>
          </p:cNvPr>
          <p:cNvSpPr txBox="1"/>
          <p:nvPr/>
        </p:nvSpPr>
        <p:spPr>
          <a:xfrm>
            <a:off x="0" y="75414"/>
            <a:ext cx="3685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데이터 모델링 </a:t>
            </a:r>
            <a:r>
              <a:rPr lang="en-US" altLang="ko-KR" dirty="0"/>
              <a:t>3</a:t>
            </a:r>
            <a:r>
              <a:rPr lang="ko-KR" altLang="en-US" dirty="0"/>
              <a:t>단계</a:t>
            </a:r>
            <a:endParaRPr lang="en-US" altLang="ko-KR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815BCBB-BC00-4311-BE78-4F2D80587800}"/>
              </a:ext>
            </a:extLst>
          </p:cNvPr>
          <p:cNvSpPr/>
          <p:nvPr/>
        </p:nvSpPr>
        <p:spPr>
          <a:xfrm>
            <a:off x="471863" y="1336063"/>
            <a:ext cx="16455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개념적 </a:t>
            </a:r>
            <a:endParaRPr lang="en-US" altLang="ko-KR" dirty="0"/>
          </a:p>
          <a:p>
            <a:r>
              <a:rPr lang="ko-KR" altLang="en-US" dirty="0"/>
              <a:t>데이터 모델링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2E5B491-2F11-4D09-9E5D-8D0F6998E42C}"/>
              </a:ext>
            </a:extLst>
          </p:cNvPr>
          <p:cNvSpPr/>
          <p:nvPr/>
        </p:nvSpPr>
        <p:spPr>
          <a:xfrm>
            <a:off x="2972585" y="895790"/>
            <a:ext cx="796250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추상화 수준이 높고</a:t>
            </a:r>
            <a:r>
              <a:rPr lang="en-US" altLang="ko-KR" dirty="0"/>
              <a:t>, </a:t>
            </a:r>
            <a:r>
              <a:rPr lang="ko-KR" altLang="en-US" dirty="0" err="1"/>
              <a:t>업무중심적이고</a:t>
            </a:r>
            <a:r>
              <a:rPr lang="en-US" altLang="ko-KR" dirty="0"/>
              <a:t>, </a:t>
            </a:r>
            <a:r>
              <a:rPr lang="ko-KR" altLang="en-US" dirty="0"/>
              <a:t>포괄적인 수준의 모델링</a:t>
            </a:r>
            <a:endParaRPr lang="en-US" altLang="ko-KR" dirty="0"/>
          </a:p>
          <a:p>
            <a:r>
              <a:rPr lang="ko-KR" altLang="en-US" dirty="0" err="1"/>
              <a:t>전사전</a:t>
            </a:r>
            <a:r>
              <a:rPr lang="ko-KR" altLang="en-US" dirty="0"/>
              <a:t> 데이터 모델링</a:t>
            </a:r>
            <a:r>
              <a:rPr lang="en-US" altLang="ko-KR" dirty="0"/>
              <a:t>, EA</a:t>
            </a:r>
            <a:r>
              <a:rPr lang="ko-KR" altLang="en-US" dirty="0" err="1"/>
              <a:t>수립지</a:t>
            </a:r>
            <a:r>
              <a:rPr lang="ko-KR" altLang="en-US" dirty="0"/>
              <a:t> 많이 이용</a:t>
            </a:r>
            <a:endParaRPr lang="en-US" altLang="ko-KR" dirty="0"/>
          </a:p>
          <a:p>
            <a:r>
              <a:rPr lang="ko-KR" altLang="en-US" dirty="0"/>
              <a:t>핵심</a:t>
            </a:r>
            <a:r>
              <a:rPr lang="en-US" altLang="ko-KR" dirty="0"/>
              <a:t> </a:t>
            </a:r>
            <a:r>
              <a:rPr lang="ko-KR" altLang="en-US" dirty="0" err="1"/>
              <a:t>엔터티와</a:t>
            </a:r>
            <a:r>
              <a:rPr lang="en-US" altLang="ko-KR" dirty="0"/>
              <a:t> </a:t>
            </a:r>
            <a:r>
              <a:rPr lang="ko-KR" altLang="en-US" dirty="0"/>
              <a:t>그들 간의 관계를 발견하고</a:t>
            </a:r>
            <a:r>
              <a:rPr lang="en-US" altLang="ko-KR" dirty="0"/>
              <a:t>, </a:t>
            </a:r>
          </a:p>
          <a:p>
            <a:r>
              <a:rPr lang="ko-KR" altLang="en-US" dirty="0" err="1"/>
              <a:t>엔터티</a:t>
            </a:r>
            <a:r>
              <a:rPr lang="en-US" altLang="ko-KR" dirty="0"/>
              <a:t>-</a:t>
            </a:r>
            <a:r>
              <a:rPr lang="ko-KR" altLang="en-US" dirty="0"/>
              <a:t>관계</a:t>
            </a:r>
            <a:r>
              <a:rPr lang="en-US" altLang="ko-KR" dirty="0"/>
              <a:t>-</a:t>
            </a:r>
            <a:r>
              <a:rPr lang="ko-KR" altLang="en-US" dirty="0"/>
              <a:t>다이어그램</a:t>
            </a:r>
            <a:r>
              <a:rPr lang="en-US" altLang="ko-KR" dirty="0"/>
              <a:t> </a:t>
            </a:r>
            <a:r>
              <a:rPr lang="ko-KR" altLang="en-US" dirty="0"/>
              <a:t>을 </a:t>
            </a:r>
            <a:r>
              <a:rPr lang="ko-KR" altLang="en-US" dirty="0" err="1"/>
              <a:t>생성하는것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A8F63F1-0C7F-4BBC-926F-42B95B49E9BA}"/>
              </a:ext>
            </a:extLst>
          </p:cNvPr>
          <p:cNvSpPr/>
          <p:nvPr/>
        </p:nvSpPr>
        <p:spPr>
          <a:xfrm>
            <a:off x="471863" y="3417216"/>
            <a:ext cx="17879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논리적</a:t>
            </a:r>
            <a:endParaRPr lang="en-US" altLang="ko-KR" dirty="0"/>
          </a:p>
          <a:p>
            <a:r>
              <a:rPr lang="ko-KR" altLang="en-US" dirty="0"/>
              <a:t>데이터 모델링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2406A41-6F73-4A70-B1BC-A005A4CED2CE}"/>
              </a:ext>
            </a:extLst>
          </p:cNvPr>
          <p:cNvSpPr/>
          <p:nvPr/>
        </p:nvSpPr>
        <p:spPr>
          <a:xfrm>
            <a:off x="2972586" y="2824162"/>
            <a:ext cx="814161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Key, </a:t>
            </a:r>
            <a:r>
              <a:rPr lang="ko-KR" altLang="en-US" dirty="0"/>
              <a:t>속성</a:t>
            </a:r>
            <a:r>
              <a:rPr lang="en-US" altLang="ko-KR" dirty="0"/>
              <a:t>, </a:t>
            </a:r>
            <a:r>
              <a:rPr lang="ko-KR" altLang="en-US" dirty="0"/>
              <a:t>관계 등을 정확하게 표현</a:t>
            </a:r>
            <a:r>
              <a:rPr lang="en-US" altLang="ko-KR" dirty="0"/>
              <a:t>, </a:t>
            </a:r>
            <a:r>
              <a:rPr lang="ko-KR" altLang="en-US" dirty="0"/>
              <a:t>재사용성이 높음</a:t>
            </a:r>
            <a:endParaRPr lang="en-US" altLang="ko-KR" dirty="0"/>
          </a:p>
          <a:p>
            <a:r>
              <a:rPr lang="ko-KR" altLang="en-US" dirty="0"/>
              <a:t>논리 데이터 모델은 데이터 모델링이 최종적으로 완료된 상태</a:t>
            </a:r>
            <a:endParaRPr lang="en-US" altLang="ko-KR" dirty="0"/>
          </a:p>
          <a:p>
            <a:r>
              <a:rPr lang="ko-KR" altLang="en-US" dirty="0"/>
              <a:t>데이터 모델링 과정에서 가장 핵심이 되는 부분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별도의 과정을 통해 조사하고 결정한 사실을 </a:t>
            </a:r>
            <a:r>
              <a:rPr lang="en-US" altLang="ko-KR" dirty="0"/>
              <a:t>ERD </a:t>
            </a:r>
            <a:r>
              <a:rPr lang="ko-KR" altLang="en-US" dirty="0"/>
              <a:t>그림으로 그려내는 과정</a:t>
            </a:r>
            <a:r>
              <a:rPr lang="en-US" altLang="ko-KR" dirty="0"/>
              <a:t>,  </a:t>
            </a:r>
            <a:r>
              <a:rPr lang="ko-KR" altLang="en-US" dirty="0"/>
              <a:t>이때 </a:t>
            </a:r>
            <a:r>
              <a:rPr lang="ko-KR" altLang="en-US" dirty="0" err="1"/>
              <a:t>중요한것은</a:t>
            </a:r>
            <a:r>
              <a:rPr lang="ko-KR" altLang="en-US" dirty="0"/>
              <a:t> 정규화</a:t>
            </a:r>
            <a:endParaRPr lang="en-US" altLang="ko-KR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8C8D456-6431-4304-868A-848400783FE9}"/>
              </a:ext>
            </a:extLst>
          </p:cNvPr>
          <p:cNvSpPr/>
          <p:nvPr/>
        </p:nvSpPr>
        <p:spPr>
          <a:xfrm>
            <a:off x="480243" y="5367432"/>
            <a:ext cx="163712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물리적</a:t>
            </a:r>
            <a:endParaRPr lang="en-US" altLang="ko-KR" dirty="0"/>
          </a:p>
          <a:p>
            <a:r>
              <a:rPr lang="ko-KR" altLang="en-US" dirty="0"/>
              <a:t>데이터 모델링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7C2BB6E-FBEF-4D90-A326-B020A2535356}"/>
              </a:ext>
            </a:extLst>
          </p:cNvPr>
          <p:cNvSpPr/>
          <p:nvPr/>
        </p:nvSpPr>
        <p:spPr>
          <a:xfrm>
            <a:off x="2972585" y="4951934"/>
            <a:ext cx="845270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실제로 데이터베이스에 이식할 수 있도록</a:t>
            </a:r>
            <a:endParaRPr lang="en-US" altLang="ko-KR" dirty="0"/>
          </a:p>
          <a:p>
            <a:r>
              <a:rPr lang="ko-KR" altLang="en-US" dirty="0"/>
              <a:t>성능</a:t>
            </a:r>
            <a:r>
              <a:rPr lang="en-US" altLang="ko-KR" dirty="0"/>
              <a:t>, </a:t>
            </a:r>
            <a:r>
              <a:rPr lang="ko-KR" altLang="en-US" dirty="0"/>
              <a:t>저장 등 물리적인 </a:t>
            </a:r>
            <a:r>
              <a:rPr lang="ko-KR" altLang="en-US" dirty="0" err="1"/>
              <a:t>성겨을</a:t>
            </a:r>
            <a:r>
              <a:rPr lang="ko-KR" altLang="en-US" dirty="0"/>
              <a:t> 고려하여 설계</a:t>
            </a:r>
            <a:endParaRPr lang="en-US" altLang="ko-KR" dirty="0"/>
          </a:p>
          <a:p>
            <a:r>
              <a:rPr lang="ko-KR" altLang="en-US" dirty="0"/>
              <a:t>이 단계에서 결정되는 것은 테이블</a:t>
            </a:r>
            <a:r>
              <a:rPr lang="en-US" altLang="ko-KR" dirty="0"/>
              <a:t>, </a:t>
            </a:r>
            <a:r>
              <a:rPr lang="ko-KR" altLang="en-US" dirty="0"/>
              <a:t>칼럼 등으로 표현되는 물리적인 저장구조와 사용될 저장 장치</a:t>
            </a:r>
            <a:r>
              <a:rPr lang="en-US" altLang="ko-KR" dirty="0"/>
              <a:t>, </a:t>
            </a:r>
            <a:r>
              <a:rPr lang="ko-KR" altLang="en-US" dirty="0"/>
              <a:t>자료를 추출하기 위해 사용될 접근 방법이 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403709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4353DF9C-5D3D-405E-BC4C-17B3DEA2713F}"/>
              </a:ext>
            </a:extLst>
          </p:cNvPr>
          <p:cNvSpPr txBox="1"/>
          <p:nvPr/>
        </p:nvSpPr>
        <p:spPr>
          <a:xfrm>
            <a:off x="0" y="75414"/>
            <a:ext cx="3685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데이터 독립성의 이해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95F563-D4A0-4C85-91CC-285ADE92EB5D}"/>
              </a:ext>
            </a:extLst>
          </p:cNvPr>
          <p:cNvSpPr txBox="1"/>
          <p:nvPr/>
        </p:nvSpPr>
        <p:spPr>
          <a:xfrm>
            <a:off x="389467" y="804333"/>
            <a:ext cx="2861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데이터 </a:t>
            </a:r>
            <a:r>
              <a:rPr lang="ko-KR" altLang="en-US"/>
              <a:t>독립성의 필요배경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5CE2D5-B0D7-405F-924E-0E0E1C481354}"/>
              </a:ext>
            </a:extLst>
          </p:cNvPr>
          <p:cNvSpPr txBox="1"/>
          <p:nvPr/>
        </p:nvSpPr>
        <p:spPr>
          <a:xfrm>
            <a:off x="3251200" y="880533"/>
            <a:ext cx="830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데이터독립성의 반대말을 데이터 종속성이다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과거 파일 방식 데이터 구성방식이 </a:t>
            </a:r>
            <a:r>
              <a:rPr lang="en-US" altLang="ko-KR" dirty="0"/>
              <a:t>Server/Client </a:t>
            </a:r>
            <a:r>
              <a:rPr lang="ko-KR" altLang="en-US" dirty="0"/>
              <a:t>로</a:t>
            </a:r>
            <a:r>
              <a:rPr lang="en-US" altLang="ko-KR" dirty="0"/>
              <a:t> </a:t>
            </a:r>
            <a:r>
              <a:rPr lang="ko-KR" altLang="en-US" dirty="0"/>
              <a:t>넘어오면서 </a:t>
            </a:r>
            <a:r>
              <a:rPr lang="ko-KR" altLang="en-US" dirty="0" err="1"/>
              <a:t>난해해졌다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7F7564C4-2489-45AB-9E70-B1AAE993FCF5}"/>
              </a:ext>
            </a:extLst>
          </p:cNvPr>
          <p:cNvGrpSpPr/>
          <p:nvPr/>
        </p:nvGrpSpPr>
        <p:grpSpPr>
          <a:xfrm>
            <a:off x="1769533" y="3914801"/>
            <a:ext cx="7035798" cy="1303867"/>
            <a:chOff x="829735" y="1972733"/>
            <a:chExt cx="8534398" cy="1574800"/>
          </a:xfrm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3F3A00E6-E8EA-4E7D-A2B1-59F6FEEF6FCE}"/>
                </a:ext>
              </a:extLst>
            </p:cNvPr>
            <p:cNvSpPr/>
            <p:nvPr/>
          </p:nvSpPr>
          <p:spPr>
            <a:xfrm>
              <a:off x="3996267" y="2328333"/>
              <a:ext cx="2201334" cy="1016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데이터독립성</a:t>
              </a:r>
              <a:endParaRPr lang="en-US" altLang="ko-KR" sz="14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필요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E9E2E3E6-DB49-4E81-B19B-6114BE44A2A1}"/>
                </a:ext>
              </a:extLst>
            </p:cNvPr>
            <p:cNvSpPr/>
            <p:nvPr/>
          </p:nvSpPr>
          <p:spPr>
            <a:xfrm>
              <a:off x="6951133" y="1972733"/>
              <a:ext cx="2413000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>
                  <a:solidFill>
                    <a:schemeClr val="tx1"/>
                  </a:solidFill>
                </a:rPr>
                <a:t>데이터복잡도</a:t>
              </a:r>
              <a:r>
                <a:rPr lang="ko-KR" altLang="en-US" sz="1400" dirty="0">
                  <a:solidFill>
                    <a:schemeClr val="tx1"/>
                  </a:solidFill>
                </a:rPr>
                <a:t> 증가</a:t>
              </a: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E9CB3680-52FC-40DF-9A13-109A3215B2B6}"/>
                </a:ext>
              </a:extLst>
            </p:cNvPr>
            <p:cNvSpPr/>
            <p:nvPr/>
          </p:nvSpPr>
          <p:spPr>
            <a:xfrm>
              <a:off x="6951133" y="3014133"/>
              <a:ext cx="2413000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>
                  <a:solidFill>
                    <a:schemeClr val="tx1"/>
                  </a:solidFill>
                </a:rPr>
                <a:t>요구사항 대응 저하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0F7EF58D-2678-4734-AEF7-8A252BC33553}"/>
                </a:ext>
              </a:extLst>
            </p:cNvPr>
            <p:cNvSpPr/>
            <p:nvPr/>
          </p:nvSpPr>
          <p:spPr>
            <a:xfrm>
              <a:off x="829735" y="1972733"/>
              <a:ext cx="2413000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>
                  <a:solidFill>
                    <a:schemeClr val="tx1"/>
                  </a:solidFill>
                </a:rPr>
                <a:t>유비보수 비용 증가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5B12433C-EEC7-4286-BA75-3861DE51A161}"/>
                </a:ext>
              </a:extLst>
            </p:cNvPr>
            <p:cNvSpPr/>
            <p:nvPr/>
          </p:nvSpPr>
          <p:spPr>
            <a:xfrm>
              <a:off x="829735" y="3014133"/>
              <a:ext cx="2413000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데이터 중복성 증가</a:t>
              </a:r>
            </a:p>
          </p:txBody>
        </p: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29171501-DE76-4A28-960C-B76F24E17D7B}"/>
                </a:ext>
              </a:extLst>
            </p:cNvPr>
            <p:cNvCxnSpPr/>
            <p:nvPr/>
          </p:nvCxnSpPr>
          <p:spPr>
            <a:xfrm flipH="1">
              <a:off x="6197601" y="2239433"/>
              <a:ext cx="584199" cy="2667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B431502C-B772-4D3A-B48A-6655452A156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197601" y="3014133"/>
              <a:ext cx="601131" cy="1778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DE7C3A84-56B9-49D0-A6E7-146C676C2F4F}"/>
                </a:ext>
              </a:extLst>
            </p:cNvPr>
            <p:cNvCxnSpPr>
              <a:cxnSpLocks/>
            </p:cNvCxnSpPr>
            <p:nvPr/>
          </p:nvCxnSpPr>
          <p:spPr>
            <a:xfrm>
              <a:off x="3412068" y="2172758"/>
              <a:ext cx="508002" cy="31115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C897AAD5-2061-4047-AC5A-A478DADB91E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95136" y="3045354"/>
              <a:ext cx="524934" cy="14657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5A9ECFF5-8CFF-426E-AED8-918FC224F3D1}"/>
              </a:ext>
            </a:extLst>
          </p:cNvPr>
          <p:cNvSpPr txBox="1"/>
          <p:nvPr/>
        </p:nvSpPr>
        <p:spPr>
          <a:xfrm>
            <a:off x="389467" y="2338571"/>
            <a:ext cx="2760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데이터 독립성의 필요성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FD2B3ED-69E1-44AB-9BD3-E94808598803}"/>
              </a:ext>
            </a:extLst>
          </p:cNvPr>
          <p:cNvSpPr txBox="1"/>
          <p:nvPr/>
        </p:nvSpPr>
        <p:spPr>
          <a:xfrm>
            <a:off x="3251200" y="2414771"/>
            <a:ext cx="830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지속적으로 증가하는 유지보수 비용을 절감하고 </a:t>
            </a:r>
            <a:r>
              <a:rPr lang="en-US" altLang="ko-KR" dirty="0"/>
              <a:t>, </a:t>
            </a:r>
            <a:r>
              <a:rPr lang="ko-KR" altLang="en-US" dirty="0" err="1"/>
              <a:t>데이터복잡도를</a:t>
            </a:r>
            <a:r>
              <a:rPr lang="ko-KR" altLang="en-US" dirty="0"/>
              <a:t> 낮추며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중복된 데이터를 줄이기 위한 목적이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75407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4353DF9C-5D3D-405E-BC4C-17B3DEA2713F}"/>
              </a:ext>
            </a:extLst>
          </p:cNvPr>
          <p:cNvSpPr txBox="1"/>
          <p:nvPr/>
        </p:nvSpPr>
        <p:spPr>
          <a:xfrm>
            <a:off x="0" y="75414"/>
            <a:ext cx="3685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데이터 독립성의 이해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95F563-D4A0-4C85-91CC-285ADE92EB5D}"/>
              </a:ext>
            </a:extLst>
          </p:cNvPr>
          <p:cNvSpPr txBox="1"/>
          <p:nvPr/>
        </p:nvSpPr>
        <p:spPr>
          <a:xfrm>
            <a:off x="389467" y="804333"/>
            <a:ext cx="2861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ANSI/SPARC 3</a:t>
            </a:r>
            <a:r>
              <a:rPr lang="ko-KR" altLang="en-US" dirty="0"/>
              <a:t>단계 구성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FD2B3ED-69E1-44AB-9BD3-E94808598803}"/>
              </a:ext>
            </a:extLst>
          </p:cNvPr>
          <p:cNvSpPr txBox="1"/>
          <p:nvPr/>
        </p:nvSpPr>
        <p:spPr>
          <a:xfrm>
            <a:off x="389467" y="1720504"/>
            <a:ext cx="1126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외부단계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12B0D3C-C0A5-4A2B-A816-D876349FF895}"/>
              </a:ext>
            </a:extLst>
          </p:cNvPr>
          <p:cNvSpPr txBox="1"/>
          <p:nvPr/>
        </p:nvSpPr>
        <p:spPr>
          <a:xfrm>
            <a:off x="389467" y="3307834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개념적단계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3782193-2EED-468E-B654-9B50E750A499}"/>
              </a:ext>
            </a:extLst>
          </p:cNvPr>
          <p:cNvSpPr txBox="1"/>
          <p:nvPr/>
        </p:nvSpPr>
        <p:spPr>
          <a:xfrm>
            <a:off x="389467" y="4755635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내부적단계</a:t>
            </a:r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6B0AB788-D63E-48BD-96B4-31E70C003849}"/>
              </a:ext>
            </a:extLst>
          </p:cNvPr>
          <p:cNvGrpSpPr/>
          <p:nvPr/>
        </p:nvGrpSpPr>
        <p:grpSpPr>
          <a:xfrm>
            <a:off x="1947333" y="1443505"/>
            <a:ext cx="9281573" cy="3983631"/>
            <a:chOff x="1947333" y="1443505"/>
            <a:chExt cx="9281573" cy="3983631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C0EA793C-F470-4A51-8C71-20991E13E7B1}"/>
                </a:ext>
              </a:extLst>
            </p:cNvPr>
            <p:cNvSpPr/>
            <p:nvPr/>
          </p:nvSpPr>
          <p:spPr>
            <a:xfrm>
              <a:off x="1947333" y="1532467"/>
              <a:ext cx="1981200" cy="7704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External Schema</a:t>
              </a: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#1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71037EA1-0AFB-4D56-8F6D-B04D61DCB193}"/>
                </a:ext>
              </a:extLst>
            </p:cNvPr>
            <p:cNvSpPr/>
            <p:nvPr/>
          </p:nvSpPr>
          <p:spPr>
            <a:xfrm>
              <a:off x="4453466" y="1532467"/>
              <a:ext cx="1981200" cy="7704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External Schema</a:t>
              </a: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#2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DA2E4489-8307-48CB-A82B-F84A88B06FA4}"/>
                </a:ext>
              </a:extLst>
            </p:cNvPr>
            <p:cNvSpPr/>
            <p:nvPr/>
          </p:nvSpPr>
          <p:spPr>
            <a:xfrm>
              <a:off x="7704666" y="1532467"/>
              <a:ext cx="1981200" cy="7704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External Schema</a:t>
              </a: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#n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A4144E2-928F-4836-861E-9E73C99D5FB7}"/>
                </a:ext>
              </a:extLst>
            </p:cNvPr>
            <p:cNvSpPr txBox="1"/>
            <p:nvPr/>
          </p:nvSpPr>
          <p:spPr>
            <a:xfrm>
              <a:off x="6798734" y="1443505"/>
              <a:ext cx="4826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dirty="0"/>
                <a:t>...</a:t>
              </a:r>
              <a:endParaRPr lang="ko-KR" altLang="en-US" sz="3600" dirty="0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E9D2DB7A-F624-41C2-8F8C-DC2E0E84E58F}"/>
                </a:ext>
              </a:extLst>
            </p:cNvPr>
            <p:cNvSpPr/>
            <p:nvPr/>
          </p:nvSpPr>
          <p:spPr>
            <a:xfrm>
              <a:off x="4453466" y="3107267"/>
              <a:ext cx="1981200" cy="7704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Conceptual</a:t>
              </a: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Schema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29053A1C-DC5A-4ED3-9374-46A8D33E6137}"/>
                </a:ext>
              </a:extLst>
            </p:cNvPr>
            <p:cNvSpPr/>
            <p:nvPr/>
          </p:nvSpPr>
          <p:spPr>
            <a:xfrm>
              <a:off x="4444999" y="4656670"/>
              <a:ext cx="1981200" cy="7704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Internal</a:t>
              </a: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Schema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7" name="직선 화살표 연결선 6">
              <a:extLst>
                <a:ext uri="{FF2B5EF4-FFF2-40B4-BE49-F238E27FC236}">
                  <a16:creationId xmlns:a16="http://schemas.microsoft.com/office/drawing/2014/main" id="{A5A4CE82-4E20-486D-8E06-12796C90F207}"/>
                </a:ext>
              </a:extLst>
            </p:cNvPr>
            <p:cNvCxnSpPr/>
            <p:nvPr/>
          </p:nvCxnSpPr>
          <p:spPr>
            <a:xfrm>
              <a:off x="5376333" y="2396067"/>
              <a:ext cx="0" cy="575733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7832E0EA-7966-4BF2-A065-FE2CC08EE38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39467" y="2396067"/>
              <a:ext cx="668869" cy="575733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B2D43F18-FCF6-455A-9F41-791148478927}"/>
                </a:ext>
              </a:extLst>
            </p:cNvPr>
            <p:cNvCxnSpPr>
              <a:cxnSpLocks/>
            </p:cNvCxnSpPr>
            <p:nvPr/>
          </p:nvCxnSpPr>
          <p:spPr>
            <a:xfrm>
              <a:off x="3818471" y="2396067"/>
              <a:ext cx="541861" cy="575733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D1D27026-4AAE-45D1-8A12-9392D870BA0E}"/>
                </a:ext>
              </a:extLst>
            </p:cNvPr>
            <p:cNvCxnSpPr/>
            <p:nvPr/>
          </p:nvCxnSpPr>
          <p:spPr>
            <a:xfrm>
              <a:off x="5376333" y="3979335"/>
              <a:ext cx="0" cy="575733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DB4A46BB-211E-4234-9171-02F1D3166884}"/>
                </a:ext>
              </a:extLst>
            </p:cNvPr>
            <p:cNvSpPr/>
            <p:nvPr/>
          </p:nvSpPr>
          <p:spPr>
            <a:xfrm>
              <a:off x="2421467" y="2472267"/>
              <a:ext cx="6570127" cy="421903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87B824DB-8917-4CDA-BEC5-13D3684AABB1}"/>
                </a:ext>
              </a:extLst>
            </p:cNvPr>
            <p:cNvSpPr txBox="1"/>
            <p:nvPr/>
          </p:nvSpPr>
          <p:spPr>
            <a:xfrm>
              <a:off x="9480547" y="2396067"/>
              <a:ext cx="174835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논리적</a:t>
              </a:r>
              <a:endParaRPr lang="en-US" altLang="ko-KR" dirty="0"/>
            </a:p>
            <a:p>
              <a:pPr algn="ctr"/>
              <a:r>
                <a:rPr lang="ko-KR" altLang="en-US" dirty="0"/>
                <a:t>데이터독립성</a:t>
              </a:r>
            </a:p>
          </p:txBody>
        </p:sp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ACB439DE-2CC3-4CD7-BDE9-358ADDB8F90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60913" y="2683218"/>
              <a:ext cx="414873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65C06738-7F1E-4F4D-8B80-7FD5A7B76D0A}"/>
                </a:ext>
              </a:extLst>
            </p:cNvPr>
            <p:cNvSpPr txBox="1"/>
            <p:nvPr/>
          </p:nvSpPr>
          <p:spPr>
            <a:xfrm>
              <a:off x="6982880" y="3963831"/>
              <a:ext cx="174835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물리적</a:t>
              </a:r>
              <a:endParaRPr lang="en-US" altLang="ko-KR" dirty="0"/>
            </a:p>
            <a:p>
              <a:pPr algn="ctr"/>
              <a:r>
                <a:rPr lang="ko-KR" altLang="en-US" dirty="0"/>
                <a:t>데이터독립성</a:t>
              </a:r>
            </a:p>
          </p:txBody>
        </p:sp>
        <p:cxnSp>
          <p:nvCxnSpPr>
            <p:cNvPr id="38" name="직선 화살표 연결선 37">
              <a:extLst>
                <a:ext uri="{FF2B5EF4-FFF2-40B4-BE49-F238E27FC236}">
                  <a16:creationId xmlns:a16="http://schemas.microsoft.com/office/drawing/2014/main" id="{D61FEB57-CCC8-46D9-A4F1-C92786B4286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63246" y="4250982"/>
              <a:ext cx="414873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0F8A7BAE-D2D5-4A82-B42F-EF118079D645}"/>
                </a:ext>
              </a:extLst>
            </p:cNvPr>
            <p:cNvSpPr/>
            <p:nvPr/>
          </p:nvSpPr>
          <p:spPr>
            <a:xfrm>
              <a:off x="4453466" y="4097867"/>
              <a:ext cx="1972734" cy="421903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858685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1467</TotalTime>
  <Words>2708</Words>
  <Application>Microsoft Office PowerPoint</Application>
  <PresentationFormat>와이드스크린</PresentationFormat>
  <Paragraphs>397</Paragraphs>
  <Slides>45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45</vt:i4>
      </vt:variant>
    </vt:vector>
  </HeadingPairs>
  <TitlesOfParts>
    <vt:vector size="4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정남훈</dc:creator>
  <cp:lastModifiedBy>정남훈</cp:lastModifiedBy>
  <cp:revision>12</cp:revision>
  <dcterms:created xsi:type="dcterms:W3CDTF">2017-12-07T10:33:57Z</dcterms:created>
  <dcterms:modified xsi:type="dcterms:W3CDTF">2017-12-11T07:57:47Z</dcterms:modified>
</cp:coreProperties>
</file>