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6" r:id="rId9"/>
    <p:sldId id="270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8F58-2907-D2BE-EF58-1636034D1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09462-A90E-F69A-A528-9B5C93745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9F3CB-E349-22D1-0866-7C792C9D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BC55-5BDA-41A1-90CB-E4A6C68F83D9}" type="datetimeFigureOut">
              <a:rPr lang="en-CA" smtClean="0"/>
              <a:t>2022-08-10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E091F-AE66-F741-F48C-CB8620E1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AC228-01A4-B218-A163-5DC7BFB1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0F55-F453-4DC1-BB66-D84949BB1C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81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007F-E0B5-80C0-6359-71255441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DE565-8221-D6F6-8DF0-4BC7742EC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93882-0416-75F4-D258-A81A5AB6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BC55-5BDA-41A1-90CB-E4A6C68F83D9}" type="datetimeFigureOut">
              <a:rPr lang="en-CA" smtClean="0"/>
              <a:t>2022-08-10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4EB62-5A62-D3D9-8217-50CF4B49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F1452-26AF-249E-1F1D-2F691D7A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0F55-F453-4DC1-BB66-D84949BB1C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4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C6156-BC6F-FCB5-FE5D-9754B61A7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85D99-5F8E-FF48-B349-01C7144F3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462C9-6E7B-4CBB-DA33-2860C595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BC55-5BDA-41A1-90CB-E4A6C68F83D9}" type="datetimeFigureOut">
              <a:rPr lang="en-CA" smtClean="0"/>
              <a:t>2022-08-10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041E1-BBBF-E421-5435-961F82A2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EC493-4998-20DA-FB09-BF591F8D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0F55-F453-4DC1-BB66-D84949BB1C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74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58E6-E089-8C67-77A0-1A62C747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6E8CC-2876-0F2D-D628-2DE1B1C3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08033-48DF-DCB3-08E6-A2528EA2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BC55-5BDA-41A1-90CB-E4A6C68F83D9}" type="datetimeFigureOut">
              <a:rPr lang="en-CA" smtClean="0"/>
              <a:t>2022-08-10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886F4-C7AA-52FF-C82B-65AE9F3A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AF0E6-85DD-36FF-1A71-07CD30C5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0F55-F453-4DC1-BB66-D84949BB1C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02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E4FD-91B4-AADA-8510-AF8E24A3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39C94-2B2E-92B9-A242-A41124455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E84ED-0196-6F93-44C5-A1D77D38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BC55-5BDA-41A1-90CB-E4A6C68F83D9}" type="datetimeFigureOut">
              <a:rPr lang="en-CA" smtClean="0"/>
              <a:t>2022-08-10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68F69-8DDE-B696-6EAD-7FE6A349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58BF0-7194-2DFB-3261-0D4C4D80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0F55-F453-4DC1-BB66-D84949BB1C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64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2776-183C-A7AF-8D43-97201ED3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9E87-F398-A85F-905C-F3D178FC0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65A94-24D8-8B6F-64E9-551852892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A63D5-BABE-2C4C-02F5-3842ADF0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BC55-5BDA-41A1-90CB-E4A6C68F83D9}" type="datetimeFigureOut">
              <a:rPr lang="en-CA" smtClean="0"/>
              <a:t>2022-08-10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39ED3-A8BC-AFC2-6EFD-32A2828E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5A7D0-2AB0-FD9A-61A9-B118597C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0F55-F453-4DC1-BB66-D84949BB1C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59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5CB2-7D49-C8E4-0A1E-58CC106E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16914-D42C-2A1F-D49F-316F3FF19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C6F37-5D11-159E-4CC2-CBD8B27EF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99BC3-BE8E-A81E-9A25-9F3D0EFBA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35827-086E-A67E-EBAC-4E7C3D9AE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9B9ED-076C-A00A-4D89-0C68B01C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BC55-5BDA-41A1-90CB-E4A6C68F83D9}" type="datetimeFigureOut">
              <a:rPr lang="en-CA" smtClean="0"/>
              <a:t>2022-08-10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7D927-C8F4-3403-5B0B-4F232AFE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4C1C9-5BE7-30C5-B6A2-CAF724BD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0F55-F453-4DC1-BB66-D84949BB1C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0FCF-D870-57D7-6323-DF16F19B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B656D-830D-24EA-6A44-294FDEDB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BC55-5BDA-41A1-90CB-E4A6C68F83D9}" type="datetimeFigureOut">
              <a:rPr lang="en-CA" smtClean="0"/>
              <a:t>2022-08-10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6155E-A425-A2FC-40DE-DCF5E56B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F3C8C-79D8-FA21-A81A-C7622DCF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0F55-F453-4DC1-BB66-D84949BB1C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53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2A993-D8FD-B364-F591-3C4C4484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BC55-5BDA-41A1-90CB-E4A6C68F83D9}" type="datetimeFigureOut">
              <a:rPr lang="en-CA" smtClean="0"/>
              <a:t>2022-08-10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78B6F-E216-3ECD-C5F8-29B71F7D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2D108-9681-5F63-3A0F-1F527E55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0F55-F453-4DC1-BB66-D84949BB1C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35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DA41-B815-59EB-0B34-A400AA65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7CE4-49C8-AA87-B802-9DDFF3B1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CFBFF-EA8E-4530-037F-E7FE908E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032EF-BB4E-8BE8-AF6B-82B66D6D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BC55-5BDA-41A1-90CB-E4A6C68F83D9}" type="datetimeFigureOut">
              <a:rPr lang="en-CA" smtClean="0"/>
              <a:t>2022-08-10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068A3-8881-D5DD-328F-7E61AA2D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BAD87-5F4C-D459-F875-DC64A905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0F55-F453-4DC1-BB66-D84949BB1C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49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F615-BF9B-DD07-C01C-E0902348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6BD05-2F32-505E-2E33-FAE683FA6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4F467-5411-427F-0E07-7B836BCE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945AF-DD6D-2DAB-C35B-AF42F1F5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BC55-5BDA-41A1-90CB-E4A6C68F83D9}" type="datetimeFigureOut">
              <a:rPr lang="en-CA" smtClean="0"/>
              <a:t>2022-08-10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9D1B3-3227-103B-81E5-0C2E5E43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EDF47-AB25-B3DC-82C0-E4AE0447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0F55-F453-4DC1-BB66-D84949BB1C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008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C5B53-3A0D-6848-48CB-721A5774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A600E-325C-1E51-70E2-3115B0325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283D1-6FDD-1F99-A157-06704E587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4BC55-5BDA-41A1-90CB-E4A6C68F83D9}" type="datetimeFigureOut">
              <a:rPr lang="en-CA" smtClean="0"/>
              <a:t>2022-08-10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75DE-CE2E-DEA5-7308-E20D1A9E2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B0DF2-857E-0E26-0E10-FC7027DAE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50F55-F453-4DC1-BB66-D84949BB1C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09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yoannboyere/co2-ghg-emissionsdata" TargetMode="External"/><Relationship Id="rId2" Type="http://schemas.openxmlformats.org/officeDocument/2006/relationships/hyperlink" Target="https://www.kaggle.com/datasets/ucsandiego/carbon-diox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berkeleyearth/climate-change-earth-surface-temperaturedata" TargetMode="External"/><Relationship Id="rId4" Type="http://schemas.openxmlformats.org/officeDocument/2006/relationships/hyperlink" Target="https://www.kaggle.com/datasets/somesh24/sea-level-chang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68096-BBFF-C14A-E298-47D4E1677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CA" sz="6600"/>
              <a:t>Climate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132F-F934-4A0D-2763-E96D5F7F3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CA" dirty="0"/>
              <a:t>Can Data Science Prove its Existence?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44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28E7B-9041-948C-F9D7-EF3D4D12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43" y="609600"/>
            <a:ext cx="5423687" cy="1330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000" dirty="0"/>
              <a:t>Atmospheric CO2 vs. Global Mean Sea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41FF-48D2-3171-6105-4EFD8F28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143" y="2194102"/>
            <a:ext cx="5076927" cy="4302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The Pearson correlation factor is 0.99</a:t>
            </a:r>
          </a:p>
          <a:p>
            <a:pPr marL="0" indent="0">
              <a:buNone/>
            </a:pPr>
            <a:r>
              <a:rPr lang="en-CA" sz="2000" dirty="0"/>
              <a:t>The Spearman correlation factor is 0.99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The sea level and the amount of CO2 in the atmosphere have a extremely high correlation.  As with the previous slide this does not imply causation but science has shown that the rise in CO2 in the atmosphere has a direct impact on the rising sea levels.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To ensure that this correlation factor was not a fluke, a correlation test was done and the P-Value was 0.0 after one thousand iterations.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65063BB-FE82-E19B-0A7B-6A0A43B08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781930"/>
            <a:ext cx="4737650" cy="331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0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28E7B-9041-948C-F9D7-EF3D4D12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" y="188171"/>
            <a:ext cx="9392421" cy="920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Average Global Temperature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41FF-48D2-3171-6105-4EFD8F28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40" y="2291641"/>
            <a:ext cx="5857444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A linear model was fitted to the global average land temperature and it can be seen that it was rising at a fairly linear rate from 1750 – 2000.  Since then the rise in temperature has increased passed the initial trend.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2E87536-4CE6-B88C-CBB3-09B6A133F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630" y="1992066"/>
            <a:ext cx="5668369" cy="3868661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1008E-6B58-E6E6-2441-F766E85E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783D-7341-659F-7259-9F166028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3" y="2431765"/>
            <a:ext cx="11982734" cy="33200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for this analysis was obtained from the following resources,</a:t>
            </a:r>
          </a:p>
          <a:p>
            <a:pPr marL="0" indent="0">
              <a:buNone/>
            </a:pP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CA" sz="1800" b="0" i="0" u="none" strike="noStrike" baseline="0" dirty="0">
                <a:latin typeface="LMRoman10-Regular"/>
                <a:hlinkClick r:id="rId2"/>
              </a:rPr>
              <a:t>https://www.kaggle.com/datasets/ucsandiego/carbon-dioxide</a:t>
            </a:r>
            <a:endParaRPr lang="en-CA" sz="1800" b="0" i="0" u="none" strike="noStrike" baseline="0" dirty="0">
              <a:latin typeface="LMRoman10-Regular"/>
            </a:endParaRPr>
          </a:p>
          <a:p>
            <a:pPr marL="0" indent="0">
              <a:buNone/>
            </a:pPr>
            <a:r>
              <a:rPr lang="en-CA" sz="1800" b="0" i="0" u="none" strike="noStrike" baseline="0" dirty="0">
                <a:latin typeface="LMRoman10-Regular"/>
                <a:hlinkClick r:id="rId3"/>
              </a:rPr>
              <a:t>https://www.kaggle.com/datasets/yoannboyere/co2-ghg-emissionsdata</a:t>
            </a:r>
            <a:endParaRPr lang="en-CA" sz="1800" dirty="0">
              <a:latin typeface="LMRoman10-Regular"/>
            </a:endParaRPr>
          </a:p>
          <a:p>
            <a:pPr marL="0" indent="0">
              <a:buNone/>
            </a:pPr>
            <a:r>
              <a:rPr lang="en-CA" sz="1800" b="0" i="0" u="none" strike="noStrike" baseline="0" dirty="0">
                <a:latin typeface="LMRoman10-Regular"/>
                <a:hlinkClick r:id="rId4"/>
              </a:rPr>
              <a:t>https://www.kaggle.com/datasets/somesh24/sea-level-change</a:t>
            </a:r>
            <a:endParaRPr lang="en-CA" sz="1800" b="0" i="0" u="none" strike="noStrike" baseline="0" dirty="0">
              <a:latin typeface="LMRoman10-Regular"/>
            </a:endParaRPr>
          </a:p>
          <a:p>
            <a:pPr marL="0" indent="0">
              <a:buNone/>
            </a:pPr>
            <a:r>
              <a:rPr lang="en-CA" sz="1800" b="0" i="0" u="none" strike="noStrike" baseline="0" dirty="0">
                <a:latin typeface="LMRoman10-Regular"/>
                <a:hlinkClick r:id="rId5"/>
              </a:rPr>
              <a:t>https://www.kaggle.com/datasets/berkeleyearth/climate-change-earth-surface-temperaturedata</a:t>
            </a:r>
            <a:endParaRPr lang="en-CA" sz="1800" b="0" i="0" u="none" strike="noStrike" baseline="0" dirty="0">
              <a:latin typeface="LMRoman10-Regular"/>
            </a:endParaRPr>
          </a:p>
          <a:p>
            <a:pPr marL="0" indent="0">
              <a:buNone/>
            </a:pP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28E7B-9041-948C-F9D7-EF3D4D12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252453"/>
            <a:ext cx="9392421" cy="1330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LandAverageTemperature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41FF-48D2-3171-6105-4EFD8F28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This variable represents that average temperature that has been observed globally each month since 1750.</a:t>
            </a:r>
          </a:p>
          <a:p>
            <a:pPr marL="0" indent="0">
              <a:buNone/>
            </a:pPr>
            <a:r>
              <a:rPr lang="en-CA" sz="2000" dirty="0"/>
              <a:t>It will be averaged over each year to convert it into a yearly average instead of a monthly average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Mean: 8.37 C</a:t>
            </a:r>
          </a:p>
          <a:p>
            <a:pPr marL="0" indent="0">
              <a:buNone/>
            </a:pPr>
            <a:r>
              <a:rPr lang="en-CA" sz="2000" dirty="0"/>
              <a:t> Median: 8.37 C</a:t>
            </a:r>
          </a:p>
          <a:p>
            <a:pPr marL="0" indent="0">
              <a:buNone/>
            </a:pPr>
            <a:r>
              <a:rPr lang="en-CA" sz="2000" dirty="0"/>
              <a:t> Std: 0.58 C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14924DB6-F70D-4E23-26EF-682B90BEE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583" y="1890223"/>
            <a:ext cx="4788505" cy="3100558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B37D51-B284-937D-4086-DF4AC5CD023E}"/>
              </a:ext>
            </a:extLst>
          </p:cNvPr>
          <p:cNvSpPr txBox="1"/>
          <p:nvPr/>
        </p:nvSpPr>
        <p:spPr>
          <a:xfrm>
            <a:off x="7740770" y="5193278"/>
            <a:ext cx="42383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/>
              <a:t>From the histogram there does not appear to be any outliers in the </a:t>
            </a:r>
            <a:r>
              <a:rPr lang="en-CA" sz="1600" dirty="0" err="1"/>
              <a:t>LandAverageTemperature</a:t>
            </a:r>
            <a:r>
              <a:rPr lang="en-CA" sz="1600" dirty="0"/>
              <a:t> variable.</a:t>
            </a:r>
          </a:p>
        </p:txBody>
      </p:sp>
    </p:spTree>
    <p:extLst>
      <p:ext uri="{BB962C8B-B14F-4D97-AF65-F5344CB8AC3E}">
        <p14:creationId xmlns:p14="http://schemas.microsoft.com/office/powerpoint/2010/main" val="300803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28E7B-9041-948C-F9D7-EF3D4D12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197250"/>
            <a:ext cx="9392421" cy="1330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Seasonally Adjusted CO2 (ppm)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41FF-48D2-3171-6105-4EFD8F28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This variable represents that average temperature that has been observed globally each month since 1958.</a:t>
            </a:r>
          </a:p>
          <a:p>
            <a:pPr marL="0" indent="0">
              <a:buNone/>
            </a:pPr>
            <a:r>
              <a:rPr lang="en-CA" sz="2000" dirty="0"/>
              <a:t>It will be averaged over each year to convert it into a yearly average instead of a monthly average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Mean: 352.78 ppm</a:t>
            </a:r>
          </a:p>
          <a:p>
            <a:pPr marL="0" indent="0">
              <a:buNone/>
            </a:pPr>
            <a:r>
              <a:rPr lang="en-CA" sz="2000" dirty="0"/>
              <a:t> Median: 348.93 ppm</a:t>
            </a:r>
          </a:p>
          <a:p>
            <a:pPr marL="0" indent="0">
              <a:buNone/>
            </a:pPr>
            <a:r>
              <a:rPr lang="en-CA" sz="2000" dirty="0"/>
              <a:t> Std: 26.82 ppm</a:t>
            </a:r>
          </a:p>
        </p:txBody>
      </p:sp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21BFD737-D290-41F4-A428-A9393273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034" y="1836822"/>
            <a:ext cx="4788505" cy="3184355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7B7BD2-05F2-E8D9-95B1-FAC5CF56E232}"/>
              </a:ext>
            </a:extLst>
          </p:cNvPr>
          <p:cNvSpPr txBox="1"/>
          <p:nvPr/>
        </p:nvSpPr>
        <p:spPr>
          <a:xfrm>
            <a:off x="7806098" y="4914409"/>
            <a:ext cx="4138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From the histogram there does not appear to be any outliers in the Seasonally Adjusted CO2 (ppm) variable.</a:t>
            </a:r>
          </a:p>
        </p:txBody>
      </p:sp>
    </p:spTree>
    <p:extLst>
      <p:ext uri="{BB962C8B-B14F-4D97-AF65-F5344CB8AC3E}">
        <p14:creationId xmlns:p14="http://schemas.microsoft.com/office/powerpoint/2010/main" val="199545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28E7B-9041-948C-F9D7-EF3D4D12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267011"/>
            <a:ext cx="9392421" cy="1330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Annual CO₂ emissions (tonnes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41FF-48D2-3171-6105-4EFD8F28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This variable is the total tonnes of CO2 that is emitted into the atmosphere each year by different countries since 1751</a:t>
            </a:r>
          </a:p>
          <a:p>
            <a:pPr marL="0" indent="0">
              <a:buNone/>
            </a:pPr>
            <a:r>
              <a:rPr lang="en-CA" sz="2000" dirty="0"/>
              <a:t>The total global emissions will be calculated by summing all the countries for a given year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Mean: 15,077,558,446 ppm</a:t>
            </a:r>
          </a:p>
          <a:p>
            <a:pPr marL="0" indent="0">
              <a:buNone/>
            </a:pPr>
            <a:r>
              <a:rPr lang="en-CA" sz="2000" dirty="0"/>
              <a:t> Median: 2,724,293,920 ppm</a:t>
            </a:r>
          </a:p>
          <a:p>
            <a:pPr marL="0" indent="0">
              <a:buNone/>
            </a:pPr>
            <a:r>
              <a:rPr lang="en-CA" sz="2000" dirty="0"/>
              <a:t> Std: 23,887,325,178 ppm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9717252-8D41-0764-F71E-35763C41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208" y="1912617"/>
            <a:ext cx="4788505" cy="3196327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549152-91BB-16C5-1EE8-80DA34EE09C3}"/>
              </a:ext>
            </a:extLst>
          </p:cNvPr>
          <p:cNvSpPr txBox="1"/>
          <p:nvPr/>
        </p:nvSpPr>
        <p:spPr>
          <a:xfrm>
            <a:off x="7793861" y="5202223"/>
            <a:ext cx="4215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From the histogram there does not appear to be any outliers in the Annual CO₂ emissions (tonnes) variable.</a:t>
            </a:r>
          </a:p>
        </p:txBody>
      </p:sp>
    </p:spTree>
    <p:extLst>
      <p:ext uri="{BB962C8B-B14F-4D97-AF65-F5344CB8AC3E}">
        <p14:creationId xmlns:p14="http://schemas.microsoft.com/office/powerpoint/2010/main" val="296814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28E7B-9041-948C-F9D7-EF3D4D12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304255"/>
            <a:ext cx="9392421" cy="1330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GMSL (Global Mean Sea Level)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41FF-48D2-3171-6105-4EFD8F28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GMSL is the global mean sea level represented as a difference in millimeters from the 1983 average</a:t>
            </a:r>
          </a:p>
          <a:p>
            <a:pPr marL="0" indent="0">
              <a:buNone/>
            </a:pPr>
            <a:r>
              <a:rPr lang="en-CA" sz="2000" dirty="0"/>
              <a:t>The total global emissions will be calculated by summing all the countries for a given year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Mean: -66.08 mm</a:t>
            </a:r>
          </a:p>
          <a:p>
            <a:pPr marL="0" indent="0">
              <a:buNone/>
            </a:pPr>
            <a:r>
              <a:rPr lang="en-CA" sz="2000" dirty="0"/>
              <a:t> Median: -76.11 mm</a:t>
            </a:r>
          </a:p>
          <a:p>
            <a:pPr marL="0" indent="0">
              <a:buNone/>
            </a:pPr>
            <a:r>
              <a:rPr lang="en-CA" sz="2000" dirty="0"/>
              <a:t> Std: 62.70 mm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A76ECBA-D49B-242B-E30B-A5C1598AE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034" y="1794923"/>
            <a:ext cx="4788505" cy="3268154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EE852-4C0C-32C5-F621-EB587D751B09}"/>
              </a:ext>
            </a:extLst>
          </p:cNvPr>
          <p:cNvSpPr txBox="1"/>
          <p:nvPr/>
        </p:nvSpPr>
        <p:spPr>
          <a:xfrm>
            <a:off x="7710524" y="5110193"/>
            <a:ext cx="421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From the histogram there does not appear to be any outliers in the GMSL variable.</a:t>
            </a:r>
          </a:p>
        </p:txBody>
      </p:sp>
    </p:spTree>
    <p:extLst>
      <p:ext uri="{BB962C8B-B14F-4D97-AF65-F5344CB8AC3E}">
        <p14:creationId xmlns:p14="http://schemas.microsoft.com/office/powerpoint/2010/main" val="263627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BC018-1716-FD57-009F-16189746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CA" sz="4100"/>
              <a:t>Average Temperature Pre and Post 1950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A832-91A7-4F9F-B389-3A53548E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From the PDF graph it is very clear that the average land temperature after 1950 is consistently higher than before 1950.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This trend does not confirm the cause of a rise in global temperatures but it does confirm that the temperatures in the past few decades have been significantly higher than prior to 1950.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C10EDBF-33BE-2DD2-04CD-C9449DCA3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811540"/>
            <a:ext cx="4737650" cy="325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6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6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28E7B-9041-948C-F9D7-EF3D4D12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74" y="548982"/>
            <a:ext cx="6972043" cy="1344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000" dirty="0"/>
              <a:t>Cumulative Distribution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41FF-48D2-3171-6105-4EFD8F28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93" y="2121762"/>
            <a:ext cx="6371406" cy="3626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At first glance the CDF seems to imply a fairly normal distribution of the average temperatures.  </a:t>
            </a:r>
          </a:p>
          <a:p>
            <a:pPr marL="0" indent="0">
              <a:buNone/>
            </a:pPr>
            <a:r>
              <a:rPr lang="en-CA" sz="2400" dirty="0"/>
              <a:t>When a model is fitted to the curve however it can be seen that it is not a perfectly normal distribution.  Temperatures just below the mean are higher than predicted by a normal distribution and lower just above the mean.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1644C62-5F67-DD90-53AC-9ACEBB08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526" y="321176"/>
            <a:ext cx="4071387" cy="2839792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FFF7B24-BD7D-984A-3AFB-FAC0763C2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707" y="3378127"/>
            <a:ext cx="4042410" cy="283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1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28E7B-9041-948C-F9D7-EF3D4D12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5693230" cy="1330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000" dirty="0"/>
              <a:t>CO2 Emissions vs Average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41FF-48D2-3171-6105-4EFD8F28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194102"/>
            <a:ext cx="5346470" cy="4441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The Pearson correlation factor is 0.70</a:t>
            </a:r>
          </a:p>
          <a:p>
            <a:pPr marL="0" indent="0">
              <a:buNone/>
            </a:pPr>
            <a:r>
              <a:rPr lang="en-CA" sz="2000" dirty="0"/>
              <a:t>The Spearman correlation factor is 0.62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While these two factors show a high correlation between CO2 emissions and the average temperature rising around the globe it does not imply causation. 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When paired with scientific research is becomes indisputable that humans are having a direct effect on the rise in temperatures across the globe.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4FBEC15-6B20-34B0-92EF-F2250CD12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817462"/>
            <a:ext cx="4737650" cy="324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6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28E7B-9041-948C-F9D7-EF3D4D12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53" y="609600"/>
            <a:ext cx="5599777" cy="1330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4000" dirty="0"/>
              <a:t>CO2 Emissions vs Atmospheric CO2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41FF-48D2-3171-6105-4EFD8F28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052" y="2056079"/>
            <a:ext cx="5653177" cy="390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/>
              <a:t>The Pearson correlation factor is 0.98</a:t>
            </a:r>
          </a:p>
          <a:p>
            <a:pPr marL="0" indent="0">
              <a:buNone/>
            </a:pPr>
            <a:r>
              <a:rPr lang="en-CA" sz="2000"/>
              <a:t>The Spearman correlation factor is 1.00</a:t>
            </a:r>
          </a:p>
          <a:p>
            <a:pPr marL="0" indent="0">
              <a:buNone/>
            </a:pPr>
            <a:endParaRPr lang="en-CA" sz="2000"/>
          </a:p>
          <a:p>
            <a:pPr marL="0" indent="0">
              <a:buNone/>
            </a:pPr>
            <a:r>
              <a:rPr lang="en-CA" sz="2000"/>
              <a:t>These two factors have an extremely high correlation.  Given that the annual CO2 emissions are being put into the atmosphere it is very easy to draw a line between the two and assume that this is a causation effect at work.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0CAFBC1-E48E-A9A0-B3DC-C94788276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793774"/>
            <a:ext cx="4737650" cy="32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4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765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LMRoman10-Regular</vt:lpstr>
      <vt:lpstr>Office Theme</vt:lpstr>
      <vt:lpstr>Climate Change</vt:lpstr>
      <vt:lpstr>LandAverageTemperature</vt:lpstr>
      <vt:lpstr>Seasonally Adjusted CO2 (ppm)</vt:lpstr>
      <vt:lpstr>Annual CO₂ emissions (tonnes )</vt:lpstr>
      <vt:lpstr>GMSL (Global Mean Sea Level)</vt:lpstr>
      <vt:lpstr>Average Temperature Pre and Post 1950</vt:lpstr>
      <vt:lpstr>Cumulative Distribution Function </vt:lpstr>
      <vt:lpstr>CO2 Emissions vs Average Temperature</vt:lpstr>
      <vt:lpstr>CO2 Emissions vs Atmospheric CO2 Levels</vt:lpstr>
      <vt:lpstr>Atmospheric CO2 vs. Global Mean Sea Level</vt:lpstr>
      <vt:lpstr>Average Global Temperature Over Time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</dc:title>
  <dc:creator>Stephen Smitshoek</dc:creator>
  <cp:lastModifiedBy>Stephen Smitshoek</cp:lastModifiedBy>
  <cp:revision>13</cp:revision>
  <dcterms:created xsi:type="dcterms:W3CDTF">2022-08-07T21:02:56Z</dcterms:created>
  <dcterms:modified xsi:type="dcterms:W3CDTF">2022-08-10T13:38:51Z</dcterms:modified>
</cp:coreProperties>
</file>