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9" r:id="rId2"/>
    <p:sldId id="263" r:id="rId3"/>
    <p:sldId id="275" r:id="rId4"/>
    <p:sldId id="276" r:id="rId5"/>
    <p:sldId id="277" r:id="rId6"/>
    <p:sldId id="280" r:id="rId7"/>
    <p:sldId id="281" r:id="rId8"/>
    <p:sldId id="282" r:id="rId9"/>
    <p:sldId id="283" r:id="rId10"/>
    <p:sldId id="284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유건(학생-소프트웨어학부)" initials="유" lastIdx="1" clrIdx="0">
    <p:extLst>
      <p:ext uri="{19B8F6BF-5375-455C-9EA6-DF929625EA0E}">
        <p15:presenceInfo xmlns:p15="http://schemas.microsoft.com/office/powerpoint/2012/main" userId="유건(학생-소프트웨어학부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434D"/>
    <a:srgbClr val="262626"/>
    <a:srgbClr val="EB156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3" autoAdjust="0"/>
    <p:restoredTop sz="94660"/>
  </p:normalViewPr>
  <p:slideViewPr>
    <p:cSldViewPr snapToGrid="0">
      <p:cViewPr varScale="1">
        <p:scale>
          <a:sx n="60" d="100"/>
          <a:sy n="60" d="100"/>
        </p:scale>
        <p:origin x="58" y="6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16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F422E-D74D-46B9-AB01-15178AF3AA17}" type="datetimeFigureOut">
              <a:rPr lang="en-US" smtClean="0"/>
              <a:t>11/28/2020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2A856-5844-46C3-8DB5-778B7F0BCB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596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27DB0-F6FF-4338-AD0C-60E32880752F}" type="datetimeFigureOut">
              <a:rPr lang="en-US" smtClean="0"/>
              <a:t>11/28/2020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FAD16-93C4-4128-912C-A06D0861F2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494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539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332163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45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2C0F3B5B-451D-41B7-840D-C3136C470C3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64339" y="1009650"/>
            <a:ext cx="5827922" cy="3376613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or Drag Here to Add Picture</a:t>
            </a:r>
            <a:endParaRPr lang="id-ID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680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490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>
                <a:solidFill>
                  <a:schemeClr val="bg1"/>
                </a:solidFill>
                <a:latin typeface="+mj-lt"/>
              </a:rPr>
              <a:t>PAGE</a:t>
            </a:r>
            <a:fld id="{1FF971EA-3A6D-44E0-AE21-1C9457776B3F}" type="slidenum">
              <a:rPr lang="en-US" sz="12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sz="11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543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latin typeface="+mj-lt"/>
              </a:rPr>
              <a:pPr algn="ctr"/>
              <a:t>‹#›</a:t>
            </a:fld>
            <a:endParaRPr lang="en-US" sz="1600" dirty="0">
              <a:latin typeface="+mj-lt"/>
            </a:endParaRPr>
          </a:p>
        </p:txBody>
      </p:sp>
      <p:sp>
        <p:nvSpPr>
          <p:cNvPr id="6" name="Rectangle 5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7752DFED-9BE1-46A5-81AE-B0130748EE73}"/>
              </a:ext>
            </a:extLst>
          </p:cNvPr>
          <p:cNvSpPr/>
          <p:nvPr userDrawn="1"/>
        </p:nvSpPr>
        <p:spPr>
          <a:xfrm>
            <a:off x="1719473" y="932990"/>
            <a:ext cx="3989645" cy="3989645"/>
          </a:xfrm>
          <a:prstGeom prst="frame">
            <a:avLst>
              <a:gd name="adj1" fmla="val 142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1904CE9-FC93-4C19-8291-B3B6C853B97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70764" y="1475302"/>
            <a:ext cx="3989645" cy="3989645"/>
          </a:xfrm>
          <a:solidFill>
            <a:schemeClr val="accent2"/>
          </a:solidFill>
        </p:spPr>
      </p:sp>
    </p:spTree>
    <p:extLst>
      <p:ext uri="{BB962C8B-B14F-4D97-AF65-F5344CB8AC3E}">
        <p14:creationId xmlns:p14="http://schemas.microsoft.com/office/powerpoint/2010/main" val="1102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latin typeface="+mj-lt"/>
              </a:rPr>
              <a:pPr algn="ctr"/>
              <a:t>‹#›</a:t>
            </a:fld>
            <a:endParaRPr lang="en-US" sz="1600" dirty="0">
              <a:latin typeface="+mj-lt"/>
            </a:endParaRPr>
          </a:p>
        </p:txBody>
      </p:sp>
      <p:sp>
        <p:nvSpPr>
          <p:cNvPr id="34" name="Rectangle 33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88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latin typeface="+mj-lt"/>
              </a:rPr>
              <a:pPr algn="ctr"/>
              <a:t>‹#›</a:t>
            </a:fld>
            <a:endParaRPr lang="en-US" sz="1600" dirty="0">
              <a:latin typeface="+mj-lt"/>
            </a:endParaRPr>
          </a:p>
        </p:txBody>
      </p:sp>
      <p:sp>
        <p:nvSpPr>
          <p:cNvPr id="25" name="Rectangle 24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11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972573" y="2610407"/>
            <a:ext cx="2314575" cy="2312988"/>
          </a:xfrm>
          <a:prstGeom prst="rect">
            <a:avLst/>
          </a:prstGeom>
          <a:solidFill>
            <a:schemeClr val="accent4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5010409" y="2610407"/>
            <a:ext cx="2314575" cy="2312988"/>
          </a:xfrm>
          <a:prstGeom prst="rect">
            <a:avLst/>
          </a:prstGeom>
          <a:solidFill>
            <a:schemeClr val="accent4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7936074" y="2610407"/>
            <a:ext cx="2314575" cy="2312988"/>
          </a:xfrm>
          <a:prstGeom prst="rect">
            <a:avLst/>
          </a:prstGeom>
          <a:solidFill>
            <a:schemeClr val="accent4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latin typeface="+mj-lt"/>
              </a:rPr>
              <a:pPr algn="ctr"/>
              <a:t>‹#›</a:t>
            </a:fld>
            <a:endParaRPr lang="en-US" sz="1600" dirty="0">
              <a:latin typeface="+mj-lt"/>
            </a:endParaRPr>
          </a:p>
        </p:txBody>
      </p:sp>
      <p:sp>
        <p:nvSpPr>
          <p:cNvPr id="31" name="Rectangle 30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11"/>
          <p:cNvSpPr txBox="1"/>
          <p:nvPr userDrawn="1"/>
        </p:nvSpPr>
        <p:spPr>
          <a:xfrm>
            <a:off x="2135039" y="5200584"/>
            <a:ext cx="1989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003030101060003" pitchFamily="34" charset="0"/>
              </a:rPr>
              <a:t>CHARLES K SMITH</a:t>
            </a:r>
            <a:endParaRPr lang="id-ID" sz="1600" dirty="0">
              <a:solidFill>
                <a:schemeClr val="tx1">
                  <a:lumMod val="75000"/>
                  <a:lumOff val="2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33" name="TextBox 63"/>
          <p:cNvSpPr txBox="1"/>
          <p:nvPr userDrawn="1"/>
        </p:nvSpPr>
        <p:spPr>
          <a:xfrm>
            <a:off x="2485294" y="5502341"/>
            <a:ext cx="1289135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0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General Manager</a:t>
            </a:r>
          </a:p>
        </p:txBody>
      </p:sp>
      <p:sp>
        <p:nvSpPr>
          <p:cNvPr id="34" name="TextBox 57"/>
          <p:cNvSpPr txBox="1"/>
          <p:nvPr userDrawn="1"/>
        </p:nvSpPr>
        <p:spPr>
          <a:xfrm>
            <a:off x="5223491" y="5200584"/>
            <a:ext cx="1887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003030101060003" pitchFamily="34" charset="0"/>
              </a:rPr>
              <a:t>DELTON R SMITH</a:t>
            </a:r>
          </a:p>
        </p:txBody>
      </p:sp>
      <p:sp>
        <p:nvSpPr>
          <p:cNvPr id="35" name="TextBox 64"/>
          <p:cNvSpPr txBox="1"/>
          <p:nvPr userDrawn="1"/>
        </p:nvSpPr>
        <p:spPr>
          <a:xfrm>
            <a:off x="5395819" y="5502341"/>
            <a:ext cx="1542409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0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Chief Excutive Officer</a:t>
            </a:r>
          </a:p>
        </p:txBody>
      </p:sp>
      <p:sp>
        <p:nvSpPr>
          <p:cNvPr id="36" name="TextBox 11"/>
          <p:cNvSpPr txBox="1"/>
          <p:nvPr userDrawn="1"/>
        </p:nvSpPr>
        <p:spPr>
          <a:xfrm>
            <a:off x="8153041" y="5200584"/>
            <a:ext cx="1880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003030101060003" pitchFamily="34" charset="0"/>
              </a:rPr>
              <a:t>BRENNAN SMITH</a:t>
            </a:r>
          </a:p>
        </p:txBody>
      </p:sp>
      <p:sp>
        <p:nvSpPr>
          <p:cNvPr id="37" name="TextBox 63"/>
          <p:cNvSpPr txBox="1"/>
          <p:nvPr userDrawn="1"/>
        </p:nvSpPr>
        <p:spPr>
          <a:xfrm>
            <a:off x="8460817" y="5502341"/>
            <a:ext cx="1265090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0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Creative Director</a:t>
            </a:r>
          </a:p>
        </p:txBody>
      </p:sp>
    </p:spTree>
    <p:extLst>
      <p:ext uri="{BB962C8B-B14F-4D97-AF65-F5344CB8AC3E}">
        <p14:creationId xmlns:p14="http://schemas.microsoft.com/office/powerpoint/2010/main" val="30817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001359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latin typeface="+mj-lt"/>
              </a:rPr>
              <a:pPr algn="ctr"/>
              <a:t>‹#›</a:t>
            </a:fld>
            <a:endParaRPr lang="en-US" sz="1600" dirty="0">
              <a:latin typeface="+mj-lt"/>
            </a:endParaRPr>
          </a:p>
        </p:txBody>
      </p:sp>
      <p:sp>
        <p:nvSpPr>
          <p:cNvPr id="9" name="Rectangle 8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86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93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468A1-4B87-439B-82EC-C3C09A9F3392}" type="datetimeFigureOut">
              <a:rPr lang="en-US" smtClean="0"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971EA-3A6D-44E0-AE21-1C9457776B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4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0" r:id="rId4"/>
    <p:sldLayoutId id="2147483653" r:id="rId5"/>
    <p:sldLayoutId id="2147483654" r:id="rId6"/>
    <p:sldLayoutId id="2147483659" r:id="rId7"/>
    <p:sldLayoutId id="2147483655" r:id="rId8"/>
    <p:sldLayoutId id="2147483656" r:id="rId9"/>
    <p:sldLayoutId id="2147483657" r:id="rId10"/>
    <p:sldLayoutId id="21474836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200401" y="1164365"/>
            <a:ext cx="5654060" cy="4965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기능적 요구사항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1-1.  new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버튼을 눌렀을 때 시간과 점수가 모두 기본값으로 초기화 돼야 한다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1-2.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게임이 끝난 후에는 입력을 받지 말아야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한다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1-3.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사전에 없는 단어나 이미 사용한 단어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숙어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빈 문자열을 썼을 때 유효한 답이라고 인식하지 않아야 한다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1-4.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올바르게 입력한 단어의 길이가 길수록 큰 점수를 부여해야 한다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1-5. Enter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키를 눌렀을 때 사용자 입력 값을 통해 기능이 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실현 되게 했으면 좋겠다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1-6.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랭크 데이터베이스에 사용자의 정보를 저장하고 윈도우에 출력할 때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점수를 기준으로 내림차순 정렬해야 한다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1-7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끝말잇기 기능이 구현되도록 사용자의 입력에 온 마지막 단어로 시작하는 무작위 단위를 출력하게 해야 한다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25B1258F-20A2-4E65-B426-D8261E0980AE}"/>
              </a:ext>
            </a:extLst>
          </p:cNvPr>
          <p:cNvSpPr/>
          <p:nvPr/>
        </p:nvSpPr>
        <p:spPr>
          <a:xfrm>
            <a:off x="3103368" y="-1308847"/>
            <a:ext cx="5751092" cy="8166847"/>
          </a:xfrm>
          <a:custGeom>
            <a:avLst/>
            <a:gdLst>
              <a:gd name="connsiteX0" fmla="*/ 0 w 5751092"/>
              <a:gd name="connsiteY0" fmla="*/ 1945209 h 6626885"/>
              <a:gd name="connsiteX1" fmla="*/ 82183 w 5751092"/>
              <a:gd name="connsiteY1" fmla="*/ 1945209 h 6626885"/>
              <a:gd name="connsiteX2" fmla="*/ 82183 w 5751092"/>
              <a:gd name="connsiteY2" fmla="*/ 6544702 h 6626885"/>
              <a:gd name="connsiteX3" fmla="*/ 5668909 w 5751092"/>
              <a:gd name="connsiteY3" fmla="*/ 6544702 h 6626885"/>
              <a:gd name="connsiteX4" fmla="*/ 5668909 w 5751092"/>
              <a:gd name="connsiteY4" fmla="*/ 1945209 h 6626885"/>
              <a:gd name="connsiteX5" fmla="*/ 5751092 w 5751092"/>
              <a:gd name="connsiteY5" fmla="*/ 1945209 h 6626885"/>
              <a:gd name="connsiteX6" fmla="*/ 5751092 w 5751092"/>
              <a:gd name="connsiteY6" fmla="*/ 6626885 h 6626885"/>
              <a:gd name="connsiteX7" fmla="*/ 0 w 5751092"/>
              <a:gd name="connsiteY7" fmla="*/ 6626885 h 6626885"/>
              <a:gd name="connsiteX8" fmla="*/ 0 w 5751092"/>
              <a:gd name="connsiteY8" fmla="*/ 0 h 6626885"/>
              <a:gd name="connsiteX9" fmla="*/ 5751092 w 5751092"/>
              <a:gd name="connsiteY9" fmla="*/ 0 h 6626885"/>
              <a:gd name="connsiteX10" fmla="*/ 5751092 w 5751092"/>
              <a:gd name="connsiteY10" fmla="*/ 551686 h 6626885"/>
              <a:gd name="connsiteX11" fmla="*/ 5668909 w 5751092"/>
              <a:gd name="connsiteY11" fmla="*/ 551686 h 6626885"/>
              <a:gd name="connsiteX12" fmla="*/ 5668909 w 5751092"/>
              <a:gd name="connsiteY12" fmla="*/ 82183 h 6626885"/>
              <a:gd name="connsiteX13" fmla="*/ 82183 w 5751092"/>
              <a:gd name="connsiteY13" fmla="*/ 82183 h 6626885"/>
              <a:gd name="connsiteX14" fmla="*/ 82183 w 5751092"/>
              <a:gd name="connsiteY14" fmla="*/ 551686 h 6626885"/>
              <a:gd name="connsiteX15" fmla="*/ 0 w 5751092"/>
              <a:gd name="connsiteY15" fmla="*/ 551686 h 6626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751092" h="6626885">
                <a:moveTo>
                  <a:pt x="0" y="1945209"/>
                </a:moveTo>
                <a:lnTo>
                  <a:pt x="82183" y="1945209"/>
                </a:lnTo>
                <a:lnTo>
                  <a:pt x="82183" y="6544702"/>
                </a:lnTo>
                <a:lnTo>
                  <a:pt x="5668909" y="6544702"/>
                </a:lnTo>
                <a:lnTo>
                  <a:pt x="5668909" y="1945209"/>
                </a:lnTo>
                <a:lnTo>
                  <a:pt x="5751092" y="1945209"/>
                </a:lnTo>
                <a:lnTo>
                  <a:pt x="5751092" y="6626885"/>
                </a:lnTo>
                <a:lnTo>
                  <a:pt x="0" y="6626885"/>
                </a:lnTo>
                <a:close/>
                <a:moveTo>
                  <a:pt x="0" y="0"/>
                </a:moveTo>
                <a:lnTo>
                  <a:pt x="5751092" y="0"/>
                </a:lnTo>
                <a:lnTo>
                  <a:pt x="5751092" y="551686"/>
                </a:lnTo>
                <a:lnTo>
                  <a:pt x="5668909" y="551686"/>
                </a:lnTo>
                <a:lnTo>
                  <a:pt x="5668909" y="82183"/>
                </a:lnTo>
                <a:lnTo>
                  <a:pt x="82183" y="82183"/>
                </a:lnTo>
                <a:lnTo>
                  <a:pt x="82183" y="551686"/>
                </a:lnTo>
                <a:lnTo>
                  <a:pt x="0" y="55168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0" y="0"/>
            <a:ext cx="12192002" cy="1015663"/>
          </a:xfrm>
          <a:prstGeom prst="rect">
            <a:avLst/>
          </a:prstGeom>
          <a:solidFill>
            <a:srgbClr val="3F434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요구사항 명세서</a:t>
            </a:r>
            <a:endParaRPr lang="en-US" sz="6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055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7346" y="314290"/>
            <a:ext cx="28488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구현 상세설계</a:t>
            </a:r>
            <a:endParaRPr lang="en-US" sz="3000" spc="3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900000">
            <a:off x="292720" y="22958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C14C48-58FF-4884-B010-11802B8C4773}"/>
              </a:ext>
            </a:extLst>
          </p:cNvPr>
          <p:cNvSpPr/>
          <p:nvPr/>
        </p:nvSpPr>
        <p:spPr>
          <a:xfrm>
            <a:off x="3856207" y="0"/>
            <a:ext cx="2700226" cy="92333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spc="50" dirty="0">
                <a:ln w="0"/>
                <a:solidFill>
                  <a:sysClr val="windowText" lastClr="0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rank</a:t>
            </a:r>
            <a:r>
              <a:rPr lang="en-US" altLang="ko-KR" sz="5400" b="1" cap="none" spc="50" dirty="0">
                <a:ln w="0"/>
                <a:solidFill>
                  <a:sysClr val="windowText" lastClr="0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.py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08EAD9D-F647-4EA7-8863-0B93FD6D8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465440"/>
              </p:ext>
            </p:extLst>
          </p:nvPr>
        </p:nvGraphicFramePr>
        <p:xfrm>
          <a:off x="211428" y="1382352"/>
          <a:ext cx="10597853" cy="4751748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1587388">
                  <a:extLst>
                    <a:ext uri="{9D8B030D-6E8A-4147-A177-3AD203B41FA5}">
                      <a16:colId xmlns:a16="http://schemas.microsoft.com/office/drawing/2014/main" val="428745317"/>
                    </a:ext>
                  </a:extLst>
                </a:gridCol>
                <a:gridCol w="2152389">
                  <a:extLst>
                    <a:ext uri="{9D8B030D-6E8A-4147-A177-3AD203B41FA5}">
                      <a16:colId xmlns:a16="http://schemas.microsoft.com/office/drawing/2014/main" val="209263984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96156442"/>
                    </a:ext>
                  </a:extLst>
                </a:gridCol>
                <a:gridCol w="5486476">
                  <a:extLst>
                    <a:ext uri="{9D8B030D-6E8A-4147-A177-3AD203B41FA5}">
                      <a16:colId xmlns:a16="http://schemas.microsoft.com/office/drawing/2014/main" val="620524946"/>
                    </a:ext>
                  </a:extLst>
                </a:gridCol>
              </a:tblGrid>
              <a:tr h="452059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매개변수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역할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168098"/>
                  </a:ext>
                </a:extLst>
              </a:tr>
              <a:tr h="17164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Attribute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(properties)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self.finalScore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timer.py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의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Timer.game_function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메소드에서 호출한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RankInput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클래스의 매개변수로 할당된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score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값을 받은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RankInput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클래스의 새로운 필드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9911303"/>
                  </a:ext>
                </a:extLst>
              </a:tr>
              <a:tr h="20665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method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enterClicked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rankList.py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의 클래스인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SubWindow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에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rankDB.txt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와 사용자의 정보를 매개변수로 주어 호출하고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SubWindow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의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showModal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메소드를 이용하여 이벤트를 실행시킨다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만약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SubWindow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윈도우가 닫힐 경우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rank.py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의 윈도우도 같이 닫힌다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1574414"/>
                  </a:ext>
                </a:extLst>
              </a:tr>
              <a:tr h="5166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showModal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자기 자신의 이벤트를 실행시키는 함수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8534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93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7346" y="314290"/>
            <a:ext cx="28488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구현 상세설계</a:t>
            </a:r>
            <a:endParaRPr lang="en-US" sz="3000" spc="3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900000">
            <a:off x="292720" y="22958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C14C48-58FF-4884-B010-11802B8C4773}"/>
              </a:ext>
            </a:extLst>
          </p:cNvPr>
          <p:cNvSpPr/>
          <p:nvPr/>
        </p:nvSpPr>
        <p:spPr>
          <a:xfrm>
            <a:off x="3598612" y="148293"/>
            <a:ext cx="3823484" cy="92333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50" dirty="0">
                <a:ln w="0"/>
                <a:solidFill>
                  <a:sysClr val="windowText" lastClr="0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rankList.py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08EAD9D-F647-4EA7-8863-0B93FD6D8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978323"/>
              </p:ext>
            </p:extLst>
          </p:nvPr>
        </p:nvGraphicFramePr>
        <p:xfrm>
          <a:off x="211428" y="1382352"/>
          <a:ext cx="10597853" cy="4655228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1587388">
                  <a:extLst>
                    <a:ext uri="{9D8B030D-6E8A-4147-A177-3AD203B41FA5}">
                      <a16:colId xmlns:a16="http://schemas.microsoft.com/office/drawing/2014/main" val="428745317"/>
                    </a:ext>
                  </a:extLst>
                </a:gridCol>
                <a:gridCol w="2150884">
                  <a:extLst>
                    <a:ext uri="{9D8B030D-6E8A-4147-A177-3AD203B41FA5}">
                      <a16:colId xmlns:a16="http://schemas.microsoft.com/office/drawing/2014/main" val="2092639846"/>
                    </a:ext>
                  </a:extLst>
                </a:gridCol>
                <a:gridCol w="1373105">
                  <a:extLst>
                    <a:ext uri="{9D8B030D-6E8A-4147-A177-3AD203B41FA5}">
                      <a16:colId xmlns:a16="http://schemas.microsoft.com/office/drawing/2014/main" val="996156442"/>
                    </a:ext>
                  </a:extLst>
                </a:gridCol>
                <a:gridCol w="5486476">
                  <a:extLst>
                    <a:ext uri="{9D8B030D-6E8A-4147-A177-3AD203B41FA5}">
                      <a16:colId xmlns:a16="http://schemas.microsoft.com/office/drawing/2014/main" val="620524946"/>
                    </a:ext>
                  </a:extLst>
                </a:gridCol>
              </a:tblGrid>
              <a:tr h="305935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매개변수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역할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168098"/>
                  </a:ext>
                </a:extLst>
              </a:tr>
              <a:tr h="93920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Attribute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(properties)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self.rankList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Word 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클래스에서 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words.txt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로부터 얻은 무작위 단어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9911303"/>
                  </a:ext>
                </a:extLst>
              </a:tr>
              <a:tr h="9271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text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solidFill>
                            <a:schemeClr val="bg1"/>
                          </a:solidFill>
                        </a:rPr>
                        <a:t>rankDB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에서 점수를 내림차순 기준으로 정렬한 후 순위를 매겨 나타낸 문자열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159241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method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readRankDB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filename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Filename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을 읽어 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rank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라는 변수에 할당하여 그것을 리턴</a:t>
                      </a:r>
                      <a:endParaRPr lang="en-US" altLang="ko-KR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1574414"/>
                  </a:ext>
                </a:extLst>
              </a:tr>
              <a:tr h="396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writeRankDB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filename, rank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Filename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을 통해 텍스트파일을 열어 갱신된 </a:t>
                      </a:r>
                      <a:r>
                        <a:rPr lang="en-US" altLang="ko-KR" sz="1800" dirty="0" err="1">
                          <a:solidFill>
                            <a:schemeClr val="bg1"/>
                          </a:solidFill>
                        </a:rPr>
                        <a:t>self.rankList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를 통해 새로 작성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8534759"/>
                  </a:ext>
                </a:extLst>
              </a:tr>
              <a:tr h="7924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showRankDB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solidFill>
                            <a:schemeClr val="bg1"/>
                          </a:solidFill>
                        </a:rPr>
                        <a:t>rankDB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에서 점수를 내림차순 기준으로 정렬한 후 순위를 매겨 문자열로 나타낸 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text 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리턴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007909"/>
                  </a:ext>
                </a:extLst>
              </a:tr>
              <a:tr h="396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showModal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자기 자신의 이벤트를 실행시키는 함수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291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69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238431" y="1164365"/>
            <a:ext cx="5751092" cy="3234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인터페이스 요구사항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- 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프로그램은 세 개의 창으로 구성된다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  2-1. 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게임 창 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메인 윈도우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      timer 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위젯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score 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위젯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단어 리턴 위젯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input 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위젯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</a:p>
          <a:p>
            <a:pPr lvl="0">
              <a:lnSpc>
                <a:spcPct val="150000"/>
              </a:lnSpc>
            </a:pP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      send 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버튼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new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game 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버튼</a:t>
            </a:r>
            <a:endParaRPr lang="en-US" altLang="ko-KR" sz="15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  2-2. 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이름 입력 창</a:t>
            </a:r>
            <a:endParaRPr lang="en-US" altLang="ko-KR" sz="15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      input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위젯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Enter 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버튼</a:t>
            </a:r>
            <a:endParaRPr lang="en-US" altLang="ko-KR" sz="15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  2-3. 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랭크 데이터베이스 창</a:t>
            </a:r>
            <a:endParaRPr lang="en-US" altLang="ko-KR" sz="15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5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      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랭크 데이터베이스 위젯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25B1258F-20A2-4E65-B426-D8261E0980AE}"/>
              </a:ext>
            </a:extLst>
          </p:cNvPr>
          <p:cNvSpPr/>
          <p:nvPr/>
        </p:nvSpPr>
        <p:spPr>
          <a:xfrm>
            <a:off x="3103368" y="-1308847"/>
            <a:ext cx="5751092" cy="8166847"/>
          </a:xfrm>
          <a:custGeom>
            <a:avLst/>
            <a:gdLst>
              <a:gd name="connsiteX0" fmla="*/ 0 w 5751092"/>
              <a:gd name="connsiteY0" fmla="*/ 1945209 h 6626885"/>
              <a:gd name="connsiteX1" fmla="*/ 82183 w 5751092"/>
              <a:gd name="connsiteY1" fmla="*/ 1945209 h 6626885"/>
              <a:gd name="connsiteX2" fmla="*/ 82183 w 5751092"/>
              <a:gd name="connsiteY2" fmla="*/ 6544702 h 6626885"/>
              <a:gd name="connsiteX3" fmla="*/ 5668909 w 5751092"/>
              <a:gd name="connsiteY3" fmla="*/ 6544702 h 6626885"/>
              <a:gd name="connsiteX4" fmla="*/ 5668909 w 5751092"/>
              <a:gd name="connsiteY4" fmla="*/ 1945209 h 6626885"/>
              <a:gd name="connsiteX5" fmla="*/ 5751092 w 5751092"/>
              <a:gd name="connsiteY5" fmla="*/ 1945209 h 6626885"/>
              <a:gd name="connsiteX6" fmla="*/ 5751092 w 5751092"/>
              <a:gd name="connsiteY6" fmla="*/ 6626885 h 6626885"/>
              <a:gd name="connsiteX7" fmla="*/ 0 w 5751092"/>
              <a:gd name="connsiteY7" fmla="*/ 6626885 h 6626885"/>
              <a:gd name="connsiteX8" fmla="*/ 0 w 5751092"/>
              <a:gd name="connsiteY8" fmla="*/ 0 h 6626885"/>
              <a:gd name="connsiteX9" fmla="*/ 5751092 w 5751092"/>
              <a:gd name="connsiteY9" fmla="*/ 0 h 6626885"/>
              <a:gd name="connsiteX10" fmla="*/ 5751092 w 5751092"/>
              <a:gd name="connsiteY10" fmla="*/ 551686 h 6626885"/>
              <a:gd name="connsiteX11" fmla="*/ 5668909 w 5751092"/>
              <a:gd name="connsiteY11" fmla="*/ 551686 h 6626885"/>
              <a:gd name="connsiteX12" fmla="*/ 5668909 w 5751092"/>
              <a:gd name="connsiteY12" fmla="*/ 82183 h 6626885"/>
              <a:gd name="connsiteX13" fmla="*/ 82183 w 5751092"/>
              <a:gd name="connsiteY13" fmla="*/ 82183 h 6626885"/>
              <a:gd name="connsiteX14" fmla="*/ 82183 w 5751092"/>
              <a:gd name="connsiteY14" fmla="*/ 551686 h 6626885"/>
              <a:gd name="connsiteX15" fmla="*/ 0 w 5751092"/>
              <a:gd name="connsiteY15" fmla="*/ 551686 h 6626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751092" h="6626885">
                <a:moveTo>
                  <a:pt x="0" y="1945209"/>
                </a:moveTo>
                <a:lnTo>
                  <a:pt x="82183" y="1945209"/>
                </a:lnTo>
                <a:lnTo>
                  <a:pt x="82183" y="6544702"/>
                </a:lnTo>
                <a:lnTo>
                  <a:pt x="5668909" y="6544702"/>
                </a:lnTo>
                <a:lnTo>
                  <a:pt x="5668909" y="1945209"/>
                </a:lnTo>
                <a:lnTo>
                  <a:pt x="5751092" y="1945209"/>
                </a:lnTo>
                <a:lnTo>
                  <a:pt x="5751092" y="6626885"/>
                </a:lnTo>
                <a:lnTo>
                  <a:pt x="0" y="6626885"/>
                </a:lnTo>
                <a:close/>
                <a:moveTo>
                  <a:pt x="0" y="0"/>
                </a:moveTo>
                <a:lnTo>
                  <a:pt x="5751092" y="0"/>
                </a:lnTo>
                <a:lnTo>
                  <a:pt x="5751092" y="551686"/>
                </a:lnTo>
                <a:lnTo>
                  <a:pt x="5668909" y="551686"/>
                </a:lnTo>
                <a:lnTo>
                  <a:pt x="5668909" y="82183"/>
                </a:lnTo>
                <a:lnTo>
                  <a:pt x="82183" y="82183"/>
                </a:lnTo>
                <a:lnTo>
                  <a:pt x="82183" y="551686"/>
                </a:lnTo>
                <a:lnTo>
                  <a:pt x="0" y="55168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0" y="0"/>
            <a:ext cx="12192002" cy="1015663"/>
          </a:xfrm>
          <a:prstGeom prst="rect">
            <a:avLst/>
          </a:prstGeom>
          <a:solidFill>
            <a:srgbClr val="3F434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요구사항 명세서</a:t>
            </a:r>
            <a:endParaRPr lang="en-US" sz="6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114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7346" y="314290"/>
            <a:ext cx="42434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소프트웨어 구조 설계</a:t>
            </a:r>
            <a:endParaRPr lang="en-US" sz="3000" spc="3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900000">
            <a:off x="292720" y="22958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08EAD9D-F647-4EA7-8863-0B93FD6D8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450184"/>
              </p:ext>
            </p:extLst>
          </p:nvPr>
        </p:nvGraphicFramePr>
        <p:xfrm>
          <a:off x="527346" y="1113787"/>
          <a:ext cx="10597853" cy="5502384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1587388">
                  <a:extLst>
                    <a:ext uri="{9D8B030D-6E8A-4147-A177-3AD203B41FA5}">
                      <a16:colId xmlns:a16="http://schemas.microsoft.com/office/drawing/2014/main" val="428745317"/>
                    </a:ext>
                  </a:extLst>
                </a:gridCol>
                <a:gridCol w="1917853">
                  <a:extLst>
                    <a:ext uri="{9D8B030D-6E8A-4147-A177-3AD203B41FA5}">
                      <a16:colId xmlns:a16="http://schemas.microsoft.com/office/drawing/2014/main" val="2092639846"/>
                    </a:ext>
                  </a:extLst>
                </a:gridCol>
                <a:gridCol w="3374053">
                  <a:extLst>
                    <a:ext uri="{9D8B030D-6E8A-4147-A177-3AD203B41FA5}">
                      <a16:colId xmlns:a16="http://schemas.microsoft.com/office/drawing/2014/main" val="996156442"/>
                    </a:ext>
                  </a:extLst>
                </a:gridCol>
                <a:gridCol w="3718559">
                  <a:extLst>
                    <a:ext uri="{9D8B030D-6E8A-4147-A177-3AD203B41FA5}">
                      <a16:colId xmlns:a16="http://schemas.microsoft.com/office/drawing/2014/main" val="811939194"/>
                    </a:ext>
                  </a:extLst>
                </a:gridCol>
              </a:tblGrid>
              <a:tr h="305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모듈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클래스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메소드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역할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168098"/>
                  </a:ext>
                </a:extLst>
              </a:tr>
              <a:tr h="51672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game.py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EnglishWordRelay</a:t>
                      </a:r>
                      <a:endParaRPr lang="en-US" altLang="ko-KR" sz="15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메인 클래스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__</a:t>
                      </a: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init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__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메인 레이아웃 구현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import 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된 클래스 선언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게임을 시작 시킴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9911303"/>
                  </a:ext>
                </a:extLst>
              </a:tr>
              <a:tr h="7320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startGame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Timer, Score 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클래스를 호출하여 제한 시간 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초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점수 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점으로 초기화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1192014"/>
                  </a:ext>
                </a:extLst>
              </a:tr>
              <a:tr h="8384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sendClicked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입력된 단어의 유효성을 검사하여 통과 시 이벤트 발생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1363586"/>
                  </a:ext>
                </a:extLst>
              </a:tr>
              <a:tr h="51672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word.py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 Word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startRandFromDB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EnglishWordRelay.startGame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()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에서 쓰일 첫 단어 리턴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1574414"/>
                  </a:ext>
                </a:extLst>
              </a:tr>
              <a:tr h="3014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relayRandomFromDB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startWord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사용자가 입력한 단어의 다음 단어 리턴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3688093"/>
                  </a:ext>
                </a:extLst>
              </a:tr>
              <a:tr h="7320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testWord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(answer)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단어의 유효성 검사 메소드</a:t>
                      </a:r>
                      <a:endParaRPr lang="en-US" altLang="ko-KR" sz="15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이미 사용한 단어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숙어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, DB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에 등재되지 않은 단어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길이가 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보다 작은 단어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683143"/>
                  </a:ext>
                </a:extLst>
              </a:tr>
              <a:tr h="30142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rank.py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RankInput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__</a:t>
                      </a: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init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__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사용자의 이름을 입력하는 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UI 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381190"/>
                  </a:ext>
                </a:extLst>
              </a:tr>
              <a:tr h="5167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enterClicked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rankList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의 클래스를 선언하고 실행시킴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rankList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창이 종료될 시 같이 종료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8403011"/>
                  </a:ext>
                </a:extLst>
              </a:tr>
              <a:tr h="3014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showModal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자기 자신의 이벤트 발생시킴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1520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10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7346" y="314290"/>
            <a:ext cx="42434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소프트웨어 구조 설계</a:t>
            </a:r>
            <a:endParaRPr lang="en-US" sz="3000" spc="3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900000">
            <a:off x="292720" y="22958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08EAD9D-F647-4EA7-8863-0B93FD6D8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984367"/>
              </p:ext>
            </p:extLst>
          </p:nvPr>
        </p:nvGraphicFramePr>
        <p:xfrm>
          <a:off x="527346" y="1113787"/>
          <a:ext cx="10597853" cy="5257800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1587388">
                  <a:extLst>
                    <a:ext uri="{9D8B030D-6E8A-4147-A177-3AD203B41FA5}">
                      <a16:colId xmlns:a16="http://schemas.microsoft.com/office/drawing/2014/main" val="428745317"/>
                    </a:ext>
                  </a:extLst>
                </a:gridCol>
                <a:gridCol w="1917853">
                  <a:extLst>
                    <a:ext uri="{9D8B030D-6E8A-4147-A177-3AD203B41FA5}">
                      <a16:colId xmlns:a16="http://schemas.microsoft.com/office/drawing/2014/main" val="2092639846"/>
                    </a:ext>
                  </a:extLst>
                </a:gridCol>
                <a:gridCol w="3546306">
                  <a:extLst>
                    <a:ext uri="{9D8B030D-6E8A-4147-A177-3AD203B41FA5}">
                      <a16:colId xmlns:a16="http://schemas.microsoft.com/office/drawing/2014/main" val="996156442"/>
                    </a:ext>
                  </a:extLst>
                </a:gridCol>
                <a:gridCol w="3546306">
                  <a:extLst>
                    <a:ext uri="{9D8B030D-6E8A-4147-A177-3AD203B41FA5}">
                      <a16:colId xmlns:a16="http://schemas.microsoft.com/office/drawing/2014/main" val="811939194"/>
                    </a:ext>
                  </a:extLst>
                </a:gridCol>
              </a:tblGrid>
              <a:tr h="305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모듈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클래스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메소드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역할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168098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rankList.py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SubWindow</a:t>
                      </a:r>
                      <a:endParaRPr lang="en-US" altLang="ko-KR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__</a:t>
                      </a: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init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__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UI 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구현 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&amp; </a:t>
                      </a: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readRankDB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와 </a:t>
                      </a: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writeRankDB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실행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99113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showModal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자기 자신의 이벤트 발생시킴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11920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showRankDB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String 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타입으로 점수를 내림차순 기준으로 정렬한 </a:t>
                      </a: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rankDB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리턴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1363586"/>
                  </a:ext>
                </a:extLst>
              </a:tr>
              <a:tr h="2794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readRankDB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rankDB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를 읽어 </a:t>
                      </a: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self.rankList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에 할당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4563649"/>
                  </a:ext>
                </a:extLst>
              </a:tr>
              <a:tr h="2794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writeRankDB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rankDB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에 입력 받은 정보 추가 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&amp; 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갱신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2132065"/>
                  </a:ext>
                </a:extLst>
              </a:tr>
              <a:tr h="3014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timer.py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Timer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__</a:t>
                      </a: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init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__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game.py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에서 사용되는 위젯들을 매개변수로 가져와 새로운 변수에 할당하고 </a:t>
                      </a: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Qtimer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를 선언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startTimer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호출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38119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game_function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시간 출력 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&amp; 1</a:t>
                      </a:r>
                      <a:r>
                        <a:rPr lang="ko-KR" altLang="en-US" sz="1500" dirty="0" err="1">
                          <a:solidFill>
                            <a:schemeClr val="bg1"/>
                          </a:solidFill>
                        </a:rPr>
                        <a:t>초씩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 감소 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&amp; 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제한 시간에 도달했을 때 타이머 정지 후 점수 출력 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&amp; 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게임이 끝났을 때 버튼을 비활성화 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&amp; </a:t>
                      </a: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subWindow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실행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840301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startTimer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타이머 시작 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&amp; 1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초에 한번 씩 </a:t>
                      </a: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game_function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실행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1520040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gameFinished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타이머가 활성화 돼있으면 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False, 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아니면 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True 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리턴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681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6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7346" y="314290"/>
            <a:ext cx="42434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소프트웨어 구조 설계</a:t>
            </a:r>
            <a:endParaRPr lang="en-US" sz="3000" spc="3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900000">
            <a:off x="292720" y="22958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08EAD9D-F647-4EA7-8863-0B93FD6D8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004829"/>
              </p:ext>
            </p:extLst>
          </p:nvPr>
        </p:nvGraphicFramePr>
        <p:xfrm>
          <a:off x="527346" y="1113787"/>
          <a:ext cx="10597853" cy="1199034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1587388">
                  <a:extLst>
                    <a:ext uri="{9D8B030D-6E8A-4147-A177-3AD203B41FA5}">
                      <a16:colId xmlns:a16="http://schemas.microsoft.com/office/drawing/2014/main" val="428745317"/>
                    </a:ext>
                  </a:extLst>
                </a:gridCol>
                <a:gridCol w="1917853">
                  <a:extLst>
                    <a:ext uri="{9D8B030D-6E8A-4147-A177-3AD203B41FA5}">
                      <a16:colId xmlns:a16="http://schemas.microsoft.com/office/drawing/2014/main" val="2092639846"/>
                    </a:ext>
                  </a:extLst>
                </a:gridCol>
                <a:gridCol w="3546306">
                  <a:extLst>
                    <a:ext uri="{9D8B030D-6E8A-4147-A177-3AD203B41FA5}">
                      <a16:colId xmlns:a16="http://schemas.microsoft.com/office/drawing/2014/main" val="996156442"/>
                    </a:ext>
                  </a:extLst>
                </a:gridCol>
                <a:gridCol w="3546306">
                  <a:extLst>
                    <a:ext uri="{9D8B030D-6E8A-4147-A177-3AD203B41FA5}">
                      <a16:colId xmlns:a16="http://schemas.microsoft.com/office/drawing/2014/main" val="811939194"/>
                    </a:ext>
                  </a:extLst>
                </a:gridCol>
              </a:tblGrid>
              <a:tr h="305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모듈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클래스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메소드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역할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16809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score.py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__</a:t>
                      </a: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init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__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self.score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 = 0 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이라는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필드 설정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9911303"/>
                  </a:ext>
                </a:extLst>
              </a:tr>
              <a:tr h="5589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increaseScore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단어의 길이가 길수록 더해지는 점수가 커지는 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1192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81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7346" y="314290"/>
            <a:ext cx="28488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구현 상세설계</a:t>
            </a:r>
            <a:endParaRPr lang="en-US" sz="3000" spc="3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900000">
            <a:off x="292720" y="22958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C14C48-58FF-4884-B010-11802B8C4773}"/>
              </a:ext>
            </a:extLst>
          </p:cNvPr>
          <p:cNvSpPr/>
          <p:nvPr/>
        </p:nvSpPr>
        <p:spPr>
          <a:xfrm>
            <a:off x="3692122" y="0"/>
            <a:ext cx="3028393" cy="92333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50" dirty="0">
                <a:ln w="0"/>
                <a:solidFill>
                  <a:sysClr val="windowText" lastClr="0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game.py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08EAD9D-F647-4EA7-8863-0B93FD6D8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825539"/>
              </p:ext>
            </p:extLst>
          </p:nvPr>
        </p:nvGraphicFramePr>
        <p:xfrm>
          <a:off x="211428" y="1382352"/>
          <a:ext cx="10597853" cy="5327355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1587388">
                  <a:extLst>
                    <a:ext uri="{9D8B030D-6E8A-4147-A177-3AD203B41FA5}">
                      <a16:colId xmlns:a16="http://schemas.microsoft.com/office/drawing/2014/main" val="428745317"/>
                    </a:ext>
                  </a:extLst>
                </a:gridCol>
                <a:gridCol w="2152389">
                  <a:extLst>
                    <a:ext uri="{9D8B030D-6E8A-4147-A177-3AD203B41FA5}">
                      <a16:colId xmlns:a16="http://schemas.microsoft.com/office/drawing/2014/main" val="209263984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96156442"/>
                    </a:ext>
                  </a:extLst>
                </a:gridCol>
                <a:gridCol w="5486476">
                  <a:extLst>
                    <a:ext uri="{9D8B030D-6E8A-4147-A177-3AD203B41FA5}">
                      <a16:colId xmlns:a16="http://schemas.microsoft.com/office/drawing/2014/main" val="620524946"/>
                    </a:ext>
                  </a:extLst>
                </a:gridCol>
              </a:tblGrid>
              <a:tr h="305935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매개변수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역할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168098"/>
                  </a:ext>
                </a:extLst>
              </a:tr>
              <a:tr h="41743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Attribute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(properties)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self.word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Word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클래스에서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words.txt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로부터 얻은 무작위 단어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9911303"/>
                  </a:ext>
                </a:extLst>
              </a:tr>
              <a:tr h="417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self.timer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self.timeLcd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self.message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self.scoreLcd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self.sendButton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self.Input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위젯에 대한 필드를 매개변수로 받아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Timer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클래스를 호출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159241"/>
                  </a:ext>
                </a:extLst>
              </a:tr>
              <a:tr h="4174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self.scoreValue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Score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클래스 호출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4673937"/>
                  </a:ext>
                </a:extLst>
              </a:tr>
              <a:tr h="8348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mainWindow.Qwidgets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메인 윈도우의 위젯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0857044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method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startGame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Timer, Score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클래스를 호출하여 제한 시간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초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점수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점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 input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라인을 빈 문자열로 초기화하고 타이머를 시작한다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. Send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버튼과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inputline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을 활성화 시킨다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15744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sendClicked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입력된 단어의 유효성을 검사하여  조건 만족 시 사용자의 입력의 마지막 글자로 시작하는 다음 단어 출력하고 점수 추가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&amp;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점수 출력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그리고 시간을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초로 초기화 시킨다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8534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52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7346" y="314290"/>
            <a:ext cx="28488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구현 상세설계</a:t>
            </a:r>
            <a:endParaRPr lang="en-US" sz="3000" spc="3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900000">
            <a:off x="292720" y="22958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C14C48-58FF-4884-B010-11802B8C4773}"/>
              </a:ext>
            </a:extLst>
          </p:cNvPr>
          <p:cNvSpPr/>
          <p:nvPr/>
        </p:nvSpPr>
        <p:spPr>
          <a:xfrm>
            <a:off x="3527022" y="175790"/>
            <a:ext cx="2921634" cy="830997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800" b="1" spc="50" dirty="0">
                <a:ln w="0"/>
                <a:solidFill>
                  <a:sysClr val="windowText" lastClr="0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timer</a:t>
            </a:r>
            <a:r>
              <a:rPr lang="en-US" altLang="ko-KR" sz="4800" b="1" cap="none" spc="50" dirty="0">
                <a:ln w="0"/>
                <a:solidFill>
                  <a:sysClr val="windowText" lastClr="0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.py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08EAD9D-F647-4EA7-8863-0B93FD6D8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765177"/>
              </p:ext>
            </p:extLst>
          </p:nvPr>
        </p:nvGraphicFramePr>
        <p:xfrm>
          <a:off x="211428" y="1167072"/>
          <a:ext cx="10597853" cy="5132558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1587388">
                  <a:extLst>
                    <a:ext uri="{9D8B030D-6E8A-4147-A177-3AD203B41FA5}">
                      <a16:colId xmlns:a16="http://schemas.microsoft.com/office/drawing/2014/main" val="428745317"/>
                    </a:ext>
                  </a:extLst>
                </a:gridCol>
                <a:gridCol w="2152389">
                  <a:extLst>
                    <a:ext uri="{9D8B030D-6E8A-4147-A177-3AD203B41FA5}">
                      <a16:colId xmlns:a16="http://schemas.microsoft.com/office/drawing/2014/main" val="209263984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96156442"/>
                    </a:ext>
                  </a:extLst>
                </a:gridCol>
                <a:gridCol w="5486476">
                  <a:extLst>
                    <a:ext uri="{9D8B030D-6E8A-4147-A177-3AD203B41FA5}">
                      <a16:colId xmlns:a16="http://schemas.microsoft.com/office/drawing/2014/main" val="620524946"/>
                    </a:ext>
                  </a:extLst>
                </a:gridCol>
              </a:tblGrid>
              <a:tr h="305935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매개변수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역할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168098"/>
                  </a:ext>
                </a:extLst>
              </a:tr>
              <a:tr h="41743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Attribute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(properties)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self.gameTime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끝말잇기 게임의 제한 시간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99113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self.lcdDisplay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self.endMessage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    </a:t>
                      </a: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self.finalScore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self.sendButton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     </a:t>
                      </a: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self.inputLine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game.startGame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()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메소드에서 호출된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self.timer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의 매개변수들을 각각 할당한 새로운 필드들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159241"/>
                  </a:ext>
                </a:extLst>
              </a:tr>
              <a:tr h="4174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self.gameTimer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QTimer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클래스 호출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4673937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method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startTimer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gameTimer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로 호출된 타이머 기능을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시작시킨다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초 간격으로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game_function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함수를 호출한다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1574414"/>
                  </a:ext>
                </a:extLst>
              </a:tr>
              <a:tr h="5943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game_function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현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gameTime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을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self.lcdDisplay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에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호출시키고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gameTime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을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씩 감소시킨다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만약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gameTime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이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에 도달했을 때 타이머를 정지시킨 후 점수를 출력시킨다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그리고 게임이 끝났을 때 버튼과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inputLine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을 비활성화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&amp;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RankInput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윈도우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실행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85347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gameFinished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타이머가 비활성화 돼있을 때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True,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그렇지 않으면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False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리턴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399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31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7346" y="314290"/>
            <a:ext cx="28488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구현 상세설계</a:t>
            </a:r>
            <a:endParaRPr lang="en-US" sz="3000" spc="3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900000">
            <a:off x="292720" y="22958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C14C48-58FF-4884-B010-11802B8C4773}"/>
              </a:ext>
            </a:extLst>
          </p:cNvPr>
          <p:cNvSpPr/>
          <p:nvPr/>
        </p:nvSpPr>
        <p:spPr>
          <a:xfrm>
            <a:off x="3739956" y="0"/>
            <a:ext cx="2932726" cy="92333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spc="50" dirty="0">
                <a:ln w="0"/>
                <a:solidFill>
                  <a:sysClr val="windowText" lastClr="0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score</a:t>
            </a:r>
            <a:r>
              <a:rPr lang="en-US" altLang="ko-KR" sz="5400" b="1" cap="none" spc="50" dirty="0">
                <a:ln w="0"/>
                <a:solidFill>
                  <a:sysClr val="windowText" lastClr="0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.py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08EAD9D-F647-4EA7-8863-0B93FD6D8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250429"/>
              </p:ext>
            </p:extLst>
          </p:nvPr>
        </p:nvGraphicFramePr>
        <p:xfrm>
          <a:off x="211428" y="1420452"/>
          <a:ext cx="10597853" cy="4629834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1587388">
                  <a:extLst>
                    <a:ext uri="{9D8B030D-6E8A-4147-A177-3AD203B41FA5}">
                      <a16:colId xmlns:a16="http://schemas.microsoft.com/office/drawing/2014/main" val="428745317"/>
                    </a:ext>
                  </a:extLst>
                </a:gridCol>
                <a:gridCol w="2152389">
                  <a:extLst>
                    <a:ext uri="{9D8B030D-6E8A-4147-A177-3AD203B41FA5}">
                      <a16:colId xmlns:a16="http://schemas.microsoft.com/office/drawing/2014/main" val="209263984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96156442"/>
                    </a:ext>
                  </a:extLst>
                </a:gridCol>
                <a:gridCol w="5486476">
                  <a:extLst>
                    <a:ext uri="{9D8B030D-6E8A-4147-A177-3AD203B41FA5}">
                      <a16:colId xmlns:a16="http://schemas.microsoft.com/office/drawing/2014/main" val="620524946"/>
                    </a:ext>
                  </a:extLst>
                </a:gridCol>
              </a:tblGrid>
              <a:tr h="464736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매개변수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역할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168098"/>
                  </a:ext>
                </a:extLst>
              </a:tr>
              <a:tr h="21534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Attribute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(properties)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self.score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Score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정보를 지닌 필드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9911303"/>
                  </a:ext>
                </a:extLst>
              </a:tr>
              <a:tr h="2011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method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increaseScore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단어의 길이가 길수록 그에 비례하여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self.score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에 점수를 더한다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1574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2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7346" y="314290"/>
            <a:ext cx="28488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구현 상세설계</a:t>
            </a:r>
            <a:endParaRPr lang="en-US" sz="3000" spc="3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900000">
            <a:off x="292720" y="22958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C14C48-58FF-4884-B010-11802B8C4773}"/>
              </a:ext>
            </a:extLst>
          </p:cNvPr>
          <p:cNvSpPr/>
          <p:nvPr/>
        </p:nvSpPr>
        <p:spPr>
          <a:xfrm>
            <a:off x="3760893" y="0"/>
            <a:ext cx="2890856" cy="92333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spc="50" dirty="0">
                <a:ln w="0"/>
                <a:solidFill>
                  <a:sysClr val="windowText" lastClr="0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word</a:t>
            </a:r>
            <a:r>
              <a:rPr lang="en-US" altLang="ko-KR" sz="5400" b="1" cap="none" spc="50" dirty="0">
                <a:ln w="0"/>
                <a:solidFill>
                  <a:sysClr val="windowText" lastClr="0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.py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08EAD9D-F647-4EA7-8863-0B93FD6D8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98173"/>
              </p:ext>
            </p:extLst>
          </p:nvPr>
        </p:nvGraphicFramePr>
        <p:xfrm>
          <a:off x="211428" y="1440814"/>
          <a:ext cx="11015372" cy="5268893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1649925">
                  <a:extLst>
                    <a:ext uri="{9D8B030D-6E8A-4147-A177-3AD203B41FA5}">
                      <a16:colId xmlns:a16="http://schemas.microsoft.com/office/drawing/2014/main" val="428745317"/>
                    </a:ext>
                  </a:extLst>
                </a:gridCol>
                <a:gridCol w="2237186">
                  <a:extLst>
                    <a:ext uri="{9D8B030D-6E8A-4147-A177-3AD203B41FA5}">
                      <a16:colId xmlns:a16="http://schemas.microsoft.com/office/drawing/2014/main" val="2092639846"/>
                    </a:ext>
                  </a:extLst>
                </a:gridCol>
                <a:gridCol w="1425636">
                  <a:extLst>
                    <a:ext uri="{9D8B030D-6E8A-4147-A177-3AD203B41FA5}">
                      <a16:colId xmlns:a16="http://schemas.microsoft.com/office/drawing/2014/main" val="996156442"/>
                    </a:ext>
                  </a:extLst>
                </a:gridCol>
                <a:gridCol w="5702625">
                  <a:extLst>
                    <a:ext uri="{9D8B030D-6E8A-4147-A177-3AD203B41FA5}">
                      <a16:colId xmlns:a16="http://schemas.microsoft.com/office/drawing/2014/main" val="620524946"/>
                    </a:ext>
                  </a:extLst>
                </a:gridCol>
              </a:tblGrid>
              <a:tr h="364945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매개변수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역할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168098"/>
                  </a:ext>
                </a:extLst>
              </a:tr>
              <a:tr h="41708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Attribute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(properties)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self.words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Words.txt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를 나열하여 생성된 리스트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9911303"/>
                  </a:ext>
                </a:extLst>
              </a:tr>
              <a:tr h="417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self.len_words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self.words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의 길이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159241"/>
                  </a:ext>
                </a:extLst>
              </a:tr>
              <a:tr h="417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self.scoreValue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Score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클래스 호출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4673937"/>
                  </a:ext>
                </a:extLst>
              </a:tr>
              <a:tr h="417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Self.usedWords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사용한 단어들을 모아두는 리스트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3813385"/>
                  </a:ext>
                </a:extLst>
              </a:tr>
              <a:tr h="72988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method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startRandFromDB</a:t>
                      </a:r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EnglishWordRelay.startGame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()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에서 쓰일 첫 단어를 리턴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1574414"/>
                  </a:ext>
                </a:extLst>
              </a:tr>
              <a:tr h="10426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relayRandomFromDB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startWord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사용자가 입력한 단어의 끝말로 시작하는 단어들을 모아 리스트로 만든 뒤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randrange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를 사용하여 그 리스트 내에서 무작위 단어를 리턴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8534759"/>
                  </a:ext>
                </a:extLst>
              </a:tr>
              <a:tr h="13555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>
                          <a:solidFill>
                            <a:schemeClr val="bg1"/>
                          </a:solidFill>
                        </a:rPr>
                        <a:t>testWord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이미 사용한 단어이거나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입력된 문자열이 단어가 아닌 구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(2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어절 이상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이거나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이 단어가 영어사전에 등재되지 않은 경우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(ex :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eee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lololol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등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)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또는 단어의 길이가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보다 작은 경우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(ex : a, ‘’) result = False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이고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result = True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일때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answer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을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self.usedWords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에 추가한다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487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9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Hexon-Tosc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6C6BA"/>
      </a:accent1>
      <a:accent2>
        <a:srgbClr val="3F434D"/>
      </a:accent2>
      <a:accent3>
        <a:srgbClr val="46C6BA"/>
      </a:accent3>
      <a:accent4>
        <a:srgbClr val="3F434D"/>
      </a:accent4>
      <a:accent5>
        <a:srgbClr val="46C6BA"/>
      </a:accent5>
      <a:accent6>
        <a:srgbClr val="3F434D"/>
      </a:accent6>
      <a:hlink>
        <a:srgbClr val="0563C1"/>
      </a:hlink>
      <a:folHlink>
        <a:srgbClr val="954F72"/>
      </a:folHlink>
    </a:clrScheme>
    <a:fontScheme name="Business">
      <a:majorFont>
        <a:latin typeface="Montserrat Semi Bo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2193</TotalTime>
  <Words>1097</Words>
  <Application>Microsoft Office PowerPoint</Application>
  <PresentationFormat>와이드스크린</PresentationFormat>
  <Paragraphs>232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Lato</vt:lpstr>
      <vt:lpstr>Montserrat Semi Bold</vt:lpstr>
      <vt:lpstr>Raleway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ilhamsyahvutra@outlook.com</dc:creator>
  <cp:lastModifiedBy>유건(학생-소프트웨어학부)</cp:lastModifiedBy>
  <cp:revision>96</cp:revision>
  <dcterms:created xsi:type="dcterms:W3CDTF">2018-05-05T03:43:01Z</dcterms:created>
  <dcterms:modified xsi:type="dcterms:W3CDTF">2020-11-27T18:55:41Z</dcterms:modified>
</cp:coreProperties>
</file>