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32" name="Shape 1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44" name="Shape 1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50" name="Shape 1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06" name="Shape 1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12" name="Shape 1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22" name="Shape 12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27" name="Shape 1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831850" y="1709738"/>
            <a:ext cx="10515600" cy="2852737"/>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9" name="Shape 19"/>
          <p:cNvSpPr txBox="1"/>
          <p:nvPr>
            <p:ph idx="1" type="body"/>
          </p:nvPr>
        </p:nvSpPr>
        <p:spPr>
          <a:xfrm>
            <a:off x="831850" y="4589463"/>
            <a:ext cx="10515600" cy="1500187"/>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5" name="Shape 25"/>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rIns="91425" wrap="square" tIns="91425"/>
          <a:lstStyle>
            <a:lvl1pPr indent="-25400" lvl="0" marL="228600" marR="0" rtl="0" algn="l">
              <a:lnSpc>
                <a:spcPct val="90000"/>
              </a:lnSpc>
              <a:spcBef>
                <a:spcPts val="1000"/>
              </a:spcBef>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acmccs.github.io/finalists/" TargetMode="External"/><Relationship Id="rId4" Type="http://schemas.openxmlformats.org/officeDocument/2006/relationships/hyperlink" Target="https://arxiv.org/pdf/1708.08475.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cmccs.github.io/finalists/" TargetMode="External"/><Relationship Id="rId4" Type="http://schemas.openxmlformats.org/officeDocument/2006/relationships/hyperlink" Target="https://arxiv.org/pdf/1708.08475.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cosic.esat.kuleuven.be/fingerprintabilit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rIns="91425" wrap="square" tIns="45700">
            <a:noAutofit/>
          </a:bodyPr>
          <a:lstStyle/>
          <a:p>
            <a:pPr indent="-381000" lvl="0" marL="0" marR="0" rtl="0" algn="ctr">
              <a:lnSpc>
                <a:spcPct val="90000"/>
              </a:lnSpc>
              <a:spcBef>
                <a:spcPts val="0"/>
              </a:spcBef>
              <a:buClr>
                <a:schemeClr val="dk1"/>
              </a:buClr>
              <a:buSzPts val="6000"/>
              <a:buFont typeface="Calibri"/>
              <a:buNone/>
            </a:pPr>
            <a:r>
              <a:rPr b="0" i="0" lang="en-US" sz="6000" u="none" cap="none" strike="noStrike">
                <a:solidFill>
                  <a:schemeClr val="dk1"/>
                </a:solidFill>
                <a:latin typeface="Calibri"/>
                <a:ea typeface="Calibri"/>
                <a:cs typeface="Calibri"/>
                <a:sym typeface="Calibri"/>
              </a:rPr>
              <a:t>How unique is your .onion?</a:t>
            </a: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rIns="91425" wrap="square" tIns="45700">
            <a:noAutofit/>
          </a:bodyPr>
          <a:lstStyle/>
          <a:p>
            <a:pPr indent="-152400" lvl="0" marL="0" marR="0" rtl="0" algn="ctr">
              <a:lnSpc>
                <a:spcPct val="90000"/>
              </a:lnSpc>
              <a:spcBef>
                <a:spcPts val="0"/>
              </a:spcBef>
              <a:buClr>
                <a:schemeClr val="dk1"/>
              </a:buClr>
              <a:buSzPts val="2400"/>
              <a:buFont typeface="Arial"/>
              <a:buNone/>
            </a:pPr>
            <a:r>
              <a:rPr b="0" i="0" lang="en-US" sz="2400" u="none" cap="none" strike="noStrike">
                <a:solidFill>
                  <a:schemeClr val="dk1"/>
                </a:solidFill>
                <a:latin typeface="Calibri"/>
                <a:ea typeface="Calibri"/>
                <a:cs typeface="Calibri"/>
                <a:sym typeface="Calibri"/>
              </a:rPr>
              <a:t>An Analysis of the Fingerprintability of Tor Onion Services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 type="body"/>
          </p:nvPr>
        </p:nvSpPr>
        <p:spPr>
          <a:xfrm>
            <a:off x="838200" y="682388"/>
            <a:ext cx="10515600" cy="5494575"/>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buClr>
                <a:schemeClr val="dk1"/>
              </a:buClr>
              <a:buSzPts val="2800"/>
              <a:buFont typeface="Arial"/>
              <a:buChar char="•"/>
            </a:pPr>
            <a:r>
              <a:rPr b="1" lang="en-US"/>
              <a:t>Multilayer Perceptron Classifier:</a:t>
            </a:r>
          </a:p>
          <a:p>
            <a:pPr indent="0" lvl="0" marL="0" marR="0" rtl="0" algn="l">
              <a:lnSpc>
                <a:spcPct val="90000"/>
              </a:lnSpc>
              <a:spcBef>
                <a:spcPts val="0"/>
              </a:spcBef>
              <a:buNone/>
            </a:pPr>
            <a:r>
              <a:rPr lang="en-US" sz="2400"/>
              <a:t>A Multilayer Perceptron is highly efficient for multinomial classification of big data sets with high number of features. However, with limited computational capacity of our laptops, this model would exceed the time limits in classifying  dataset of 2.2gbs. However, running it on subsets of the data was successful.</a:t>
            </a:r>
          </a:p>
          <a:p>
            <a:pPr indent="0" lvl="0" marL="0" marR="0" rtl="0" algn="l">
              <a:lnSpc>
                <a:spcPct val="90000"/>
              </a:lnSpc>
              <a:spcBef>
                <a:spcPts val="0"/>
              </a:spcBef>
              <a:buNone/>
            </a:pPr>
            <a:r>
              <a:t/>
            </a:r>
            <a:endParaRPr sz="2400"/>
          </a:p>
          <a:p>
            <a:pPr indent="0" lvl="0" marL="0" marR="0" rtl="0" algn="l">
              <a:lnSpc>
                <a:spcPct val="90000"/>
              </a:lnSpc>
              <a:spcBef>
                <a:spcPts val="0"/>
              </a:spcBef>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40" name="Shape 140"/>
          <p:cNvSpPr txBox="1"/>
          <p:nvPr>
            <p:ph idx="1" type="body"/>
          </p:nvPr>
        </p:nvSpPr>
        <p:spPr>
          <a:xfrm>
            <a:off x="838200" y="1825625"/>
            <a:ext cx="10515600" cy="4351200"/>
          </a:xfrm>
          <a:prstGeom prst="rect">
            <a:avLst/>
          </a:prstGeom>
        </p:spPr>
        <p:txBody>
          <a:bodyPr anchorCtr="0" anchor="t" bIns="91425" lIns="91425" rIns="91425" wrap="square" tIns="91425">
            <a:noAutofit/>
          </a:bodyPr>
          <a:lstStyle/>
          <a:p>
            <a:pPr indent="-50800" lvl="0" marL="228600">
              <a:spcBef>
                <a:spcPts val="0"/>
              </a:spcBef>
              <a:buNone/>
            </a:pPr>
            <a:r>
              <a:t/>
            </a:r>
            <a:endParaRPr/>
          </a:p>
        </p:txBody>
      </p:sp>
      <p:pic>
        <p:nvPicPr>
          <p:cNvPr id="141" name="Shape 141"/>
          <p:cNvPicPr preferRelativeResize="0"/>
          <p:nvPr/>
        </p:nvPicPr>
        <p:blipFill>
          <a:blip r:embed="rId3">
            <a:alphaModFix/>
          </a:blip>
          <a:stretch>
            <a:fillRect/>
          </a:stretch>
        </p:blipFill>
        <p:spPr>
          <a:xfrm>
            <a:off x="307301" y="0"/>
            <a:ext cx="11577398" cy="6858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ts val="4400"/>
              <a:buFont typeface="Calibri"/>
              <a:buNone/>
            </a:pPr>
            <a:r>
              <a:rPr b="0" i="0" lang="en-US" sz="4400" u="none" cap="none" strike="noStrike">
                <a:solidFill>
                  <a:schemeClr val="dk1"/>
                </a:solidFill>
                <a:latin typeface="Calibri"/>
                <a:ea typeface="Calibri"/>
                <a:cs typeface="Calibri"/>
                <a:sym typeface="Calibri"/>
              </a:rPr>
              <a:t>Citation(s)</a:t>
            </a:r>
          </a:p>
        </p:txBody>
      </p:sp>
      <p:sp>
        <p:nvSpPr>
          <p:cNvPr id="147" name="Shape 147"/>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How Unique is Your .onion? An Analysis of the Fingerprintability of Tor Onion Services</a:t>
            </a:r>
            <a:r>
              <a:rPr b="0" i="0" lang="en-US" sz="2800" u="sng" cap="none" strike="noStrike">
                <a:solidFill>
                  <a:schemeClr val="hlink"/>
                </a:solidFill>
                <a:latin typeface="Calibri"/>
                <a:ea typeface="Calibri"/>
                <a:cs typeface="Calibri"/>
                <a:sym typeface="Calibri"/>
                <a:hlinkClick r:id="rId3"/>
              </a:rPr>
              <a:t>★</a:t>
            </a:r>
          </a:p>
          <a:p>
            <a:pPr indent="-177800" lvl="0" marL="0" marR="0" rtl="0" algn="l">
              <a:lnSpc>
                <a:spcPct val="90000"/>
              </a:lnSpc>
              <a:spcBef>
                <a:spcPts val="1000"/>
              </a:spcBef>
              <a:spcAft>
                <a:spcPts val="0"/>
              </a:spcAft>
              <a:buClr>
                <a:schemeClr val="dk1"/>
              </a:buClr>
              <a:buSzPts val="2800"/>
              <a:buFont typeface="Arial"/>
              <a:buNone/>
            </a:pPr>
            <a:r>
              <a:rPr b="0" i="1" lang="en-US" sz="2800" u="none" cap="none" strike="noStrike">
                <a:solidFill>
                  <a:schemeClr val="dk1"/>
                </a:solidFill>
                <a:latin typeface="Calibri"/>
                <a:ea typeface="Calibri"/>
                <a:cs typeface="Calibri"/>
                <a:sym typeface="Calibri"/>
              </a:rPr>
              <a:t>Rebekah Overdorf (Drexel University); Marc Juarez and Gunes Acar (KU Leuven); Rachel Greenstadt (Drexel University); Claudia Diaz (KU Leuven), ACM CCS 2017, Dallas, TX</a:t>
            </a:r>
          </a:p>
          <a:p>
            <a:pPr indent="-177800" lvl="0" marL="0" marR="0" rtl="0" algn="l">
              <a:lnSpc>
                <a:spcPct val="90000"/>
              </a:lnSpc>
              <a:spcBef>
                <a:spcPts val="1000"/>
              </a:spcBef>
              <a:spcAft>
                <a:spcPts val="0"/>
              </a:spcAft>
              <a:buClr>
                <a:schemeClr val="dk1"/>
              </a:buClr>
              <a:buSzPts val="2800"/>
              <a:buFont typeface="Arial"/>
              <a:buNone/>
            </a:pPr>
            <a:r>
              <a:rPr b="0" i="1" lang="en-US" sz="2800" u="sng" cap="none" strike="noStrike">
                <a:solidFill>
                  <a:schemeClr val="hlink"/>
                </a:solidFill>
                <a:latin typeface="Calibri"/>
                <a:ea typeface="Calibri"/>
                <a:cs typeface="Calibri"/>
                <a:sym typeface="Calibri"/>
                <a:hlinkClick r:id="rId4"/>
              </a:rPr>
              <a:t>https://arxiv.org/pdf/1708.08475.pdf</a:t>
            </a:r>
          </a:p>
          <a:p>
            <a:pPr indent="-228600" lvl="0" marL="228600" marR="0" rtl="0" algn="l">
              <a:lnSpc>
                <a:spcPct val="90000"/>
              </a:lnSpc>
              <a:spcBef>
                <a:spcPts val="1000"/>
              </a:spcBef>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ts val="4400"/>
              <a:buFont typeface="Calibri"/>
              <a:buNone/>
            </a:pPr>
            <a:r>
              <a:rPr b="0" i="0" lang="en-US" sz="4400" u="none" cap="none" strike="noStrike">
                <a:solidFill>
                  <a:schemeClr val="dk1"/>
                </a:solidFill>
                <a:latin typeface="Calibri"/>
                <a:ea typeface="Calibri"/>
                <a:cs typeface="Calibri"/>
                <a:sym typeface="Calibri"/>
              </a:rPr>
              <a:t>Vote of Thanks</a:t>
            </a:r>
          </a:p>
        </p:txBody>
      </p:sp>
      <p:sp>
        <p:nvSpPr>
          <p:cNvPr id="153" name="Shape 153"/>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We are thankful to the authors of the paper, “</a:t>
            </a:r>
            <a:r>
              <a:rPr b="0" i="1" lang="en-US" sz="2800" u="none" cap="none" strike="noStrike">
                <a:solidFill>
                  <a:schemeClr val="dk1"/>
                </a:solidFill>
                <a:latin typeface="Calibri"/>
                <a:ea typeface="Calibri"/>
                <a:cs typeface="Calibri"/>
                <a:sym typeface="Calibri"/>
              </a:rPr>
              <a:t>How Unique is Your .onion? An Analysis of the Fingerprintability of Tor Onion Services</a:t>
            </a:r>
            <a:r>
              <a:rPr b="0" i="0" lang="en-US" sz="2800" u="none" cap="none" strike="noStrike">
                <a:solidFill>
                  <a:schemeClr val="dk1"/>
                </a:solidFill>
                <a:latin typeface="Calibri"/>
                <a:ea typeface="Calibri"/>
                <a:cs typeface="Calibri"/>
                <a:sym typeface="Calibri"/>
              </a:rPr>
              <a:t>”</a:t>
            </a:r>
            <a:r>
              <a:rPr b="0" i="0" lang="en-US" sz="2800" u="sng" cap="none" strike="noStrike">
                <a:solidFill>
                  <a:schemeClr val="hlink"/>
                </a:solidFill>
                <a:latin typeface="Calibri"/>
                <a:ea typeface="Calibri"/>
                <a:cs typeface="Calibri"/>
                <a:sym typeface="Calibri"/>
                <a:hlinkClick r:id="rId3"/>
              </a:rPr>
              <a:t>★</a:t>
            </a:r>
            <a:r>
              <a:rPr b="0" i="0" lang="en-US" sz="2800" u="none" cap="none" strike="noStrike">
                <a:solidFill>
                  <a:schemeClr val="dk1"/>
                </a:solidFill>
                <a:latin typeface="Calibri"/>
                <a:ea typeface="Calibri"/>
                <a:cs typeface="Calibri"/>
                <a:sym typeface="Calibri"/>
              </a:rPr>
              <a:t> which served as the foundation of our project. Also, we thank them for their help in providing the dataset which otherwise would have been a very tedious task to attain.</a:t>
            </a:r>
          </a:p>
          <a:p>
            <a:pPr indent="-2286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buClr>
                <a:schemeClr val="dk1"/>
              </a:buClr>
              <a:buSzPts val="2800"/>
              <a:buFont typeface="Arial"/>
              <a:buChar char="•"/>
            </a:pPr>
            <a:r>
              <a:rPr b="0" i="1" lang="en-US" sz="2800" u="sng" cap="none" strike="noStrike">
                <a:solidFill>
                  <a:schemeClr val="hlink"/>
                </a:solidFill>
                <a:latin typeface="Calibri"/>
                <a:ea typeface="Calibri"/>
                <a:cs typeface="Calibri"/>
                <a:sym typeface="Calibri"/>
                <a:hlinkClick r:id="rId4"/>
              </a:rPr>
              <a:t>https://arxiv.org/pdf/1708.08475.pdf</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831850" y="1709738"/>
            <a:ext cx="10515600" cy="2852737"/>
          </a:xfrm>
          <a:prstGeom prst="rect">
            <a:avLst/>
          </a:prstGeom>
          <a:noFill/>
          <a:ln>
            <a:noFill/>
          </a:ln>
        </p:spPr>
        <p:txBody>
          <a:bodyPr anchorCtr="0" anchor="b" bIns="45700" lIns="91425" rIns="91425" wrap="square" tIns="45700">
            <a:noAutofit/>
          </a:bodyPr>
          <a:lstStyle/>
          <a:p>
            <a:pPr indent="-342900" lvl="0" marL="0" marR="0" rtl="0" algn="l">
              <a:lnSpc>
                <a:spcPct val="90000"/>
              </a:lnSpc>
              <a:spcBef>
                <a:spcPts val="0"/>
              </a:spcBef>
              <a:buClr>
                <a:schemeClr val="dk1"/>
              </a:buClr>
              <a:buSzPts val="5400"/>
              <a:buFont typeface="Calibri"/>
              <a:buNone/>
            </a:pPr>
            <a:r>
              <a:rPr b="0" i="0" lang="en-US" sz="5400" u="none" cap="none" strike="noStrike">
                <a:solidFill>
                  <a:schemeClr val="dk1"/>
                </a:solidFill>
                <a:latin typeface="Calibri"/>
                <a:ea typeface="Calibri"/>
                <a:cs typeface="Calibri"/>
                <a:sym typeface="Calibri"/>
              </a:rPr>
              <a:t>CS 6350 Project Fall 2017</a:t>
            </a:r>
            <a:br>
              <a:rPr b="0" i="0" lang="en-US" sz="5400" u="none" cap="none" strike="noStrike">
                <a:solidFill>
                  <a:schemeClr val="dk1"/>
                </a:solidFill>
                <a:latin typeface="Calibri"/>
                <a:ea typeface="Calibri"/>
                <a:cs typeface="Calibri"/>
                <a:sym typeface="Calibri"/>
              </a:rPr>
            </a:br>
            <a:r>
              <a:rPr b="0" i="0" lang="en-US" sz="5400" u="none" cap="none" strike="noStrike">
                <a:solidFill>
                  <a:schemeClr val="dk1"/>
                </a:solidFill>
                <a:latin typeface="Calibri"/>
                <a:ea typeface="Calibri"/>
                <a:cs typeface="Calibri"/>
                <a:sym typeface="Calibri"/>
              </a:rPr>
              <a:t>Big Data Management and Analytics</a:t>
            </a:r>
            <a:br>
              <a:rPr b="0" i="0" lang="en-US" sz="5400" u="none" cap="none" strike="noStrike">
                <a:solidFill>
                  <a:schemeClr val="dk1"/>
                </a:solidFill>
                <a:latin typeface="Calibri"/>
                <a:ea typeface="Calibri"/>
                <a:cs typeface="Calibri"/>
                <a:sym typeface="Calibri"/>
              </a:rPr>
            </a:br>
            <a:r>
              <a:rPr b="0" i="0" lang="en-US" sz="5400" u="sng" cap="none" strike="noStrike">
                <a:solidFill>
                  <a:schemeClr val="dk1"/>
                </a:solidFill>
                <a:latin typeface="Calibri"/>
                <a:ea typeface="Calibri"/>
                <a:cs typeface="Calibri"/>
                <a:sym typeface="Calibri"/>
              </a:rPr>
              <a:t>Project Report</a:t>
            </a:r>
            <a:r>
              <a:rPr b="0" i="0" lang="en-US" sz="5400" u="none" cap="none" strike="noStrike">
                <a:solidFill>
                  <a:schemeClr val="dk1"/>
                </a:solidFill>
                <a:latin typeface="Calibri"/>
                <a:ea typeface="Calibri"/>
                <a:cs typeface="Calibri"/>
                <a:sym typeface="Calibri"/>
              </a:rPr>
              <a:t> by:</a:t>
            </a:r>
          </a:p>
        </p:txBody>
      </p:sp>
      <p:sp>
        <p:nvSpPr>
          <p:cNvPr id="91" name="Shape 91"/>
          <p:cNvSpPr txBox="1"/>
          <p:nvPr>
            <p:ph idx="1" type="body"/>
          </p:nvPr>
        </p:nvSpPr>
        <p:spPr>
          <a:xfrm>
            <a:off x="831850" y="4589463"/>
            <a:ext cx="10515600" cy="1500187"/>
          </a:xfrm>
          <a:prstGeom prst="rect">
            <a:avLst/>
          </a:prstGeom>
          <a:noFill/>
          <a:ln>
            <a:noFill/>
          </a:ln>
        </p:spPr>
        <p:txBody>
          <a:bodyPr anchorCtr="0" anchor="t" bIns="45700" lIns="91425" rIns="91425" wrap="square" tIns="45700">
            <a:noAutofit/>
          </a:bodyPr>
          <a:lstStyle/>
          <a:p>
            <a:pPr indent="-140970" lvl="0" marL="0" marR="0" rtl="0" algn="l">
              <a:lnSpc>
                <a:spcPct val="70000"/>
              </a:lnSpc>
              <a:spcBef>
                <a:spcPts val="0"/>
              </a:spcBef>
              <a:spcAft>
                <a:spcPts val="0"/>
              </a:spcAft>
              <a:buClr>
                <a:srgbClr val="888888"/>
              </a:buClr>
              <a:buSzPts val="2220"/>
              <a:buFont typeface="Arial"/>
              <a:buNone/>
            </a:pPr>
            <a:r>
              <a:rPr b="0" i="0" lang="en-US" sz="2220" u="none" cap="none" strike="noStrike">
                <a:solidFill>
                  <a:srgbClr val="888888"/>
                </a:solidFill>
                <a:latin typeface="Calibri"/>
                <a:ea typeface="Calibri"/>
                <a:cs typeface="Calibri"/>
                <a:sym typeface="Calibri"/>
              </a:rPr>
              <a:t>Shashank Kumar Som, sxs168033</a:t>
            </a:r>
          </a:p>
          <a:p>
            <a:pPr indent="-140970" lvl="0" marL="0" marR="0" rtl="0" algn="l">
              <a:lnSpc>
                <a:spcPct val="70000"/>
              </a:lnSpc>
              <a:spcBef>
                <a:spcPts val="1000"/>
              </a:spcBef>
              <a:spcAft>
                <a:spcPts val="0"/>
              </a:spcAft>
              <a:buClr>
                <a:srgbClr val="888888"/>
              </a:buClr>
              <a:buSzPts val="2220"/>
              <a:buFont typeface="Arial"/>
              <a:buNone/>
            </a:pPr>
            <a:r>
              <a:rPr b="0" i="0" lang="en-US" sz="2220" u="none" cap="none" strike="noStrike">
                <a:solidFill>
                  <a:srgbClr val="888888"/>
                </a:solidFill>
                <a:latin typeface="Calibri"/>
                <a:ea typeface="Calibri"/>
                <a:cs typeface="Calibri"/>
                <a:sym typeface="Calibri"/>
              </a:rPr>
              <a:t>Divya Kishore, dxk164430</a:t>
            </a:r>
          </a:p>
          <a:p>
            <a:pPr indent="-140970" lvl="0" marL="0" marR="0" rtl="0" algn="l">
              <a:lnSpc>
                <a:spcPct val="70000"/>
              </a:lnSpc>
              <a:spcBef>
                <a:spcPts val="1000"/>
              </a:spcBef>
              <a:spcAft>
                <a:spcPts val="0"/>
              </a:spcAft>
              <a:buClr>
                <a:srgbClr val="888888"/>
              </a:buClr>
              <a:buSzPts val="2220"/>
              <a:buFont typeface="Arial"/>
              <a:buNone/>
            </a:pPr>
            <a:r>
              <a:rPr b="0" i="0" lang="en-US" sz="2220" u="none" cap="none" strike="noStrike">
                <a:solidFill>
                  <a:srgbClr val="888888"/>
                </a:solidFill>
                <a:latin typeface="Calibri"/>
                <a:ea typeface="Calibri"/>
                <a:cs typeface="Calibri"/>
                <a:sym typeface="Calibri"/>
              </a:rPr>
              <a:t>Archana Gummadavelly, axg162330</a:t>
            </a:r>
          </a:p>
          <a:p>
            <a:pPr indent="-140970" lvl="0" marL="0" marR="0" rtl="0" algn="l">
              <a:lnSpc>
                <a:spcPct val="70000"/>
              </a:lnSpc>
              <a:spcBef>
                <a:spcPts val="1000"/>
              </a:spcBef>
              <a:buClr>
                <a:srgbClr val="888888"/>
              </a:buClr>
              <a:buSzPts val="2220"/>
              <a:buFont typeface="Arial"/>
              <a:buNone/>
            </a:pPr>
            <a:r>
              <a:rPr b="0" i="0" lang="en-US" sz="2220" u="none" cap="none" strike="noStrike">
                <a:solidFill>
                  <a:srgbClr val="888888"/>
                </a:solidFill>
                <a:latin typeface="Calibri"/>
                <a:ea typeface="Calibri"/>
                <a:cs typeface="Calibri"/>
                <a:sym typeface="Calibri"/>
              </a:rPr>
              <a:t>Nithin Vasireddy, nxv160230</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ts val="4400"/>
              <a:buFont typeface="Calibri"/>
              <a:buNone/>
            </a:pPr>
            <a:r>
              <a:rPr b="0" i="0" lang="en-US" sz="4400" u="none" cap="none" strike="noStrike">
                <a:solidFill>
                  <a:schemeClr val="dk1"/>
                </a:solidFill>
                <a:latin typeface="Calibri"/>
                <a:ea typeface="Calibri"/>
                <a:cs typeface="Calibri"/>
                <a:sym typeface="Calibri"/>
              </a:rPr>
              <a:t>Introduction</a:t>
            </a:r>
          </a:p>
        </p:txBody>
      </p:sp>
      <p:sp>
        <p:nvSpPr>
          <p:cNvPr id="97" name="Shape 97"/>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8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Website fingerprinting attacks apply supervised classifiers to network traffic traces to identify patterns that are unique to a web page. </a:t>
            </a:r>
          </a:p>
          <a:p>
            <a:pPr indent="-228600" lvl="0" marL="228600" marR="0" rtl="0" algn="l">
              <a:lnSpc>
                <a:spcPct val="8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To carry out the attack the adversary first visits the websites, records the network traffic of his own visits, and extracts from it a template or fingerprint for each site.</a:t>
            </a:r>
          </a:p>
          <a:p>
            <a:pPr indent="-228600" lvl="0" marL="228600" marR="0" rtl="0" algn="l">
              <a:lnSpc>
                <a:spcPct val="8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Later, when the victim user connects to the site (possibly through Tor), the adversary observes the victim’s traffic and compares it to the previously recorded templates, trying to find a match.</a:t>
            </a:r>
          </a:p>
          <a:p>
            <a:pPr indent="-228600" lvl="0" marL="228600" marR="0" rtl="0" algn="l">
              <a:lnSpc>
                <a:spcPct val="80000"/>
              </a:lnSpc>
              <a:spcBef>
                <a:spcPts val="1000"/>
              </a:spcBef>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this work, we study what we call the fingerprintability of websites and investigate what makes a page more vulnerable to website fingerprinting.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ts val="4400"/>
              <a:buFont typeface="Calibri"/>
              <a:buNone/>
            </a:pPr>
            <a:r>
              <a:rPr b="0" i="0" lang="en-US" sz="4400" u="none" cap="none" strike="noStrike">
                <a:solidFill>
                  <a:schemeClr val="dk1"/>
                </a:solidFill>
                <a:latin typeface="Calibri"/>
                <a:ea typeface="Calibri"/>
                <a:cs typeface="Calibri"/>
                <a:sym typeface="Calibri"/>
              </a:rPr>
              <a:t>Scenario</a:t>
            </a:r>
          </a:p>
        </p:txBody>
      </p:sp>
      <p:pic>
        <p:nvPicPr>
          <p:cNvPr id="103" name="Shape 103"/>
          <p:cNvPicPr preferRelativeResize="0"/>
          <p:nvPr>
            <p:ph idx="1" type="body"/>
          </p:nvPr>
        </p:nvPicPr>
        <p:blipFill rotWithShape="1">
          <a:blip r:embed="rId3">
            <a:alphaModFix/>
          </a:blip>
          <a:srcRect b="0" l="0" r="0" t="0"/>
          <a:stretch/>
        </p:blipFill>
        <p:spPr>
          <a:xfrm>
            <a:off x="1452996" y="1825625"/>
            <a:ext cx="9286007" cy="43513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ts val="4400"/>
              <a:buFont typeface="Calibri"/>
              <a:buNone/>
            </a:pPr>
            <a:r>
              <a:rPr b="0" i="0" lang="en-US" sz="4400" u="none" cap="none" strike="noStrike">
                <a:solidFill>
                  <a:schemeClr val="dk1"/>
                </a:solidFill>
                <a:latin typeface="Calibri"/>
                <a:ea typeface="Calibri"/>
                <a:cs typeface="Calibri"/>
                <a:sym typeface="Calibri"/>
              </a:rPr>
              <a:t>Approach and Process Involved</a:t>
            </a:r>
          </a:p>
        </p:txBody>
      </p:sp>
      <p:sp>
        <p:nvSpPr>
          <p:cNvPr id="109" name="Shape 109"/>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80000"/>
              </a:lnSpc>
              <a:spcBef>
                <a:spcPts val="0"/>
              </a:spcBef>
              <a:spcAft>
                <a:spcPts val="0"/>
              </a:spcAft>
              <a:buClr>
                <a:schemeClr val="dk1"/>
              </a:buClr>
              <a:buSzPts val="2800"/>
              <a:buFont typeface="Arial"/>
              <a:buChar char="•"/>
            </a:pPr>
            <a:r>
              <a:rPr b="1" i="0" lang="en-US" sz="2800" u="sng" cap="none" strike="noStrike">
                <a:solidFill>
                  <a:schemeClr val="dk1"/>
                </a:solidFill>
                <a:latin typeface="Calibri"/>
                <a:ea typeface="Calibri"/>
                <a:cs typeface="Calibri"/>
                <a:sym typeface="Calibri"/>
              </a:rPr>
              <a:t>Data</a:t>
            </a:r>
            <a:r>
              <a:rPr b="0" i="0" lang="en-US" sz="2800" u="none" cap="none" strike="noStrike">
                <a:solidFill>
                  <a:schemeClr val="dk1"/>
                </a:solidFill>
                <a:latin typeface="Calibri"/>
                <a:ea typeface="Calibri"/>
                <a:cs typeface="Calibri"/>
                <a:sym typeface="Calibri"/>
              </a:rPr>
              <a:t> Downloaded from : </a:t>
            </a:r>
            <a:r>
              <a:rPr b="0" i="0" lang="en-US" sz="2800" u="sng" cap="none" strike="noStrike">
                <a:solidFill>
                  <a:schemeClr val="hlink"/>
                </a:solidFill>
                <a:latin typeface="Calibri"/>
                <a:ea typeface="Calibri"/>
                <a:cs typeface="Calibri"/>
                <a:sym typeface="Calibri"/>
                <a:hlinkClick r:id="rId3"/>
              </a:rPr>
              <a:t>https://cosic.esat.kuleuven.be/fingerprintability/</a:t>
            </a:r>
            <a:r>
              <a:rPr b="0" i="0" lang="en-US" sz="2800" u="none" cap="none" strike="noStrike">
                <a:solidFill>
                  <a:schemeClr val="dk1"/>
                </a:solidFill>
                <a:latin typeface="Calibri"/>
                <a:ea typeface="Calibri"/>
                <a:cs typeface="Calibri"/>
                <a:sym typeface="Calibri"/>
              </a:rPr>
              <a:t>  -- This is the sample data link given by the authors of paper. It contains the crawled data obtained by the web crawlers employed by the authors of the paper over which our project is developed upon. This data is clean and already processed to remove pages with errors and pages that are duplicates of other sites, thus we were left with a sanitized dataset of 482 out of the 1,363 onion services that were crawled.</a:t>
            </a:r>
          </a:p>
          <a:p>
            <a:pPr indent="-228600" lvl="0" marL="228600" marR="0" rtl="0" algn="l">
              <a:lnSpc>
                <a:spcPct val="80000"/>
              </a:lnSpc>
              <a:spcBef>
                <a:spcPts val="1000"/>
              </a:spcBef>
              <a:spcAft>
                <a:spcPts val="0"/>
              </a:spcAft>
              <a:buClr>
                <a:schemeClr val="dk1"/>
              </a:buClr>
              <a:buSzPts val="2800"/>
              <a:buFont typeface="Arial"/>
              <a:buChar char="•"/>
            </a:pPr>
            <a:r>
              <a:rPr b="1" i="0" lang="en-US" sz="2800" u="sng" cap="none" strike="noStrike">
                <a:solidFill>
                  <a:schemeClr val="dk1"/>
                </a:solidFill>
                <a:latin typeface="Calibri"/>
                <a:ea typeface="Calibri"/>
                <a:cs typeface="Calibri"/>
                <a:sym typeface="Calibri"/>
              </a:rPr>
              <a:t>Data pre-processing</a:t>
            </a:r>
            <a:r>
              <a:rPr b="1" i="0" lang="en-US" sz="2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 The downloaded data was further pre-processed using the ‘.pig’ script written by us to convert the above data into a format that we can use to perform Big-Data analytics.  </a:t>
            </a:r>
          </a:p>
          <a:p>
            <a:pPr indent="-228600" lvl="0" marL="228600" marR="0" rtl="0" algn="l">
              <a:lnSpc>
                <a:spcPct val="8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80000"/>
              </a:lnSpc>
              <a:spcBef>
                <a:spcPts val="1000"/>
              </a:spcBef>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idx="1" type="body"/>
          </p:nvPr>
        </p:nvSpPr>
        <p:spPr>
          <a:xfrm>
            <a:off x="838200" y="627797"/>
            <a:ext cx="10515600" cy="5549166"/>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sng" cap="none" strike="noStrike">
                <a:solidFill>
                  <a:schemeClr val="dk1"/>
                </a:solidFill>
                <a:latin typeface="Calibri"/>
                <a:ea typeface="Calibri"/>
                <a:cs typeface="Calibri"/>
                <a:sym typeface="Calibri"/>
              </a:rPr>
              <a:t>Findings</a:t>
            </a:r>
            <a:r>
              <a:rPr b="0" i="0" lang="en-US" sz="2800" u="none" cap="none" strike="noStrike">
                <a:solidFill>
                  <a:schemeClr val="dk1"/>
                </a:solidFill>
                <a:latin typeface="Calibri"/>
                <a:ea typeface="Calibri"/>
                <a:cs typeface="Calibri"/>
                <a:sym typeface="Calibri"/>
              </a:rPr>
              <a:t> : We used several of the website fingerprinting state-of-the-art attacks (i.e., Naive Bayes , Logistic Regression, Multilayer Perceptron) and even tried unsupervised Machine learning techniques (i.e. Clustering) across different onion websites to determine how easy it was for a .onion to be predicted correctly thus making it vulnerable to the website fingerprinting attacks.</a:t>
            </a:r>
          </a:p>
          <a:p>
            <a:pPr indent="-228600" lvl="1" marL="685800" marR="0" rtl="0" algn="l">
              <a:lnSpc>
                <a:spcPct val="90000"/>
              </a:lnSpc>
              <a:spcBef>
                <a:spcPts val="500"/>
              </a:spcBef>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Naïve Bayes :</a:t>
            </a:r>
            <a:r>
              <a:rPr b="0" i="0" lang="en-US" sz="2400" u="none" cap="none" strike="noStrike">
                <a:solidFill>
                  <a:schemeClr val="dk1"/>
                </a:solidFill>
                <a:latin typeface="Calibri"/>
                <a:ea typeface="Calibri"/>
                <a:cs typeface="Calibri"/>
                <a:sym typeface="Calibri"/>
              </a:rPr>
              <a:t> When the Naïve Bayes attack was used over the data collected it showed that 4% accuracy in the prediction of the .onion of the website which made us to reach to a conclusion that 4% of the 432 onion services are vulnerable to the website  fingerprinting attack in the dataset that we have. Further the model created using the dataset available can be used to predict the vulnerability of any specific website if the model is trained on sufficient amount of data. </a:t>
            </a:r>
            <a:r>
              <a:rPr b="1" i="0" lang="en-US" sz="2400" u="none" cap="none" strike="noStrike">
                <a:solidFill>
                  <a:schemeClr val="dk1"/>
                </a:solidFill>
                <a:latin typeface="Calibri"/>
                <a:ea typeface="Calibri"/>
                <a:cs typeface="Calibri"/>
                <a:sym typeface="Calibri"/>
              </a:rPr>
              <a:t>Time elapsed : 2 hours (approx.)</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ph idx="1" type="body"/>
          </p:nvPr>
        </p:nvPicPr>
        <p:blipFill rotWithShape="1">
          <a:blip r:embed="rId3">
            <a:alphaModFix/>
          </a:blip>
          <a:srcRect b="0" l="0" r="0" t="0"/>
          <a:stretch/>
        </p:blipFill>
        <p:spPr>
          <a:xfrm>
            <a:off x="1689100" y="668338"/>
            <a:ext cx="8813799" cy="5508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idx="1" type="body"/>
          </p:nvPr>
        </p:nvSpPr>
        <p:spPr>
          <a:xfrm>
            <a:off x="838200" y="1228299"/>
            <a:ext cx="10515600" cy="4948664"/>
          </a:xfrm>
          <a:prstGeom prst="rect">
            <a:avLst/>
          </a:prstGeom>
          <a:noFill/>
          <a:ln>
            <a:noFill/>
          </a:ln>
        </p:spPr>
        <p:txBody>
          <a:bodyPr anchorCtr="0" anchor="t" bIns="45700" lIns="91425" rIns="91425" wrap="square" tIns="45700">
            <a:noAutofit/>
          </a:bodyPr>
          <a:lstStyle/>
          <a:p>
            <a:pPr indent="-228600" lvl="1" marL="685800" marR="0" rtl="0" algn="l">
              <a:lnSpc>
                <a:spcPct val="9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Logistic Regression </a:t>
            </a:r>
            <a:r>
              <a:rPr b="0" i="0" lang="en-US" sz="2400" u="none" cap="none" strike="noStrike">
                <a:solidFill>
                  <a:schemeClr val="dk1"/>
                </a:solidFill>
                <a:latin typeface="Calibri"/>
                <a:ea typeface="Calibri"/>
                <a:cs typeface="Calibri"/>
                <a:sym typeface="Calibri"/>
              </a:rPr>
              <a:t>:  Logistic regression though runs successfully on one file but gives timeout (after running for more than 24 hours) when applied on the complete dataset due to the size of the dataset. </a:t>
            </a:r>
            <a:r>
              <a:rPr b="1" i="0" lang="en-US" sz="2400" u="none" cap="none" strike="noStrike">
                <a:solidFill>
                  <a:schemeClr val="dk1"/>
                </a:solidFill>
                <a:latin typeface="Calibri"/>
                <a:ea typeface="Calibri"/>
                <a:cs typeface="Calibri"/>
                <a:sym typeface="Calibri"/>
              </a:rPr>
              <a:t>Time Elapsed : 24 hours and ongoing.</a:t>
            </a:r>
          </a:p>
          <a:p>
            <a:pPr indent="-228600" lvl="1" marL="685800" marR="0" rtl="0" algn="l">
              <a:lnSpc>
                <a:spcPct val="90000"/>
              </a:lnSpc>
              <a:spcBef>
                <a:spcPts val="500"/>
              </a:spcBef>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K-means || </a:t>
            </a:r>
            <a:r>
              <a:rPr b="0" i="0" lang="en-US" sz="2400" u="none" cap="none" strike="noStrike">
                <a:solidFill>
                  <a:schemeClr val="dk1"/>
                </a:solidFill>
                <a:latin typeface="Calibri"/>
                <a:ea typeface="Calibri"/>
                <a:cs typeface="Calibri"/>
                <a:sym typeface="Calibri"/>
              </a:rPr>
              <a:t>: K-means parallel though did not prove to be very useful in this scenario but helps to give a bit of intuition about the data when classified into two classes, Vulnerable(cluster1) and Immune(cluster0) that one cluster proves to be considerably bigger than another but at the same time the within class error is very high. Hence, the outcome of the experiment is that unsupervised Machine Learning attacks prove to be futile as website fingerprinting attacks. </a:t>
            </a:r>
            <a:r>
              <a:rPr b="1" i="0" lang="en-US" sz="2400" u="none" cap="none" strike="noStrike">
                <a:solidFill>
                  <a:schemeClr val="dk1"/>
                </a:solidFill>
                <a:latin typeface="Calibri"/>
                <a:ea typeface="Calibri"/>
                <a:cs typeface="Calibri"/>
                <a:sym typeface="Calibri"/>
              </a:rPr>
              <a:t>Time Elapsed : 15 minutes(approx.)</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Shape 129"/>
          <p:cNvPicPr preferRelativeResize="0"/>
          <p:nvPr>
            <p:ph idx="1" type="body"/>
          </p:nvPr>
        </p:nvPicPr>
        <p:blipFill rotWithShape="1">
          <a:blip r:embed="rId3">
            <a:alphaModFix/>
          </a:blip>
          <a:srcRect b="0" l="0" r="0" t="0"/>
          <a:stretch/>
        </p:blipFill>
        <p:spPr>
          <a:xfrm>
            <a:off x="838200" y="627798"/>
            <a:ext cx="10515600" cy="54454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