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194F-1739-4998-84BF-1716BD88D59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A762-7A1A-45DB-AA53-17258BCC11C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7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194F-1739-4998-84BF-1716BD88D59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A762-7A1A-45DB-AA53-17258BCC11C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9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5AA194F-1739-4998-84BF-1716BD88D59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477CA762-7A1A-45DB-AA53-17258BCC11C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8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194F-1739-4998-84BF-1716BD88D59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A762-7A1A-45DB-AA53-17258BCC11C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5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194F-1739-4998-84BF-1716BD88D59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A762-7A1A-45DB-AA53-17258BCC11C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4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194F-1739-4998-84BF-1716BD88D59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A762-7A1A-45DB-AA53-17258BCC11C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3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194F-1739-4998-84BF-1716BD88D59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A762-7A1A-45DB-AA53-17258BCC11C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194F-1739-4998-84BF-1716BD88D59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A762-7A1A-45DB-AA53-17258BCC1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56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194F-1739-4998-84BF-1716BD88D59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A762-7A1A-45DB-AA53-17258BCC1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58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194F-1739-4998-84BF-1716BD88D59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A762-7A1A-45DB-AA53-17258BCC11C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603122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194F-1739-4998-84BF-1716BD88D59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A762-7A1A-45DB-AA53-17258BCC11C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77320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194F-1739-4998-84BF-1716BD88D59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CA762-7A1A-45DB-AA53-17258BCC1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02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C13B4-E2B9-476D-BD7A-65E47FF6F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8220" y="2602874"/>
            <a:ext cx="10195560" cy="2554777"/>
          </a:xfrm>
        </p:spPr>
        <p:txBody>
          <a:bodyPr>
            <a:normAutofit/>
          </a:bodyPr>
          <a:lstStyle/>
          <a:p>
            <a:r>
              <a:rPr lang="en-US" altLang="ko-KR" sz="9800" b="1" dirty="0"/>
              <a:t>Section2 Project</a:t>
            </a:r>
            <a:br>
              <a:rPr lang="en-US" altLang="ko-KR" dirty="0"/>
            </a:br>
            <a:br>
              <a:rPr lang="en-US" altLang="ko-KR" sz="27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779645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DFF660-79FA-4AC4-9DAB-C71F8010DC95}"/>
              </a:ext>
            </a:extLst>
          </p:cNvPr>
          <p:cNvSpPr txBox="1"/>
          <p:nvPr/>
        </p:nvSpPr>
        <p:spPr>
          <a:xfrm>
            <a:off x="495659" y="40374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/>
              <a:t>머신러닝</a:t>
            </a:r>
            <a:endParaRPr lang="ko-KR" altLang="en-US" sz="4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5F07B5-19F0-4DA6-9D37-F926B40F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48" y="1747532"/>
            <a:ext cx="5410200" cy="4000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705BA1-8EBC-40CF-9C39-DFDDFDF65ACA}"/>
              </a:ext>
            </a:extLst>
          </p:cNvPr>
          <p:cNvSpPr txBox="1"/>
          <p:nvPr/>
        </p:nvSpPr>
        <p:spPr>
          <a:xfrm>
            <a:off x="1551632" y="5851143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/>
              <a:t>랜덤포레스트</a:t>
            </a:r>
            <a:endParaRPr lang="ko-KR" altLang="en-US" sz="4000" dirty="0"/>
          </a:p>
        </p:txBody>
      </p:sp>
      <p:sp>
        <p:nvSpPr>
          <p:cNvPr id="7" name="AutoShape 4" descr="SVG Image">
            <a:extLst>
              <a:ext uri="{FF2B5EF4-FFF2-40B4-BE49-F238E27FC236}">
                <a16:creationId xmlns:a16="http://schemas.microsoft.com/office/drawing/2014/main" id="{4D39CAD8-E268-4B1D-91C3-56D387CBDD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BC8717-1228-4605-B511-87CA32EC7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825" y="2193481"/>
            <a:ext cx="5507838" cy="293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91D9F6-A952-42EF-A2CD-BCD2444E6727}"/>
              </a:ext>
            </a:extLst>
          </p:cNvPr>
          <p:cNvSpPr txBox="1"/>
          <p:nvPr/>
        </p:nvSpPr>
        <p:spPr>
          <a:xfrm>
            <a:off x="495659" y="40374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/>
              <a:t>머신러닝</a:t>
            </a:r>
            <a:endParaRPr lang="ko-KR" altLang="en-US" sz="4000" b="1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452B722-8E81-425D-95D0-69508529A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138" y="1659477"/>
            <a:ext cx="6493723" cy="38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40FFDE-BA11-4736-BD64-A9E5E1696B32}"/>
              </a:ext>
            </a:extLst>
          </p:cNvPr>
          <p:cNvSpPr txBox="1"/>
          <p:nvPr/>
        </p:nvSpPr>
        <p:spPr>
          <a:xfrm>
            <a:off x="4669967" y="5691994"/>
            <a:ext cx="28520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/>
              <a:t>특성 중요도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5384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DB28F056-D32A-4E12-91CC-D37969EB9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59" y="1838881"/>
            <a:ext cx="4242557" cy="228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195AC5-96CA-4CA5-BD03-22EADC346C43}"/>
              </a:ext>
            </a:extLst>
          </p:cNvPr>
          <p:cNvSpPr txBox="1"/>
          <p:nvPr/>
        </p:nvSpPr>
        <p:spPr>
          <a:xfrm>
            <a:off x="495659" y="40374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/>
              <a:t>머신러닝</a:t>
            </a:r>
            <a:endParaRPr lang="ko-KR" altLang="en-US" sz="4000" b="1" dirty="0"/>
          </a:p>
        </p:txBody>
      </p:sp>
      <p:pic>
        <p:nvPicPr>
          <p:cNvPr id="11268" name="Picture 4" descr="주가, 비트코인 예측 : 하이퍼파라미터 최적화 : 개념, 특징, 방법">
            <a:extLst>
              <a:ext uri="{FF2B5EF4-FFF2-40B4-BE49-F238E27FC236}">
                <a16:creationId xmlns:a16="http://schemas.microsoft.com/office/drawing/2014/main" id="{436E0F13-69BB-49F2-9D67-0FAE8EBD3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412" y="1547828"/>
            <a:ext cx="543877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9E17C3-576D-45A6-96EE-4A82CCD7918E}"/>
              </a:ext>
            </a:extLst>
          </p:cNvPr>
          <p:cNvSpPr txBox="1"/>
          <p:nvPr/>
        </p:nvSpPr>
        <p:spPr>
          <a:xfrm>
            <a:off x="1449606" y="4525315"/>
            <a:ext cx="2565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Hold – out </a:t>
            </a:r>
            <a:endParaRPr lang="ko-KR" alt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FA3D79-C79F-4CFD-AAAC-C3A82F9F2BB6}"/>
              </a:ext>
            </a:extLst>
          </p:cNvPr>
          <p:cNvSpPr txBox="1"/>
          <p:nvPr/>
        </p:nvSpPr>
        <p:spPr>
          <a:xfrm>
            <a:off x="5919187" y="4525315"/>
            <a:ext cx="519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i="0" dirty="0">
                <a:effectLst/>
              </a:rPr>
              <a:t>Hyperparameter tuning</a:t>
            </a:r>
            <a:endParaRPr lang="ko-KR" altLang="en-US" sz="4000" dirty="0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9A2B4563-368F-47A4-94FE-16A02F3D7B41}"/>
              </a:ext>
            </a:extLst>
          </p:cNvPr>
          <p:cNvSpPr/>
          <p:nvPr/>
        </p:nvSpPr>
        <p:spPr>
          <a:xfrm rot="16200000">
            <a:off x="1198896" y="5650837"/>
            <a:ext cx="450167" cy="67563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02C94B0-FAE7-458B-B749-EFFF059516F3}"/>
              </a:ext>
            </a:extLst>
          </p:cNvPr>
          <p:cNvSpPr/>
          <p:nvPr/>
        </p:nvSpPr>
        <p:spPr>
          <a:xfrm rot="16200000">
            <a:off x="6863526" y="5650838"/>
            <a:ext cx="450167" cy="67563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C76FC1-F3A1-4857-AB1F-9192133DEAB5}"/>
              </a:ext>
            </a:extLst>
          </p:cNvPr>
          <p:cNvSpPr txBox="1"/>
          <p:nvPr/>
        </p:nvSpPr>
        <p:spPr>
          <a:xfrm>
            <a:off x="1870394" y="5634715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일반화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1BF39D-0967-4A47-AD1F-A2A483D6AF6E}"/>
              </a:ext>
            </a:extLst>
          </p:cNvPr>
          <p:cNvSpPr txBox="1"/>
          <p:nvPr/>
        </p:nvSpPr>
        <p:spPr>
          <a:xfrm>
            <a:off x="7535024" y="5634715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/>
              <a:t>최적화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0546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246602-745C-4FE0-B4F8-3C6262BC3E09}"/>
              </a:ext>
            </a:extLst>
          </p:cNvPr>
          <p:cNvSpPr txBox="1"/>
          <p:nvPr/>
        </p:nvSpPr>
        <p:spPr>
          <a:xfrm>
            <a:off x="495659" y="40374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결론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9964F8-76BC-4133-AA7D-1FDD13EB1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650" y="3060792"/>
            <a:ext cx="6031726" cy="1558533"/>
          </a:xfrm>
          <a:prstGeom prst="rect">
            <a:avLst/>
          </a:prstGeom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F4115065-62E7-4088-B8D7-D6274E51A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59" y="2570543"/>
            <a:ext cx="3847612" cy="253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50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45E3F3-B5E9-4E96-A350-A21423240B39}"/>
              </a:ext>
            </a:extLst>
          </p:cNvPr>
          <p:cNvSpPr txBox="1"/>
          <p:nvPr/>
        </p:nvSpPr>
        <p:spPr>
          <a:xfrm>
            <a:off x="495659" y="5636987"/>
            <a:ext cx="11200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데이터셋을 사용하여 </a:t>
            </a:r>
            <a:r>
              <a:rPr lang="ko-KR" altLang="en-US" sz="2400" b="1" dirty="0" err="1"/>
              <a:t>머신러닝</a:t>
            </a:r>
            <a:r>
              <a:rPr lang="ko-KR" altLang="en-US" sz="2400" b="1" dirty="0"/>
              <a:t> 모델을 만든 후 성능 및 </a:t>
            </a:r>
            <a:r>
              <a:rPr lang="ko-KR" altLang="en-US" sz="2400" b="1" dirty="0" err="1"/>
              <a:t>인사트를</a:t>
            </a:r>
            <a:r>
              <a:rPr lang="ko-KR" altLang="en-US" sz="2400" b="1" dirty="0"/>
              <a:t> 도출 </a:t>
            </a:r>
            <a:r>
              <a:rPr lang="en-US" altLang="ko-KR" sz="2400" b="1" dirty="0"/>
              <a:t>/ </a:t>
            </a:r>
            <a:r>
              <a:rPr lang="ko-KR" altLang="en-US" sz="2400" b="1" dirty="0"/>
              <a:t>공유하는 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69407B-1544-4570-8E94-3257601678D7}"/>
              </a:ext>
            </a:extLst>
          </p:cNvPr>
          <p:cNvSpPr txBox="1"/>
          <p:nvPr/>
        </p:nvSpPr>
        <p:spPr>
          <a:xfrm>
            <a:off x="495659" y="40374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목적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B14894-5A72-41E2-9A69-A769D6160075}"/>
              </a:ext>
            </a:extLst>
          </p:cNvPr>
          <p:cNvSpPr txBox="1"/>
          <p:nvPr/>
        </p:nvSpPr>
        <p:spPr>
          <a:xfrm>
            <a:off x="874966" y="4307832"/>
            <a:ext cx="1829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데이터셋  분석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9232966-10FC-451B-8A0C-0166FF792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495" y="1965223"/>
            <a:ext cx="3117395" cy="18581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0A476D-FCF0-4E70-97F0-A9103D481D4F}"/>
              </a:ext>
            </a:extLst>
          </p:cNvPr>
          <p:cNvSpPr txBox="1"/>
          <p:nvPr/>
        </p:nvSpPr>
        <p:spPr>
          <a:xfrm>
            <a:off x="4949898" y="430783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머신러닝</a:t>
            </a:r>
            <a:endParaRPr lang="ko-KR" alt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A6AA4E-C049-4604-BAD9-2C863D94415E}"/>
              </a:ext>
            </a:extLst>
          </p:cNvPr>
          <p:cNvSpPr txBox="1"/>
          <p:nvPr/>
        </p:nvSpPr>
        <p:spPr>
          <a:xfrm>
            <a:off x="9255650" y="430783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시각화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9440816-C5B2-4B2D-BFA8-88CE02F705D7}"/>
              </a:ext>
            </a:extLst>
          </p:cNvPr>
          <p:cNvSpPr/>
          <p:nvPr/>
        </p:nvSpPr>
        <p:spPr>
          <a:xfrm>
            <a:off x="3094633" y="2837944"/>
            <a:ext cx="609600" cy="22013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EDA9C186-2064-4E91-99BE-985F60AC9FD7}"/>
              </a:ext>
            </a:extLst>
          </p:cNvPr>
          <p:cNvSpPr/>
          <p:nvPr/>
        </p:nvSpPr>
        <p:spPr>
          <a:xfrm>
            <a:off x="7406151" y="2837944"/>
            <a:ext cx="609600" cy="22013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34823E3-3BEF-4538-BFEC-9FA1650C3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944" y="1613362"/>
            <a:ext cx="2847619" cy="2561905"/>
          </a:xfrm>
          <a:prstGeom prst="rect">
            <a:avLst/>
          </a:prstGeom>
        </p:spPr>
      </p:pic>
      <p:pic>
        <p:nvPicPr>
          <p:cNvPr id="26" name="그림 25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D7262253-1CD5-4EE9-875C-EE2C2D37D0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23" y="1777441"/>
            <a:ext cx="2019048" cy="2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6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7" grpId="0"/>
      <p:bldP spid="16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와인, 앉아있는, 실내, 빨간색이(가) 표시된 사진&#10;&#10;자동 생성된 설명">
            <a:extLst>
              <a:ext uri="{FF2B5EF4-FFF2-40B4-BE49-F238E27FC236}">
                <a16:creationId xmlns:a16="http://schemas.microsoft.com/office/drawing/2014/main" id="{7592313E-5423-47A2-AEB1-D49335B49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59" y="2278575"/>
            <a:ext cx="3485714" cy="31238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1A2464-E8CC-40AB-BAB5-C8E415782FFE}"/>
              </a:ext>
            </a:extLst>
          </p:cNvPr>
          <p:cNvSpPr txBox="1"/>
          <p:nvPr/>
        </p:nvSpPr>
        <p:spPr>
          <a:xfrm>
            <a:off x="495659" y="40374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데이터셋</a:t>
            </a:r>
          </a:p>
        </p:txBody>
      </p:sp>
      <p:pic>
        <p:nvPicPr>
          <p:cNvPr id="10" name="그림 9" descr="텍스트, 점수판이(가) 표시된 사진&#10;&#10;자동 생성된 설명">
            <a:extLst>
              <a:ext uri="{FF2B5EF4-FFF2-40B4-BE49-F238E27FC236}">
                <a16:creationId xmlns:a16="http://schemas.microsoft.com/office/drawing/2014/main" id="{99356CE7-E237-47D5-B247-33C88CDF1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620" y="2278575"/>
            <a:ext cx="7308044" cy="17296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42D3B9-EBA9-454B-A36B-6692D63E3DB5}"/>
              </a:ext>
            </a:extLst>
          </p:cNvPr>
          <p:cNvSpPr txBox="1"/>
          <p:nvPr/>
        </p:nvSpPr>
        <p:spPr>
          <a:xfrm>
            <a:off x="1127410" y="5781478"/>
            <a:ext cx="691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RED</a:t>
            </a:r>
          </a:p>
          <a:p>
            <a:pPr algn="ctr"/>
            <a:r>
              <a:rPr lang="en-US" altLang="ko-KR" dirty="0">
                <a:latin typeface="+mj-ea"/>
                <a:ea typeface="+mj-ea"/>
              </a:rPr>
              <a:t>1599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D0594A-13EC-42C0-9BF9-869A7FA1181A}"/>
              </a:ext>
            </a:extLst>
          </p:cNvPr>
          <p:cNvSpPr txBox="1"/>
          <p:nvPr/>
        </p:nvSpPr>
        <p:spPr>
          <a:xfrm>
            <a:off x="2549727" y="5781478"/>
            <a:ext cx="980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WHITE</a:t>
            </a:r>
          </a:p>
          <a:p>
            <a:pPr algn="ctr"/>
            <a:r>
              <a:rPr lang="en-US" altLang="ko-KR" dirty="0">
                <a:latin typeface="+mj-ea"/>
                <a:ea typeface="+mj-ea"/>
              </a:rPr>
              <a:t>4898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00DBA453-3BCD-4D2E-B624-A04E4E799F59}"/>
              </a:ext>
            </a:extLst>
          </p:cNvPr>
          <p:cNvSpPr/>
          <p:nvPr/>
        </p:nvSpPr>
        <p:spPr>
          <a:xfrm>
            <a:off x="7665558" y="4290451"/>
            <a:ext cx="450167" cy="67563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E585B8-2193-4749-B1CA-C75FB02A764A}"/>
              </a:ext>
            </a:extLst>
          </p:cNvPr>
          <p:cNvSpPr txBox="1"/>
          <p:nvPr/>
        </p:nvSpPr>
        <p:spPr>
          <a:xfrm>
            <a:off x="5675954" y="5319813"/>
            <a:ext cx="48795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RED?     </a:t>
            </a:r>
            <a:r>
              <a:rPr lang="en-US" altLang="ko-KR" sz="5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WHITE?</a:t>
            </a:r>
            <a:endParaRPr lang="ko-KR" altLang="en-US" sz="54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77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A617E2-6638-47FE-9DCF-B6204A9AEF10}"/>
              </a:ext>
            </a:extLst>
          </p:cNvPr>
          <p:cNvSpPr txBox="1"/>
          <p:nvPr/>
        </p:nvSpPr>
        <p:spPr>
          <a:xfrm>
            <a:off x="495659" y="40374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데이터셋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9FC165-4718-4C38-BDEB-2B5780C52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348" y="1679507"/>
            <a:ext cx="8714525" cy="20624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1E24B42-D626-4160-BAAB-9224B8780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708" y="4223170"/>
            <a:ext cx="1257300" cy="17430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49EB04-023C-463A-828F-81180CA14679}"/>
              </a:ext>
            </a:extLst>
          </p:cNvPr>
          <p:cNvSpPr txBox="1"/>
          <p:nvPr/>
        </p:nvSpPr>
        <p:spPr>
          <a:xfrm>
            <a:off x="5736654" y="4309878"/>
            <a:ext cx="25298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4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WHITE</a:t>
            </a:r>
          </a:p>
          <a:p>
            <a:r>
              <a:rPr lang="en-US" altLang="ko-KR" sz="48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0.RED</a:t>
            </a:r>
            <a:endParaRPr lang="ko-KR" altLang="en-US" sz="4800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17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F573F6D-CB7A-4B0C-9D97-00CE3F86B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27" y="1743515"/>
            <a:ext cx="6240964" cy="466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19D490E-0637-4388-8E10-DD8999BD3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145" y="1743515"/>
            <a:ext cx="2914286" cy="39205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B0B1B7-2E9A-4AD9-9C21-2CD2E02F57A3}"/>
              </a:ext>
            </a:extLst>
          </p:cNvPr>
          <p:cNvSpPr txBox="1"/>
          <p:nvPr/>
        </p:nvSpPr>
        <p:spPr>
          <a:xfrm>
            <a:off x="495659" y="403748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데이터 분석</a:t>
            </a: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EDD3706A-B2E7-4E19-BD7E-0DE457ED61BB}"/>
              </a:ext>
            </a:extLst>
          </p:cNvPr>
          <p:cNvSpPr/>
          <p:nvPr/>
        </p:nvSpPr>
        <p:spPr>
          <a:xfrm>
            <a:off x="495659" y="5331655"/>
            <a:ext cx="5600341" cy="332424"/>
          </a:xfrm>
          <a:prstGeom prst="fram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26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EBE4F70-3B8C-4EC8-81B2-F577C79D0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252" y="1357268"/>
            <a:ext cx="5819496" cy="28288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20C9F8-FF56-4E8B-9C95-71792645859A}"/>
              </a:ext>
            </a:extLst>
          </p:cNvPr>
          <p:cNvSpPr txBox="1"/>
          <p:nvPr/>
        </p:nvSpPr>
        <p:spPr>
          <a:xfrm>
            <a:off x="495659" y="403748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데이터 분석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7CB69F60-0B1A-4CB4-9FFB-3F769D670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45" y="4396976"/>
            <a:ext cx="6204710" cy="220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D7C656E9-891D-4014-927E-B269A2BCF9A4}"/>
              </a:ext>
            </a:extLst>
          </p:cNvPr>
          <p:cNvSpPr/>
          <p:nvPr/>
        </p:nvSpPr>
        <p:spPr>
          <a:xfrm>
            <a:off x="4407408" y="1517904"/>
            <a:ext cx="320040" cy="266820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DD31D4B3-2846-4114-94DD-B8145596BA29}"/>
              </a:ext>
            </a:extLst>
          </p:cNvPr>
          <p:cNvSpPr/>
          <p:nvPr/>
        </p:nvSpPr>
        <p:spPr>
          <a:xfrm>
            <a:off x="6745224" y="1524000"/>
            <a:ext cx="387096" cy="266820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C3A6B30E-8269-4685-803F-1B4E7DDC57A8}"/>
              </a:ext>
            </a:extLst>
          </p:cNvPr>
          <p:cNvSpPr/>
          <p:nvPr/>
        </p:nvSpPr>
        <p:spPr>
          <a:xfrm>
            <a:off x="3186252" y="2843868"/>
            <a:ext cx="5783144" cy="201336"/>
          </a:xfrm>
          <a:prstGeom prst="fram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8785D1A7-F29E-42C7-BD90-62F9D17A56BA}"/>
              </a:ext>
            </a:extLst>
          </p:cNvPr>
          <p:cNvSpPr/>
          <p:nvPr/>
        </p:nvSpPr>
        <p:spPr>
          <a:xfrm>
            <a:off x="3196039" y="2283203"/>
            <a:ext cx="5783144" cy="201336"/>
          </a:xfrm>
          <a:prstGeom prst="fram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26DC3B09-B8F7-4CDC-9D0C-9508CAF61674}"/>
              </a:ext>
            </a:extLst>
          </p:cNvPr>
          <p:cNvSpPr/>
          <p:nvPr/>
        </p:nvSpPr>
        <p:spPr>
          <a:xfrm>
            <a:off x="3204428" y="2073478"/>
            <a:ext cx="5783144" cy="201336"/>
          </a:xfrm>
          <a:prstGeom prst="fram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22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7AA596A-543E-4D6A-B6C3-FCCF63E66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252" y="1357268"/>
            <a:ext cx="5819496" cy="28288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05C0AC-67CC-43FA-8B77-F59385BCFAFB}"/>
              </a:ext>
            </a:extLst>
          </p:cNvPr>
          <p:cNvSpPr txBox="1"/>
          <p:nvPr/>
        </p:nvSpPr>
        <p:spPr>
          <a:xfrm>
            <a:off x="495659" y="403748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데이터 분석</a:t>
            </a: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A18133D2-5702-4DFA-8928-48CABA2000EB}"/>
              </a:ext>
            </a:extLst>
          </p:cNvPr>
          <p:cNvSpPr/>
          <p:nvPr/>
        </p:nvSpPr>
        <p:spPr>
          <a:xfrm>
            <a:off x="4407408" y="1517904"/>
            <a:ext cx="320040" cy="266820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18DCC434-8ADE-436F-A3E2-64D88E2F1FBD}"/>
              </a:ext>
            </a:extLst>
          </p:cNvPr>
          <p:cNvSpPr/>
          <p:nvPr/>
        </p:nvSpPr>
        <p:spPr>
          <a:xfrm>
            <a:off x="6745224" y="1524000"/>
            <a:ext cx="387096" cy="266820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3EBB7F9-644F-4EC6-AF85-E368FF303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948" y="4322128"/>
            <a:ext cx="8700103" cy="235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3DDDEC32-9D95-43DC-9898-A7F7F42EF11C}"/>
              </a:ext>
            </a:extLst>
          </p:cNvPr>
          <p:cNvSpPr/>
          <p:nvPr/>
        </p:nvSpPr>
        <p:spPr>
          <a:xfrm>
            <a:off x="3186252" y="1728131"/>
            <a:ext cx="5783144" cy="201336"/>
          </a:xfrm>
          <a:prstGeom prst="fram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BD6B907A-FA7C-4F86-BB87-B7070BB344FB}"/>
              </a:ext>
            </a:extLst>
          </p:cNvPr>
          <p:cNvSpPr/>
          <p:nvPr/>
        </p:nvSpPr>
        <p:spPr>
          <a:xfrm>
            <a:off x="3186252" y="1904300"/>
            <a:ext cx="5783144" cy="201336"/>
          </a:xfrm>
          <a:prstGeom prst="fram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9CFC1F08-BEF6-4303-8167-166928631B43}"/>
              </a:ext>
            </a:extLst>
          </p:cNvPr>
          <p:cNvSpPr/>
          <p:nvPr/>
        </p:nvSpPr>
        <p:spPr>
          <a:xfrm>
            <a:off x="3186252" y="3397542"/>
            <a:ext cx="5783144" cy="201336"/>
          </a:xfrm>
          <a:prstGeom prst="fram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8E1420D7-4F66-4FC4-9F4E-602263B842D3}"/>
              </a:ext>
            </a:extLst>
          </p:cNvPr>
          <p:cNvSpPr/>
          <p:nvPr/>
        </p:nvSpPr>
        <p:spPr>
          <a:xfrm>
            <a:off x="3186252" y="2483141"/>
            <a:ext cx="5783144" cy="201336"/>
          </a:xfrm>
          <a:prstGeom prst="fram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80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A8CF18-8EFD-42C2-A664-A3757DEFEC4A}"/>
              </a:ext>
            </a:extLst>
          </p:cNvPr>
          <p:cNvSpPr txBox="1"/>
          <p:nvPr/>
        </p:nvSpPr>
        <p:spPr>
          <a:xfrm>
            <a:off x="495659" y="403748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데이터 분석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A91AD2D2-5787-4D2E-8ADF-0815EC64E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58" y="1600414"/>
            <a:ext cx="3765824" cy="133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9FF916D0-C753-4E20-A061-2D33DAE44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59" y="3330490"/>
            <a:ext cx="4945021" cy="133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2D315288-28D4-49F0-9EAF-3A4C08C64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59" y="5060567"/>
            <a:ext cx="4945021" cy="133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원형: 비어 있음 6">
            <a:extLst>
              <a:ext uri="{FF2B5EF4-FFF2-40B4-BE49-F238E27FC236}">
                <a16:creationId xmlns:a16="http://schemas.microsoft.com/office/drawing/2014/main" id="{EBA3E39D-F3A4-440D-9082-2F89B8A49FB1}"/>
              </a:ext>
            </a:extLst>
          </p:cNvPr>
          <p:cNvSpPr/>
          <p:nvPr/>
        </p:nvSpPr>
        <p:spPr>
          <a:xfrm rot="4866381">
            <a:off x="1207008" y="2505456"/>
            <a:ext cx="585216" cy="530352"/>
          </a:xfrm>
          <a:prstGeom prst="donut">
            <a:avLst>
              <a:gd name="adj" fmla="val 74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원형: 비어 있음 11">
            <a:extLst>
              <a:ext uri="{FF2B5EF4-FFF2-40B4-BE49-F238E27FC236}">
                <a16:creationId xmlns:a16="http://schemas.microsoft.com/office/drawing/2014/main" id="{C77607AA-3C35-46C8-8DBD-FBB7A9B84434}"/>
              </a:ext>
            </a:extLst>
          </p:cNvPr>
          <p:cNvSpPr/>
          <p:nvPr/>
        </p:nvSpPr>
        <p:spPr>
          <a:xfrm rot="4866381">
            <a:off x="2393187" y="2505457"/>
            <a:ext cx="585216" cy="530352"/>
          </a:xfrm>
          <a:prstGeom prst="donut">
            <a:avLst>
              <a:gd name="adj" fmla="val 74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원형: 비어 있음 12">
            <a:extLst>
              <a:ext uri="{FF2B5EF4-FFF2-40B4-BE49-F238E27FC236}">
                <a16:creationId xmlns:a16="http://schemas.microsoft.com/office/drawing/2014/main" id="{2A81E495-69D2-42E0-9AD0-5145F7760DF3}"/>
              </a:ext>
            </a:extLst>
          </p:cNvPr>
          <p:cNvSpPr/>
          <p:nvPr/>
        </p:nvSpPr>
        <p:spPr>
          <a:xfrm rot="4866381">
            <a:off x="1175908" y="4270168"/>
            <a:ext cx="585216" cy="530352"/>
          </a:xfrm>
          <a:prstGeom prst="donut">
            <a:avLst>
              <a:gd name="adj" fmla="val 74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원형: 비어 있음 13">
            <a:extLst>
              <a:ext uri="{FF2B5EF4-FFF2-40B4-BE49-F238E27FC236}">
                <a16:creationId xmlns:a16="http://schemas.microsoft.com/office/drawing/2014/main" id="{CD460127-0D98-4FF2-8B0D-386AFA93BEB3}"/>
              </a:ext>
            </a:extLst>
          </p:cNvPr>
          <p:cNvSpPr/>
          <p:nvPr/>
        </p:nvSpPr>
        <p:spPr>
          <a:xfrm rot="4866381">
            <a:off x="3661650" y="2505455"/>
            <a:ext cx="585216" cy="530352"/>
          </a:xfrm>
          <a:prstGeom prst="donut">
            <a:avLst>
              <a:gd name="adj" fmla="val 74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24C679D3-E4C3-4C68-A479-35D688E1751C}"/>
              </a:ext>
            </a:extLst>
          </p:cNvPr>
          <p:cNvSpPr/>
          <p:nvPr/>
        </p:nvSpPr>
        <p:spPr>
          <a:xfrm rot="4866381">
            <a:off x="4837177" y="4270169"/>
            <a:ext cx="585216" cy="530352"/>
          </a:xfrm>
          <a:prstGeom prst="donut">
            <a:avLst>
              <a:gd name="adj" fmla="val 74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원형: 비어 있음 15">
            <a:extLst>
              <a:ext uri="{FF2B5EF4-FFF2-40B4-BE49-F238E27FC236}">
                <a16:creationId xmlns:a16="http://schemas.microsoft.com/office/drawing/2014/main" id="{DAC9CAC2-BAB5-48CB-9446-872F7CF3CEA4}"/>
              </a:ext>
            </a:extLst>
          </p:cNvPr>
          <p:cNvSpPr/>
          <p:nvPr/>
        </p:nvSpPr>
        <p:spPr>
          <a:xfrm rot="4866381">
            <a:off x="1172238" y="5990062"/>
            <a:ext cx="585216" cy="530352"/>
          </a:xfrm>
          <a:prstGeom prst="donut">
            <a:avLst>
              <a:gd name="adj" fmla="val 74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원형: 비어 있음 16">
            <a:extLst>
              <a:ext uri="{FF2B5EF4-FFF2-40B4-BE49-F238E27FC236}">
                <a16:creationId xmlns:a16="http://schemas.microsoft.com/office/drawing/2014/main" id="{04CC1AB2-5B12-4297-A541-0E4B6F0EB11B}"/>
              </a:ext>
            </a:extLst>
          </p:cNvPr>
          <p:cNvSpPr/>
          <p:nvPr/>
        </p:nvSpPr>
        <p:spPr>
          <a:xfrm rot="4866381">
            <a:off x="2395588" y="5977937"/>
            <a:ext cx="585216" cy="530352"/>
          </a:xfrm>
          <a:prstGeom prst="donut">
            <a:avLst>
              <a:gd name="adj" fmla="val 74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178" name="Picture 10">
            <a:extLst>
              <a:ext uri="{FF2B5EF4-FFF2-40B4-BE49-F238E27FC236}">
                <a16:creationId xmlns:a16="http://schemas.microsoft.com/office/drawing/2014/main" id="{5F0AEA5A-7235-4C9E-B4C7-D241D690E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999" y="1600414"/>
            <a:ext cx="3765824" cy="133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>
            <a:extLst>
              <a:ext uri="{FF2B5EF4-FFF2-40B4-BE49-F238E27FC236}">
                <a16:creationId xmlns:a16="http://schemas.microsoft.com/office/drawing/2014/main" id="{D965C9E7-D3BA-4AF8-9AD0-DB6041C93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999" y="3330490"/>
            <a:ext cx="4957702" cy="133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>
            <a:extLst>
              <a:ext uri="{FF2B5EF4-FFF2-40B4-BE49-F238E27FC236}">
                <a16:creationId xmlns:a16="http://schemas.microsoft.com/office/drawing/2014/main" id="{51659D14-E441-4A7F-9307-A75CAF3D2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999" y="5060566"/>
            <a:ext cx="4945021" cy="133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ABA171B1-C7AE-4A3A-B5D6-506451B4329D}"/>
              </a:ext>
            </a:extLst>
          </p:cNvPr>
          <p:cNvSpPr/>
          <p:nvPr/>
        </p:nvSpPr>
        <p:spPr>
          <a:xfrm>
            <a:off x="5658002" y="2216260"/>
            <a:ext cx="609600" cy="22013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D17149A0-A1DE-42B2-ADB4-30E09D5849B1}"/>
              </a:ext>
            </a:extLst>
          </p:cNvPr>
          <p:cNvSpPr/>
          <p:nvPr/>
        </p:nvSpPr>
        <p:spPr>
          <a:xfrm>
            <a:off x="5658002" y="3890325"/>
            <a:ext cx="609600" cy="22013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7CA205AA-859F-4F56-A1AD-1A9F4D0E3E2A}"/>
              </a:ext>
            </a:extLst>
          </p:cNvPr>
          <p:cNvSpPr/>
          <p:nvPr/>
        </p:nvSpPr>
        <p:spPr>
          <a:xfrm>
            <a:off x="5633770" y="5620401"/>
            <a:ext cx="609600" cy="22013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01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2" grpId="0" animBg="1"/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D8BDDD-9576-48FA-B09A-4EBAA15FA62F}"/>
              </a:ext>
            </a:extLst>
          </p:cNvPr>
          <p:cNvSpPr txBox="1"/>
          <p:nvPr/>
        </p:nvSpPr>
        <p:spPr>
          <a:xfrm>
            <a:off x="495659" y="40374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/>
              <a:t>머신러닝</a:t>
            </a:r>
            <a:endParaRPr lang="ko-KR" altLang="en-US" sz="4000" b="1" dirty="0"/>
          </a:p>
        </p:txBody>
      </p:sp>
      <p:pic>
        <p:nvPicPr>
          <p:cNvPr id="8200" name="Picture 8">
            <a:extLst>
              <a:ext uri="{FF2B5EF4-FFF2-40B4-BE49-F238E27FC236}">
                <a16:creationId xmlns:a16="http://schemas.microsoft.com/office/drawing/2014/main" id="{462113A3-AA69-42F2-9FBB-57724C1FC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381" y="1879242"/>
            <a:ext cx="3764593" cy="309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93CD0DEC-BE98-4768-8F92-5EA21B34E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640" y="1879242"/>
            <a:ext cx="4361979" cy="309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6B326D-F89D-4EDA-82F3-3B8A31944D13}"/>
              </a:ext>
            </a:extLst>
          </p:cNvPr>
          <p:cNvSpPr txBox="1"/>
          <p:nvPr/>
        </p:nvSpPr>
        <p:spPr>
          <a:xfrm>
            <a:off x="2806383" y="522582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회귀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DF27DE-D0A5-4C1D-B86D-95855A866E8D}"/>
              </a:ext>
            </a:extLst>
          </p:cNvPr>
          <p:cNvSpPr txBox="1"/>
          <p:nvPr/>
        </p:nvSpPr>
        <p:spPr>
          <a:xfrm>
            <a:off x="7876335" y="522582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분류</a:t>
            </a:r>
          </a:p>
        </p:txBody>
      </p:sp>
    </p:spTree>
    <p:extLst>
      <p:ext uri="{BB962C8B-B14F-4D97-AF65-F5344CB8AC3E}">
        <p14:creationId xmlns:p14="http://schemas.microsoft.com/office/powerpoint/2010/main" val="1374505202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523</TotalTime>
  <Words>61</Words>
  <Application>Microsoft Office PowerPoint</Application>
  <PresentationFormat>와이드스크린</PresentationFormat>
  <Paragraphs>32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Helvetica Neue</vt:lpstr>
      <vt:lpstr>맑은 고딕</vt:lpstr>
      <vt:lpstr>Arial</vt:lpstr>
      <vt:lpstr>Corbel</vt:lpstr>
      <vt:lpstr>Wingdings</vt:lpstr>
      <vt:lpstr>Wingdings 2</vt:lpstr>
      <vt:lpstr>New_Education03</vt:lpstr>
      <vt:lpstr>Section2 Project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Section2 Project  </dc:title>
  <dc:creator>이 동규</dc:creator>
  <cp:lastModifiedBy>이 동규</cp:lastModifiedBy>
  <cp:revision>9</cp:revision>
  <dcterms:created xsi:type="dcterms:W3CDTF">2021-09-02T21:50:14Z</dcterms:created>
  <dcterms:modified xsi:type="dcterms:W3CDTF">2021-09-03T06:33:33Z</dcterms:modified>
</cp:coreProperties>
</file>