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E5CB3F8B-0EC7-48AE-BC60-692C14E0C4D4}" styleName="Normal Style 3 - Body/Background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BBCF0C9-1C79-4413-BDAC-4FF0CCA5B560}" styleName="Normal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B97EFD9-3E4E-4774-82E3-5CA0719C0AE7}" styleName="Normal Style 3 - Accent 3">
    <a:wholeTbl>
      <a:tcTxStyle>
        <a:fontRef idx="minor">
          <a:scrgbClr r="0" g="0" b="0"/>
        </a:fontRef>
        <a:schemeClr val="accent3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3"/>
      </a:tcTxStyle>
      <a:tcStyle>
        <a:tcBdr/>
      </a:tcStyle>
    </a:seCell>
    <a:swCell>
      <a:tcTxStyle b="on">
        <a:fontRef idx="minor">
          <a:scrgbClr r="0" g="0" b="0"/>
        </a:fontRef>
        <a:schemeClr val="accent3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6852"/>
    <p:restoredTop sz="97891"/>
  </p:normalViewPr>
  <p:slideViewPr>
    <p:cSldViewPr>
      <p:cViewPr>
        <p:scale>
          <a:sx n="100" d="100"/>
          <a:sy n="100" d="100"/>
        </p:scale>
        <p:origin x="-1128" y="-666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53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/>
              </a:defRPr>
            </a:lvl1pPr>
          </a:lstStyle>
          <a:p>
            <a:pPr>
              <a:defRPr/>
            </a:pPr>
            <a:fld id="{D1C0CC31-15BF-4407-874F-12419C012F98}" type="datetime1">
              <a:rPr lang="en-GB"/>
              <a:pPr>
                <a:defRPr/>
              </a:pPr>
              <a:t>2017-10-22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B0EA3D-6D87-466B-9E25-0A76C5FB0B6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B0EA3D-6D87-466B-9E25-0A76C5FB0B68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63DDD-BF8E-4459-91B9-F30D76FCB8DA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BAF33-386E-4BBB-BA3B-23D8DDDC80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61BE1-422A-4200-AD4F-40B08911BF66}" type="datetime1">
              <a:rPr lang="en-GB"/>
              <a:pPr>
                <a:defRPr/>
              </a:pPr>
              <a:t>2017-10-21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06E8-B96E-4809-BE0B-1E21E36075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ED23E-B485-4CE4-A5DB-2F1CCD76CCDB}" type="datetime1">
              <a:rPr lang="en-GB"/>
              <a:pPr>
                <a:defRPr/>
              </a:pPr>
              <a:t>2017-10-22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DDDAF-A53B-4B47-AE7B-BF3227B959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52559-3EAC-48DD-A4D5-2C9FDC9B2EDE}" type="datetime1">
              <a:rPr lang="en-GB"/>
              <a:pPr>
                <a:defRPr/>
              </a:pPr>
              <a:t>2017-10-22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BD6A9-68DB-49AF-B399-E3147BBC0C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A5803-106D-4C6E-8A34-6870992FFA16}" type="datetime1">
              <a:rPr lang="en-GB"/>
              <a:pPr>
                <a:defRPr/>
              </a:pPr>
              <a:t>2017-10-22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709C2-A68C-409E-B6EE-C23A300441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16B7E-0E27-4827-8FE8-C5D4991E49B8}" type="datetime1">
              <a:rPr lang="en-GB"/>
              <a:pPr>
                <a:defRPr/>
              </a:pPr>
              <a:t>2017-10-22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D399E-FF29-4FA6-8978-5A123B1CA7F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DD8C-C42C-4292-AB77-9143F22747E9}" type="datetime1">
              <a:rPr lang="en-GB"/>
              <a:pPr>
                <a:defRPr/>
              </a:pPr>
              <a:t>2017-10-22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D9B6B-FC58-49B0-9C8E-F8F6183990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01544-BB78-46FB-BF27-9331402C3F4A}" type="datetime1">
              <a:rPr lang="en-GB"/>
              <a:pPr>
                <a:defRPr/>
              </a:pPr>
              <a:t>2017-10-21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C270C-1079-472E-B3A6-7C619C5C0F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E601D-1DDB-402B-AC62-4195BE16B08C}" type="datetime1">
              <a:rPr lang="en-GB"/>
              <a:pPr>
                <a:defRPr/>
              </a:pPr>
              <a:t>2017-10-22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F9CE-B563-4787-BB76-F945D30750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F2785-2187-4FBA-B5E9-4C109BAFC700}" type="datetime1">
              <a:rPr lang="en-GB"/>
              <a:pPr>
                <a:defRPr/>
              </a:pPr>
              <a:t>2017-10-22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72D9B-820E-4886-BE55-8301B4E373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F238C-FB99-44A1-B713-9559C82D8954}" type="datetime1">
              <a:rPr lang="en-GB"/>
              <a:pPr>
                <a:defRPr/>
              </a:pPr>
              <a:t>2017-10-22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4DE50-5EE3-44B7-811A-BA258F52901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 idx="0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en-US"/>
              <a:t>Click to edit Master text styles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Second level</a:t>
            </a:r>
            <a:endParaRPr lang="en-US" altLang="en-US"/>
          </a:p>
          <a:p>
            <a:pPr lvl="2">
              <a:defRPr/>
            </a:pPr>
            <a:r>
              <a:rPr lang="en-US" altLang="en-US"/>
              <a:t>Third level</a:t>
            </a:r>
            <a:endParaRPr lang="en-US" altLang="en-US"/>
          </a:p>
          <a:p>
            <a:pPr lvl="3">
              <a:defRPr/>
            </a:pPr>
            <a:r>
              <a:rPr lang="en-US" altLang="en-US"/>
              <a:t>Fourth level</a:t>
            </a:r>
            <a:endParaRPr lang="en-US" altLang="en-US"/>
          </a:p>
          <a:p>
            <a:pPr lvl="4">
              <a:defRPr/>
            </a:pPr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e8d8c"/>
                </a:solidFill>
                <a:cs typeface="Arial"/>
              </a:defRPr>
            </a:lvl1pPr>
          </a:lstStyle>
          <a:p>
            <a:pPr>
              <a:defRPr/>
            </a:pPr>
            <a:fld id="{449B3C24-F53E-43A5-BAC8-1E667F6D8E6A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e8d8c"/>
                </a:solidFill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e8d8c"/>
                </a:solidFill>
              </a:defRPr>
            </a:lvl1pPr>
          </a:lstStyle>
          <a:p>
            <a:pPr>
              <a:defRPr/>
            </a:pPr>
            <a:fld id="{E18AD51E-2236-4A58-ADDB-23B75A0887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1.jpe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1.jpeg"  /><Relationship Id="rId4" Type="http://schemas.openxmlformats.org/officeDocument/2006/relationships/image" Target="../media/image4.jpe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1.jpe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1.jpeg"  /><Relationship Id="rId4" Type="http://schemas.openxmlformats.org/officeDocument/2006/relationships/image" Target="../media/image8.png"  /><Relationship Id="rId5" Type="http://schemas.openxmlformats.org/officeDocument/2006/relationships/image" Target="../media/image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5" name="TextBox 1"/>
          <p:cNvSpPr txBox="1">
            <a:spLocks noChangeArrowheads="1"/>
          </p:cNvSpPr>
          <p:nvPr/>
        </p:nvSpPr>
        <p:spPr>
          <a:xfrm>
            <a:off x="3109913" y="2781300"/>
            <a:ext cx="362902" cy="8172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4800">
              <a:solidFill>
                <a:schemeClr val="bg1"/>
              </a:solidFill>
              <a:latin typeface="Arial"/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>
          <a:xfrm>
            <a:off x="4079875" y="4292600"/>
            <a:ext cx="278765" cy="5727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077" name="Title 1"/>
          <p:cNvSpPr>
            <a:spLocks noGrp="1"/>
          </p:cNvSpPr>
          <p:nvPr>
            <p:ph type="title" idx="0"/>
          </p:nvPr>
        </p:nvSpPr>
        <p:spPr>
          <a:xfrm>
            <a:off x="2711624" y="2456892"/>
            <a:ext cx="6228692" cy="1152128"/>
          </a:xfrm>
        </p:spPr>
        <p:txBody>
          <a:bodyPr/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학교 탈출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2017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chemeClr val="bg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308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376" y="368660"/>
            <a:ext cx="11197244" cy="6084676"/>
          </a:xfrm>
          <a:prstGeom prst="rect">
            <a:avLst/>
          </a:prstGeom>
        </p:spPr>
      </p:pic>
      <p:sp>
        <p:nvSpPr>
          <p:cNvPr id="3085" name=""/>
          <p:cNvSpPr txBox="1"/>
          <p:nvPr/>
        </p:nvSpPr>
        <p:spPr>
          <a:xfrm>
            <a:off x="5663952" y="5337212"/>
            <a:ext cx="5940660" cy="1004533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 sz="6000">
                <a:solidFill>
                  <a:schemeClr val="bg1"/>
                </a:solidFill>
                <a:latin typeface="-흔적L"/>
                <a:ea typeface="-흔적L"/>
              </a:rPr>
              <a:t>학교 탈출  </a:t>
            </a:r>
            <a:r>
              <a:rPr lang="en-US" altLang="ko-KR" sz="6000">
                <a:solidFill>
                  <a:schemeClr val="bg1"/>
                </a:solidFill>
                <a:latin typeface="-흔적L"/>
                <a:ea typeface="-흔적L"/>
              </a:rPr>
              <a:t>2017</a:t>
            </a:r>
            <a:endParaRPr lang="en-US" altLang="ko-KR" sz="6000">
              <a:solidFill>
                <a:schemeClr val="bg1"/>
              </a:solidFill>
              <a:latin typeface="-흔적L"/>
              <a:ea typeface="-흔적L"/>
            </a:endParaRPr>
          </a:p>
        </p:txBody>
      </p:sp>
      <p:sp>
        <p:nvSpPr>
          <p:cNvPr id="3086" name=""/>
          <p:cNvSpPr txBox="1"/>
          <p:nvPr/>
        </p:nvSpPr>
        <p:spPr>
          <a:xfrm>
            <a:off x="659396" y="5913276"/>
            <a:ext cx="3420380" cy="5427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old Night for Alligators"/>
                <a:ea typeface="한컴 쿨재즈 B"/>
              </a:rPr>
              <a:t>Loading....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bg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old Night for Alligators"/>
              <a:ea typeface="한컴 쿨재즈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/>
      <p:bldP spid="3086" grpId="1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TextBox 2"/>
          <p:cNvSpPr txBox="1">
            <a:spLocks noChangeArrowheads="1"/>
          </p:cNvSpPr>
          <p:nvPr/>
        </p:nvSpPr>
        <p:spPr>
          <a:xfrm>
            <a:off x="4079875" y="4292600"/>
            <a:ext cx="278765" cy="5727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07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00" y="1602000"/>
            <a:ext cx="10972800" cy="4525200"/>
          </a:xfrm>
          <a:ln>
            <a:solidFill>
              <a:schemeClr val="tx1"/>
            </a:solidFill>
          </a:ln>
        </p:spPr>
        <p:txBody>
          <a:bodyPr vert="eaVert" wrap="square" lIns="91440" tIns="45720" rIns="91440" bIns="45720" anchor="t" anchorCtr="0">
            <a:noAutofit/>
          </a:bodyPr>
          <a:lstStyle/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083" name="Title 1"/>
          <p:cNvSpPr>
            <a:spLocks noGrp="1"/>
          </p:cNvSpPr>
          <p:nvPr>
            <p:ph type="title" idx="0"/>
          </p:nvPr>
        </p:nvSpPr>
        <p:spPr>
          <a:xfrm>
            <a:off x="515380" y="490662"/>
            <a:ext cx="6710536" cy="1138138"/>
          </a:xfrm>
        </p:spPr>
        <p:txBody>
          <a:bodyPr vert="horz" wrap="square" lIns="91440" tIns="45720" rIns="91440" bIns="45720" anchor="ctr" anchorCtr="0"/>
          <a:lstStyle/>
          <a:p>
            <a:pPr>
              <a:defRPr/>
            </a:pPr>
            <a:r>
              <a:rPr lang="en-US" altLang="ko-KR" sz="7000" b="1">
                <a:solidFill>
                  <a:schemeClr val="bg1"/>
                </a:solidFill>
                <a:latin typeface="Chiller"/>
              </a:rPr>
              <a:t>CONTENTS</a:t>
            </a:r>
            <a:endParaRPr lang="en-US" altLang="ko-KR" sz="7000" b="1">
              <a:solidFill>
                <a:schemeClr val="bg1"/>
              </a:solidFill>
              <a:latin typeface="Chiller"/>
            </a:endParaRPr>
          </a:p>
        </p:txBody>
      </p:sp>
      <p:pic>
        <p:nvPicPr>
          <p:cNvPr id="308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9999" y="334380"/>
            <a:ext cx="11292002" cy="6189240"/>
          </a:xfrm>
          <a:prstGeom prst="rect">
            <a:avLst/>
          </a:prstGeom>
        </p:spPr>
      </p:pic>
      <p:sp>
        <p:nvSpPr>
          <p:cNvPr id="3087" name=""/>
          <p:cNvSpPr/>
          <p:nvPr/>
        </p:nvSpPr>
        <p:spPr>
          <a:xfrm>
            <a:off x="623392" y="2528900"/>
            <a:ext cx="1656184" cy="11521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088" name="TextBox 1"/>
          <p:cNvSpPr txBox="1">
            <a:spLocks noChangeArrowheads="1"/>
          </p:cNvSpPr>
          <p:nvPr/>
        </p:nvSpPr>
        <p:spPr>
          <a:xfrm>
            <a:off x="551384" y="1901377"/>
            <a:ext cx="5652628" cy="39758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4800">
                <a:solidFill>
                  <a:schemeClr val="bg1"/>
                </a:solidFill>
                <a:latin typeface="-흔적L"/>
                <a:ea typeface="-흔적L"/>
              </a:rPr>
              <a:t>  </a:t>
            </a:r>
            <a:r>
              <a:rPr lang="en-US" altLang="ko-KR" sz="5100">
                <a:solidFill>
                  <a:schemeClr val="bg1"/>
                </a:solidFill>
                <a:latin typeface="-흔적L"/>
                <a:ea typeface="-흔적L"/>
              </a:rPr>
              <a:t>1.</a:t>
            </a:r>
            <a:r>
              <a:rPr lang="ko-KR" altLang="en-US" sz="5100">
                <a:solidFill>
                  <a:schemeClr val="bg1"/>
                </a:solidFill>
                <a:latin typeface="-흔적L"/>
                <a:ea typeface="-흔적L"/>
              </a:rPr>
              <a:t> 게임 컨셉</a:t>
            </a:r>
            <a:endParaRPr lang="ko-KR" altLang="en-US" sz="5100">
              <a:solidFill>
                <a:schemeClr val="bg1"/>
              </a:solidFill>
              <a:latin typeface="-흔적L"/>
              <a:ea typeface="-흔적L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5100">
                <a:solidFill>
                  <a:schemeClr val="bg1"/>
                </a:solidFill>
                <a:latin typeface="-흔적L"/>
                <a:ea typeface="-흔적L"/>
              </a:rPr>
              <a:t>  </a:t>
            </a:r>
            <a:r>
              <a:rPr lang="en-US" altLang="ko-KR" sz="5100">
                <a:solidFill>
                  <a:schemeClr val="bg1"/>
                </a:solidFill>
                <a:latin typeface="-흔적L"/>
                <a:ea typeface="-흔적L"/>
              </a:rPr>
              <a:t>2.</a:t>
            </a:r>
            <a:r>
              <a:rPr lang="ko-KR" altLang="en-US" sz="5100">
                <a:solidFill>
                  <a:schemeClr val="bg1"/>
                </a:solidFill>
                <a:latin typeface="-흔적L"/>
                <a:ea typeface="-흔적L"/>
              </a:rPr>
              <a:t> 게임 흐름</a:t>
            </a:r>
            <a:endParaRPr lang="ko-KR" altLang="en-US" sz="5100">
              <a:solidFill>
                <a:schemeClr val="bg1"/>
              </a:solidFill>
              <a:latin typeface="-흔적L"/>
              <a:ea typeface="-흔적L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5100">
                <a:solidFill>
                  <a:schemeClr val="bg1"/>
                </a:solidFill>
                <a:latin typeface="-흔적L"/>
                <a:ea typeface="-흔적L"/>
              </a:rPr>
              <a:t>  </a:t>
            </a:r>
            <a:r>
              <a:rPr lang="en-US" altLang="ko-KR" sz="5100">
                <a:solidFill>
                  <a:schemeClr val="bg1"/>
                </a:solidFill>
                <a:latin typeface="-흔적L"/>
                <a:ea typeface="-흔적L"/>
              </a:rPr>
              <a:t>3.</a:t>
            </a:r>
            <a:r>
              <a:rPr lang="ko-KR" altLang="en-US" sz="5100">
                <a:solidFill>
                  <a:schemeClr val="bg1"/>
                </a:solidFill>
                <a:latin typeface="-흔적L"/>
                <a:ea typeface="-흔적L"/>
              </a:rPr>
              <a:t> 게임 개발 범위</a:t>
            </a:r>
            <a:endParaRPr lang="ko-KR" altLang="en-US" sz="5100">
              <a:solidFill>
                <a:schemeClr val="bg1"/>
              </a:solidFill>
              <a:latin typeface="-흔적L"/>
              <a:ea typeface="-흔적L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5100">
                <a:solidFill>
                  <a:schemeClr val="bg1"/>
                </a:solidFill>
                <a:latin typeface="-흔적L"/>
                <a:ea typeface="-흔적L"/>
              </a:rPr>
              <a:t>  </a:t>
            </a:r>
            <a:r>
              <a:rPr lang="en-US" altLang="ko-KR" sz="5100">
                <a:solidFill>
                  <a:schemeClr val="bg1"/>
                </a:solidFill>
                <a:latin typeface="-흔적L"/>
                <a:ea typeface="-흔적L"/>
              </a:rPr>
              <a:t>4.</a:t>
            </a:r>
            <a:r>
              <a:rPr lang="ko-KR" altLang="en-US" sz="5100">
                <a:solidFill>
                  <a:schemeClr val="bg1"/>
                </a:solidFill>
                <a:latin typeface="-흔적L"/>
                <a:ea typeface="-흔적L"/>
              </a:rPr>
              <a:t> 게임 개발 일정</a:t>
            </a:r>
            <a:endParaRPr lang="ko-KR" altLang="en-US" sz="5100">
              <a:solidFill>
                <a:schemeClr val="bg1"/>
              </a:solidFill>
              <a:latin typeface="-흔적L"/>
              <a:ea typeface="-흔적L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ko-KR" sz="5100">
              <a:solidFill>
                <a:schemeClr val="bg1"/>
              </a:solidFill>
              <a:latin typeface="-흔적L"/>
              <a:ea typeface="-흔적L"/>
            </a:endParaRPr>
          </a:p>
        </p:txBody>
      </p:sp>
      <p:sp>
        <p:nvSpPr>
          <p:cNvPr id="3089" name="Title 1"/>
          <p:cNvSpPr>
            <a:spLocks noGrp="1"/>
          </p:cNvSpPr>
          <p:nvPr/>
        </p:nvSpPr>
        <p:spPr>
          <a:xfrm>
            <a:off x="789620" y="706685"/>
            <a:ext cx="6710536" cy="113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p>
            <a:pPr rtl="0" ea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xmlns:mc="http://schemas.openxmlformats.org/markup-compatibility/2006" xmlns:hp="http://schemas.haansoft.com/office/presentation/8.0" kumimoji="0" lang="en-US" altLang="ko-KR" sz="7000" b="1" i="0" u="none" strike="noStrike" kern="1200" cap="none" normalizeH="0" baseline="0" mc:Ignorable="hp" hp:hslEmbossed="0">
                <a:solidFill>
                  <a:schemeClr val="bg1"/>
                </a:solidFill>
                <a:latin typeface="Chiller"/>
              </a:rPr>
              <a:t>    CONTENTS</a:t>
            </a:r>
            <a:endParaRPr xmlns:mc="http://schemas.openxmlformats.org/markup-compatibility/2006" xmlns:hp="http://schemas.haansoft.com/office/presentation/8.0" kumimoji="0" lang="en-US" altLang="ko-KR" sz="7000" b="1" i="0" u="none" strike="noStrike" kern="1200" cap="none" normalizeH="0" baseline="0" mc:Ignorable="hp" hp:hslEmbossed="0">
              <a:solidFill>
                <a:schemeClr val="bg1"/>
              </a:solidFill>
              <a:latin typeface="Chill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9" grpId="0" animBg="1"/>
      <p:bldP spid="3088" grpId="1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TextBox 2"/>
          <p:cNvSpPr txBox="1">
            <a:spLocks noChangeArrowheads="1"/>
          </p:cNvSpPr>
          <p:nvPr/>
        </p:nvSpPr>
        <p:spPr>
          <a:xfrm>
            <a:off x="4079875" y="4292600"/>
            <a:ext cx="278765" cy="5727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07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00" y="1602000"/>
            <a:ext cx="10972800" cy="4525200"/>
          </a:xfrm>
          <a:ln>
            <a:solidFill>
              <a:schemeClr val="tx1"/>
            </a:solidFill>
          </a:ln>
        </p:spPr>
        <p:txBody>
          <a:bodyPr vert="eaVert" wrap="square" lIns="91440" tIns="45720" rIns="91440" bIns="45720" anchor="t" anchorCtr="0">
            <a:noAutofit/>
          </a:bodyPr>
          <a:lstStyle/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081" name=""/>
          <p:cNvSpPr txBox="1"/>
          <p:nvPr/>
        </p:nvSpPr>
        <p:spPr>
          <a:xfrm>
            <a:off x="1523492" y="346020"/>
            <a:ext cx="10153128" cy="85222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5000" b="1">
                <a:solidFill>
                  <a:schemeClr val="bg1"/>
                </a:solidFill>
                <a:latin typeface="-흔적L"/>
                <a:ea typeface="-흔적L"/>
              </a:rPr>
              <a:t>1.</a:t>
            </a:r>
            <a:r>
              <a:rPr lang="ko-KR" altLang="en-US" sz="5000" b="1">
                <a:solidFill>
                  <a:schemeClr val="bg1"/>
                </a:solidFill>
                <a:latin typeface="-흔적L"/>
                <a:ea typeface="-흔적L"/>
              </a:rPr>
              <a:t>게임 컨셉</a:t>
            </a:r>
            <a:endParaRPr lang="ko-KR" altLang="en-US" sz="5000" b="1">
              <a:solidFill>
                <a:schemeClr val="bg1"/>
              </a:solidFill>
              <a:latin typeface="-흔적L"/>
              <a:ea typeface="-흔적L"/>
            </a:endParaRPr>
          </a:p>
        </p:txBody>
      </p:sp>
      <p:pic>
        <p:nvPicPr>
          <p:cNvPr id="308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1384" y="476672"/>
            <a:ext cx="4693920" cy="3703320"/>
          </a:xfrm>
          <a:prstGeom prst="rect">
            <a:avLst/>
          </a:prstGeom>
          <a:effectLst>
            <a:softEdge rad="381000"/>
          </a:effectLst>
        </p:spPr>
      </p:pic>
      <p:pic>
        <p:nvPicPr>
          <p:cNvPr id="308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93140" y="2853336"/>
            <a:ext cx="4791292" cy="3600000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3085" name=""/>
          <p:cNvSpPr txBox="1"/>
          <p:nvPr/>
        </p:nvSpPr>
        <p:spPr>
          <a:xfrm>
            <a:off x="5663952" y="1340768"/>
            <a:ext cx="5292588" cy="6385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chemeClr val="bg1"/>
                </a:solidFill>
                <a:latin typeface="잊혀진사람M"/>
                <a:ea typeface="잊혀진사람M"/>
              </a:rPr>
              <a:t>학교에 갖혀있는 주인공 캐릭터를 </a:t>
            </a:r>
            <a:endParaRPr lang="ko-KR" altLang="en-US" b="1">
              <a:solidFill>
                <a:schemeClr val="bg1"/>
              </a:solidFill>
              <a:latin typeface="잊혀진사람M"/>
              <a:ea typeface="잊혀진사람M"/>
            </a:endParaRPr>
          </a:p>
          <a:p>
            <a:pPr>
              <a:defRPr/>
            </a:pPr>
            <a:r>
              <a:rPr lang="ko-KR" altLang="en-US" b="1">
                <a:solidFill>
                  <a:schemeClr val="bg1"/>
                </a:solidFill>
                <a:latin typeface="잊혀진사람M"/>
                <a:ea typeface="잊혀진사람M"/>
              </a:rPr>
              <a:t>적의 공격으로부터 무사히 탈출시켜라</a:t>
            </a:r>
            <a:r>
              <a:rPr lang="en-US" altLang="ko-KR" b="1">
                <a:solidFill>
                  <a:schemeClr val="bg1"/>
                </a:solidFill>
                <a:latin typeface="잊혀진사람M"/>
                <a:ea typeface="잊혀진사람M"/>
              </a:rPr>
              <a:t>!!</a:t>
            </a:r>
            <a:endParaRPr lang="en-US" altLang="ko-KR" b="1">
              <a:solidFill>
                <a:schemeClr val="bg1"/>
              </a:solidFill>
              <a:latin typeface="잊혀진사람M"/>
              <a:ea typeface="잊혀진사람M"/>
            </a:endParaRPr>
          </a:p>
        </p:txBody>
      </p:sp>
      <p:sp>
        <p:nvSpPr>
          <p:cNvPr id="3086" name=""/>
          <p:cNvSpPr txBox="1"/>
          <p:nvPr/>
        </p:nvSpPr>
        <p:spPr>
          <a:xfrm>
            <a:off x="5735960" y="2312876"/>
            <a:ext cx="5040560" cy="3617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bg1"/>
                </a:solidFill>
                <a:latin typeface="잊혀진사람M"/>
                <a:ea typeface="잊혀진사람M"/>
              </a:rPr>
              <a:t>탈출 방법 </a:t>
            </a:r>
            <a:r>
              <a:rPr lang="en-US" altLang="ko-KR">
                <a:solidFill>
                  <a:schemeClr val="bg1"/>
                </a:solidFill>
                <a:latin typeface="잊혀진사람M"/>
                <a:ea typeface="잊혀진사람M"/>
              </a:rPr>
              <a:t>:</a:t>
            </a:r>
            <a:r>
              <a:rPr lang="ko-KR" altLang="en-US">
                <a:solidFill>
                  <a:schemeClr val="bg1"/>
                </a:solidFill>
                <a:latin typeface="잊혀진사람M"/>
                <a:ea typeface="잊혀진사람M"/>
              </a:rPr>
              <a:t> 오브젝트 이용</a:t>
            </a:r>
            <a:endParaRPr lang="en-US" altLang="ko-KR">
              <a:solidFill>
                <a:schemeClr val="bg1"/>
              </a:solidFill>
              <a:latin typeface="잊혀진사람M"/>
              <a:ea typeface="잊혀진사람M"/>
            </a:endParaRPr>
          </a:p>
        </p:txBody>
      </p:sp>
      <p:sp>
        <p:nvSpPr>
          <p:cNvPr id="3087" name=""/>
          <p:cNvSpPr/>
          <p:nvPr/>
        </p:nvSpPr>
        <p:spPr>
          <a:xfrm>
            <a:off x="1091444" y="4149080"/>
            <a:ext cx="252028" cy="32403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88" name=""/>
          <p:cNvSpPr txBox="1"/>
          <p:nvPr/>
        </p:nvSpPr>
        <p:spPr>
          <a:xfrm>
            <a:off x="515379" y="4545124"/>
            <a:ext cx="2340260" cy="844121"/>
          </a:xfrm>
          <a:prstGeom prst="rect">
            <a:avLst/>
          </a:prstGeom>
          <a:ln>
            <a:solidFill>
              <a:schemeClr val="bg1"/>
            </a:solidFill>
            <a:prstDash val="solid"/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>
                <a:solidFill>
                  <a:schemeClr val="bg1"/>
                </a:solidFill>
                <a:latin typeface="문체부 쓰기 흘림체"/>
                <a:ea typeface="문체부 쓰기 흘림체"/>
              </a:rPr>
              <a:t>오브젝트를 찾기위해 탐색</a:t>
            </a:r>
            <a:endParaRPr lang="ko-KR" altLang="en-US" sz="2500" b="1">
              <a:solidFill>
                <a:schemeClr val="bg1"/>
              </a:solidFill>
              <a:latin typeface="문체부 쓰기 흘림체"/>
              <a:ea typeface="문체부 쓰기 흘림체"/>
            </a:endParaRPr>
          </a:p>
        </p:txBody>
      </p:sp>
      <p:sp>
        <p:nvSpPr>
          <p:cNvPr id="3089" name=""/>
          <p:cNvSpPr/>
          <p:nvPr/>
        </p:nvSpPr>
        <p:spPr>
          <a:xfrm>
            <a:off x="4979876" y="5805292"/>
            <a:ext cx="324000" cy="25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3090" name=""/>
          <p:cNvSpPr txBox="1"/>
          <p:nvPr/>
        </p:nvSpPr>
        <p:spPr>
          <a:xfrm>
            <a:off x="2423591" y="5570261"/>
            <a:ext cx="2520281" cy="84768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>
                <a:solidFill>
                  <a:schemeClr val="bg1"/>
                </a:solidFill>
                <a:latin typeface="문체부 쓰기 흘림체"/>
                <a:ea typeface="문체부 쓰기 흘림체"/>
              </a:rPr>
              <a:t>오브젝트를 </a:t>
            </a:r>
            <a:endParaRPr lang="ko-KR" altLang="en-US" sz="2500" b="1">
              <a:solidFill>
                <a:schemeClr val="bg1"/>
              </a:solidFill>
              <a:latin typeface="문체부 쓰기 흘림체"/>
              <a:ea typeface="문체부 쓰기 흘림체"/>
            </a:endParaRPr>
          </a:p>
          <a:p>
            <a:pPr>
              <a:defRPr/>
            </a:pPr>
            <a:r>
              <a:rPr lang="ko-KR" altLang="en-US" sz="2500" b="1">
                <a:solidFill>
                  <a:schemeClr val="bg1"/>
                </a:solidFill>
                <a:latin typeface="문체부 쓰기 흘림체"/>
                <a:ea typeface="문체부 쓰기 흘림체"/>
              </a:rPr>
              <a:t>이용해서 탈출</a:t>
            </a:r>
            <a:endParaRPr lang="ko-KR" altLang="en-US" sz="2500" b="1">
              <a:solidFill>
                <a:schemeClr val="bg1"/>
              </a:solidFill>
              <a:latin typeface="문체부 쓰기 흘림체"/>
              <a:ea typeface="문체부 쓰기 흘림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/>
      <p:bldP spid="3087" grpId="1" animBg="1"/>
      <p:bldP spid="3088" grpId="2" animBg="1"/>
      <p:bldP spid="3089" grpId="3" animBg="1"/>
      <p:bldP spid="3090" grpId="4" animBg="1"/>
      <p:bldP spid="3085" grpId="5" animBg="1"/>
      <p:bldP spid="3086" grpId="6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6" name="TextBox 2"/>
          <p:cNvSpPr txBox="1">
            <a:spLocks noChangeArrowheads="1"/>
          </p:cNvSpPr>
          <p:nvPr/>
        </p:nvSpPr>
        <p:spPr>
          <a:xfrm>
            <a:off x="4079875" y="4292600"/>
            <a:ext cx="278765" cy="5727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07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00" y="1602000"/>
            <a:ext cx="10972800" cy="4525200"/>
          </a:xfrm>
          <a:ln>
            <a:solidFill>
              <a:schemeClr val="tx1"/>
            </a:solidFill>
          </a:ln>
        </p:spPr>
        <p:txBody>
          <a:bodyPr vert="eaVert" wrap="square" lIns="91440" tIns="45720" rIns="91440" bIns="45720" anchor="t" anchorCtr="0">
            <a:noAutofit/>
          </a:bodyPr>
          <a:lstStyle/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081" name=""/>
          <p:cNvSpPr txBox="1"/>
          <p:nvPr/>
        </p:nvSpPr>
        <p:spPr>
          <a:xfrm>
            <a:off x="1523492" y="346020"/>
            <a:ext cx="10153128" cy="852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5000" b="1">
                <a:solidFill>
                  <a:schemeClr val="bg1"/>
                </a:solidFill>
                <a:latin typeface="-흔적L"/>
                <a:ea typeface="-흔적L"/>
              </a:rPr>
              <a:t>2.</a:t>
            </a:r>
            <a:r>
              <a:rPr lang="ko-KR" altLang="en-US" sz="5000" b="1">
                <a:solidFill>
                  <a:schemeClr val="bg1"/>
                </a:solidFill>
                <a:latin typeface="-흔적L"/>
                <a:ea typeface="-흔적L"/>
              </a:rPr>
              <a:t>게임 흐름</a:t>
            </a:r>
            <a:endParaRPr lang="ko-KR" altLang="en-US" sz="5000" b="1">
              <a:solidFill>
                <a:schemeClr val="bg1"/>
              </a:solidFill>
              <a:latin typeface="-흔적L"/>
              <a:ea typeface="-흔적L"/>
            </a:endParaRPr>
          </a:p>
        </p:txBody>
      </p:sp>
      <p:pic>
        <p:nvPicPr>
          <p:cNvPr id="308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3600" y="550800"/>
            <a:ext cx="4166256" cy="2878200"/>
          </a:xfrm>
          <a:prstGeom prst="rect">
            <a:avLst/>
          </a:prstGeom>
          <a:effectLst>
            <a:softEdge rad="381000"/>
          </a:effectLst>
        </p:spPr>
      </p:pic>
      <p:pic>
        <p:nvPicPr>
          <p:cNvPr id="308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5118" y="3429000"/>
            <a:ext cx="4190781" cy="3002843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3085" name=""/>
          <p:cNvSpPr txBox="1"/>
          <p:nvPr/>
        </p:nvSpPr>
        <p:spPr>
          <a:xfrm>
            <a:off x="4745850" y="1390509"/>
            <a:ext cx="2700300" cy="4183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200" b="1">
                <a:solidFill>
                  <a:schemeClr val="bg1"/>
                </a:solidFill>
                <a:latin typeface="-흔적L"/>
                <a:ea typeface="-흔적L"/>
              </a:rPr>
              <a:t>맵을 돌아다니며</a:t>
            </a:r>
            <a:r>
              <a:rPr lang="en-US" altLang="ko-KR" sz="2200" b="1">
                <a:solidFill>
                  <a:schemeClr val="bg1"/>
                </a:solidFill>
                <a:latin typeface="-흔적L"/>
                <a:ea typeface="-흔적L"/>
              </a:rPr>
              <a:t>,</a:t>
            </a:r>
            <a:endParaRPr lang="en-US" altLang="ko-KR" sz="2200" b="1">
              <a:solidFill>
                <a:schemeClr val="bg1"/>
              </a:solidFill>
              <a:latin typeface="-흔적L"/>
              <a:ea typeface="-흔적L"/>
            </a:endParaRPr>
          </a:p>
        </p:txBody>
      </p:sp>
      <p:sp>
        <p:nvSpPr>
          <p:cNvPr id="3086" name=""/>
          <p:cNvSpPr txBox="1"/>
          <p:nvPr/>
        </p:nvSpPr>
        <p:spPr>
          <a:xfrm>
            <a:off x="5087889" y="5670557"/>
            <a:ext cx="2952328" cy="6997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solidFill>
                  <a:schemeClr val="bg1"/>
                </a:solidFill>
                <a:latin typeface="잊혀진사람M"/>
                <a:ea typeface="잊혀진사람M"/>
              </a:rPr>
              <a:t>맵 안에있는 오브젝트를 통해 아이템을 얻고</a:t>
            </a:r>
            <a:r>
              <a:rPr lang="en-US" altLang="ko-KR" sz="2000" b="1">
                <a:solidFill>
                  <a:schemeClr val="bg1"/>
                </a:solidFill>
                <a:latin typeface="잊혀진사람M"/>
                <a:ea typeface="잊혀진사람M"/>
              </a:rPr>
              <a:t>,</a:t>
            </a:r>
            <a:endParaRPr lang="en-US" altLang="ko-KR" sz="2000" b="1">
              <a:solidFill>
                <a:schemeClr val="bg1"/>
              </a:solidFill>
              <a:latin typeface="잊혀진사람M"/>
              <a:ea typeface="잊혀진사람M"/>
            </a:endParaRPr>
          </a:p>
        </p:txBody>
      </p:sp>
      <p:pic>
        <p:nvPicPr>
          <p:cNvPr id="308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752184" y="1304764"/>
            <a:ext cx="3600000" cy="2704907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3088" name=""/>
          <p:cNvSpPr/>
          <p:nvPr/>
        </p:nvSpPr>
        <p:spPr>
          <a:xfrm>
            <a:off x="4907868" y="2240868"/>
            <a:ext cx="1512168" cy="2268252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3089" name=""/>
          <p:cNvCxnSpPr/>
          <p:nvPr/>
        </p:nvCxnSpPr>
        <p:spPr>
          <a:xfrm rot="10800000">
            <a:off x="4295800" y="1628800"/>
            <a:ext cx="50405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"/>
          <p:cNvCxnSpPr/>
          <p:nvPr/>
        </p:nvCxnSpPr>
        <p:spPr>
          <a:xfrm rot="10800000">
            <a:off x="4187787" y="5229200"/>
            <a:ext cx="936104" cy="82809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"/>
          <p:cNvSpPr/>
          <p:nvPr/>
        </p:nvSpPr>
        <p:spPr>
          <a:xfrm>
            <a:off x="8364252" y="4653136"/>
            <a:ext cx="2268252" cy="14401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94" name=""/>
          <p:cNvSpPr txBox="1"/>
          <p:nvPr/>
        </p:nvSpPr>
        <p:spPr>
          <a:xfrm>
            <a:off x="8616280" y="3897052"/>
            <a:ext cx="2952328" cy="6995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solidFill>
                  <a:schemeClr val="bg1"/>
                </a:solidFill>
                <a:latin typeface="잊혀진사람M"/>
                <a:ea typeface="잊혀진사람M"/>
              </a:rPr>
              <a:t>얻은 아이템을 사용하여 탈출 한다</a:t>
            </a:r>
            <a:r>
              <a:rPr lang="en-US" altLang="ko-KR" sz="2000" b="1">
                <a:solidFill>
                  <a:schemeClr val="bg1"/>
                </a:solidFill>
                <a:latin typeface="잊혀진사람M"/>
                <a:ea typeface="잊혀진사람M"/>
              </a:rPr>
              <a:t>.</a:t>
            </a:r>
            <a:endParaRPr lang="en-US" altLang="ko-KR" sz="2000" b="1">
              <a:solidFill>
                <a:schemeClr val="bg1"/>
              </a:solidFill>
              <a:latin typeface="잊혀진사람M"/>
              <a:ea typeface="잊혀진사람M"/>
            </a:endParaRPr>
          </a:p>
        </p:txBody>
      </p:sp>
      <p:cxnSp>
        <p:nvCxnSpPr>
          <p:cNvPr id="3095" name=""/>
          <p:cNvCxnSpPr/>
          <p:nvPr/>
        </p:nvCxnSpPr>
        <p:spPr>
          <a:xfrm rot="16200000">
            <a:off x="9912424" y="3681028"/>
            <a:ext cx="50405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/>
      <p:bldP spid="3089" grpId="1" animBg="1"/>
      <p:bldP spid="3085" grpId="2" animBg="1"/>
      <p:bldP spid="3088" grpId="3" animBg="1"/>
      <p:bldP spid="3091" grpId="4" animBg="1"/>
      <p:bldP spid="3086" grpId="5" animBg="1"/>
      <p:bldP spid="3093" grpId="6" animBg="1"/>
      <p:bldP spid="3095" grpId="7" animBg="1"/>
      <p:bldP spid="3094" grpId="8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00" y="1602000"/>
            <a:ext cx="10972800" cy="4525200"/>
          </a:xfrm>
          <a:ln>
            <a:solidFill>
              <a:schemeClr val="tx1"/>
            </a:solidFill>
          </a:ln>
        </p:spPr>
        <p:txBody>
          <a:bodyPr vert="eaVert" wrap="square" lIns="91440" tIns="45720" rIns="91440" bIns="45720" anchor="t" anchorCtr="0">
            <a:noAutofit/>
          </a:bodyPr>
          <a:lstStyle/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081" name=""/>
          <p:cNvSpPr txBox="1"/>
          <p:nvPr/>
        </p:nvSpPr>
        <p:spPr>
          <a:xfrm>
            <a:off x="1523492" y="346020"/>
            <a:ext cx="10153128" cy="852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5000" b="1">
                <a:solidFill>
                  <a:schemeClr val="bg1"/>
                </a:solidFill>
                <a:latin typeface="-흔적L"/>
                <a:ea typeface="-흔적L"/>
              </a:rPr>
              <a:t>2.</a:t>
            </a:r>
            <a:r>
              <a:rPr lang="ko-KR" altLang="en-US" sz="5000" b="1">
                <a:solidFill>
                  <a:schemeClr val="bg1"/>
                </a:solidFill>
                <a:latin typeface="-흔적L"/>
                <a:ea typeface="-흔적L"/>
              </a:rPr>
              <a:t>게임 흐름</a:t>
            </a:r>
            <a:endParaRPr lang="ko-KR" altLang="en-US" sz="5000" b="1">
              <a:solidFill>
                <a:schemeClr val="bg1"/>
              </a:solidFill>
              <a:latin typeface="-흔적L"/>
              <a:ea typeface="-흔적L"/>
            </a:endParaRPr>
          </a:p>
        </p:txBody>
      </p:sp>
      <p:pic>
        <p:nvPicPr>
          <p:cNvPr id="308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9915" y="584684"/>
            <a:ext cx="6228172" cy="3528392"/>
          </a:xfrm>
          <a:prstGeom prst="rect">
            <a:avLst/>
          </a:prstGeom>
          <a:effectLst>
            <a:softEdge rad="381000"/>
          </a:effectLst>
        </p:spPr>
      </p:pic>
      <p:pic>
        <p:nvPicPr>
          <p:cNvPr id="308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87988" y="1718810"/>
            <a:ext cx="5148572" cy="4338482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3085" name=""/>
          <p:cNvSpPr/>
          <p:nvPr/>
        </p:nvSpPr>
        <p:spPr>
          <a:xfrm rot="5407846">
            <a:off x="5017278" y="4040990"/>
            <a:ext cx="810869" cy="917854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86" name=""/>
          <p:cNvSpPr/>
          <p:nvPr/>
        </p:nvSpPr>
        <p:spPr>
          <a:xfrm>
            <a:off x="2351584" y="1376772"/>
            <a:ext cx="684076" cy="900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87" name=""/>
          <p:cNvSpPr/>
          <p:nvPr/>
        </p:nvSpPr>
        <p:spPr>
          <a:xfrm>
            <a:off x="7536160" y="4761148"/>
            <a:ext cx="684076" cy="900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88" name=""/>
          <p:cNvSpPr txBox="1"/>
          <p:nvPr/>
        </p:nvSpPr>
        <p:spPr>
          <a:xfrm>
            <a:off x="731404" y="4262762"/>
            <a:ext cx="4896544" cy="6978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solidFill>
                  <a:schemeClr val="bg1"/>
                </a:solidFill>
                <a:latin typeface="잊혀진사람M"/>
                <a:ea typeface="잊혀진사람M"/>
              </a:rPr>
              <a:t>적 오브젝트는 주인공을 쫓아오며</a:t>
            </a:r>
            <a:r>
              <a:rPr lang="en-US" altLang="ko-KR" sz="2000" b="1">
                <a:solidFill>
                  <a:schemeClr val="bg1"/>
                </a:solidFill>
                <a:latin typeface="잊혀진사람M"/>
                <a:ea typeface="잊혀진사람M"/>
              </a:rPr>
              <a:t>,</a:t>
            </a:r>
            <a:r>
              <a:rPr lang="ko-KR" altLang="en-US" sz="2000" b="1">
                <a:solidFill>
                  <a:schemeClr val="bg1"/>
                </a:solidFill>
                <a:latin typeface="잊혀진사람M"/>
                <a:ea typeface="잊혀진사람M"/>
              </a:rPr>
              <a:t> </a:t>
            </a:r>
            <a:endParaRPr lang="ko-KR" altLang="en-US" sz="2000" b="1">
              <a:solidFill>
                <a:schemeClr val="bg1"/>
              </a:solidFill>
              <a:latin typeface="잊혀진사람M"/>
              <a:ea typeface="잊혀진사람M"/>
            </a:endParaRPr>
          </a:p>
          <a:p>
            <a:pPr>
              <a:defRPr/>
            </a:pPr>
            <a:r>
              <a:rPr lang="ko-KR" altLang="en-US" sz="2000" b="1">
                <a:solidFill>
                  <a:schemeClr val="bg1"/>
                </a:solidFill>
                <a:latin typeface="잊혀진사람M"/>
                <a:ea typeface="잊혀진사람M"/>
              </a:rPr>
              <a:t>주인공의 탈출을 방해한다</a:t>
            </a:r>
            <a:r>
              <a:rPr lang="en-US" altLang="ko-KR" sz="2000" b="1">
                <a:solidFill>
                  <a:schemeClr val="bg1"/>
                </a:solidFill>
                <a:latin typeface="잊혀진사람M"/>
                <a:ea typeface="잊혀진사람M"/>
              </a:rPr>
              <a:t>.</a:t>
            </a:r>
            <a:endParaRPr lang="en-US" altLang="ko-KR" sz="2000" b="1">
              <a:solidFill>
                <a:schemeClr val="bg1"/>
              </a:solidFill>
              <a:latin typeface="잊혀진사람M"/>
              <a:ea typeface="잊혀진사람M"/>
            </a:endParaRPr>
          </a:p>
        </p:txBody>
      </p:sp>
      <p:sp>
        <p:nvSpPr>
          <p:cNvPr id="3089" name=""/>
          <p:cNvSpPr txBox="1"/>
          <p:nvPr/>
        </p:nvSpPr>
        <p:spPr>
          <a:xfrm>
            <a:off x="659396" y="5589240"/>
            <a:ext cx="7884876" cy="6383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bg1"/>
                </a:solidFill>
                <a:latin typeface="경기천년바탕 Bold"/>
                <a:ea typeface="경기천년바탕 Bold"/>
              </a:rPr>
              <a:t>[</a:t>
            </a:r>
            <a:r>
              <a:rPr lang="ko-KR" altLang="en-US">
                <a:solidFill>
                  <a:schemeClr val="bg1"/>
                </a:solidFill>
                <a:latin typeface="경기천년바탕 Bold"/>
                <a:ea typeface="경기천년바탕 Bold"/>
              </a:rPr>
              <a:t> 적 오브젝트와 충돌시 사망 </a:t>
            </a:r>
            <a:r>
              <a:rPr lang="en-US" altLang="ko-KR">
                <a:solidFill>
                  <a:schemeClr val="bg1"/>
                </a:solidFill>
                <a:latin typeface="경기천년바탕 Bold"/>
                <a:ea typeface="경기천년바탕 Bold"/>
              </a:rPr>
              <a:t>]</a:t>
            </a:r>
            <a:endParaRPr lang="en-US" altLang="ko-KR">
              <a:solidFill>
                <a:schemeClr val="bg1"/>
              </a:solidFill>
              <a:latin typeface="경기천년바탕 Bold"/>
              <a:ea typeface="경기천년바탕 Bold"/>
            </a:endParaRPr>
          </a:p>
          <a:p>
            <a:pPr>
              <a:defRPr/>
            </a:pPr>
            <a:r>
              <a:rPr lang="en-US" altLang="ko-KR">
                <a:solidFill>
                  <a:schemeClr val="bg1"/>
                </a:solidFill>
                <a:latin typeface="경기천년바탕 Bold"/>
                <a:ea typeface="경기천년바탕 Bold"/>
              </a:rPr>
              <a:t>[</a:t>
            </a:r>
            <a:r>
              <a:rPr lang="ko-KR" altLang="en-US">
                <a:solidFill>
                  <a:schemeClr val="bg1"/>
                </a:solidFill>
                <a:latin typeface="경기천년바탕 Bold"/>
                <a:ea typeface="경기천년바탕 Bold"/>
              </a:rPr>
              <a:t> 최대 개발 범위로</a:t>
            </a:r>
            <a:r>
              <a:rPr lang="en-US" altLang="ko-KR">
                <a:solidFill>
                  <a:schemeClr val="bg1"/>
                </a:solidFill>
                <a:latin typeface="경기천년바탕 Bold"/>
                <a:ea typeface="경기천년바탕 Bold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경기천년바탕 Bold"/>
                <a:ea typeface="경기천년바탕 Bold"/>
              </a:rPr>
              <a:t> 적으로 부터 숨는 기능 구현  </a:t>
            </a:r>
            <a:r>
              <a:rPr lang="en-US" altLang="ko-KR">
                <a:solidFill>
                  <a:schemeClr val="bg1"/>
                </a:solidFill>
                <a:latin typeface="경기천년바탕 Bold"/>
                <a:ea typeface="경기천년바탕 Bold"/>
              </a:rPr>
              <a:t>]</a:t>
            </a:r>
            <a:endParaRPr lang="en-US" altLang="ko-KR">
              <a:solidFill>
                <a:schemeClr val="bg1"/>
              </a:solidFill>
              <a:latin typeface="경기천년바탕 Bold"/>
              <a:ea typeface="경기천년바탕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/>
      <p:bldP spid="3085" grpId="1" animBg="1"/>
      <p:bldP spid="3086" grpId="2" animBg="1"/>
      <p:bldP spid="3087" grpId="3" animBg="1"/>
      <p:bldP spid="3088" grpId="4" animBg="1"/>
      <p:bldP spid="3089" grpId="5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5" name="TextBox 1"/>
          <p:cNvSpPr txBox="1">
            <a:spLocks noChangeArrowheads="1"/>
          </p:cNvSpPr>
          <p:nvPr/>
        </p:nvSpPr>
        <p:spPr>
          <a:xfrm>
            <a:off x="3109913" y="2781300"/>
            <a:ext cx="362902" cy="8172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4800">
              <a:solidFill>
                <a:schemeClr val="bg1"/>
              </a:solidFill>
              <a:latin typeface="Arial"/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>
          <a:xfrm>
            <a:off x="4079875" y="4292600"/>
            <a:ext cx="278765" cy="5727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3079" name="내용 개체 틀 8"/>
          <p:cNvGraphicFramePr>
            <a:graphicFrameLocks noGrp="1"/>
          </p:cNvGraphicFramePr>
          <p:nvPr/>
        </p:nvGraphicFramePr>
        <p:xfrm>
          <a:off x="803451" y="1124744"/>
          <a:ext cx="10584820" cy="5373199"/>
        </p:xfrm>
        <a:graphic>
          <a:graphicData uri="http://schemas.openxmlformats.org/drawingml/2006/table">
            <a:tbl>
              <a:tblPr firstRow="1" bandRow="1">
                <a:tableStyleId>{138F972D-3A02-497A-9D08-DF27CF173CB4}</a:tableStyleId>
              </a:tblPr>
              <a:tblGrid>
                <a:gridCol w="1470278"/>
                <a:gridCol w="5145405"/>
                <a:gridCol w="3969137"/>
              </a:tblGrid>
              <a:tr h="36930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내용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  </a:t>
                      </a:r>
                      <a:r>
                        <a:rPr lang="ko-KR" altLang="en-US" sz="1400"/>
                        <a:t>최소 범위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추가 범위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674633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400" b="1" mc:Ignorable="hp" hp:hslEmbossed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캐릭터</a:t>
                      </a:r>
                      <a:endParaRPr xmlns:mc="http://schemas.openxmlformats.org/markup-compatibility/2006" xmlns:hp="http://schemas.haansoft.com/office/presentation/8.0" lang="ko-KR" altLang="en-US" sz="1400" b="1" mc:Ignorable="hp" hp:hslEmbossed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  <a:p>
                      <a:pPr algn="ctr" latinLnBrk="1">
                        <a:tabLst>
                          <a:tab pos="450056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400" b="1" mc:Ignorable="hp" hp:hslEmbossed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컨트롤</a:t>
                      </a:r>
                      <a:endParaRPr xmlns:mc="http://schemas.openxmlformats.org/markup-compatibility/2006" xmlns:hp="http://schemas.haansoft.com/office/presentation/8.0" lang="ko-KR" altLang="en-US" sz="1400" b="1" mc:Ignorable="hp" hp:hslEmbossed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좌우상하 </a:t>
                      </a:r>
                      <a:r>
                        <a:rPr lang="en-US" altLang="ko-KR" sz="1300" b="1"/>
                        <a:t>4</a:t>
                      </a:r>
                      <a:r>
                        <a:rPr lang="ko-KR" altLang="en-US" sz="1300" b="1"/>
                        <a:t>방향 구현</a:t>
                      </a:r>
                      <a:endParaRPr lang="ko-KR" altLang="en-US" sz="1300" b="1"/>
                    </a:p>
                    <a:p>
                      <a:pPr algn="ctr" latinLnBrk="1">
                        <a:defRPr/>
                      </a:pPr>
                      <a:r>
                        <a:rPr lang="en-US" altLang="ko-KR" sz="1300" b="1"/>
                        <a:t>z</a:t>
                      </a:r>
                      <a:r>
                        <a:rPr lang="ko-KR" altLang="en-US" sz="1300" b="1"/>
                        <a:t>키 입력시 오브젝트와의 이벤트 시작</a:t>
                      </a:r>
                      <a:endParaRPr lang="ko-KR" altLang="en-US" sz="13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자연스러운 캐릭터 애니메이션</a:t>
                      </a:r>
                      <a:endParaRPr lang="ko-KR" altLang="en-US" sz="1300" b="1"/>
                    </a:p>
                    <a:p>
                      <a:pPr algn="ctr" latinLnBrk="1">
                        <a:defRPr/>
                      </a:pPr>
                      <a:r>
                        <a:rPr lang="en-US" altLang="ko-KR" sz="1300" b="1"/>
                        <a:t>x</a:t>
                      </a:r>
                      <a:r>
                        <a:rPr lang="ko-KR" altLang="en-US" sz="1300" b="1"/>
                        <a:t>키 입력시 아이템창 </a:t>
                      </a:r>
                      <a:r>
                        <a:rPr lang="en-US" altLang="ko-KR" sz="1300" b="1"/>
                        <a:t>UI</a:t>
                      </a:r>
                      <a:r>
                        <a:rPr lang="ko-KR" altLang="en-US" sz="1300" b="1"/>
                        <a:t>구현</a:t>
                      </a:r>
                      <a:endParaRPr lang="ko-KR" altLang="en-US" sz="1300" b="1"/>
                    </a:p>
                    <a:p>
                      <a:pPr algn="ctr" latinLnBrk="1">
                        <a:defRPr/>
                      </a:pPr>
                      <a:endParaRPr lang="ko-KR" altLang="en-US" sz="1300" b="1"/>
                    </a:p>
                  </a:txBody>
                  <a:tcPr marL="91440" marR="91440"/>
                </a:tc>
              </a:tr>
              <a:tr h="674633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400" b="1" mc:Ignorable="hp" hp:hslEmbossed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 </a:t>
                      </a:r>
                      <a:endParaRPr xmlns:mc="http://schemas.openxmlformats.org/markup-compatibility/2006" xmlns:hp="http://schemas.haansoft.com/office/presentation/8.0" lang="en-US" altLang="ko-KR" sz="1400" b="1" mc:Ignorable="hp" hp:hslEmbossed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  <a:p>
                      <a:pPr algn="ctr" latinLnBrk="1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400" b="1" mc:Ignorable="hp" hp:hslEmbossed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오브젝트</a:t>
                      </a:r>
                      <a:endParaRPr xmlns:mc="http://schemas.openxmlformats.org/markup-compatibility/2006" xmlns:hp="http://schemas.haansoft.com/office/presentation/8.0" lang="ko-KR" altLang="en-US" sz="1400" b="1" mc:Ignorable="hp" hp:hslEmbossed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게임 플레이시 사용되어야 할 기능을 가진 아이템 </a:t>
                      </a:r>
                      <a:endParaRPr lang="ko-KR" altLang="en-US" sz="1300" b="1"/>
                    </a:p>
                    <a:p>
                      <a:pPr algn="ctr" latinLnBrk="1">
                        <a:defRPr/>
                      </a:pPr>
                      <a:r>
                        <a:rPr lang="en-US" altLang="ko-KR" sz="1300" b="1"/>
                        <a:t>(</a:t>
                      </a:r>
                      <a:r>
                        <a:rPr lang="ko-KR" altLang="en-US" sz="1300" b="1"/>
                        <a:t>열쇠</a:t>
                      </a:r>
                      <a:r>
                        <a:rPr lang="en-US" altLang="ko-KR" sz="1300" b="1"/>
                        <a:t>..</a:t>
                      </a:r>
                      <a:r>
                        <a:rPr lang="ko-KR" altLang="en-US" sz="1300" b="1"/>
                        <a:t> 등 </a:t>
                      </a:r>
                      <a:r>
                        <a:rPr lang="en-US" altLang="ko-KR" sz="1300" b="1"/>
                        <a:t>)</a:t>
                      </a:r>
                      <a:endParaRPr lang="en-US" altLang="ko-KR" sz="13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오브젝트와의 이벤트 처리로 숨는 기능 추가</a:t>
                      </a:r>
                      <a:endParaRPr lang="ko-KR" altLang="en-US" sz="1300" b="1"/>
                    </a:p>
                  </a:txBody>
                  <a:tcPr marL="91440" marR="91440"/>
                </a:tc>
              </a:tr>
              <a:tr h="8807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xmlns:mc="http://schemas.openxmlformats.org/markup-compatibility/2006" xmlns:hp="http://schemas.haansoft.com/office/presentation/8.0" lang="en-US" altLang="ko-KR" sz="1400" b="1" mc:Ignorable="hp" hp:hslEmbossed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  <a:p>
                      <a:pPr algn="ctr" latinLnBrk="1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400" b="1" mc:Ignorable="hp" hp:hslEmbossed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맵</a:t>
                      </a:r>
                      <a:endParaRPr xmlns:mc="http://schemas.openxmlformats.org/markup-compatibility/2006" xmlns:hp="http://schemas.haansoft.com/office/presentation/8.0" lang="en-US" altLang="ko-KR" sz="1400" b="1" mc:Ignorable="hp" hp:hslEmbossed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전체</a:t>
                      </a:r>
                      <a:r>
                        <a:rPr lang="en-US" altLang="ko-KR" sz="1300" b="1"/>
                        <a:t> </a:t>
                      </a:r>
                      <a:r>
                        <a:rPr lang="ko-KR" altLang="en-US" sz="1300" b="1"/>
                        <a:t>맵은 작은 맵 </a:t>
                      </a:r>
                      <a:r>
                        <a:rPr lang="en-US" altLang="ko-KR" sz="1300" b="1"/>
                        <a:t>4~5</a:t>
                      </a:r>
                      <a:r>
                        <a:rPr lang="ko-KR" altLang="en-US" sz="1300" b="1"/>
                        <a:t>개로 구성 </a:t>
                      </a:r>
                      <a:r>
                        <a:rPr lang="en-US" altLang="ko-KR" sz="1300" b="1"/>
                        <a:t>(</a:t>
                      </a:r>
                      <a:r>
                        <a:rPr lang="ko-KR" altLang="en-US" sz="1300" b="1"/>
                        <a:t> 교실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화장실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교무실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중앙현관</a:t>
                      </a:r>
                      <a:r>
                        <a:rPr lang="en-US" altLang="ko-KR" sz="1300" b="1"/>
                        <a:t>..</a:t>
                      </a:r>
                      <a:r>
                        <a:rPr lang="ko-KR" altLang="en-US" sz="1300" b="1"/>
                        <a:t> 등 </a:t>
                      </a:r>
                      <a:r>
                        <a:rPr lang="en-US" altLang="ko-KR" sz="1300" b="1"/>
                        <a:t>)</a:t>
                      </a:r>
                      <a:endParaRPr lang="en-US" altLang="ko-KR" sz="1300" b="1"/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전지적 작가 시점으로 플레이어는 맵을 한눈에 내려다 보는 형식</a:t>
                      </a:r>
                      <a:endParaRPr lang="ko-KR" altLang="en-US" sz="1300" b="1"/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맵과 맵의 이동 방식은 방 단위로 구현 </a:t>
                      </a:r>
                      <a:r>
                        <a:rPr lang="en-US" altLang="ko-KR" sz="1300" b="1"/>
                        <a:t>(</a:t>
                      </a:r>
                      <a:r>
                        <a:rPr lang="ko-KR" altLang="en-US" sz="1300" b="1"/>
                        <a:t> 방을 옮겨가는 형식 </a:t>
                      </a:r>
                      <a:r>
                        <a:rPr lang="en-US" altLang="ko-KR" sz="1300" b="1"/>
                        <a:t>)</a:t>
                      </a:r>
                      <a:endParaRPr lang="en-US" altLang="ko-KR" sz="1300" b="1"/>
                    </a:p>
                    <a:p>
                      <a:pPr algn="ctr" latinLnBrk="1">
                        <a:defRPr/>
                      </a:pPr>
                      <a:endParaRPr lang="ko-KR" altLang="en-US" sz="13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맵의 수를 </a:t>
                      </a:r>
                      <a:r>
                        <a:rPr lang="en-US" altLang="ko-KR" sz="1300" b="1"/>
                        <a:t>9</a:t>
                      </a:r>
                      <a:r>
                        <a:rPr lang="ko-KR" altLang="en-US" sz="1300" b="1"/>
                        <a:t>개로 확장</a:t>
                      </a:r>
                      <a:endParaRPr lang="ko-KR" altLang="en-US" sz="1300" b="1"/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각각의 맵의 크기를 늘려 이동 효과 추가</a:t>
                      </a:r>
                      <a:endParaRPr lang="ko-KR" altLang="en-US" sz="1300" b="1"/>
                    </a:p>
                    <a:p>
                      <a:pPr algn="ctr" latinLnBrk="1">
                        <a:defRPr/>
                      </a:pPr>
                      <a:endParaRPr lang="ko-KR" altLang="en-US" sz="1300" b="1"/>
                    </a:p>
                  </a:txBody>
                  <a:tcPr marL="91440" marR="91440"/>
                </a:tc>
              </a:tr>
              <a:tr h="681023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xmlns:mc="http://schemas.openxmlformats.org/markup-compatibility/2006" xmlns:hp="http://schemas.haansoft.com/office/presentation/8.0" lang="en-US" altLang="ko-KR" sz="1400" b="1" mc:Ignorable="hp" hp:hslEmbossed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  <a:p>
                      <a:pPr algn="ctr" latinLnBrk="1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400" b="1" mc:Ignorable="hp" hp:hslEmbossed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적 </a:t>
                      </a:r>
                      <a:r>
                        <a:rPr xmlns:mc="http://schemas.openxmlformats.org/markup-compatibility/2006" xmlns:hp="http://schemas.haansoft.com/office/presentation/8.0" lang="en-US" altLang="ko-KR" sz="1400" b="1" mc:Ignorable="hp" hp:hslEmbossed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AI</a:t>
                      </a:r>
                      <a:endParaRPr xmlns:mc="http://schemas.openxmlformats.org/markup-compatibility/2006" xmlns:hp="http://schemas.haansoft.com/office/presentation/8.0" lang="ko-KR" altLang="en-US" sz="1400" b="1" mc:Ignorable="hp" hp:hslEmbossed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캐릭터를 쫓아다닌다</a:t>
                      </a:r>
                      <a:r>
                        <a:rPr lang="en-US" altLang="ko-KR" sz="1300" b="1"/>
                        <a:t>.</a:t>
                      </a:r>
                      <a:endParaRPr lang="en-US" altLang="ko-KR" sz="1300" b="1"/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캐릭터와 충돌시 캐릭터 사망</a:t>
                      </a:r>
                      <a:endParaRPr lang="ko-KR" altLang="en-US" sz="13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/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일정 구간이 아닌 랜덤한 형식으로 적을 출현시켜 </a:t>
                      </a:r>
                      <a:endParaRPr lang="ko-KR" altLang="en-US" sz="1300" b="1"/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긴장감을 높임</a:t>
                      </a:r>
                      <a:endParaRPr lang="ko-KR" altLang="en-US" sz="1300" b="1"/>
                    </a:p>
                  </a:txBody>
                  <a:tcPr marL="91440" marR="91440"/>
                </a:tc>
              </a:tr>
              <a:tr h="8807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xmlns:mc="http://schemas.openxmlformats.org/markup-compatibility/2006" xmlns:hp="http://schemas.haansoft.com/office/presentation/8.0" lang="en-US" altLang="ko-KR" sz="1400" b="1" mc:Ignorable="hp" hp:hslEmbossed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  <a:p>
                      <a:pPr algn="ctr" latinLnBrk="1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400" b="1" mc:Ignorable="hp" hp:hslEmbossed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게임기능</a:t>
                      </a:r>
                      <a:endParaRPr xmlns:mc="http://schemas.openxmlformats.org/markup-compatibility/2006" xmlns:hp="http://schemas.haansoft.com/office/presentation/8.0" lang="ko-KR" altLang="en-US" sz="1400" b="1" mc:Ignorable="hp" hp:hslEmbossed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적군과의 충돌시 캐릭터 사망</a:t>
                      </a:r>
                      <a:endParaRPr lang="ko-KR" altLang="en-US" sz="1300" b="1"/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맵 곳곳의 오브젝트와의 이벤트로 게임 해결 실마리 제공</a:t>
                      </a:r>
                      <a:endParaRPr lang="ko-KR" altLang="en-US" sz="1300" b="1"/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게임 사운드로 현재 상태 체크 가능 </a:t>
                      </a:r>
                      <a:r>
                        <a:rPr lang="en-US" altLang="ko-KR" sz="1300" b="1"/>
                        <a:t>( </a:t>
                      </a:r>
                      <a:r>
                        <a:rPr lang="ko-KR" altLang="en-US" sz="1300" b="1"/>
                        <a:t>적 출현 여부</a:t>
                      </a:r>
                      <a:r>
                        <a:rPr lang="en-US" altLang="ko-KR" sz="1300" b="1"/>
                        <a:t>..</a:t>
                      </a:r>
                      <a:r>
                        <a:rPr lang="ko-KR" altLang="en-US" sz="1300" b="1"/>
                        <a:t> </a:t>
                      </a:r>
                      <a:r>
                        <a:rPr lang="en-US" altLang="ko-KR" sz="1300" b="1"/>
                        <a:t>)</a:t>
                      </a:r>
                      <a:endParaRPr lang="en-US" altLang="ko-KR" sz="1300" b="1"/>
                    </a:p>
                    <a:p>
                      <a:pPr algn="ctr" latinLnBrk="1">
                        <a:defRPr/>
                      </a:pPr>
                      <a:endParaRPr lang="en-US" altLang="ko-KR" sz="13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세이브 기능 구현</a:t>
                      </a:r>
                      <a:endParaRPr lang="ko-KR" altLang="en-US" sz="1300" b="1"/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아이템창 </a:t>
                      </a:r>
                      <a:r>
                        <a:rPr lang="en-US" altLang="ko-KR" sz="1300" b="1"/>
                        <a:t>UI</a:t>
                      </a:r>
                      <a:r>
                        <a:rPr lang="ko-KR" altLang="en-US" sz="1300" b="1"/>
                        <a:t>로 현재 상태 확인 가능</a:t>
                      </a:r>
                      <a:endParaRPr lang="ko-KR" altLang="en-US" sz="1300" b="1"/>
                    </a:p>
                  </a:txBody>
                  <a:tcPr marL="91440" marR="91440"/>
                </a:tc>
              </a:tr>
              <a:tr h="52883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400" b="1" mc:Ignorable="hp" hp:hslEmbossed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사운드</a:t>
                      </a:r>
                      <a:endParaRPr xmlns:mc="http://schemas.openxmlformats.org/markup-compatibility/2006" xmlns:hp="http://schemas.haansoft.com/office/presentation/8.0" lang="ko-KR" altLang="en-US" sz="1400" b="1" mc:Ignorable="hp" hp:hslEmbossed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걷는 소리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계단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문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적 출현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오브젝트 획득 및 사용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숨을 때</a:t>
                      </a:r>
                      <a:endParaRPr lang="ko-KR" altLang="en-US" sz="1300" b="1"/>
                    </a:p>
                  </a:txBody>
                  <a:tcPr marL="91440" marR="91440"/>
                </a:tc>
                <a:tc hMerge="1"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</a:tr>
              <a:tr h="674633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xmlns:mc="http://schemas.openxmlformats.org/markup-compatibility/2006" xmlns:hp="http://schemas.haansoft.com/office/presentation/8.0" lang="en-US" altLang="ko-KR" sz="1400" b="1" mc:Ignorable="hp" hp:hslEmbossed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  <a:p>
                      <a:pPr algn="ctr" latinLnBrk="1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400" b="1" mc:Ignorable="hp" hp:hslEmbossed="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애니메이션</a:t>
                      </a:r>
                      <a:endParaRPr xmlns:mc="http://schemas.openxmlformats.org/markup-compatibility/2006" xmlns:hp="http://schemas.haansoft.com/office/presentation/8.0" lang="ko-KR" altLang="en-US" sz="1400" b="1" mc:Ignorable="hp" hp:hslEmbossed="0"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캐릭터 이동</a:t>
                      </a:r>
                      <a:r>
                        <a:rPr lang="en-US" altLang="ko-KR" sz="1300" b="1"/>
                        <a:t>,</a:t>
                      </a:r>
                      <a:r>
                        <a:rPr lang="ko-KR" altLang="en-US" sz="1300" b="1"/>
                        <a:t> 적군 캐릭터 이동</a:t>
                      </a:r>
                      <a:endParaRPr lang="ko-KR" altLang="en-US" sz="13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오브젝트간의 이벤트</a:t>
                      </a:r>
                      <a:endParaRPr lang="ko-KR" altLang="en-US" sz="1300" b="1"/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/>
                        <a:t>힌트기능</a:t>
                      </a:r>
                      <a:endParaRPr lang="ko-KR" altLang="en-US" sz="1300" b="1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080" name=""/>
          <p:cNvSpPr txBox="1"/>
          <p:nvPr/>
        </p:nvSpPr>
        <p:spPr>
          <a:xfrm>
            <a:off x="2693622" y="316908"/>
            <a:ext cx="6804756" cy="70036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 b="1">
                <a:solidFill>
                  <a:schemeClr val="bg1"/>
                </a:solidFill>
                <a:latin typeface="-흔적L"/>
                <a:ea typeface="-흔적L"/>
              </a:rPr>
              <a:t>3.</a:t>
            </a:r>
            <a:r>
              <a:rPr lang="ko-KR" altLang="en-US" sz="4000" b="1">
                <a:solidFill>
                  <a:schemeClr val="bg1"/>
                </a:solidFill>
                <a:latin typeface="-흔적L"/>
                <a:ea typeface="-흔적L"/>
              </a:rPr>
              <a:t>게임 개발 범위</a:t>
            </a:r>
            <a:endParaRPr lang="ko-KR" altLang="en-US" sz="4000" b="1">
              <a:solidFill>
                <a:schemeClr val="bg1"/>
              </a:solidFill>
              <a:latin typeface="-흔적L"/>
              <a:ea typeface="-흔적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5" name="TextBox 1"/>
          <p:cNvSpPr txBox="1">
            <a:spLocks noChangeArrowheads="1"/>
          </p:cNvSpPr>
          <p:nvPr/>
        </p:nvSpPr>
        <p:spPr>
          <a:xfrm>
            <a:off x="3109913" y="2781300"/>
            <a:ext cx="362902" cy="8172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4800">
              <a:solidFill>
                <a:schemeClr val="bg1"/>
              </a:solidFill>
              <a:latin typeface="Arial"/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>
          <a:xfrm>
            <a:off x="4079875" y="4292600"/>
            <a:ext cx="278765" cy="5727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3078" name=""/>
          <p:cNvGraphicFramePr>
            <a:graphicFrameLocks noGrp="1"/>
          </p:cNvGraphicFramePr>
          <p:nvPr/>
        </p:nvGraphicFramePr>
        <p:xfrm>
          <a:off x="875288" y="1267492"/>
          <a:ext cx="10441424" cy="4969819"/>
        </p:xfrm>
        <a:graphic>
          <a:graphicData uri="http://schemas.openxmlformats.org/drawingml/2006/table">
            <a:tbl>
              <a:tblPr firstRow="1" bandRow="1">
                <a:tableStyleId>{138F972D-3A02-497A-9D08-DF27CF173CB4}</a:tableStyleId>
              </a:tblPr>
              <a:tblGrid>
                <a:gridCol w="2608064"/>
                <a:gridCol w="2611754"/>
                <a:gridCol w="5221606"/>
              </a:tblGrid>
              <a:tr h="4788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주차</a:t>
                      </a:r>
                      <a:endParaRPr lang="ko-KR" altLang="en-US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개발 주제</a:t>
                      </a:r>
                      <a:endParaRPr lang="ko-KR" altLang="en-US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상세 개발 내용</a:t>
                      </a:r>
                      <a:endParaRPr lang="ko-KR" altLang="en-US" u="sng"/>
                    </a:p>
                  </a:txBody>
                  <a:tcPr marL="91440" marR="91440"/>
                </a:tc>
              </a:tr>
              <a:tr h="4788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1</a:t>
                      </a:r>
                      <a:r>
                        <a:rPr lang="ko-KR" altLang="en-US" b="1"/>
                        <a:t>주차</a:t>
                      </a:r>
                      <a:endParaRPr lang="ko-KR" altLang="en-US" b="1"/>
                    </a:p>
                  </a:txBody>
                  <a:tcPr marL="91440" marR="9144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/>
                        <a:t>리소스 수집 및 스토리 구상</a:t>
                      </a:r>
                      <a:endParaRPr lang="ko-KR" altLang="en-US" sz="1500" b="1"/>
                    </a:p>
                  </a:txBody>
                  <a:tcPr marL="91440" marR="9144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개발에 필요한 사운드 및 스프라이트 수집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게임의 흐름 및 스토리 구상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788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2</a:t>
                      </a:r>
                      <a:r>
                        <a:rPr lang="ko-KR" altLang="en-US" b="1"/>
                        <a:t>주차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게임 맵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스테이지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 제작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게임 플레이에 사용될 전체 맵 제작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맵안에 오브젝트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88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 기본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 및 키보드 이벤트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 캐릭터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키보드 입력 이벤트 구현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788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4</a:t>
                      </a:r>
                      <a:r>
                        <a:rPr lang="ko-KR" altLang="en-US" b="1"/>
                        <a:t>주차</a:t>
                      </a:r>
                      <a:endParaRPr lang="ko-KR" altLang="en-US" b="1"/>
                    </a:p>
                  </a:txBody>
                  <a:tcPr marL="91440" marR="91440">
                    <a:solidFill>
                      <a:schemeClr val="bg1">
                        <a:lumMod val="80000"/>
                      </a:schemeClr>
                    </a:solidFill>
                  </a:tcPr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700" b="1"/>
                        <a:t>메인 캐릭터와 </a:t>
                      </a:r>
                      <a:endParaRPr lang="ko-KR" altLang="en-US" sz="1700" b="1"/>
                    </a:p>
                    <a:p>
                      <a:pPr algn="ctr">
                        <a:defRPr/>
                      </a:pPr>
                      <a:r>
                        <a:rPr lang="ko-KR" altLang="en-US" sz="1700" b="1"/>
                        <a:t>오브젝트 간의 </a:t>
                      </a:r>
                      <a:endParaRPr lang="ko-KR" altLang="en-US" sz="1700" b="1"/>
                    </a:p>
                    <a:p>
                      <a:pPr algn="ctr">
                        <a:defRPr/>
                      </a:pPr>
                      <a:r>
                        <a:rPr lang="ko-KR" altLang="en-US" sz="1700" b="1"/>
                        <a:t>이벤트 처리</a:t>
                      </a:r>
                      <a:endParaRPr lang="ko-KR" altLang="en-US" sz="1700" b="1"/>
                    </a:p>
                  </a:txBody>
                  <a:tcPr marL="91440" marR="91440">
                    <a:solidFill>
                      <a:schemeClr val="bg1">
                        <a:lumMod val="80000"/>
                      </a:schemeClr>
                    </a:solidFill>
                  </a:tcPr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캐릭터와 맵안의 오브젝트간의 이벤트 처리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캐릭터 애니메이션 구현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최대 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3.</a:t>
                      </a:r>
                      <a:r>
                        <a:rPr lang="ko-KR" altLang="en-US"/>
                        <a:t>중간점검 </a:t>
                      </a:r>
                      <a:r>
                        <a:rPr lang="en-US" altLang="ko-KR"/>
                        <a:t>( </a:t>
                      </a:r>
                      <a:r>
                        <a:rPr lang="ko-KR" altLang="en-US"/>
                        <a:t>부족점 보완 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88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5</a:t>
                      </a:r>
                      <a:r>
                        <a:rPr lang="ko-KR" altLang="en-US" b="1"/>
                        <a:t>주차</a:t>
                      </a:r>
                      <a:endParaRPr lang="ko-KR" altLang="en-US" b="1"/>
                    </a:p>
                  </a:txBody>
                  <a:tcPr marL="91440" marR="91440">
                    <a:solidFill>
                      <a:schemeClr val="bg1">
                        <a:lumMod val="80000"/>
                      </a:schemeClr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</a:tr>
              <a:tr h="4788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6</a:t>
                      </a:r>
                      <a:r>
                        <a:rPr lang="ko-KR" altLang="en-US" b="1"/>
                        <a:t>주차</a:t>
                      </a:r>
                      <a:endParaRPr lang="ko-KR" altLang="en-US" b="1"/>
                    </a:p>
                  </a:txBody>
                  <a:tcPr marL="91440" marR="9144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/>
                        <a:t>적군 오브젝트 </a:t>
                      </a:r>
                      <a:endParaRPr lang="ko-KR" altLang="en-US" sz="1500" b="1"/>
                    </a:p>
                  </a:txBody>
                  <a:tcPr marL="91440" marR="9144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적 추가 및 메인 캐릭터와의 충돌 이벤트 처리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788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7</a:t>
                      </a:r>
                      <a:r>
                        <a:rPr lang="ko-KR" altLang="en-US" b="1"/>
                        <a:t>주차</a:t>
                      </a:r>
                      <a:endParaRPr lang="ko-KR" altLang="en-US" b="1"/>
                    </a:p>
                  </a:txBody>
                  <a:tcPr marL="91440" marR="91440">
                    <a:solidFill>
                      <a:srgbClr val="d0d0d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/>
                        <a:t>최종 밸런스 조절</a:t>
                      </a:r>
                      <a:r>
                        <a:rPr lang="en-US" altLang="ko-KR" sz="1500" b="1"/>
                        <a:t>,</a:t>
                      </a:r>
                      <a:endParaRPr lang="en-US" altLang="ko-KR" sz="1500" b="1"/>
                    </a:p>
                    <a:p>
                      <a:pPr algn="ctr">
                        <a:defRPr/>
                      </a:pPr>
                      <a:r>
                        <a:rPr lang="ko-KR" altLang="en-US" sz="1500" b="1"/>
                        <a:t>시작</a:t>
                      </a:r>
                      <a:r>
                        <a:rPr lang="en-US" altLang="ko-KR" sz="1500" b="1"/>
                        <a:t>,</a:t>
                      </a:r>
                      <a:r>
                        <a:rPr lang="ko-KR" altLang="en-US" sz="1500" b="1"/>
                        <a:t>종료 및 사운드</a:t>
                      </a:r>
                      <a:endParaRPr lang="ko-KR" altLang="en-US" sz="1500" b="1"/>
                    </a:p>
                  </a:txBody>
                  <a:tcPr marL="91440" marR="91440">
                    <a:solidFill>
                      <a:srgbClr val="d0d0d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게임 시작과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종료 처리 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 사운드 추가 및 최종 밸런스 조절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d0d0d0"/>
                    </a:solidFill>
                  </a:tcPr>
                </a:tc>
              </a:tr>
              <a:tr h="4788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8</a:t>
                      </a:r>
                      <a:r>
                        <a:rPr lang="ko-KR" altLang="en-US" b="1"/>
                        <a:t>주차</a:t>
                      </a:r>
                      <a:endParaRPr lang="ko-KR" altLang="en-US" b="1"/>
                    </a:p>
                  </a:txBody>
                  <a:tcPr marL="91440" marR="9144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/>
                        <a:t>마무리 </a:t>
                      </a:r>
                      <a:endParaRPr lang="ko-KR" altLang="en-US" sz="1500" b="1"/>
                    </a:p>
                  </a:txBody>
                  <a:tcPr marL="91440" marR="9144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최종 점검 및 부족점 보완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79" name=""/>
          <p:cNvSpPr txBox="1"/>
          <p:nvPr/>
        </p:nvSpPr>
        <p:spPr>
          <a:xfrm>
            <a:off x="1847528" y="512676"/>
            <a:ext cx="8460940" cy="69509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 b="1">
                <a:solidFill>
                  <a:schemeClr val="bg1"/>
                </a:solidFill>
                <a:latin typeface="-흔적L"/>
                <a:ea typeface="-흔적L"/>
              </a:rPr>
              <a:t>4.</a:t>
            </a:r>
            <a:r>
              <a:rPr lang="ko-KR" altLang="en-US" sz="4000" b="1">
                <a:solidFill>
                  <a:schemeClr val="bg1"/>
                </a:solidFill>
                <a:latin typeface="-흔적L"/>
                <a:ea typeface="-흔적L"/>
              </a:rPr>
              <a:t>게임 개발 일정</a:t>
            </a:r>
            <a:endParaRPr lang="ko-KR" altLang="en-US" sz="4000" b="1">
              <a:solidFill>
                <a:schemeClr val="bg1"/>
              </a:solidFill>
              <a:latin typeface="-흔적L"/>
              <a:ea typeface="-흔적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561</ep:Words>
  <ep:PresentationFormat>와이드스크린(16:9)</ep:PresentationFormat>
  <ep:Paragraphs>54</ep:Paragraphs>
  <ep:Slides>7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학교 탈출 2017</vt:lpstr>
      <vt:lpstr>CONTENTS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2011-05-07T15:33:03.000</dcterms:created>
  <dc:creator>Windows User;Presentation Magazine</dc:creator>
  <cp:lastModifiedBy>skspa</cp:lastModifiedBy>
  <dcterms:modified xsi:type="dcterms:W3CDTF">2017-10-22T08:41:36.718</dcterms:modified>
  <cp:revision>59</cp:revision>
  <dc:title>Blackboard Template</dc:title>
  <cp:version>0906.0100.01</cp:version>
</cp:coreProperties>
</file>