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hmzpn7f7zAsU3OTmzRm7wZDqa5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Abimbola</a:t>
            </a:r>
            <a:endParaRPr/>
          </a:p>
        </p:txBody>
      </p:sp>
      <p:sp>
        <p:nvSpPr>
          <p:cNvPr id="206" name="Google Shape;20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c88bdf61c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c88bdf61c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c88bdf61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c88bdf61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 in the repo list the files names*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.css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c88bdf61c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c88bdf61c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refresh nothing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EC2 AutoScaling Group: choose desired capacity2 in each AZ, 4 for rolling update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 come with SG and keypair &gt; go through health checks &gt; FlashCards-03 &gt; Pipeline &gt; Source: GitHub &gt; EC2 Launch Template****with the script**** &gt; this will refresh and pull the code &gt; load balancer &gt; FlashCards-ALB-Instance &gt; mapped to the 2 AZs, 1 SG &gt; listeners to the correct to target group &gt; FlashCards TG registered &gt; and voila!!!!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issues ran into: adding a step to call Lambda, it doesn’t have knowledge of the code and doesn’t know when to stop running. &gt; notification rule &gt; sends to SNS &gt; codestar notifications-flash cards &gt; Lambda flashcard deploy; import json, boto3, logging*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c88bdf61c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c88bdf61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Matts slide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Paramjeets slide***to speak; use a 2nd architecture slide</a:t>
            </a:r>
            <a:endParaRPr/>
          </a:p>
        </p:txBody>
      </p:sp>
      <p:sp>
        <p:nvSpPr>
          <p:cNvPr id="232" name="Google Shape;232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get Paramjeets input and why he chose these things</a:t>
            </a:r>
            <a:br>
              <a:rPr lang="en-US"/>
            </a:br>
            <a:br>
              <a:rPr lang="en-US"/>
            </a:br>
            <a:r>
              <a:rPr lang="en-US"/>
              <a:t>*write talking puts inside the slide*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*Steves slide now; potential slide on cost****</a:t>
            </a:r>
            <a:endParaRPr/>
          </a:p>
        </p:txBody>
      </p:sp>
      <p:sp>
        <p:nvSpPr>
          <p:cNvPr id="240" name="Google Shape;240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c88bdf61cb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c88bdf61cb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Al’s slide and some of Paramjeets slide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IAM policy</a:t>
            </a:r>
            <a:endParaRPr/>
          </a:p>
        </p:txBody>
      </p:sp>
      <p:sp>
        <p:nvSpPr>
          <p:cNvPr id="248" name="Google Shape;248;g1c88bdf61cb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Just example slide from slide 6: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more information****</a:t>
            </a:r>
            <a:endParaRPr/>
          </a:p>
        </p:txBody>
      </p:sp>
      <p:sp>
        <p:nvSpPr>
          <p:cNvPr id="256" name="Google Shape;256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are recording the demo tomorrow****</a:t>
            </a:r>
            <a:endParaRPr/>
          </a:p>
        </p:txBody>
      </p:sp>
      <p:sp>
        <p:nvSpPr>
          <p:cNvPr id="264" name="Google Shape;264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Just what you would do in the future?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-being able to deploy to another region*****and then the pipeline could feed to different regions****</a:t>
            </a:r>
            <a:br>
              <a:rPr lang="en-US"/>
            </a:br>
            <a:r>
              <a:rPr lang="en-US"/>
              <a:t>-remove SNS to Lambda dependency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 things to do better with cost efficiency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knowing the real world impact with the things we are playing around with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– get it updated’Steve****</a:t>
            </a:r>
            <a:endParaRPr/>
          </a:p>
        </p:txBody>
      </p:sp>
      <p:sp>
        <p:nvSpPr>
          <p:cNvPr id="272" name="Google Shape;272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5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5"/>
          <p:cNvSpPr txBox="1"/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510241" y="1752655"/>
            <a:ext cx="7210396" cy="269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8" name="Google Shape;9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9" name="Google Shape;9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4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4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4"/>
          <p:cNvSpPr txBox="1"/>
          <p:nvPr>
            <p:ph type="title"/>
          </p:nvPr>
        </p:nvSpPr>
        <p:spPr>
          <a:xfrm>
            <a:off x="510243" y="564921"/>
            <a:ext cx="7210393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/>
          <p:nvPr>
            <p:ph idx="2" type="pic"/>
          </p:nvPr>
        </p:nvSpPr>
        <p:spPr>
          <a:xfrm>
            <a:off x="3651250" y="1752656"/>
            <a:ext cx="4069387" cy="2699484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04" name="Google Shape;104;p24"/>
          <p:cNvSpPr txBox="1"/>
          <p:nvPr>
            <p:ph idx="1" type="body"/>
          </p:nvPr>
        </p:nvSpPr>
        <p:spPr>
          <a:xfrm>
            <a:off x="510242" y="1752655"/>
            <a:ext cx="2907192" cy="2699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05" name="Google Shape;105;p24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9" name="Google Shape;10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446471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0" name="Google Shape;11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4447216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5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5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5"/>
          <p:cNvSpPr txBox="1"/>
          <p:nvPr>
            <p:ph type="title"/>
          </p:nvPr>
        </p:nvSpPr>
        <p:spPr>
          <a:xfrm>
            <a:off x="510242" y="3533713"/>
            <a:ext cx="7210394" cy="339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/>
          <p:nvPr>
            <p:ph idx="2" type="pic"/>
          </p:nvPr>
        </p:nvSpPr>
        <p:spPr>
          <a:xfrm>
            <a:off x="510242" y="457198"/>
            <a:ext cx="7210394" cy="2692181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510239" y="3877188"/>
            <a:ext cx="7210397" cy="467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16" name="Google Shape;116;p25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8047092" y="3533482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0" name="Google Shape;12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446471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1" name="Google Shape;12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4447216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6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6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6"/>
          <p:cNvSpPr txBox="1"/>
          <p:nvPr>
            <p:ph type="title"/>
          </p:nvPr>
        </p:nvSpPr>
        <p:spPr>
          <a:xfrm>
            <a:off x="510241" y="457198"/>
            <a:ext cx="7210394" cy="2694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" type="body"/>
          </p:nvPr>
        </p:nvSpPr>
        <p:spPr>
          <a:xfrm>
            <a:off x="510242" y="3533712"/>
            <a:ext cx="7210394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26" name="Google Shape;126;p26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2" type="sldNum"/>
          </p:nvPr>
        </p:nvSpPr>
        <p:spPr>
          <a:xfrm>
            <a:off x="8047092" y="3533712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0" name="Google Shape;13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446471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1" name="Google Shape;13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4447216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7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7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7"/>
          <p:cNvSpPr txBox="1"/>
          <p:nvPr>
            <p:ph type="title"/>
          </p:nvPr>
        </p:nvSpPr>
        <p:spPr>
          <a:xfrm>
            <a:off x="845892" y="457199"/>
            <a:ext cx="6539158" cy="2277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1051717" y="2740034"/>
            <a:ext cx="6117434" cy="411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36" name="Google Shape;136;p27"/>
          <p:cNvSpPr txBox="1"/>
          <p:nvPr>
            <p:ph idx="2" type="body"/>
          </p:nvPr>
        </p:nvSpPr>
        <p:spPr>
          <a:xfrm>
            <a:off x="510242" y="3533712"/>
            <a:ext cx="7210394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37" name="Google Shape;137;p27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8047092" y="3532444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b="0" lang="en-US" sz="54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b="0" lang="en-US" sz="54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3" name="Google Shape;14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446471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4" name="Google Shape;14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4447216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8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8"/>
          <p:cNvSpPr txBox="1"/>
          <p:nvPr>
            <p:ph type="title"/>
          </p:nvPr>
        </p:nvSpPr>
        <p:spPr>
          <a:xfrm>
            <a:off x="510239" y="3533712"/>
            <a:ext cx="7210397" cy="441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510240" y="3975112"/>
            <a:ext cx="7210397" cy="37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49" name="Google Shape;149;p28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047092" y="3532444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53" name="Google Shape;15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54" name="Google Shape;15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9"/>
          <p:cNvSpPr txBox="1"/>
          <p:nvPr>
            <p:ph type="title"/>
          </p:nvPr>
        </p:nvSpPr>
        <p:spPr>
          <a:xfrm>
            <a:off x="501917" y="564921"/>
            <a:ext cx="7218720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495709" y="1752655"/>
            <a:ext cx="2302526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9" name="Google Shape;159;p29"/>
          <p:cNvSpPr txBox="1"/>
          <p:nvPr>
            <p:ph idx="2" type="body"/>
          </p:nvPr>
        </p:nvSpPr>
        <p:spPr>
          <a:xfrm>
            <a:off x="510241" y="2267005"/>
            <a:ext cx="2287277" cy="2185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60" name="Google Shape;160;p29"/>
          <p:cNvSpPr txBox="1"/>
          <p:nvPr>
            <p:ph idx="3" type="body"/>
          </p:nvPr>
        </p:nvSpPr>
        <p:spPr>
          <a:xfrm>
            <a:off x="2967019" y="1752655"/>
            <a:ext cx="229743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1" name="Google Shape;161;p29"/>
          <p:cNvSpPr txBox="1"/>
          <p:nvPr>
            <p:ph idx="4" type="body"/>
          </p:nvPr>
        </p:nvSpPr>
        <p:spPr>
          <a:xfrm>
            <a:off x="2959103" y="2267005"/>
            <a:ext cx="2297430" cy="2185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62" name="Google Shape;162;p29"/>
          <p:cNvSpPr txBox="1"/>
          <p:nvPr>
            <p:ph idx="5" type="body"/>
          </p:nvPr>
        </p:nvSpPr>
        <p:spPr>
          <a:xfrm>
            <a:off x="5418117" y="1752655"/>
            <a:ext cx="230251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3" name="Google Shape;163;p29"/>
          <p:cNvSpPr txBox="1"/>
          <p:nvPr>
            <p:ph idx="6" type="body"/>
          </p:nvPr>
        </p:nvSpPr>
        <p:spPr>
          <a:xfrm>
            <a:off x="5418117" y="2267005"/>
            <a:ext cx="2302519" cy="2185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64" name="Google Shape;164;p29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9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8" name="Google Shape;16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9" name="Google Shape;16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 txBox="1"/>
          <p:nvPr>
            <p:ph type="title"/>
          </p:nvPr>
        </p:nvSpPr>
        <p:spPr>
          <a:xfrm>
            <a:off x="510242" y="564921"/>
            <a:ext cx="7210395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510239" y="3223127"/>
            <a:ext cx="228727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4" name="Google Shape;174;p30"/>
          <p:cNvSpPr/>
          <p:nvPr>
            <p:ph idx="2" type="pic"/>
          </p:nvPr>
        </p:nvSpPr>
        <p:spPr>
          <a:xfrm>
            <a:off x="510239" y="1752655"/>
            <a:ext cx="2287279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5" name="Google Shape;175;p30"/>
          <p:cNvSpPr txBox="1"/>
          <p:nvPr>
            <p:ph idx="3" type="body"/>
          </p:nvPr>
        </p:nvSpPr>
        <p:spPr>
          <a:xfrm>
            <a:off x="510239" y="3655324"/>
            <a:ext cx="2287279" cy="796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76" name="Google Shape;176;p30"/>
          <p:cNvSpPr txBox="1"/>
          <p:nvPr>
            <p:ph idx="4" type="body"/>
          </p:nvPr>
        </p:nvSpPr>
        <p:spPr>
          <a:xfrm>
            <a:off x="2959103" y="3223127"/>
            <a:ext cx="229743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7" name="Google Shape;177;p30"/>
          <p:cNvSpPr/>
          <p:nvPr>
            <p:ph idx="5" type="pic"/>
          </p:nvPr>
        </p:nvSpPr>
        <p:spPr>
          <a:xfrm>
            <a:off x="2959103" y="1752655"/>
            <a:ext cx="2297430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8" name="Google Shape;178;p30"/>
          <p:cNvSpPr txBox="1"/>
          <p:nvPr>
            <p:ph idx="6" type="body"/>
          </p:nvPr>
        </p:nvSpPr>
        <p:spPr>
          <a:xfrm>
            <a:off x="2958088" y="3655323"/>
            <a:ext cx="2300473" cy="796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79" name="Google Shape;179;p30"/>
          <p:cNvSpPr txBox="1"/>
          <p:nvPr>
            <p:ph idx="7" type="body"/>
          </p:nvPr>
        </p:nvSpPr>
        <p:spPr>
          <a:xfrm>
            <a:off x="5423009" y="3223127"/>
            <a:ext cx="229762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0" name="Google Shape;180;p30"/>
          <p:cNvSpPr/>
          <p:nvPr>
            <p:ph idx="8" type="pic"/>
          </p:nvPr>
        </p:nvSpPr>
        <p:spPr>
          <a:xfrm>
            <a:off x="5423008" y="1752655"/>
            <a:ext cx="2297629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81" name="Google Shape;181;p30"/>
          <p:cNvSpPr txBox="1"/>
          <p:nvPr>
            <p:ph idx="9" type="body"/>
          </p:nvPr>
        </p:nvSpPr>
        <p:spPr>
          <a:xfrm>
            <a:off x="5422915" y="3655321"/>
            <a:ext cx="2300672" cy="796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82" name="Google Shape;182;p30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6" name="Google Shape;18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7" name="Google Shape;18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1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1"/>
          <p:cNvSpPr txBox="1"/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 rot="5400000">
            <a:off x="2765696" y="-502800"/>
            <a:ext cx="2699487" cy="7210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31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/>
          <p:nvPr/>
        </p:nvSpPr>
        <p:spPr>
          <a:xfrm rot="5400000">
            <a:off x="6087155" y="1402046"/>
            <a:ext cx="3830241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2"/>
          <p:cNvSpPr/>
          <p:nvPr/>
        </p:nvSpPr>
        <p:spPr>
          <a:xfrm rot="5400000">
            <a:off x="7401152" y="4029302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2"/>
          <p:cNvSpPr txBox="1"/>
          <p:nvPr>
            <p:ph type="title"/>
          </p:nvPr>
        </p:nvSpPr>
        <p:spPr>
          <a:xfrm rot="5400000">
            <a:off x="6366939" y="1687182"/>
            <a:ext cx="3265320" cy="805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 rot="5400000">
            <a:off x="1839022" y="-871583"/>
            <a:ext cx="3994942" cy="6652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32"/>
          <p:cNvSpPr txBox="1"/>
          <p:nvPr>
            <p:ph idx="10" type="dt"/>
          </p:nvPr>
        </p:nvSpPr>
        <p:spPr>
          <a:xfrm>
            <a:off x="5105344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2"/>
          <p:cNvSpPr txBox="1"/>
          <p:nvPr>
            <p:ph idx="11" type="ftr"/>
          </p:nvPr>
        </p:nvSpPr>
        <p:spPr>
          <a:xfrm>
            <a:off x="510241" y="4452141"/>
            <a:ext cx="45951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7573163" y="4048975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3182138"/>
            <a:ext cx="6726063" cy="2069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3787" y="3182884"/>
            <a:ext cx="2307831" cy="20770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6"/>
          <p:cNvSpPr/>
          <p:nvPr/>
        </p:nvSpPr>
        <p:spPr>
          <a:xfrm>
            <a:off x="0" y="1942559"/>
            <a:ext cx="6726064" cy="12452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6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6"/>
          <p:cNvSpPr txBox="1"/>
          <p:nvPr>
            <p:ph type="ctrTitle"/>
          </p:nvPr>
        </p:nvSpPr>
        <p:spPr>
          <a:xfrm>
            <a:off x="510241" y="2050282"/>
            <a:ext cx="6108101" cy="10298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Trebuchet MS"/>
              <a:buNone/>
              <a:defRPr sz="40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" type="subTitle"/>
          </p:nvPr>
        </p:nvSpPr>
        <p:spPr>
          <a:xfrm>
            <a:off x="510241" y="3295530"/>
            <a:ext cx="6108101" cy="838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6941510" y="2062753"/>
            <a:ext cx="878916" cy="101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Trebuchet MS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17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38" name="Google Shape;3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8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4" name="Google Shape;4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0651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5" name="Google Shape;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8" y="3065926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9"/>
          <p:cNvSpPr/>
          <p:nvPr/>
        </p:nvSpPr>
        <p:spPr>
          <a:xfrm>
            <a:off x="-2" y="20447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9"/>
          <p:cNvSpPr txBox="1"/>
          <p:nvPr>
            <p:ph type="title"/>
          </p:nvPr>
        </p:nvSpPr>
        <p:spPr>
          <a:xfrm>
            <a:off x="510242" y="2152421"/>
            <a:ext cx="7210395" cy="818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" type="body"/>
          </p:nvPr>
        </p:nvSpPr>
        <p:spPr>
          <a:xfrm>
            <a:off x="510242" y="3174129"/>
            <a:ext cx="7210395" cy="1278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8047092" y="2152422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Google Shape;5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Google Shape;5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0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0"/>
          <p:cNvSpPr txBox="1"/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" type="body"/>
          </p:nvPr>
        </p:nvSpPr>
        <p:spPr>
          <a:xfrm>
            <a:off x="510240" y="1752655"/>
            <a:ext cx="3523769" cy="269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2" type="body"/>
          </p:nvPr>
        </p:nvSpPr>
        <p:spPr>
          <a:xfrm>
            <a:off x="4195592" y="1752655"/>
            <a:ext cx="3525044" cy="269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5" name="Google Shape;6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6" name="Google Shape;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1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1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1"/>
          <p:cNvSpPr txBox="1"/>
          <p:nvPr>
            <p:ph type="title"/>
          </p:nvPr>
        </p:nvSpPr>
        <p:spPr>
          <a:xfrm>
            <a:off x="510240" y="564922"/>
            <a:ext cx="7210397" cy="810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679763" y="1752655"/>
            <a:ext cx="3354245" cy="519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1" name="Google Shape;71;p21"/>
          <p:cNvSpPr txBox="1"/>
          <p:nvPr>
            <p:ph idx="2" type="body"/>
          </p:nvPr>
        </p:nvSpPr>
        <p:spPr>
          <a:xfrm>
            <a:off x="510242" y="2272507"/>
            <a:ext cx="3523766" cy="2179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3" type="body"/>
          </p:nvPr>
        </p:nvSpPr>
        <p:spPr>
          <a:xfrm>
            <a:off x="4365116" y="1752655"/>
            <a:ext cx="3355521" cy="5190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3" name="Google Shape;73;p21"/>
          <p:cNvSpPr txBox="1"/>
          <p:nvPr>
            <p:ph idx="4" type="body"/>
          </p:nvPr>
        </p:nvSpPr>
        <p:spPr>
          <a:xfrm>
            <a:off x="4195593" y="2272507"/>
            <a:ext cx="3525044" cy="2179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8" name="Google Shape;7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9" name="Google Shape;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2"/>
          <p:cNvSpPr txBox="1"/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7" name="Google Shape;8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8" name="Google Shape;8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3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3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3"/>
          <p:cNvSpPr txBox="1"/>
          <p:nvPr>
            <p:ph type="title"/>
          </p:nvPr>
        </p:nvSpPr>
        <p:spPr>
          <a:xfrm>
            <a:off x="510241" y="564920"/>
            <a:ext cx="7210394" cy="810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514385" y="1752655"/>
            <a:ext cx="4206252" cy="2699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510241" y="1752654"/>
            <a:ext cx="2842559" cy="269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4" name="Google Shape;94;p23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CEAE0"/>
            </a:gs>
            <a:gs pos="50000">
              <a:srgbClr val="1FAAC6"/>
            </a:gs>
            <a:gs pos="100000">
              <a:srgbClr val="0A2161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14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4"/>
          <p:cNvSpPr txBox="1"/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4"/>
          <p:cNvSpPr txBox="1"/>
          <p:nvPr>
            <p:ph idx="1" type="body"/>
          </p:nvPr>
        </p:nvSpPr>
        <p:spPr>
          <a:xfrm>
            <a:off x="510241" y="1752655"/>
            <a:ext cx="7210396" cy="269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4325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27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27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27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27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CEAE0"/>
            </a:gs>
            <a:gs pos="50000">
              <a:srgbClr val="1FAAC6"/>
            </a:gs>
            <a:gs pos="100000">
              <a:srgbClr val="0A2161"/>
            </a:gs>
          </a:gsLst>
          <a:lin ang="2520000" scaled="0"/>
        </a:gra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"/>
          <p:cNvGrpSpPr/>
          <p:nvPr/>
        </p:nvGrpSpPr>
        <p:grpSpPr>
          <a:xfrm>
            <a:off x="198783" y="481965"/>
            <a:ext cx="8460633" cy="4386064"/>
            <a:chOff x="0" y="2143"/>
            <a:chExt cx="8460633" cy="4386064"/>
          </a:xfrm>
        </p:grpSpPr>
        <p:cxnSp>
          <p:nvCxnSpPr>
            <p:cNvPr id="209" name="Google Shape;209;p1"/>
            <p:cNvCxnSpPr/>
            <p:nvPr/>
          </p:nvCxnSpPr>
          <p:spPr>
            <a:xfrm>
              <a:off x="0" y="2143"/>
              <a:ext cx="8460633" cy="0"/>
            </a:xfrm>
            <a:prstGeom prst="straightConnector1">
              <a:avLst/>
            </a:prstGeom>
            <a:gradFill>
              <a:gsLst>
                <a:gs pos="0">
                  <a:srgbClr val="74E181"/>
                </a:gs>
                <a:gs pos="50000">
                  <a:srgbClr val="57E369"/>
                </a:gs>
                <a:gs pos="100000">
                  <a:srgbClr val="45CF57"/>
                </a:gs>
              </a:gsLst>
              <a:lin ang="5400000" scaled="0"/>
            </a:gradFill>
            <a:ln cap="flat" cmpd="sng" w="9525">
              <a:solidFill>
                <a:srgbClr val="5FDD6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</p:cxnSp>
        <p:sp>
          <p:nvSpPr>
            <p:cNvPr id="210" name="Google Shape;210;p1"/>
            <p:cNvSpPr/>
            <p:nvPr/>
          </p:nvSpPr>
          <p:spPr>
            <a:xfrm>
              <a:off x="0" y="20857"/>
              <a:ext cx="8460633" cy="1462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"/>
            <p:cNvSpPr txBox="1"/>
            <p:nvPr/>
          </p:nvSpPr>
          <p:spPr>
            <a:xfrm>
              <a:off x="0" y="20857"/>
              <a:ext cx="8460633" cy="1462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rebuchet MS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Cloud Excellence Presentation</a:t>
              </a:r>
              <a:endPara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12" name="Google Shape;212;p1"/>
            <p:cNvCxnSpPr/>
            <p:nvPr/>
          </p:nvCxnSpPr>
          <p:spPr>
            <a:xfrm>
              <a:off x="0" y="1464165"/>
              <a:ext cx="8460633" cy="0"/>
            </a:xfrm>
            <a:prstGeom prst="straightConnector1">
              <a:avLst/>
            </a:prstGeom>
            <a:gradFill>
              <a:gsLst>
                <a:gs pos="0">
                  <a:srgbClr val="E1D177"/>
                </a:gs>
                <a:gs pos="50000">
                  <a:srgbClr val="E3CF5B"/>
                </a:gs>
                <a:gs pos="100000">
                  <a:srgbClr val="CEBB4A"/>
                </a:gs>
              </a:gsLst>
              <a:lin ang="5400000" scaled="0"/>
            </a:gradFill>
            <a:ln cap="flat" cmpd="sng" w="9525">
              <a:solidFill>
                <a:srgbClr val="DDCB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</p:cxnSp>
        <p:sp>
          <p:nvSpPr>
            <p:cNvPr id="213" name="Google Shape;213;p1"/>
            <p:cNvSpPr/>
            <p:nvPr/>
          </p:nvSpPr>
          <p:spPr>
            <a:xfrm>
              <a:off x="0" y="1464165"/>
              <a:ext cx="8460633" cy="1462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"/>
            <p:cNvSpPr txBox="1"/>
            <p:nvPr/>
          </p:nvSpPr>
          <p:spPr>
            <a:xfrm>
              <a:off x="0" y="1464165"/>
              <a:ext cx="8460633" cy="1462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rebuchet MS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Team</a:t>
              </a:r>
              <a:r>
                <a:rPr lang="en-US" sz="27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Flashcard Learners</a:t>
              </a:r>
              <a:endPara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15" name="Google Shape;215;p1"/>
            <p:cNvCxnSpPr/>
            <p:nvPr/>
          </p:nvCxnSpPr>
          <p:spPr>
            <a:xfrm>
              <a:off x="0" y="2926186"/>
              <a:ext cx="8460633" cy="0"/>
            </a:xfrm>
            <a:prstGeom prst="straightConnector1">
              <a:avLst/>
            </a:prstGeom>
            <a:gradFill>
              <a:gsLst>
                <a:gs pos="0">
                  <a:srgbClr val="F7A769"/>
                </a:gs>
                <a:gs pos="50000">
                  <a:srgbClr val="FC9B46"/>
                </a:gs>
                <a:gs pos="100000">
                  <a:srgbClr val="E68935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</p:cxnSp>
        <p:sp>
          <p:nvSpPr>
            <p:cNvPr id="216" name="Google Shape;216;p1"/>
            <p:cNvSpPr/>
            <p:nvPr/>
          </p:nvSpPr>
          <p:spPr>
            <a:xfrm>
              <a:off x="0" y="2926186"/>
              <a:ext cx="8460633" cy="1462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"/>
            <p:cNvSpPr txBox="1"/>
            <p:nvPr/>
          </p:nvSpPr>
          <p:spPr>
            <a:xfrm>
              <a:off x="0" y="2926186"/>
              <a:ext cx="8460633" cy="1462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rebuchet MS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Members: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945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rebuchet MS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Alvino Villa, Mateusz Marciszewski, </a:t>
              </a:r>
              <a:br>
                <a:rPr b="0" i="0" lang="en-US" sz="2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r>
                <a:rPr b="0" i="0" lang="en-US" sz="2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Paramjeet Bindra, Steve Tu</a:t>
              </a:r>
              <a:endPara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en-US" sz="2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 &amp; A - Ask us anything</a:t>
            </a:r>
            <a:endParaRPr sz="2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Google Shape;283;p13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rebuchet MS"/>
              <a:buNone/>
            </a:pPr>
            <a:r>
              <a:t/>
            </a:r>
            <a:endParaRPr sz="1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101600" rtl="0" algn="l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Clr>
                <a:schemeClr val="lt1"/>
              </a:buClr>
              <a:buSzPts val="1050"/>
              <a:buFont typeface="Trebuchet MS"/>
              <a:buNone/>
            </a:pPr>
            <a:r>
              <a:t/>
            </a:r>
            <a:endParaRPr sz="105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4" name="Google Shape;284;p13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c88bdf61cb_0_12"/>
          <p:cNvSpPr txBox="1"/>
          <p:nvPr/>
        </p:nvSpPr>
        <p:spPr>
          <a:xfrm>
            <a:off x="247625" y="91975"/>
            <a:ext cx="7633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rebuchet MS"/>
                <a:ea typeface="Trebuchet MS"/>
                <a:cs typeface="Trebuchet MS"/>
                <a:sym typeface="Trebuchet MS"/>
              </a:rPr>
              <a:t>Success/Failure Log: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to be put in word document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rebuchet MS"/>
                <a:ea typeface="Trebuchet MS"/>
                <a:cs typeface="Trebuchet MS"/>
                <a:sym typeface="Trebuchet MS"/>
              </a:rPr>
              <a:t>Successes: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-we were able to commit changes to GitHub and deploy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-authorized GitHub connection settings for the ability to connect to AWS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-ran pipelines successfully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-successes with YAML code***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rebuchet MS"/>
                <a:ea typeface="Trebuchet MS"/>
                <a:cs typeface="Trebuchet MS"/>
                <a:sym typeface="Trebuchet MS"/>
              </a:rPr>
              <a:t>Failures: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-failure in code not deploying after making changes to it despite having AWS CodePipeline up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-having two containers and only one was able to run and the other did not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-deployed (ALB) Application Load Balancer and only one node was healthy; we didn’t get true load balancing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-registry was slow to update; took about 15 minutes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-challenges with YAML code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c88bdf61cb_0_0"/>
          <p:cNvSpPr txBox="1"/>
          <p:nvPr/>
        </p:nvSpPr>
        <p:spPr>
          <a:xfrm>
            <a:off x="374975" y="389125"/>
            <a:ext cx="407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Trebuchet MS"/>
                <a:ea typeface="Trebuchet MS"/>
                <a:cs typeface="Trebuchet MS"/>
                <a:sym typeface="Trebuchet MS"/>
              </a:rPr>
              <a:t>Artifact Summary: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for a separate word document*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g1c88bdf61cb_0_0"/>
          <p:cNvSpPr txBox="1"/>
          <p:nvPr/>
        </p:nvSpPr>
        <p:spPr>
          <a:xfrm>
            <a:off x="374975" y="997575"/>
            <a:ext cx="563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List of items: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-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IAC code, that isn’t part of the pipeline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-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files names of the files in the repo and list them here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c88bdf61cb_0_20"/>
          <p:cNvSpPr txBox="1"/>
          <p:nvPr/>
        </p:nvSpPr>
        <p:spPr>
          <a:xfrm>
            <a:off x="360825" y="222625"/>
            <a:ext cx="72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AutoNum type="arabicPeriod"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"/>
          <p:cNvSpPr txBox="1"/>
          <p:nvPr>
            <p:ph type="title"/>
          </p:nvPr>
        </p:nvSpPr>
        <p:spPr>
          <a:xfrm>
            <a:off x="-44529" y="1025802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Trebuchet MS"/>
              <a:buNone/>
            </a:pPr>
            <a:r>
              <a:rPr lang="en-US" sz="3600"/>
              <a:t>Deploying a Flashcard Application on AWS</a:t>
            </a:r>
            <a:endParaRPr sz="3600"/>
          </a:p>
        </p:txBody>
      </p:sp>
      <p:sp>
        <p:nvSpPr>
          <p:cNvPr id="223" name="Google Shape;223;p3"/>
          <p:cNvSpPr txBox="1"/>
          <p:nvPr>
            <p:ph idx="2" type="body"/>
          </p:nvPr>
        </p:nvSpPr>
        <p:spPr>
          <a:xfrm>
            <a:off x="4000671" y="408725"/>
            <a:ext cx="4877829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Architecture/Design diagram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Tools/Software Environment used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Challenges/Issues/Problems/Your stories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 have you learned/learned?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 else can we do on the project? - future plan- any design and implementation ideas?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Demo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Questions and answers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c88bdf61cb_0_16"/>
          <p:cNvSpPr txBox="1"/>
          <p:nvPr/>
        </p:nvSpPr>
        <p:spPr>
          <a:xfrm>
            <a:off x="304225" y="176875"/>
            <a:ext cx="7485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rebuchet MS"/>
                <a:ea typeface="Trebuchet MS"/>
                <a:cs typeface="Trebuchet MS"/>
                <a:sym typeface="Trebuchet MS"/>
              </a:rPr>
              <a:t>Business Value: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to be put in Word document/could be used as a slide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A flash card study aid for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leveraging technology by giving users the opportunity to update a single file to help their studying.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-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example: AWS concepts and their explanations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-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example 2: teaching new hires about Booz Allen Hamilton’s values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By choosing this: you can actually fork the repo to use it as a design study tool and multiple people could be making flashcards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 txBox="1"/>
          <p:nvPr/>
        </p:nvSpPr>
        <p:spPr>
          <a:xfrm>
            <a:off x="67625" y="136152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 and Design</a:t>
            </a:r>
            <a:endParaRPr/>
          </a:p>
        </p:txBody>
      </p:sp>
      <p:sp>
        <p:nvSpPr>
          <p:cNvPr id="235" name="Google Shape;235;p4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6" name="Google Shape;23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2152"/>
            <a:ext cx="7625884" cy="4060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"/>
          <p:cNvSpPr txBox="1"/>
          <p:nvPr/>
        </p:nvSpPr>
        <p:spPr>
          <a:xfrm>
            <a:off x="67625" y="46700"/>
            <a:ext cx="87621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en-US" sz="2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and Environment used</a:t>
            </a:r>
            <a:endParaRPr sz="2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Google Shape;243;p9"/>
          <p:cNvSpPr txBox="1"/>
          <p:nvPr/>
        </p:nvSpPr>
        <p:spPr>
          <a:xfrm>
            <a:off x="67625" y="214600"/>
            <a:ext cx="8889300" cy="43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rebuchet MS"/>
              <a:buNone/>
            </a:pPr>
            <a:r>
              <a:t/>
            </a:r>
            <a:endParaRPr sz="1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FFF00"/>
                </a:solidFill>
              </a:rPr>
              <a:t>Primary Project:</a:t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700"/>
              <a:buChar char="-"/>
            </a:pPr>
            <a:r>
              <a:rPr lang="en-US" sz="1700">
                <a:solidFill>
                  <a:srgbClr val="FFFF00"/>
                </a:solidFill>
              </a:rPr>
              <a:t>Github: to host the code </a:t>
            </a:r>
            <a:endParaRPr sz="1700">
              <a:solidFill>
                <a:srgbClr val="FFFF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00"/>
                </a:solidFill>
              </a:rPr>
              <a:t>AWS Pipeline: to pull the code and deploy to AWS S3*</a:t>
            </a:r>
            <a:endParaRPr sz="1700">
              <a:solidFill>
                <a:srgbClr val="FFFF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AWS CodeBuild: builds new container image and pushes to ECR, code build is running the update</a:t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ECR: </a:t>
            </a:r>
            <a:br>
              <a:rPr b="1" lang="en-U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en-U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EKS:</a:t>
            </a:r>
            <a:endParaRPr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700">
              <a:solidFill>
                <a:srgbClr val="FFFF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00"/>
                </a:solidFill>
              </a:rPr>
              <a:t>2 solutions and list of each technologies:</a:t>
            </a:r>
            <a:endParaRPr sz="1700">
              <a:solidFill>
                <a:srgbClr val="FFFF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FFF00"/>
                </a:solidFill>
              </a:rPr>
              <a:t>Al Backup Project:</a:t>
            </a:r>
            <a:endParaRPr b="1" sz="1700">
              <a:solidFill>
                <a:srgbClr val="FFFF00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700"/>
              <a:buChar char="-"/>
            </a:pPr>
            <a:r>
              <a:rPr lang="en-US" sz="1700">
                <a:solidFill>
                  <a:srgbClr val="FFFF00"/>
                </a:solidFill>
              </a:rPr>
              <a:t>Github: to host the code </a:t>
            </a:r>
            <a:endParaRPr sz="1700">
              <a:solidFill>
                <a:srgbClr val="FFFF00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700"/>
              <a:buChar char="-"/>
            </a:pPr>
            <a:r>
              <a:rPr lang="en-US" sz="1700">
                <a:solidFill>
                  <a:srgbClr val="FFFF00"/>
                </a:solidFill>
              </a:rPr>
              <a:t>AWS Pipeline: to pull the code and deploy to AWS S3*</a:t>
            </a:r>
            <a:endParaRPr sz="1700">
              <a:solidFill>
                <a:srgbClr val="FFFF00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700"/>
              <a:buChar char="-"/>
            </a:pPr>
            <a:r>
              <a:rPr lang="en-US" sz="1700">
                <a:solidFill>
                  <a:srgbClr val="FFFF00"/>
                </a:solidFill>
              </a:rPr>
              <a:t>AWS SNS: to notify Lambda of code updates</a:t>
            </a:r>
            <a:endParaRPr sz="1700">
              <a:solidFill>
                <a:srgbClr val="FFFF00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700"/>
              <a:buChar char="-"/>
            </a:pPr>
            <a:r>
              <a:rPr lang="en-US" sz="1700">
                <a:solidFill>
                  <a:srgbClr val="FFFF00"/>
                </a:solidFill>
              </a:rPr>
              <a:t>AWS Lambda: to start instance refresh of an autoscaling group</a:t>
            </a:r>
            <a:endParaRPr sz="1700">
              <a:solidFill>
                <a:srgbClr val="FFFF00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700"/>
              <a:buChar char="-"/>
            </a:pPr>
            <a:r>
              <a:rPr lang="en-US" sz="1700">
                <a:solidFill>
                  <a:srgbClr val="FFFF00"/>
                </a:solidFill>
              </a:rPr>
              <a:t>AutoScalingGroup: rolling update using launch template to deliver new code </a:t>
            </a:r>
            <a:endParaRPr sz="1700">
              <a:solidFill>
                <a:srgbClr val="FFFF00"/>
              </a:solidFill>
            </a:endParaRPr>
          </a:p>
          <a:p>
            <a:pPr indent="-101600" lvl="0" marL="6286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rebuchet MS"/>
              <a:buNone/>
            </a:pPr>
            <a:r>
              <a:t/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01600" lvl="0" marL="6286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rebuchet MS"/>
              <a:buNone/>
            </a:pPr>
            <a:r>
              <a:t/>
            </a:r>
            <a:endParaRPr sz="1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101600" rtl="0" algn="l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Clr>
                <a:schemeClr val="lt1"/>
              </a:buClr>
              <a:buSzPts val="1050"/>
              <a:buFont typeface="Trebuchet MS"/>
              <a:buNone/>
            </a:pPr>
            <a:r>
              <a:t/>
            </a:r>
            <a:endParaRPr sz="105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9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c88bdf61cb_0_5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en-US" sz="2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Challenges and Issues* from our personal team</a:t>
            </a:r>
            <a:endParaRPr sz="2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1" name="Google Shape;251;g1c88bdf61cb_0_5"/>
          <p:cNvSpPr txBox="1"/>
          <p:nvPr/>
        </p:nvSpPr>
        <p:spPr>
          <a:xfrm>
            <a:off x="0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Challenges: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Choosing a particular CI/CD method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Deciding between ECS/EKS and why?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Issues: below used from the success/failure log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failure in code not deploying after making changes to it despite having AWS CodePipeline up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having two containers and only one was able to run and the other did not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deployed (ALB) Application Load Balancer and only one node was healthy; we didn’t get true load balancing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registry was slow to update; took about 15 minutes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c88bdf61cb_0_5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en-US" sz="2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Challenges and Issues</a:t>
            </a:r>
            <a:endParaRPr sz="2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" name="Google Shape;259;p10"/>
          <p:cNvSpPr txBox="1"/>
          <p:nvPr/>
        </p:nvSpPr>
        <p:spPr>
          <a:xfrm>
            <a:off x="0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you learned from the other teams: Slide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Keep architecture as simple as possible and stop trying to do too much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Don’t do trunk based development; use pull requests to merge code from a separate branch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 the NAT Gateway for private subnets; not cost effective! Don’t leave NAT gateways running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all your regions, not just the one you’re working on.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Jenkins errors messages were not helpful nor specific; complicated things.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Understanding roles and AWS credentials?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Goals: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everything that is required like </a:t>
            </a: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Infrastructure as Code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make sure it runs fine like </a:t>
            </a: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running a sample/our app through the whole process.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then do the add-ons like ECS/EKS or making things better like high availability b/c containers are not required for this project and we can </a:t>
            </a: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polish the project.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Simplicity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Cost-effective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 we might expect: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Choosing a particular CI/CD method. So many ways to skin a cat.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Keeping in mind to keep things simple and cost effective</a:t>
            </a:r>
            <a:endParaRPr/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Issues we might expect: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Creating CloudFormation Template.</a:t>
            </a:r>
            <a:endParaRPr/>
          </a:p>
        </p:txBody>
      </p:sp>
      <p:sp>
        <p:nvSpPr>
          <p:cNvPr id="260" name="Google Shape;260;p10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en-US" sz="2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Demo</a:t>
            </a:r>
            <a:endParaRPr sz="2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7" name="Google Shape;267;p11"/>
          <p:cNvSpPr txBox="1"/>
          <p:nvPr/>
        </p:nvSpPr>
        <p:spPr>
          <a:xfrm>
            <a:off x="67625" y="500300"/>
            <a:ext cx="8889300" cy="4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rebuchet MS"/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*possible video recording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rebuchet MS"/>
              <a:buNone/>
            </a:pPr>
            <a:r>
              <a:rPr lang="en-US" sz="1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*or just someone showing it in real life for a few minutes but should work!</a:t>
            </a:r>
            <a:endParaRPr sz="1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p11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en-US" sz="2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Future State - What we would add</a:t>
            </a:r>
            <a:endParaRPr sz="2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5" name="Google Shape;275;p12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58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-Examples: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-Host the app using ECS and Fargate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-Using AutoScaling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-High Availability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-Private Subnets and NAT Gateway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-ALBs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rebuchet MS"/>
              <a:buNone/>
            </a:pPr>
            <a:r>
              <a:t/>
            </a:r>
            <a:endParaRPr sz="1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6" name="Google Shape;276;p12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