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73" r:id="rId7"/>
    <p:sldId id="278" r:id="rId8"/>
    <p:sldId id="275" r:id="rId9"/>
    <p:sldId id="279" r:id="rId10"/>
    <p:sldId id="276" r:id="rId11"/>
    <p:sldId id="280" r:id="rId12"/>
    <p:sldId id="277" r:id="rId13"/>
    <p:sldId id="281" r:id="rId14"/>
    <p:sldId id="282" r:id="rId15"/>
    <p:sldId id="283" r:id="rId16"/>
    <p:sldId id="284" r:id="rId17"/>
    <p:sldId id="274" r:id="rId18"/>
  </p:sldIdLst>
  <p:sldSz cx="18288000" cy="10287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51"/>
    <a:srgbClr val="00697A"/>
    <a:srgbClr val="7EA1AE"/>
    <a:srgbClr val="D4E0E4"/>
    <a:srgbClr val="8EADB8"/>
    <a:srgbClr val="F9FC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275E2D-A1E6-4AAF-B501-1500097510B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9311EC-F681-4AC2-B03F-06C4DBFF1F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56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362A10-F726-4E35-9253-646267066AB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BA8E1C-F823-4AEB-BE6D-8395D17D21F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2E24F66-2863-4DED-8D4B-672874A75B0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E94E19-6BB5-443B-891D-54F1594611D2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71A6E8-8B50-4735-A250-372F9FF12922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EBBE77-5749-4E8E-8190-8EF04E12109C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B1BC64D-E7F6-45E4-879E-F43802BE48DC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B149F3-4893-4575-BD83-D4D5CC50DB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36575A-8D1C-429D-9A1F-DBA531308E7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82283D-1B07-421D-B7DB-E9B2A01765E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132A9B-BF2F-402D-A078-A4437E28C44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3933D06-049F-477D-BF05-57F33AA2EFD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pt-BR" sz="12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0DBF6-4A7C-43D9-81F1-0E78F5B7460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‹nº›</a:t>
            </a:fld>
            <a:endParaRPr lang="pt-BR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5CB1B9E7-C361-BC2F-FCF4-D1972EDB9A40}"/>
              </a:ext>
            </a:extLst>
          </p:cNvPr>
          <p:cNvSpPr/>
          <p:nvPr/>
        </p:nvSpPr>
        <p:spPr>
          <a:xfrm>
            <a:off x="0" y="0"/>
            <a:ext cx="18288000" cy="2783575"/>
          </a:xfrm>
          <a:prstGeom prst="rect">
            <a:avLst/>
          </a:prstGeom>
          <a:gradFill flip="none" rotWithShape="1">
            <a:gsLst>
              <a:gs pos="0">
                <a:srgbClr val="7EA1AE"/>
              </a:gs>
              <a:gs pos="78000">
                <a:srgbClr val="00697A">
                  <a:tint val="44500"/>
                  <a:satMod val="160000"/>
                </a:srgbClr>
              </a:gs>
              <a:gs pos="100000">
                <a:srgbClr val="D4E0E4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4" name="Freeform 5"/>
          <p:cNvSpPr/>
          <p:nvPr/>
        </p:nvSpPr>
        <p:spPr>
          <a:xfrm>
            <a:off x="732307" y="638854"/>
            <a:ext cx="1650675" cy="1412944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465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6" name="Freeform 7"/>
          <p:cNvSpPr/>
          <p:nvPr/>
        </p:nvSpPr>
        <p:spPr>
          <a:xfrm>
            <a:off x="234825" y="1690437"/>
            <a:ext cx="1120501" cy="959074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>
              <a:alpha val="6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grpSp>
        <p:nvGrpSpPr>
          <p:cNvPr id="47" name="Group 8"/>
          <p:cNvGrpSpPr/>
          <p:nvPr/>
        </p:nvGrpSpPr>
        <p:grpSpPr>
          <a:xfrm>
            <a:off x="283023" y="1449653"/>
            <a:ext cx="512053" cy="438360"/>
            <a:chOff x="-492120" y="2425320"/>
            <a:chExt cx="986760" cy="854640"/>
          </a:xfrm>
        </p:grpSpPr>
        <p:sp>
          <p:nvSpPr>
            <p:cNvPr id="48" name="Freeform 9"/>
            <p:cNvSpPr/>
            <p:nvPr/>
          </p:nvSpPr>
          <p:spPr>
            <a:xfrm>
              <a:off x="-492120" y="2425320"/>
              <a:ext cx="986760" cy="854640"/>
            </a:xfrm>
            <a:custGeom>
              <a:avLst/>
              <a:gdLst/>
              <a:ahLst/>
              <a:cxnLst/>
              <a:rect l="l" t="t" r="r" b="b"/>
              <a:pathLst>
                <a:path w="3619627" h="3134614">
                  <a:moveTo>
                    <a:pt x="3619627" y="1567307"/>
                  </a:moveTo>
                  <a:lnTo>
                    <a:pt x="2714752" y="3134614"/>
                  </a:lnTo>
                  <a:lnTo>
                    <a:pt x="904875" y="3134614"/>
                  </a:lnTo>
                  <a:lnTo>
                    <a:pt x="0" y="1567307"/>
                  </a:lnTo>
                  <a:lnTo>
                    <a:pt x="904875" y="0"/>
                  </a:lnTo>
                  <a:lnTo>
                    <a:pt x="2714625" y="0"/>
                  </a:lnTo>
                  <a:lnTo>
                    <a:pt x="3619627" y="1567307"/>
                  </a:lnTo>
                  <a:close/>
                </a:path>
              </a:pathLst>
            </a:custGeom>
            <a:solidFill>
              <a:srgbClr val="A4E473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50" name="Freeform 11"/>
          <p:cNvSpPr/>
          <p:nvPr/>
        </p:nvSpPr>
        <p:spPr>
          <a:xfrm>
            <a:off x="599109" y="205664"/>
            <a:ext cx="856535" cy="733246"/>
          </a:xfrm>
          <a:custGeom>
            <a:avLst/>
            <a:gdLst/>
            <a:ahLst/>
            <a:cxnLst/>
            <a:rect l="l" t="t" r="r" b="b"/>
            <a:pathLst>
              <a:path w="3619627" h="3134614">
                <a:moveTo>
                  <a:pt x="3619627" y="1567307"/>
                </a:moveTo>
                <a:lnTo>
                  <a:pt x="2714752" y="3134614"/>
                </a:lnTo>
                <a:lnTo>
                  <a:pt x="904875" y="3134614"/>
                </a:lnTo>
                <a:lnTo>
                  <a:pt x="0" y="1567307"/>
                </a:lnTo>
                <a:lnTo>
                  <a:pt x="904875" y="0"/>
                </a:lnTo>
                <a:lnTo>
                  <a:pt x="2714625" y="0"/>
                </a:lnTo>
                <a:lnTo>
                  <a:pt x="3619627" y="1567307"/>
                </a:lnTo>
                <a:close/>
              </a:path>
            </a:pathLst>
          </a:custGeom>
          <a:solidFill>
            <a:srgbClr val="00A181">
              <a:alpha val="8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51" name="Freeform 12"/>
          <p:cNvSpPr/>
          <p:nvPr/>
        </p:nvSpPr>
        <p:spPr>
          <a:xfrm>
            <a:off x="377566" y="205664"/>
            <a:ext cx="2720502" cy="2279141"/>
          </a:xfrm>
          <a:custGeom>
            <a:avLst/>
            <a:gdLst/>
            <a:ahLst/>
            <a:cxnLst/>
            <a:rect l="l" t="t" r="r" b="b"/>
            <a:pathLst>
              <a:path w="4993495" h="4439971">
                <a:moveTo>
                  <a:pt x="0" y="0"/>
                </a:moveTo>
                <a:lnTo>
                  <a:pt x="4993495" y="0"/>
                </a:lnTo>
                <a:lnTo>
                  <a:pt x="4993495" y="4439971"/>
                </a:lnTo>
                <a:lnTo>
                  <a:pt x="0" y="4439971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>
              <a:alphaModFix amt="70000"/>
            </a:blip>
            <a:srcRect/>
            <a:stretch>
              <a:fillRect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62" name="Freeform 23"/>
          <p:cNvSpPr/>
          <p:nvPr/>
        </p:nvSpPr>
        <p:spPr>
          <a:xfrm>
            <a:off x="2289960" y="7557120"/>
            <a:ext cx="13708080" cy="1359000"/>
          </a:xfrm>
          <a:custGeom>
            <a:avLst/>
            <a:gdLst/>
            <a:ahLst/>
            <a:cxnLst/>
            <a:rect l="l" t="t" r="r" b="b"/>
            <a:pathLst>
              <a:path w="13708378" h="1359414">
                <a:moveTo>
                  <a:pt x="0" y="0"/>
                </a:moveTo>
                <a:lnTo>
                  <a:pt x="13708378" y="0"/>
                </a:lnTo>
                <a:lnTo>
                  <a:pt x="13708378" y="1359414"/>
                </a:lnTo>
                <a:lnTo>
                  <a:pt x="0" y="13594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71" name="CaixaDeTexto 70"/>
          <p:cNvSpPr txBox="1"/>
          <p:nvPr/>
        </p:nvSpPr>
        <p:spPr>
          <a:xfrm>
            <a:off x="2960176" y="1617312"/>
            <a:ext cx="12367648" cy="103219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2800" b="1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Science – Apresentação do Projeto Final</a:t>
            </a:r>
          </a:p>
          <a:p>
            <a:pPr algn="ctr"/>
            <a:r>
              <a:rPr lang="pt-BR" sz="20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Equipe: Abrahão Picanço e Lucas Gabriel | Prof. Filipe </a:t>
            </a:r>
            <a:r>
              <a:rPr lang="pt-BR" sz="2000" b="1" strike="noStrike" spc="-1" dirty="0" err="1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Dwan</a:t>
            </a:r>
            <a:endParaRPr lang="pt-BR" sz="2000" b="1" strike="noStrike" spc="-1" dirty="0">
              <a:solidFill>
                <a:srgbClr val="00465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pt-BR" sz="2800" b="1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pt-BR" sz="2800" b="1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C21869-87BD-1D6C-FDC1-341CFB8B3B94}"/>
              </a:ext>
            </a:extLst>
          </p:cNvPr>
          <p:cNvSpPr txBox="1"/>
          <p:nvPr/>
        </p:nvSpPr>
        <p:spPr>
          <a:xfrm>
            <a:off x="3076334" y="4209995"/>
            <a:ext cx="12135332" cy="138587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4400" b="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DIFERENÇAS REGIONAIS NA PREVALÊNCIA DA DESNUTRIÇÃO INFANTIL NO BRASIL</a:t>
            </a:r>
            <a:endParaRPr lang="pt-BR" sz="4400" b="1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40518068-4AFF-EDC4-15ED-394E3627E405}"/>
              </a:ext>
            </a:extLst>
          </p:cNvPr>
          <p:cNvSpPr/>
          <p:nvPr/>
        </p:nvSpPr>
        <p:spPr>
          <a:xfrm>
            <a:off x="2025748" y="3734675"/>
            <a:ext cx="14236505" cy="2344273"/>
          </a:xfrm>
          <a:prstGeom prst="round2DiagRect">
            <a:avLst>
              <a:gd name="adj1" fmla="val 16667"/>
              <a:gd name="adj2" fmla="val 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522DD79-4570-DBCE-8F84-885CD3F1D35D}"/>
              </a:ext>
            </a:extLst>
          </p:cNvPr>
          <p:cNvGrpSpPr/>
          <p:nvPr/>
        </p:nvGrpSpPr>
        <p:grpSpPr>
          <a:xfrm>
            <a:off x="5385119" y="9086390"/>
            <a:ext cx="7517763" cy="886208"/>
            <a:chOff x="5338484" y="9086390"/>
            <a:chExt cx="7517763" cy="886208"/>
          </a:xfrm>
        </p:grpSpPr>
        <p:sp>
          <p:nvSpPr>
            <p:cNvPr id="65" name="Freeform 26"/>
            <p:cNvSpPr/>
            <p:nvPr/>
          </p:nvSpPr>
          <p:spPr>
            <a:xfrm>
              <a:off x="9905637" y="9199193"/>
              <a:ext cx="1224094" cy="660603"/>
            </a:xfrm>
            <a:custGeom>
              <a:avLst/>
              <a:gdLst/>
              <a:ahLst/>
              <a:cxnLst/>
              <a:rect l="l" t="t" r="r" b="b"/>
              <a:pathLst>
                <a:path w="2228445" h="1202653">
                  <a:moveTo>
                    <a:pt x="0" y="0"/>
                  </a:moveTo>
                  <a:lnTo>
                    <a:pt x="2228445" y="0"/>
                  </a:lnTo>
                  <a:lnTo>
                    <a:pt x="2228445" y="1202653"/>
                  </a:lnTo>
                  <a:lnTo>
                    <a:pt x="0" y="120265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sp>
          <p:nvSpPr>
            <p:cNvPr id="7" name="Freeform 11">
              <a:extLst>
                <a:ext uri="{FF2B5EF4-FFF2-40B4-BE49-F238E27FC236}">
                  <a16:creationId xmlns:a16="http://schemas.microsoft.com/office/drawing/2014/main" id="{12EB93BB-1026-F0FB-08A7-07D0468E54B1}"/>
                </a:ext>
              </a:extLst>
            </p:cNvPr>
            <p:cNvSpPr/>
            <p:nvPr/>
          </p:nvSpPr>
          <p:spPr>
            <a:xfrm>
              <a:off x="5338484" y="9086390"/>
              <a:ext cx="846165" cy="886208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F7B0E47-0EA8-3329-CC39-1A736B74D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5280" y="9191667"/>
              <a:ext cx="881654" cy="675655"/>
            </a:xfrm>
            <a:prstGeom prst="rect">
              <a:avLst/>
            </a:prstGeom>
          </p:spPr>
        </p:pic>
        <p:pic>
          <p:nvPicPr>
            <p:cNvPr id="9" name="Picture 2" descr="Softex Amazônia – Softex">
              <a:extLst>
                <a:ext uri="{FF2B5EF4-FFF2-40B4-BE49-F238E27FC236}">
                  <a16:creationId xmlns:a16="http://schemas.microsoft.com/office/drawing/2014/main" id="{5B88069A-7751-3613-CD76-9F118F82A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7565" y="9232268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Logo da Fundação">
              <a:extLst>
                <a:ext uri="{FF2B5EF4-FFF2-40B4-BE49-F238E27FC236}">
                  <a16:creationId xmlns:a16="http://schemas.microsoft.com/office/drawing/2014/main" id="{115E9E17-0E8A-2C53-EFEB-571AD41A33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50362" y="9205265"/>
              <a:ext cx="1405885" cy="648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1E6D32EE-1018-7DA5-4FCE-4EDA39293018}"/>
              </a:ext>
            </a:extLst>
          </p:cNvPr>
          <p:cNvSpPr/>
          <p:nvPr/>
        </p:nvSpPr>
        <p:spPr>
          <a:xfrm flipV="1">
            <a:off x="7346198" y="0"/>
            <a:ext cx="3595606" cy="1483248"/>
          </a:xfrm>
          <a:prstGeom prst="round2Same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4ADD87C-0434-890E-7E74-4C8ADBF474A7}"/>
              </a:ext>
            </a:extLst>
          </p:cNvPr>
          <p:cNvGrpSpPr/>
          <p:nvPr/>
        </p:nvGrpSpPr>
        <p:grpSpPr>
          <a:xfrm>
            <a:off x="7627135" y="194543"/>
            <a:ext cx="3033730" cy="1133726"/>
            <a:chOff x="7646970" y="349523"/>
            <a:chExt cx="3033730" cy="1133726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62DE4A0-8723-A7FE-08CA-3255DE421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6970" y="385729"/>
              <a:ext cx="1384896" cy="1061314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7AD2497-464F-7B69-86D7-CB4977193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2" t="2920" r="8506" b="2920"/>
            <a:stretch/>
          </p:blipFill>
          <p:spPr>
            <a:xfrm>
              <a:off x="9232901" y="349523"/>
              <a:ext cx="1447799" cy="11337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07F74-A5EC-2E6A-63FE-A7419320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0CC9EF-8672-7BAB-E2AF-E33B971F9196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75BF2756-AC79-0A07-C6FD-0F580FEF93EE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57C5F1-BA32-90F8-F7B5-BD47C583A66D}"/>
              </a:ext>
            </a:extLst>
          </p:cNvPr>
          <p:cNvSpPr txBox="1"/>
          <p:nvPr/>
        </p:nvSpPr>
        <p:spPr>
          <a:xfrm>
            <a:off x="726214" y="2058366"/>
            <a:ext cx="1683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Aqui temos a pagina inicial do nosso dashboard: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A24A497-6061-4F98-CB58-EA1D0D763435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94E059FF-1163-0A87-9C4C-A4B6B4016FAF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4DC393E-381F-5746-1D18-9433764C1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63EDDA5F-FD77-F4A5-2566-A8D1D1DD1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EFEA803B-FF13-8F2C-E576-074B7F5FF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A6436D6-4B1D-E474-FAE0-A07FCB434B13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88FDAB-E2CD-58FB-CF94-7435562AD4F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6DDB0EF-EA0F-E806-9D75-074173BC5BAF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FB77DFA8-2F97-2F12-1748-F419BCFF91FE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F0C8EC9-7CE0-4248-5AD9-BC7A6EBD21A7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9A4486D-0E4A-1C23-C424-12DA4E9F1A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109" y="2988301"/>
            <a:ext cx="11635781" cy="60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1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CC34-EFDA-4A11-FA90-63D85D57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D9D71F9-7D25-E385-A6DD-A9E676F8B136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10C2069-C910-C9BC-8317-1853325FF68B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9912770-C566-6ECE-794C-C93D5EB62096}"/>
              </a:ext>
            </a:extLst>
          </p:cNvPr>
          <p:cNvSpPr txBox="1"/>
          <p:nvPr/>
        </p:nvSpPr>
        <p:spPr>
          <a:xfrm>
            <a:off x="726214" y="2058366"/>
            <a:ext cx="168355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 extrema esquerda da tela temos a aba de configuração do dashboard, onde podemos anexar nosso banco de dados, selecionar as variáveis, e atualizar a analise. 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A55544D-71C3-493C-26B1-F13B6D0E7F5D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051906B4-1D8B-2467-3A12-23DCD3B1DF7A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6C42607-2969-B5E6-52F5-E93293C95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C567CC94-51A6-70D8-DC9F-8B3EAD0665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F5CE5355-015A-C870-FDB2-C09280CCA1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DACED9E-0034-AE48-6FC1-9F26A635BD91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CB4E01C-8277-4415-F2D7-55C8FFA66D6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855845C-3D32-86E1-362A-52DA1D07C7FB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F59E048-AB81-8C28-661B-4E8D7CF13C70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7675730-935B-BDEE-BE21-EF25D9C893B2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03B1ABD-CCCC-C42C-E56E-10CE9840B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68203" y="3543916"/>
            <a:ext cx="1951593" cy="48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06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CC12-D3B7-1442-5687-07BDA841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3EC4FC7-D8F7-AA27-8B2C-F2921C34F32E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A170C73B-5194-9191-F789-7FE24EF98984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32084B-D017-02E6-34F8-E5FDC5421BD2}"/>
              </a:ext>
            </a:extLst>
          </p:cNvPr>
          <p:cNvSpPr txBox="1"/>
          <p:nvPr/>
        </p:nvSpPr>
        <p:spPr>
          <a:xfrm>
            <a:off x="726214" y="2058366"/>
            <a:ext cx="16835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centro temos a seleção de paginas, onde cada uma mostra uma dados diferentes: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5A10BE8-7AC5-FECD-0E60-8180B4BCC323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F35C8C32-119D-78F1-BF39-7CB3BCDBFA83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7C7867C-45A1-3AB9-6964-9A5F67089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2ADCF237-67AB-2E0D-751C-E6D03DE385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F93B92E6-B658-B84D-979B-ED760F22E5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2589DE1B-A4BE-D0B7-D3B8-243F998E0E9D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1834952-2A8A-4029-C673-64E37FECC1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B588D6A-CC96-6CA2-6EF2-DC0DD0268A05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7E60FCA-376B-0DF3-2172-0968863B45A9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144CE13-FE5F-C14B-8D39-D304219D2794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A22C4-4795-65D2-BECF-83226C22ED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7596" y="4109893"/>
            <a:ext cx="12412807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04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962C-2939-6A20-AC3C-74479A2E6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AE1721D3-CCD1-6EF1-05E8-3870D0536013}"/>
              </a:ext>
            </a:extLst>
          </p:cNvPr>
          <p:cNvSpPr/>
          <p:nvPr/>
        </p:nvSpPr>
        <p:spPr>
          <a:xfrm>
            <a:off x="1363328" y="4129113"/>
            <a:ext cx="15561344" cy="3834829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Agora iremos para o dashboard de fato!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000488-F9F3-5628-7AF5-31F1124BB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2323058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9255240-8D60-AFC5-7EAA-7333C5816416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2925076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B970DB7-1DD6-6261-DECB-8CCB267E0355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2925076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DE2CA927-50A0-801C-0414-DC820E0876BD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B060134B-6CD8-4F57-1973-704195658DF5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21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5D5E1-5266-CDE4-0A04-1EA6BE7B6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54693E3-9452-6BB3-7151-CC01B9F423F0}"/>
              </a:ext>
            </a:extLst>
          </p:cNvPr>
          <p:cNvSpPr/>
          <p:nvPr/>
        </p:nvSpPr>
        <p:spPr>
          <a:xfrm>
            <a:off x="4319330" y="4015385"/>
            <a:ext cx="9649340" cy="1672494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Obrigado!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FDAD3D2-653A-F999-95E7-9EE270F732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1143660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50C530A-9BD2-FBF6-8AAA-46B7566022FC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1745678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A167F10-6518-E954-E182-08B9A6370AD8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1745678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4CE54276-2034-E0BC-4354-F32A035CDD05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86C01079-4513-9101-4460-5FDDFB8919C3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EB6078B-63C1-39D1-BDFB-C1A1F0BF655E}"/>
              </a:ext>
            </a:extLst>
          </p:cNvPr>
          <p:cNvGrpSpPr/>
          <p:nvPr/>
        </p:nvGrpSpPr>
        <p:grpSpPr>
          <a:xfrm>
            <a:off x="4319330" y="7615133"/>
            <a:ext cx="9649340" cy="1666401"/>
            <a:chOff x="8567752" y="6984677"/>
            <a:chExt cx="9044397" cy="1561930"/>
          </a:xfrm>
        </p:grpSpPr>
        <p:sp>
          <p:nvSpPr>
            <p:cNvPr id="5" name="Freeform 23">
              <a:extLst>
                <a:ext uri="{FF2B5EF4-FFF2-40B4-BE49-F238E27FC236}">
                  <a16:creationId xmlns:a16="http://schemas.microsoft.com/office/drawing/2014/main" id="{8C22A175-F3ED-1A1A-7FBA-889293E51DC4}"/>
                </a:ext>
              </a:extLst>
            </p:cNvPr>
            <p:cNvSpPr/>
            <p:nvPr/>
          </p:nvSpPr>
          <p:spPr>
            <a:xfrm>
              <a:off x="8567752" y="6984677"/>
              <a:ext cx="9044397" cy="896649"/>
            </a:xfrm>
            <a:custGeom>
              <a:avLst/>
              <a:gdLst/>
              <a:ahLst/>
              <a:cxnLst/>
              <a:rect l="l" t="t" r="r" b="b"/>
              <a:pathLst>
                <a:path w="13708378" h="1359414">
                  <a:moveTo>
                    <a:pt x="0" y="0"/>
                  </a:moveTo>
                  <a:lnTo>
                    <a:pt x="13708378" y="0"/>
                  </a:lnTo>
                  <a:lnTo>
                    <a:pt x="13708378" y="1359414"/>
                  </a:lnTo>
                  <a:lnTo>
                    <a:pt x="0" y="135941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E44C1146-7139-CB8E-F524-9C4BD8CD1A2F}"/>
                </a:ext>
              </a:extLst>
            </p:cNvPr>
            <p:cNvGrpSpPr/>
            <p:nvPr/>
          </p:nvGrpSpPr>
          <p:grpSpPr>
            <a:xfrm>
              <a:off x="9570220" y="7961899"/>
              <a:ext cx="7039460" cy="584708"/>
              <a:chOff x="9459461" y="7961899"/>
              <a:chExt cx="7039460" cy="584708"/>
            </a:xfrm>
          </p:grpSpPr>
          <p:sp>
            <p:nvSpPr>
              <p:cNvPr id="9" name="Freeform 26">
                <a:extLst>
                  <a:ext uri="{FF2B5EF4-FFF2-40B4-BE49-F238E27FC236}">
                    <a16:creationId xmlns:a16="http://schemas.microsoft.com/office/drawing/2014/main" id="{C767125A-2A28-0CA7-5850-95D21FD5C3A7}"/>
                  </a:ext>
                </a:extLst>
              </p:cNvPr>
              <p:cNvSpPr/>
              <p:nvPr/>
            </p:nvSpPr>
            <p:spPr>
              <a:xfrm>
                <a:off x="14026460" y="8036325"/>
                <a:ext cx="807640" cy="435857"/>
              </a:xfrm>
              <a:custGeom>
                <a:avLst/>
                <a:gdLst/>
                <a:ahLst/>
                <a:cxnLst/>
                <a:rect l="l" t="t" r="r" b="b"/>
                <a:pathLst>
                  <a:path w="2228445" h="1202653">
                    <a:moveTo>
                      <a:pt x="0" y="0"/>
                    </a:moveTo>
                    <a:lnTo>
                      <a:pt x="2228445" y="0"/>
                    </a:lnTo>
                    <a:lnTo>
                      <a:pt x="2228445" y="1202653"/>
                    </a:lnTo>
                    <a:lnTo>
                      <a:pt x="0" y="1202653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4"/>
                <a:srcRect/>
                <a:stretch/>
              </a:blip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Freeform 11">
                <a:extLst>
                  <a:ext uri="{FF2B5EF4-FFF2-40B4-BE49-F238E27FC236}">
                    <a16:creationId xmlns:a16="http://schemas.microsoft.com/office/drawing/2014/main" id="{A583A771-5D74-0A70-24D4-389E3B7C327A}"/>
                  </a:ext>
                </a:extLst>
              </p:cNvPr>
              <p:cNvSpPr/>
              <p:nvPr/>
            </p:nvSpPr>
            <p:spPr>
              <a:xfrm>
                <a:off x="9459461" y="7961899"/>
                <a:ext cx="558288" cy="584708"/>
              </a:xfrm>
              <a:custGeom>
                <a:avLst/>
                <a:gdLst/>
                <a:ahLst/>
                <a:cxnLst/>
                <a:rect l="l" t="t" r="r" b="b"/>
                <a:pathLst>
                  <a:path w="1102498" h="1204825">
                    <a:moveTo>
                      <a:pt x="0" y="0"/>
                    </a:moveTo>
                    <a:lnTo>
                      <a:pt x="1102498" y="0"/>
                    </a:lnTo>
                    <a:lnTo>
                      <a:pt x="1102498" y="1204825"/>
                    </a:lnTo>
                    <a:lnTo>
                      <a:pt x="0" y="1204825"/>
                    </a:lnTo>
                    <a:lnTo>
                      <a:pt x="0" y="0"/>
                    </a:lnTo>
                    <a:close/>
                  </a:path>
                </a:pathLst>
              </a:cu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/>
              <a:lstStyle/>
              <a:p>
                <a:endParaRPr lang="pt-BR"/>
              </a:p>
            </p:txBody>
          </p:sp>
          <p:pic>
            <p:nvPicPr>
              <p:cNvPr id="11" name="Imagem 10">
                <a:extLst>
                  <a:ext uri="{FF2B5EF4-FFF2-40B4-BE49-F238E27FC236}">
                    <a16:creationId xmlns:a16="http://schemas.microsoft.com/office/drawing/2014/main" id="{279F66A1-186A-F4F3-2647-758374FC2D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54987" y="8040331"/>
                <a:ext cx="558288" cy="427844"/>
              </a:xfrm>
              <a:prstGeom prst="rect">
                <a:avLst/>
              </a:prstGeom>
            </p:spPr>
          </p:pic>
          <p:pic>
            <p:nvPicPr>
              <p:cNvPr id="12" name="Picture 2" descr="Softex Amazônia – Softex">
                <a:extLst>
                  <a:ext uri="{FF2B5EF4-FFF2-40B4-BE49-F238E27FC236}">
                    <a16:creationId xmlns:a16="http://schemas.microsoft.com/office/drawing/2014/main" id="{A1543C7F-D33D-12C6-59C1-681BDD658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50513" y="8058148"/>
                <a:ext cx="1238709" cy="3922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4" descr="Logo da Fundação">
                <a:extLst>
                  <a:ext uri="{FF2B5EF4-FFF2-40B4-BE49-F238E27FC236}">
                    <a16:creationId xmlns:a16="http://schemas.microsoft.com/office/drawing/2014/main" id="{24059B38-314C-23C6-501D-18E0E4C8F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571338" y="8040332"/>
                <a:ext cx="927583" cy="4278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766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0485971-D2D9-D3EC-FD53-4F182E302A5C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/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7152726-6024-AE77-0EC9-5AF72CB53967}"/>
              </a:ext>
            </a:extLst>
          </p:cNvPr>
          <p:cNvSpPr txBox="1"/>
          <p:nvPr/>
        </p:nvSpPr>
        <p:spPr>
          <a:xfrm>
            <a:off x="726214" y="2058366"/>
            <a:ext cx="168355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Tema e sua relevância (1 min.)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solucionado relativo ao tema (30 seg.)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de construção da solução (1 min.)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dashboard (2 min. e 30 seg.)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012C142F-C5FC-4175-DF2C-B3C330E88C3A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/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70046963-8927-0242-3CEF-BD3085CFC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1F6806A2-4179-354F-A8AA-4DE337B72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9A98250E-734F-A466-CABC-E98970DBC7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/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395E494-363C-DB82-55C1-ECFCC1DD9C5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310FB8EF-B92A-EB75-1D8F-A9D6B80BD20F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F681CE3-2057-B2BB-7397-D4DD25B2447F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F4A4264-2294-F3F3-C03F-01142570FD56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C4352-BF45-7133-0C91-6DE17162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CD0C223-782C-D104-1D9B-871FA0A78616}"/>
              </a:ext>
            </a:extLst>
          </p:cNvPr>
          <p:cNvSpPr/>
          <p:nvPr/>
        </p:nvSpPr>
        <p:spPr>
          <a:xfrm>
            <a:off x="1363328" y="4129113"/>
            <a:ext cx="15561344" cy="3834829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Tema e sua relevância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8DCBD2-BA63-CE7F-0DD8-1C323B0F5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2323058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ED78D96-2973-486D-4D93-1354A21F8A5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2925076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55A8411-CE1E-13DC-6CD6-CC5E928B6F7F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2925076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651C406-9DCF-3645-26F2-F2144B781539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25C0370-6729-246B-BFDD-E0EA5D66E8A1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58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A48B9-ABFA-E56C-ADDD-2A582CB7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9A3D4894-6BEF-1DE5-5F55-2617D2617A90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298978D2-BD32-38C1-02DC-BBD21DA105CC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BED598-A107-7DE7-2BD9-570DB3A613AC}"/>
              </a:ext>
            </a:extLst>
          </p:cNvPr>
          <p:cNvSpPr txBox="1"/>
          <p:nvPr/>
        </p:nvSpPr>
        <p:spPr>
          <a:xfrm>
            <a:off x="726214" y="2058366"/>
            <a:ext cx="1683557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pt-BR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nálise das diferenças regionais na prevalência da desnutrição infantil no Brasil, utilizando dados do ENANI-2019. 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objetivo é identificar fatores associados às desigualdades regionais e socioeconômicas, para fornecer insights para políticas públicas mais eficazes.</a:t>
            </a:r>
            <a:endParaRPr lang="pt-BR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50388C-13A5-90FA-17E1-D41049C2298B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BB37802D-09F5-3819-12A1-C97C9AA8512B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E9D1BA3-5D3C-5E9F-61AC-B4154BB8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CE13C95E-1CAF-D713-14C9-769434CDB1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9F650B48-B16C-810C-79D8-266F10A214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EEB76D49-B7C5-6583-E1DE-F0F5E13CED53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Tema e sua relevância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7EA7829-33D1-4EFB-3F9D-9C31341B142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39EEE97-9D95-F108-5976-AE64F85D6625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87A14C18-337F-94C9-1C00-EED383B27855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D398ECF-1ACE-9A46-3EFE-3416E8DCDEFF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992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FF63F-C8D8-3C04-FD2B-BEE3AB6C5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49BF7897-BB4F-0EB1-ED31-E4E5C258ACD8}"/>
              </a:ext>
            </a:extLst>
          </p:cNvPr>
          <p:cNvSpPr/>
          <p:nvPr/>
        </p:nvSpPr>
        <p:spPr>
          <a:xfrm>
            <a:off x="1363328" y="4129113"/>
            <a:ext cx="15561344" cy="3834829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solucionado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BBB26F3-29F0-04DB-14EC-CBADE0DB73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2323058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5DD889E4-D5D6-9791-8235-0EA70A12795D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2925076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9171E6A5-A794-C706-D5F3-14EECA2AEEE4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2925076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7FBD121-0011-AD9C-0417-301F0CBCA9C3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98724469-3BAD-1F3D-E828-F3DAB0DFAB1A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159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1DC98-1A4A-F9BF-4CEE-3C188844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3337E6C1-D894-62B2-529B-7280F2E0F99E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3CDAFBD2-3C10-A427-C027-E53AF7A13326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E36CC4D-13AE-E8DB-C1C5-64F368D53121}"/>
              </a:ext>
            </a:extLst>
          </p:cNvPr>
          <p:cNvSpPr txBox="1"/>
          <p:nvPr/>
        </p:nvSpPr>
        <p:spPr>
          <a:xfrm>
            <a:off x="726214" y="2058366"/>
            <a:ext cx="1683557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 base nos dados observados e analisados, podemos observar que a região norte tem um menor índice de desenvolvimento e menor acesso a alimentos de qualidade. 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faixa de renda também tende a ser menor na região norte, contribuindo para o menor índice de desenvolvimento das crianças pois o acesso a alimentos de qualidade é menor.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Politicas publicas voltadas ao desenvolvimento das crianças, geração de empregos para uma melhor renda financeira que consequentemente gera um maior acesso a alimentos de qualidade, uma boa alimentação nas escolas publicas, são métodos para melhorar o desenvolvimento das crianças, contribuindo para um crescimento saudável.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A3786B94-018C-D4BA-675D-24A9756DBF34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1E1ADA0B-74D4-4BA5-74BF-16554B611B10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3F5FEE0-9753-8033-4ABB-3AD622B1A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D5940DE9-2188-DE67-1CDF-ECB8C322E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811F67F7-C329-F9D5-F653-42DDBF7DE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D4642CE4-68A7-B90D-8797-8E946C30976A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Problema solucionado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9BF95F5-65D1-F901-886C-83EB506FB6A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7925C3C-6190-EDB0-67F7-0CD03C4AED7A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E69981EA-8090-1786-241A-62C766F3F820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40633FA7-B45A-2996-1DB1-46346F1BEA3C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23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C4689-B519-D6CB-A329-6C04AC4DA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984D3F45-E96F-31F2-CF16-878BFDA76E70}"/>
              </a:ext>
            </a:extLst>
          </p:cNvPr>
          <p:cNvSpPr/>
          <p:nvPr/>
        </p:nvSpPr>
        <p:spPr>
          <a:xfrm>
            <a:off x="1363328" y="4129113"/>
            <a:ext cx="15561344" cy="3834829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 de construção da solução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88C721-408F-51EF-AFDA-70CDB67CEC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2323058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73675DA8-CCC3-399F-A4C3-567EAAE051DE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2925076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66D86EA8-034D-355E-E275-1977D06AB5AB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2925076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31D0C9B-87D1-9C59-2B03-19CE402540DD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8E72F17C-517F-138A-466F-1906F3FD11A3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933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A4CB6-3A9C-B21F-BD47-52F9D40A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8ECB77E-D578-5F96-1190-33E89ABC702F}"/>
              </a:ext>
            </a:extLst>
          </p:cNvPr>
          <p:cNvSpPr/>
          <p:nvPr/>
        </p:nvSpPr>
        <p:spPr>
          <a:xfrm flipH="1">
            <a:off x="0" y="0"/>
            <a:ext cx="18288000" cy="1479343"/>
          </a:xfrm>
          <a:prstGeom prst="rect">
            <a:avLst/>
          </a:prstGeom>
          <a:gradFill flip="none" rotWithShape="1">
            <a:gsLst>
              <a:gs pos="0">
                <a:srgbClr val="00697A">
                  <a:tint val="66000"/>
                  <a:satMod val="160000"/>
                </a:srgbClr>
              </a:gs>
              <a:gs pos="50000">
                <a:srgbClr val="00697A">
                  <a:tint val="44500"/>
                  <a:satMod val="160000"/>
                </a:srgbClr>
              </a:gs>
              <a:gs pos="100000">
                <a:srgbClr val="00697A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E5A53682-CC15-FA60-61FC-261FD637B424}"/>
              </a:ext>
            </a:extLst>
          </p:cNvPr>
          <p:cNvSpPr txBox="1"/>
          <p:nvPr/>
        </p:nvSpPr>
        <p:spPr>
          <a:xfrm>
            <a:off x="17523087" y="9616491"/>
            <a:ext cx="674640" cy="427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fld id="{5A9AD85D-FA56-4BBC-A38B-EF9E4F438895}" type="slidenum">
              <a:rPr lang="pt-BR" sz="2000" b="0" strike="noStrike" spc="-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pt-BR" sz="2000" b="0" strike="noStrike" spc="-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775444-77D5-B6DB-4663-2F10C62ACDA4}"/>
              </a:ext>
            </a:extLst>
          </p:cNvPr>
          <p:cNvSpPr txBox="1"/>
          <p:nvPr/>
        </p:nvSpPr>
        <p:spPr>
          <a:xfrm>
            <a:off x="726214" y="2058366"/>
            <a:ext cx="168355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tema foi decido ao acharmos o estudo Alimentação e Nutrição Infantil </a:t>
            </a:r>
            <a:r>
              <a:rPr lang="pt-BR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ENANI-2019 no </a:t>
            </a:r>
            <a:r>
              <a:rPr lang="pt-BR" sz="3200" b="0" i="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OpenDataSUS</a:t>
            </a:r>
            <a:r>
              <a:rPr lang="pt-BR" sz="3200" b="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O estudo continha um banco de dados, dicionário e toda uma documentação do estudo, então achamos uma boa ideia usa-lo. O tratamento de dados foi bem complicado pois temos muitas colunas e todas elas estavam codificadas. </a:t>
            </a:r>
          </a:p>
          <a:p>
            <a:pPr indent="-457200" algn="just">
              <a:buFont typeface="Roboto" panose="02000000000000000000" pitchFamily="2" charset="0"/>
              <a:buChar char="‣"/>
            </a:pPr>
            <a:r>
              <a:rPr lang="pt-BR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Então iniciamos o processo de renomear as colunas e de mapping para transformar os dados categóricos em numéricos e então treinar o modelo.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940B2C2-785E-2058-5441-E3BC4A9B9004}"/>
              </a:ext>
            </a:extLst>
          </p:cNvPr>
          <p:cNvGrpSpPr/>
          <p:nvPr/>
        </p:nvGrpSpPr>
        <p:grpSpPr>
          <a:xfrm>
            <a:off x="6218857" y="9341257"/>
            <a:ext cx="5850286" cy="800466"/>
            <a:chOff x="427593" y="9341257"/>
            <a:chExt cx="5850286" cy="800466"/>
          </a:xfrm>
        </p:grpSpPr>
        <p:sp>
          <p:nvSpPr>
            <p:cNvPr id="81" name="Freeform 11">
              <a:extLst>
                <a:ext uri="{FF2B5EF4-FFF2-40B4-BE49-F238E27FC236}">
                  <a16:creationId xmlns:a16="http://schemas.microsoft.com/office/drawing/2014/main" id="{410D8F81-3039-F0BD-D2EC-E78B18A29490}"/>
                </a:ext>
              </a:extLst>
            </p:cNvPr>
            <p:cNvSpPr/>
            <p:nvPr/>
          </p:nvSpPr>
          <p:spPr>
            <a:xfrm>
              <a:off x="427593" y="9341257"/>
              <a:ext cx="732285" cy="800466"/>
            </a:xfrm>
            <a:custGeom>
              <a:avLst/>
              <a:gdLst/>
              <a:ahLst/>
              <a:cxnLst/>
              <a:rect l="l" t="t" r="r" b="b"/>
              <a:pathLst>
                <a:path w="1102498" h="1204825">
                  <a:moveTo>
                    <a:pt x="0" y="0"/>
                  </a:moveTo>
                  <a:lnTo>
                    <a:pt x="1102498" y="0"/>
                  </a:lnTo>
                  <a:lnTo>
                    <a:pt x="1102498" y="1204825"/>
                  </a:lnTo>
                  <a:lnTo>
                    <a:pt x="0" y="12048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4E4EC1B-71D6-F2B4-B01A-292105580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9381" y="9417261"/>
              <a:ext cx="846166" cy="648459"/>
            </a:xfrm>
            <a:prstGeom prst="rect">
              <a:avLst/>
            </a:prstGeom>
          </p:spPr>
        </p:pic>
        <p:pic>
          <p:nvPicPr>
            <p:cNvPr id="3074" name="Picture 2" descr="Softex Amazônia – Softex">
              <a:extLst>
                <a:ext uri="{FF2B5EF4-FFF2-40B4-BE49-F238E27FC236}">
                  <a16:creationId xmlns:a16="http://schemas.microsoft.com/office/drawing/2014/main" id="{F86E5325-A02F-3723-C32B-DD8DC3E7B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5050" y="9444264"/>
              <a:ext cx="1877441" cy="5944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Logo da Fundação">
              <a:extLst>
                <a:ext uri="{FF2B5EF4-FFF2-40B4-BE49-F238E27FC236}">
                  <a16:creationId xmlns:a16="http://schemas.microsoft.com/office/drawing/2014/main" id="{176C9B1A-AF72-39BF-0A1C-4B5760FA81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1994" y="9417261"/>
              <a:ext cx="1405885" cy="648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E5385FC-6476-88C1-BA5D-687EE4A55C80}"/>
              </a:ext>
            </a:extLst>
          </p:cNvPr>
          <p:cNvSpPr txBox="1"/>
          <p:nvPr/>
        </p:nvSpPr>
        <p:spPr>
          <a:xfrm>
            <a:off x="726213" y="428147"/>
            <a:ext cx="7106293" cy="657360"/>
          </a:xfrm>
          <a:prstGeom prst="rect">
            <a:avLst/>
          </a:prstGeom>
          <a:noFill/>
          <a:ln w="0">
            <a:noFill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 dirty="0">
                <a:solidFill>
                  <a:srgbClr val="0046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D8CFB48-6B6A-CCC1-84E2-DA42B9E97B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734" y="154808"/>
            <a:ext cx="1720053" cy="1204037"/>
          </a:xfrm>
          <a:prstGeom prst="rect">
            <a:avLst/>
          </a:prstGeom>
        </p:spPr>
      </p:pic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31AABC2-C5F6-341F-D213-D481B2288478}"/>
              </a:ext>
            </a:extLst>
          </p:cNvPr>
          <p:cNvCxnSpPr/>
          <p:nvPr/>
        </p:nvCxnSpPr>
        <p:spPr>
          <a:xfrm>
            <a:off x="0" y="9113004"/>
            <a:ext cx="18288000" cy="0"/>
          </a:xfrm>
          <a:prstGeom prst="line">
            <a:avLst/>
          </a:prstGeom>
          <a:ln w="38100">
            <a:solidFill>
              <a:srgbClr val="0046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BC785C9-8DD8-4E03-1E29-66D3F1F87E08}"/>
              </a:ext>
            </a:extLst>
          </p:cNvPr>
          <p:cNvSpPr/>
          <p:nvPr/>
        </p:nvSpPr>
        <p:spPr>
          <a:xfrm rot="16200000" flipV="1">
            <a:off x="-247973" y="8865031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95C24F65-F760-F468-C7A0-B4D2B56CC0D1}"/>
              </a:ext>
            </a:extLst>
          </p:cNvPr>
          <p:cNvSpPr/>
          <p:nvPr/>
        </p:nvSpPr>
        <p:spPr>
          <a:xfrm rot="5400000" flipV="1">
            <a:off x="14356273" y="3832924"/>
            <a:ext cx="5242302" cy="2621152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8878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BF33-7444-61DE-755F-D7F2F4D1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B841BAA-90CD-D163-3398-A78F0D871F1F}"/>
              </a:ext>
            </a:extLst>
          </p:cNvPr>
          <p:cNvSpPr/>
          <p:nvPr/>
        </p:nvSpPr>
        <p:spPr>
          <a:xfrm>
            <a:off x="1363328" y="4129113"/>
            <a:ext cx="15561344" cy="3834829"/>
          </a:xfrm>
          <a:prstGeom prst="roundRect">
            <a:avLst>
              <a:gd name="adj" fmla="val 50000"/>
            </a:avLst>
          </a:prstGeom>
          <a:solidFill>
            <a:srgbClr val="0046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 dashboard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654531-7938-DD71-CA52-8AF5E3E7B5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74" y="2323058"/>
            <a:ext cx="1720053" cy="1204037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F399E23A-A5DA-F8DA-47B2-13D2E51D89C9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0" y="2925076"/>
            <a:ext cx="8283974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400ABAA-E92B-3BB5-092C-3FD4D20D016D}"/>
              </a:ext>
            </a:extLst>
          </p:cNvPr>
          <p:cNvCxnSpPr>
            <a:stCxn id="4" idx="3"/>
          </p:cNvCxnSpPr>
          <p:nvPr/>
        </p:nvCxnSpPr>
        <p:spPr>
          <a:xfrm flipV="1">
            <a:off x="10004027" y="2925076"/>
            <a:ext cx="8283973" cy="1"/>
          </a:xfrm>
          <a:prstGeom prst="line">
            <a:avLst/>
          </a:prstGeom>
          <a:ln>
            <a:solidFill>
              <a:srgbClr val="00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576DBE6-A0DE-E2E6-25D1-88E50FBA043F}"/>
              </a:ext>
            </a:extLst>
          </p:cNvPr>
          <p:cNvSpPr/>
          <p:nvPr/>
        </p:nvSpPr>
        <p:spPr>
          <a:xfrm>
            <a:off x="8648054" y="9791054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1B943122-291F-CED1-9C86-5177A84E18F5}"/>
              </a:ext>
            </a:extLst>
          </p:cNvPr>
          <p:cNvSpPr/>
          <p:nvPr/>
        </p:nvSpPr>
        <p:spPr>
          <a:xfrm flipV="1">
            <a:off x="8648054" y="0"/>
            <a:ext cx="991892" cy="495946"/>
          </a:xfrm>
          <a:custGeom>
            <a:avLst/>
            <a:gdLst>
              <a:gd name="connsiteX0" fmla="*/ 495946 w 991892"/>
              <a:gd name="connsiteY0" fmla="*/ 0 h 495946"/>
              <a:gd name="connsiteX1" fmla="*/ 991892 w 991892"/>
              <a:gd name="connsiteY1" fmla="*/ 495946 h 495946"/>
              <a:gd name="connsiteX2" fmla="*/ 0 w 991892"/>
              <a:gd name="connsiteY2" fmla="*/ 495946 h 495946"/>
              <a:gd name="connsiteX3" fmla="*/ 495946 w 991892"/>
              <a:gd name="connsiteY3" fmla="*/ 0 h 49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1892" h="495946">
                <a:moveTo>
                  <a:pt x="495946" y="0"/>
                </a:moveTo>
                <a:cubicBezTo>
                  <a:pt x="769849" y="0"/>
                  <a:pt x="991892" y="222043"/>
                  <a:pt x="991892" y="495946"/>
                </a:cubicBezTo>
                <a:lnTo>
                  <a:pt x="0" y="495946"/>
                </a:lnTo>
                <a:cubicBezTo>
                  <a:pt x="0" y="222043"/>
                  <a:pt x="222043" y="0"/>
                  <a:pt x="495946" y="0"/>
                </a:cubicBezTo>
                <a:close/>
              </a:path>
            </a:pathLst>
          </a:custGeom>
          <a:solidFill>
            <a:srgbClr val="004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323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F9427E31F4154C98284D377BABEB5D" ma:contentTypeVersion="10" ma:contentTypeDescription="Crie um novo documento." ma:contentTypeScope="" ma:versionID="b9bad2f5893c8734f6b338192fab5345">
  <xsd:schema xmlns:xsd="http://www.w3.org/2001/XMLSchema" xmlns:xs="http://www.w3.org/2001/XMLSchema" xmlns:p="http://schemas.microsoft.com/office/2006/metadata/properties" xmlns:ns2="eaa26a05-6218-4281-861b-a849494a3b6f" xmlns:ns3="e910d5bf-4dd4-4c84-93b2-42a2706a101d" targetNamespace="http://schemas.microsoft.com/office/2006/metadata/properties" ma:root="true" ma:fieldsID="f80a2a09f08817f8fdf1118a2092958f" ns2:_="" ns3:_="">
    <xsd:import namespace="eaa26a05-6218-4281-861b-a849494a3b6f"/>
    <xsd:import namespace="e910d5bf-4dd4-4c84-93b2-42a2706a10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a26a05-6218-4281-861b-a849494a3b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c8104f38-6582-4d67-87e9-9724cda3cb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10d5bf-4dd4-4c84-93b2-42a2706a101d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d082208-e3a1-49e7-9ef8-1b094706f071}" ma:internalName="TaxCatchAll" ma:showField="CatchAllData" ma:web="e910d5bf-4dd4-4c84-93b2-42a2706a101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a26a05-6218-4281-861b-a849494a3b6f">
      <Terms xmlns="http://schemas.microsoft.com/office/infopath/2007/PartnerControls"/>
    </lcf76f155ced4ddcb4097134ff3c332f>
    <TaxCatchAll xmlns="e910d5bf-4dd4-4c84-93b2-42a2706a101d" xsi:nil="true"/>
  </documentManagement>
</p:properties>
</file>

<file path=customXml/itemProps1.xml><?xml version="1.0" encoding="utf-8"?>
<ds:datastoreItem xmlns:ds="http://schemas.openxmlformats.org/officeDocument/2006/customXml" ds:itemID="{4BA5F113-689A-4672-9099-B4973294B4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7E94D-2D6E-485E-BA65-85F1B900AA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a26a05-6218-4281-861b-a849494a3b6f"/>
    <ds:schemaRef ds:uri="e910d5bf-4dd4-4c84-93b2-42a2706a10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327D90-17C6-414D-92F4-908533F05042}">
  <ds:schemaRefs>
    <ds:schemaRef ds:uri="e910d5bf-4dd4-4c84-93b2-42a2706a101d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eaa26a05-6218-4281-861b-a849494a3b6f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4098</TotalTime>
  <Words>389</Words>
  <Application>Microsoft Office PowerPoint</Application>
  <PresentationFormat>Personalizar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2" baseType="lpstr">
      <vt:lpstr>Arial</vt:lpstr>
      <vt:lpstr>Calibri</vt:lpstr>
      <vt:lpstr>Roboto</vt:lpstr>
      <vt:lpstr>Symbol</vt:lpstr>
      <vt:lpstr>Tahoma</vt:lpstr>
      <vt:lpstr>Times New Roman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Slide Maloca das iCoisas</dc:title>
  <dc:subject/>
  <dc:creator>Marcelo Henklain</dc:creator>
  <dc:description/>
  <cp:lastModifiedBy>lucas Gabriel Rocha Constancio</cp:lastModifiedBy>
  <cp:revision>62</cp:revision>
  <dcterms:created xsi:type="dcterms:W3CDTF">2006-08-16T00:00:00Z</dcterms:created>
  <dcterms:modified xsi:type="dcterms:W3CDTF">2025-04-17T17:22:37Z</dcterms:modified>
  <dc:identifier>DAFjvtVe3_o</dc:identifier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ContentTypeId">
    <vt:lpwstr>0x01010013F9427E31F4154C98284D377BABEB5D</vt:lpwstr>
  </property>
  <property fmtid="{D5CDD505-2E9C-101B-9397-08002B2CF9AE}" pid="4" name="Order">
    <vt:r8>3900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