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  <p:sldMasterId id="2147483814" r:id="rId2"/>
  </p:sldMasterIdLst>
  <p:notesMasterIdLst>
    <p:notesMasterId r:id="rId6"/>
  </p:notesMasterIdLst>
  <p:sldIdLst>
    <p:sldId id="258" r:id="rId3"/>
    <p:sldId id="259" r:id="rId4"/>
    <p:sldId id="276" r:id="rId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0097A9"/>
    <a:srgbClr val="004359"/>
    <a:srgbClr val="8DB9CA"/>
    <a:srgbClr val="F6BE00"/>
    <a:srgbClr val="D6D2C4"/>
    <a:srgbClr val="B2E2ED"/>
    <a:srgbClr val="00FFFF"/>
    <a:srgbClr val="00FDFF"/>
    <a:srgbClr val="A4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2" autoAdjust="0"/>
    <p:restoredTop sz="94705"/>
  </p:normalViewPr>
  <p:slideViewPr>
    <p:cSldViewPr snapToGrid="0" snapToObjects="1">
      <p:cViewPr varScale="1">
        <p:scale>
          <a:sx n="80" d="100"/>
          <a:sy n="80" d="100"/>
        </p:scale>
        <p:origin x="77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61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267" b="1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4719"/>
            <a:ext cx="10515600" cy="27022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"/>
            <a:ext cx="12192000" cy="1646767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999" y="384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3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5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28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291"/>
            <a:ext cx="6172200" cy="4993416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291"/>
            <a:ext cx="3932237" cy="4993416"/>
          </a:xfrm>
        </p:spPr>
        <p:txBody>
          <a:bodyPr>
            <a:normAutofit/>
          </a:bodyPr>
          <a:lstStyle>
            <a:lvl1pPr marL="0" indent="0">
              <a:buNone/>
              <a:defRPr sz="4267">
                <a:solidFill>
                  <a:srgbClr val="0097A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36581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291"/>
            <a:ext cx="6172200" cy="4993416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291"/>
            <a:ext cx="3932237" cy="4993416"/>
          </a:xfrm>
        </p:spPr>
        <p:txBody>
          <a:bodyPr>
            <a:normAutofit/>
          </a:bodyPr>
          <a:lstStyle>
            <a:lvl1pPr marL="0" indent="0">
              <a:buNone/>
              <a:defRPr sz="4267">
                <a:solidFill>
                  <a:srgbClr val="0097A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0097A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4951"/>
            <a:ext cx="10515600" cy="905087"/>
          </a:xfrm>
          <a:prstGeom prst="rect">
            <a:avLst/>
          </a:prstGeom>
        </p:spPr>
        <p:txBody>
          <a:bodyPr/>
          <a:lstStyle>
            <a:lvl1pPr>
              <a:defRPr sz="4267" b="1">
                <a:solidFill>
                  <a:srgbClr val="0097A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82914"/>
            <a:ext cx="5181600" cy="34940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82913"/>
            <a:ext cx="5181600" cy="3494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11"/>
            <a:ext cx="12192000" cy="545864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tx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5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8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00989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0249" y="220779"/>
            <a:ext cx="4289120" cy="939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6933"/>
            <a:endParaRPr lang="en-GB" sz="1333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7" indent="-119997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733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19997" indent="-119997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9997" indent="-119997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19997" indent="-119997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19997" indent="-119997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33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626218-FA77-4DD2-891A-D30E4A69BD74}"/>
              </a:ext>
            </a:extLst>
          </p:cNvPr>
          <p:cNvSpPr txBox="1">
            <a:spLocks/>
          </p:cNvSpPr>
          <p:nvPr userDrawn="1"/>
        </p:nvSpPr>
        <p:spPr>
          <a:xfrm>
            <a:off x="220249" y="220779"/>
            <a:ext cx="4289120" cy="939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6933"/>
            <a:endParaRPr lang="en-GB" sz="1333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23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1.jpeg"/><Relationship Id="rId3" Type="http://schemas.openxmlformats.org/officeDocument/2006/relationships/image" Target="../media/image4.jpeg"/><Relationship Id="rId21" Type="http://schemas.openxmlformats.org/officeDocument/2006/relationships/image" Target="../media/image17.jpeg"/><Relationship Id="rId34" Type="http://schemas.openxmlformats.org/officeDocument/2006/relationships/image" Target="../media/image28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jpe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2" Type="http://schemas.openxmlformats.org/officeDocument/2006/relationships/image" Target="../media/image3.jpeg"/><Relationship Id="rId16" Type="http://schemas.openxmlformats.org/officeDocument/2006/relationships/image" Target="../media/image12.png"/><Relationship Id="rId20" Type="http://schemas.openxmlformats.org/officeDocument/2006/relationships/image" Target="../media/image16.jpeg"/><Relationship Id="rId29" Type="http://schemas.openxmlformats.org/officeDocument/2006/relationships/image" Target="../media/image24.jpeg"/><Relationship Id="rId1" Type="http://schemas.openxmlformats.org/officeDocument/2006/relationships/slideLayout" Target="../slideLayouts/slideLayout15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24" Type="http://schemas.microsoft.com/office/2007/relationships/hdphoto" Target="../media/hdphoto8.wdp"/><Relationship Id="rId32" Type="http://schemas.openxmlformats.org/officeDocument/2006/relationships/image" Target="../media/image26.png"/><Relationship Id="rId5" Type="http://schemas.openxmlformats.org/officeDocument/2006/relationships/image" Target="../media/image5.jpeg"/><Relationship Id="rId15" Type="http://schemas.microsoft.com/office/2007/relationships/hdphoto" Target="../media/hdphoto7.wdp"/><Relationship Id="rId23" Type="http://schemas.openxmlformats.org/officeDocument/2006/relationships/image" Target="../media/image19.png"/><Relationship Id="rId28" Type="http://schemas.openxmlformats.org/officeDocument/2006/relationships/image" Target="../media/image23.jpe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31" Type="http://schemas.microsoft.com/office/2007/relationships/hdphoto" Target="../media/hdphoto9.wdp"/><Relationship Id="rId4" Type="http://schemas.microsoft.com/office/2007/relationships/hdphoto" Target="../media/hdphoto3.wdp"/><Relationship Id="rId9" Type="http://schemas.microsoft.com/office/2007/relationships/hdphoto" Target="../media/hdphoto5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microsoft.com/office/2007/relationships/hdphoto" Target="../media/hdphoto8.wdp"/><Relationship Id="rId26" Type="http://schemas.openxmlformats.org/officeDocument/2006/relationships/image" Target="../media/image31.jpe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3.jpeg"/><Relationship Id="rId17" Type="http://schemas.openxmlformats.org/officeDocument/2006/relationships/image" Target="../media/image19.png"/><Relationship Id="rId25" Type="http://schemas.openxmlformats.org/officeDocument/2006/relationships/image" Target="../media/image30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15.xml"/><Relationship Id="rId6" Type="http://schemas.microsoft.com/office/2007/relationships/hdphoto" Target="../media/hdphoto6.wdp"/><Relationship Id="rId11" Type="http://schemas.openxmlformats.org/officeDocument/2006/relationships/image" Target="../media/image12.png"/><Relationship Id="rId24" Type="http://schemas.openxmlformats.org/officeDocument/2006/relationships/image" Target="../media/image29.png"/><Relationship Id="rId5" Type="http://schemas.openxmlformats.org/officeDocument/2006/relationships/image" Target="../media/image8.png"/><Relationship Id="rId15" Type="http://schemas.openxmlformats.org/officeDocument/2006/relationships/image" Target="../media/image16.jpeg"/><Relationship Id="rId23" Type="http://schemas.microsoft.com/office/2007/relationships/hdphoto" Target="../media/hdphoto9.wdp"/><Relationship Id="rId10" Type="http://schemas.microsoft.com/office/2007/relationships/hdphoto" Target="../media/hdphoto7.wdp"/><Relationship Id="rId19" Type="http://schemas.openxmlformats.org/officeDocument/2006/relationships/image" Target="../media/image20.png"/><Relationship Id="rId4" Type="http://schemas.microsoft.com/office/2007/relationships/hdphoto" Target="../media/hdphoto5.wdp"/><Relationship Id="rId9" Type="http://schemas.openxmlformats.org/officeDocument/2006/relationships/image" Target="../media/image11.png"/><Relationship Id="rId14" Type="http://schemas.openxmlformats.org/officeDocument/2006/relationships/image" Target="../media/image15.png"/><Relationship Id="rId22" Type="http://schemas.openxmlformats.org/officeDocument/2006/relationships/image" Target="../media/image25.png"/><Relationship Id="rId27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39.jpeg"/><Relationship Id="rId18" Type="http://schemas.openxmlformats.org/officeDocument/2006/relationships/image" Target="../media/image43.jpeg"/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12" Type="http://schemas.microsoft.com/office/2007/relationships/hdphoto" Target="../media/hdphoto12.wdp"/><Relationship Id="rId17" Type="http://schemas.microsoft.com/office/2007/relationships/hdphoto" Target="../media/hdphoto13.wdp"/><Relationship Id="rId2" Type="http://schemas.openxmlformats.org/officeDocument/2006/relationships/image" Target="../media/image33.jpeg"/><Relationship Id="rId16" Type="http://schemas.openxmlformats.org/officeDocument/2006/relationships/image" Target="../media/image4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eg"/><Relationship Id="rId11" Type="http://schemas.openxmlformats.org/officeDocument/2006/relationships/image" Target="../media/image38.jpeg"/><Relationship Id="rId5" Type="http://schemas.openxmlformats.org/officeDocument/2006/relationships/image" Target="../media/image35.jpeg"/><Relationship Id="rId15" Type="http://schemas.openxmlformats.org/officeDocument/2006/relationships/image" Target="../media/image41.jpeg"/><Relationship Id="rId10" Type="http://schemas.microsoft.com/office/2007/relationships/hdphoto" Target="../media/hdphoto11.wdp"/><Relationship Id="rId19" Type="http://schemas.openxmlformats.org/officeDocument/2006/relationships/image" Target="../media/image44.jpeg"/><Relationship Id="rId4" Type="http://schemas.microsoft.com/office/2007/relationships/hdphoto" Target="../media/hdphoto10.wdp"/><Relationship Id="rId9" Type="http://schemas.openxmlformats.org/officeDocument/2006/relationships/image" Target="../media/image37.png"/><Relationship Id="rId1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4C5862-6E61-6F85-626E-C6373358A303}"/>
              </a:ext>
            </a:extLst>
          </p:cNvPr>
          <p:cNvSpPr/>
          <p:nvPr/>
        </p:nvSpPr>
        <p:spPr>
          <a:xfrm>
            <a:off x="1036903" y="1194491"/>
            <a:ext cx="9187502" cy="5585482"/>
          </a:xfrm>
          <a:prstGeom prst="rect">
            <a:avLst/>
          </a:prstGeom>
          <a:solidFill>
            <a:srgbClr val="FEFE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de-DE" sz="2000" dirty="0"/>
              <a:t>LTCC Courses 2021 </a:t>
            </a:r>
            <a:br>
              <a:rPr lang="en-GB" altLang="de-DE" sz="2000" dirty="0"/>
            </a:br>
            <a:r>
              <a:rPr lang="en-GB" altLang="de-DE" sz="1600" dirty="0"/>
              <a:t>Principles and Patterns in Data Scientific Software Engineering</a:t>
            </a:r>
            <a:endParaRPr lang="en-US" dirty="0"/>
          </a:p>
        </p:txBody>
      </p:sp>
      <p:pic>
        <p:nvPicPr>
          <p:cNvPr id="196" name="Picture 7" descr="C:\Users\Franz Király\AppData\Local\Microsoft\Windows\INetCache\IE\3304QQA6\Paquímetro[1].jpg">
            <a:extLst>
              <a:ext uri="{FF2B5EF4-FFF2-40B4-BE49-F238E27FC236}">
                <a16:creationId xmlns:a16="http://schemas.microsoft.com/office/drawing/2014/main" id="{C090BC1F-7FA5-4565-837F-89C33128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4112" y="3102187"/>
            <a:ext cx="2409058" cy="10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96" descr="C:\Users\Franz Király\AppData\Local\Microsoft\Windows\INetCache\IE\3304QQA6\Paquímetro[1].jpg">
            <a:extLst>
              <a:ext uri="{FF2B5EF4-FFF2-40B4-BE49-F238E27FC236}">
                <a16:creationId xmlns:a16="http://schemas.microsoft.com/office/drawing/2014/main" id="{F25D3660-01B7-44C8-9CD2-B94DF652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84" y="3316504"/>
            <a:ext cx="2409058" cy="10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3" descr="C:\Users\Franz Király\AppData\Local\Microsoft\Windows\INetCache\IE\JISU42LZ\2634221103_50f86a6827_o[1].jpg">
            <a:extLst>
              <a:ext uri="{FF2B5EF4-FFF2-40B4-BE49-F238E27FC236}">
                <a16:creationId xmlns:a16="http://schemas.microsoft.com/office/drawing/2014/main" id="{2042E1CF-F774-41B6-8435-4723BB908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6000" contras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81" r="26270" b="68639"/>
          <a:stretch/>
        </p:blipFill>
        <p:spPr bwMode="auto">
          <a:xfrm flipH="1">
            <a:off x="4927643" y="1742766"/>
            <a:ext cx="1724025" cy="11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hteck 9">
            <a:extLst>
              <a:ext uri="{FF2B5EF4-FFF2-40B4-BE49-F238E27FC236}">
                <a16:creationId xmlns:a16="http://schemas.microsoft.com/office/drawing/2014/main" id="{9510F822-67EA-4B43-8302-418E68648EB0}"/>
              </a:ext>
            </a:extLst>
          </p:cNvPr>
          <p:cNvSpPr/>
          <p:nvPr/>
        </p:nvSpPr>
        <p:spPr>
          <a:xfrm>
            <a:off x="4316706" y="2780107"/>
            <a:ext cx="3168352" cy="2520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0" name="Picture 5" descr="C:\Users\Franz Király\AppData\Local\Microsoft\Windows\INetCache\IE\BHTRN6WF\1132717_b16d46fc7c_z[1].jpg">
            <a:extLst>
              <a:ext uri="{FF2B5EF4-FFF2-40B4-BE49-F238E27FC236}">
                <a16:creationId xmlns:a16="http://schemas.microsoft.com/office/drawing/2014/main" id="{65C1BB03-BF0E-41BC-8F62-B8840D7C9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50" r="18511"/>
          <a:stretch/>
        </p:blipFill>
        <p:spPr bwMode="auto">
          <a:xfrm>
            <a:off x="4658998" y="3140147"/>
            <a:ext cx="2483768" cy="19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1" name="Gruppieren 11">
            <a:extLst>
              <a:ext uri="{FF2B5EF4-FFF2-40B4-BE49-F238E27FC236}">
                <a16:creationId xmlns:a16="http://schemas.microsoft.com/office/drawing/2014/main" id="{24988687-4212-4248-92B7-7C785914810C}"/>
              </a:ext>
            </a:extLst>
          </p:cNvPr>
          <p:cNvGrpSpPr/>
          <p:nvPr/>
        </p:nvGrpSpPr>
        <p:grpSpPr>
          <a:xfrm>
            <a:off x="1500273" y="2658021"/>
            <a:ext cx="1495400" cy="1297675"/>
            <a:chOff x="844352" y="2480715"/>
            <a:chExt cx="3305086" cy="2848338"/>
          </a:xfrm>
        </p:grpSpPr>
        <p:grpSp>
          <p:nvGrpSpPr>
            <p:cNvPr id="202" name="Gruppieren 12">
              <a:extLst>
                <a:ext uri="{FF2B5EF4-FFF2-40B4-BE49-F238E27FC236}">
                  <a16:creationId xmlns:a16="http://schemas.microsoft.com/office/drawing/2014/main" id="{3AC4C957-F1FA-4D37-BD8A-5495550E8A4C}"/>
                </a:ext>
              </a:extLst>
            </p:cNvPr>
            <p:cNvGrpSpPr/>
            <p:nvPr/>
          </p:nvGrpSpPr>
          <p:grpSpPr>
            <a:xfrm>
              <a:off x="1453952" y="2603054"/>
              <a:ext cx="2514600" cy="2266526"/>
              <a:chOff x="2971800" y="2667000"/>
              <a:chExt cx="4724400" cy="3505200"/>
            </a:xfrm>
          </p:grpSpPr>
          <p:cxnSp>
            <p:nvCxnSpPr>
              <p:cNvPr id="215" name="Gerade Verbindung mit Pfeil 25">
                <a:extLst>
                  <a:ext uri="{FF2B5EF4-FFF2-40B4-BE49-F238E27FC236}">
                    <a16:creationId xmlns:a16="http://schemas.microsoft.com/office/drawing/2014/main" id="{2CCFBDF6-0937-4759-8D73-172223F68C39}"/>
                  </a:ext>
                </a:extLst>
              </p:cNvPr>
              <p:cNvCxnSpPr/>
              <p:nvPr/>
            </p:nvCxnSpPr>
            <p:spPr bwMode="auto">
              <a:xfrm flipV="1">
                <a:off x="2971800" y="2667000"/>
                <a:ext cx="0" cy="35052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Gerade Verbindung mit Pfeil 26">
                <a:extLst>
                  <a:ext uri="{FF2B5EF4-FFF2-40B4-BE49-F238E27FC236}">
                    <a16:creationId xmlns:a16="http://schemas.microsoft.com/office/drawing/2014/main" id="{F00FEB03-27FC-4384-9FA5-C70B012A6EAE}"/>
                  </a:ext>
                </a:extLst>
              </p:cNvPr>
              <p:cNvCxnSpPr/>
              <p:nvPr/>
            </p:nvCxnSpPr>
            <p:spPr bwMode="auto">
              <a:xfrm>
                <a:off x="2971800" y="6172200"/>
                <a:ext cx="47244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03" name="Picture 2" descr="C:\Users\Franz Király\AppData\Local\Microsoft\Windows\Temporary Internet Files\Content.IE5\34FUWLBE\MC900441293[1].png">
              <a:extLst>
                <a:ext uri="{FF2B5EF4-FFF2-40B4-BE49-F238E27FC236}">
                  <a16:creationId xmlns:a16="http://schemas.microsoft.com/office/drawing/2014/main" id="{CD9BA1C3-1352-4547-BA8D-BB48A4760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352" y="2480715"/>
              <a:ext cx="478897" cy="47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" name="Ellipse 14">
              <a:extLst>
                <a:ext uri="{FF2B5EF4-FFF2-40B4-BE49-F238E27FC236}">
                  <a16:creationId xmlns:a16="http://schemas.microsoft.com/office/drawing/2014/main" id="{6D9D893B-15A6-4502-B9D9-80B93B0141A1}"/>
                </a:ext>
              </a:extLst>
            </p:cNvPr>
            <p:cNvSpPr/>
            <p:nvPr/>
          </p:nvSpPr>
          <p:spPr bwMode="auto">
            <a:xfrm>
              <a:off x="3663752" y="5024253"/>
              <a:ext cx="304800" cy="3048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205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A39ED254-38E7-478A-BC3E-216364496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1360">
              <a:off x="3266016" y="2909371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4BF1128D-C3AC-4B35-AB07-F745C9EB8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638" y="2803255"/>
              <a:ext cx="3048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303E96C4-31F9-4D23-9E06-CF501432C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352" y="2507380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34F9FA2A-C28C-4E45-A047-96D92DE5D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752" y="2507380"/>
              <a:ext cx="4572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2">
              <a:extLst>
                <a:ext uri="{FF2B5EF4-FFF2-40B4-BE49-F238E27FC236}">
                  <a16:creationId xmlns:a16="http://schemas.microsoft.com/office/drawing/2014/main" id="{1D0BA36A-4BA7-4892-B993-64B981D42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5443" y="2494643"/>
              <a:ext cx="620510" cy="464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0" name="Picture 2">
              <a:extLst>
                <a:ext uri="{FF2B5EF4-FFF2-40B4-BE49-F238E27FC236}">
                  <a16:creationId xmlns:a16="http://schemas.microsoft.com/office/drawing/2014/main" id="{2A05BB09-E5AC-46CF-B640-E3970E5F9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212" y="2951770"/>
              <a:ext cx="587533" cy="464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5" descr="C:\Users\Franz Király\AppData\Local\Microsoft\Windows\Temporary Internet Files\Content.IE5\91KKHLNN\MP900438641[1].jpg">
              <a:extLst>
                <a:ext uri="{FF2B5EF4-FFF2-40B4-BE49-F238E27FC236}">
                  <a16:creationId xmlns:a16="http://schemas.microsoft.com/office/drawing/2014/main" id="{7A8D24BE-54CB-4C3F-8E77-D49E1A6C3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821" y="4031378"/>
              <a:ext cx="414661" cy="61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BB95F3E7-F9B1-4758-8861-60838138A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353" y="3960046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C60279D7-B944-4E0A-958B-7E31913B8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601" y="4341046"/>
              <a:ext cx="460452" cy="328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7" descr="C:\Users\Franz Király\AppData\Local\Microsoft\Windows\Temporary Internet Files\Content.IE5\91KKHLNN\MP900439270[1].jpg">
              <a:extLst>
                <a:ext uri="{FF2B5EF4-FFF2-40B4-BE49-F238E27FC236}">
                  <a16:creationId xmlns:a16="http://schemas.microsoft.com/office/drawing/2014/main" id="{954C268B-3B06-41BD-B04A-2DAD48005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193" y="4031378"/>
              <a:ext cx="914403" cy="609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7" name="Inhaltsplatzhalter 2">
            <a:extLst>
              <a:ext uri="{FF2B5EF4-FFF2-40B4-BE49-F238E27FC236}">
                <a16:creationId xmlns:a16="http://schemas.microsoft.com/office/drawing/2014/main" id="{BDC51501-B33A-4A66-86B7-8CB9CA19289A}"/>
              </a:ext>
            </a:extLst>
          </p:cNvPr>
          <p:cNvSpPr txBox="1">
            <a:spLocks/>
          </p:cNvSpPr>
          <p:nvPr/>
        </p:nvSpPr>
        <p:spPr bwMode="auto">
          <a:xfrm>
            <a:off x="1506632" y="4008080"/>
            <a:ext cx="141549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>
                <a:solidFill>
                  <a:srgbClr val="003366"/>
                </a:solidFill>
              </a:rPr>
              <a:t>observations</a:t>
            </a:r>
            <a:endParaRPr lang="de-DE" altLang="de-DE" sz="1600" dirty="0">
              <a:solidFill>
                <a:srgbClr val="003366"/>
              </a:solidFill>
            </a:endParaRPr>
          </a:p>
        </p:txBody>
      </p:sp>
      <p:sp>
        <p:nvSpPr>
          <p:cNvPr id="218" name="Inhaltsplatzhalter 2">
            <a:extLst>
              <a:ext uri="{FF2B5EF4-FFF2-40B4-BE49-F238E27FC236}">
                <a16:creationId xmlns:a16="http://schemas.microsoft.com/office/drawing/2014/main" id="{F04F14AB-075D-4434-AB46-35DC65F19CD5}"/>
              </a:ext>
            </a:extLst>
          </p:cNvPr>
          <p:cNvSpPr txBox="1">
            <a:spLocks/>
          </p:cNvSpPr>
          <p:nvPr/>
        </p:nvSpPr>
        <p:spPr bwMode="auto">
          <a:xfrm>
            <a:off x="1608612" y="4249923"/>
            <a:ext cx="17281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>
                <a:solidFill>
                  <a:srgbClr val="003366"/>
                </a:solidFill>
              </a:rPr>
              <a:t>„</a:t>
            </a:r>
            <a:r>
              <a:rPr lang="de-DE" altLang="de-DE" sz="1600" dirty="0" err="1">
                <a:solidFill>
                  <a:srgbClr val="003366"/>
                </a:solidFill>
              </a:rPr>
              <a:t>training</a:t>
            </a:r>
            <a:r>
              <a:rPr lang="de-DE" altLang="de-DE" sz="1600" dirty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data</a:t>
            </a:r>
            <a:r>
              <a:rPr lang="de-DE" altLang="de-DE" sz="1600" dirty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219" name="Inhaltsplatzhalter 2">
            <a:extLst>
              <a:ext uri="{FF2B5EF4-FFF2-40B4-BE49-F238E27FC236}">
                <a16:creationId xmlns:a16="http://schemas.microsoft.com/office/drawing/2014/main" id="{98F457FD-9934-4021-BC62-3E964153F65B}"/>
              </a:ext>
            </a:extLst>
          </p:cNvPr>
          <p:cNvSpPr txBox="1">
            <a:spLocks/>
          </p:cNvSpPr>
          <p:nvPr/>
        </p:nvSpPr>
        <p:spPr bwMode="auto">
          <a:xfrm>
            <a:off x="8661853" y="5761729"/>
            <a:ext cx="141549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>
                <a:solidFill>
                  <a:srgbClr val="003366"/>
                </a:solidFill>
              </a:rPr>
              <a:t>predictions</a:t>
            </a:r>
            <a:endParaRPr lang="de-DE" altLang="de-DE" sz="1600" dirty="0">
              <a:solidFill>
                <a:srgbClr val="003366"/>
              </a:solidFill>
            </a:endParaRPr>
          </a:p>
        </p:txBody>
      </p:sp>
      <p:pic>
        <p:nvPicPr>
          <p:cNvPr id="220" name="Picture 2" descr="C:\Users\Franz Király\AppData\Local\Microsoft\Windows\INetCache\IE\BHTRN6WF\NewTek-TriCaster-Audio-Mixer[1].jpg">
            <a:extLst>
              <a:ext uri="{FF2B5EF4-FFF2-40B4-BE49-F238E27FC236}">
                <a16:creationId xmlns:a16="http://schemas.microsoft.com/office/drawing/2014/main" id="{31CB8877-466A-4181-A5BD-C10A064D1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720616" y="5498681"/>
            <a:ext cx="1217708" cy="91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Gerade Verbindung mit Pfeil 31">
            <a:extLst>
              <a:ext uri="{FF2B5EF4-FFF2-40B4-BE49-F238E27FC236}">
                <a16:creationId xmlns:a16="http://schemas.microsoft.com/office/drawing/2014/main" id="{1C43B91C-8FC7-46E1-825F-073AD87A8097}"/>
              </a:ext>
            </a:extLst>
          </p:cNvPr>
          <p:cNvCxnSpPr/>
          <p:nvPr/>
        </p:nvCxnSpPr>
        <p:spPr>
          <a:xfrm>
            <a:off x="3131784" y="3487831"/>
            <a:ext cx="1184922" cy="4031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32">
            <a:extLst>
              <a:ext uri="{FF2B5EF4-FFF2-40B4-BE49-F238E27FC236}">
                <a16:creationId xmlns:a16="http://schemas.microsoft.com/office/drawing/2014/main" id="{0B154DCE-30F1-4DC8-BB44-48ED0BAEAF49}"/>
              </a:ext>
            </a:extLst>
          </p:cNvPr>
          <p:cNvSpPr/>
          <p:nvPr/>
        </p:nvSpPr>
        <p:spPr>
          <a:xfrm>
            <a:off x="4604738" y="3316504"/>
            <a:ext cx="1495827" cy="1330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hteck 33">
            <a:extLst>
              <a:ext uri="{FF2B5EF4-FFF2-40B4-BE49-F238E27FC236}">
                <a16:creationId xmlns:a16="http://schemas.microsoft.com/office/drawing/2014/main" id="{E0E98609-D0C1-4218-A13F-AAE27BDC92BB}"/>
              </a:ext>
            </a:extLst>
          </p:cNvPr>
          <p:cNvSpPr/>
          <p:nvPr/>
        </p:nvSpPr>
        <p:spPr>
          <a:xfrm>
            <a:off x="3189357" y="4103127"/>
            <a:ext cx="1305978" cy="545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model fitting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“learning”</a:t>
            </a:r>
          </a:p>
        </p:txBody>
      </p:sp>
      <p:cxnSp>
        <p:nvCxnSpPr>
          <p:cNvPr id="224" name="Gerade Verbindung mit Pfeil 34">
            <a:extLst>
              <a:ext uri="{FF2B5EF4-FFF2-40B4-BE49-F238E27FC236}">
                <a16:creationId xmlns:a16="http://schemas.microsoft.com/office/drawing/2014/main" id="{5889F32E-3A58-4B81-9452-0262508E322A}"/>
              </a:ext>
            </a:extLst>
          </p:cNvPr>
          <p:cNvCxnSpPr/>
          <p:nvPr/>
        </p:nvCxnSpPr>
        <p:spPr>
          <a:xfrm>
            <a:off x="4324101" y="3892958"/>
            <a:ext cx="305650" cy="11128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uppieren 35">
            <a:extLst>
              <a:ext uri="{FF2B5EF4-FFF2-40B4-BE49-F238E27FC236}">
                <a16:creationId xmlns:a16="http://schemas.microsoft.com/office/drawing/2014/main" id="{A7040ADD-1D43-4374-A0BE-DDBA2128015E}"/>
              </a:ext>
            </a:extLst>
          </p:cNvPr>
          <p:cNvGrpSpPr/>
          <p:nvPr/>
        </p:nvGrpSpPr>
        <p:grpSpPr>
          <a:xfrm>
            <a:off x="4767804" y="3457536"/>
            <a:ext cx="1133259" cy="1054600"/>
            <a:chOff x="3803280" y="4129455"/>
            <a:chExt cx="1133259" cy="1054600"/>
          </a:xfrm>
        </p:grpSpPr>
        <p:sp>
          <p:nvSpPr>
            <p:cNvPr id="226" name="Rechteck 36">
              <a:extLst>
                <a:ext uri="{FF2B5EF4-FFF2-40B4-BE49-F238E27FC236}">
                  <a16:creationId xmlns:a16="http://schemas.microsoft.com/office/drawing/2014/main" id="{2CE8CB2A-3EA7-442B-B262-ADB7C9D50A76}"/>
                </a:ext>
              </a:extLst>
            </p:cNvPr>
            <p:cNvSpPr/>
            <p:nvPr/>
          </p:nvSpPr>
          <p:spPr bwMode="auto">
            <a:xfrm>
              <a:off x="3803280" y="4129455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227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3771D153-BA62-4175-A303-8649E7508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816" y="4201092"/>
              <a:ext cx="34350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">
              <a:extLst>
                <a:ext uri="{FF2B5EF4-FFF2-40B4-BE49-F238E27FC236}">
                  <a16:creationId xmlns:a16="http://schemas.microsoft.com/office/drawing/2014/main" id="{5E1A45C3-13CF-421F-A87A-B20F4332E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75288" y="4208522"/>
              <a:ext cx="350261" cy="26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1DA9F99B-D0A7-465B-8E8F-B89C9E099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000" y="4851025"/>
              <a:ext cx="28625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7" descr="C:\Users\Franz Király\AppData\Local\Microsoft\Windows\Temporary Internet Files\Content.IE5\91KKHLNN\MP900439270[1].jpg">
              <a:extLst>
                <a:ext uri="{FF2B5EF4-FFF2-40B4-BE49-F238E27FC236}">
                  <a16:creationId xmlns:a16="http://schemas.microsoft.com/office/drawing/2014/main" id="{5FED8F96-69F8-4F2A-BE22-3DF592584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374" y="4826336"/>
              <a:ext cx="469234" cy="31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" name="Ellipse 41">
              <a:extLst>
                <a:ext uri="{FF2B5EF4-FFF2-40B4-BE49-F238E27FC236}">
                  <a16:creationId xmlns:a16="http://schemas.microsoft.com/office/drawing/2014/main" id="{8CFDD733-B3D2-4DD9-A20F-5A898B7229A0}"/>
                </a:ext>
              </a:extLst>
            </p:cNvPr>
            <p:cNvSpPr/>
            <p:nvPr/>
          </p:nvSpPr>
          <p:spPr>
            <a:xfrm>
              <a:off x="3846104" y="4850811"/>
              <a:ext cx="416575" cy="29971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32" name="Ellipse 42">
              <a:extLst>
                <a:ext uri="{FF2B5EF4-FFF2-40B4-BE49-F238E27FC236}">
                  <a16:creationId xmlns:a16="http://schemas.microsoft.com/office/drawing/2014/main" id="{849B0827-0310-4058-AC61-1EC502D72879}"/>
                </a:ext>
              </a:extLst>
            </p:cNvPr>
            <p:cNvSpPr/>
            <p:nvPr/>
          </p:nvSpPr>
          <p:spPr>
            <a:xfrm>
              <a:off x="3821363" y="4160957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33" name="Ellipse 43">
              <a:extLst>
                <a:ext uri="{FF2B5EF4-FFF2-40B4-BE49-F238E27FC236}">
                  <a16:creationId xmlns:a16="http://schemas.microsoft.com/office/drawing/2014/main" id="{BF81C2A8-8B84-44E7-BD56-16835A97138A}"/>
                </a:ext>
              </a:extLst>
            </p:cNvPr>
            <p:cNvSpPr/>
            <p:nvPr/>
          </p:nvSpPr>
          <p:spPr>
            <a:xfrm>
              <a:off x="4451352" y="4175943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34" name="Ellipse 44">
              <a:extLst>
                <a:ext uri="{FF2B5EF4-FFF2-40B4-BE49-F238E27FC236}">
                  <a16:creationId xmlns:a16="http://schemas.microsoft.com/office/drawing/2014/main" id="{332FA2BE-AD77-4311-92FD-6E2A50522AFF}"/>
                </a:ext>
              </a:extLst>
            </p:cNvPr>
            <p:cNvSpPr/>
            <p:nvPr/>
          </p:nvSpPr>
          <p:spPr>
            <a:xfrm>
              <a:off x="4441624" y="4825182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grpSp>
        <p:nvGrpSpPr>
          <p:cNvPr id="235" name="Gruppieren 45">
            <a:extLst>
              <a:ext uri="{FF2B5EF4-FFF2-40B4-BE49-F238E27FC236}">
                <a16:creationId xmlns:a16="http://schemas.microsoft.com/office/drawing/2014/main" id="{B4E8B428-0632-49AC-A6F5-FC96E8724AFC}"/>
              </a:ext>
            </a:extLst>
          </p:cNvPr>
          <p:cNvGrpSpPr/>
          <p:nvPr/>
        </p:nvGrpSpPr>
        <p:grpSpPr>
          <a:xfrm>
            <a:off x="4771996" y="3468024"/>
            <a:ext cx="1137741" cy="1032608"/>
            <a:chOff x="2971800" y="2667000"/>
            <a:chExt cx="4724400" cy="3505200"/>
          </a:xfrm>
        </p:grpSpPr>
        <p:cxnSp>
          <p:nvCxnSpPr>
            <p:cNvPr id="236" name="Gerade Verbindung mit Pfeil 46">
              <a:extLst>
                <a:ext uri="{FF2B5EF4-FFF2-40B4-BE49-F238E27FC236}">
                  <a16:creationId xmlns:a16="http://schemas.microsoft.com/office/drawing/2014/main" id="{158EBE11-9885-4BD2-BE71-F14148AAAE8A}"/>
                </a:ext>
              </a:extLst>
            </p:cNvPr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Gerade Verbindung mit Pfeil 47">
              <a:extLst>
                <a:ext uri="{FF2B5EF4-FFF2-40B4-BE49-F238E27FC236}">
                  <a16:creationId xmlns:a16="http://schemas.microsoft.com/office/drawing/2014/main" id="{48B484F9-5512-4076-9ABD-DCF0B970C9CF}"/>
                </a:ext>
              </a:extLst>
            </p:cNvPr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8" name="Rechteck 48">
            <a:extLst>
              <a:ext uri="{FF2B5EF4-FFF2-40B4-BE49-F238E27FC236}">
                <a16:creationId xmlns:a16="http://schemas.microsoft.com/office/drawing/2014/main" id="{2054DA4E-0EC4-4C08-8788-EE75CA0D101F}"/>
              </a:ext>
            </a:extLst>
          </p:cNvPr>
          <p:cNvSpPr/>
          <p:nvPr/>
        </p:nvSpPr>
        <p:spPr>
          <a:xfrm>
            <a:off x="4639303" y="4683137"/>
            <a:ext cx="1392457" cy="283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fitted model</a:t>
            </a:r>
          </a:p>
        </p:txBody>
      </p:sp>
      <p:grpSp>
        <p:nvGrpSpPr>
          <p:cNvPr id="239" name="Gruppieren 49">
            <a:extLst>
              <a:ext uri="{FF2B5EF4-FFF2-40B4-BE49-F238E27FC236}">
                <a16:creationId xmlns:a16="http://schemas.microsoft.com/office/drawing/2014/main" id="{23E24158-13D5-43E8-AB3B-8A1DC0585CB7}"/>
              </a:ext>
            </a:extLst>
          </p:cNvPr>
          <p:cNvGrpSpPr/>
          <p:nvPr/>
        </p:nvGrpSpPr>
        <p:grpSpPr>
          <a:xfrm>
            <a:off x="8538355" y="2757836"/>
            <a:ext cx="1178884" cy="1133158"/>
            <a:chOff x="4882952" y="2431180"/>
            <a:chExt cx="3124200" cy="2887054"/>
          </a:xfrm>
        </p:grpSpPr>
        <p:sp>
          <p:nvSpPr>
            <p:cNvPr id="240" name="Ellipse 50">
              <a:extLst>
                <a:ext uri="{FF2B5EF4-FFF2-40B4-BE49-F238E27FC236}">
                  <a16:creationId xmlns:a16="http://schemas.microsoft.com/office/drawing/2014/main" id="{93A5D4C0-4ED8-4993-B868-2C7F4C3CB4EA}"/>
                </a:ext>
              </a:extLst>
            </p:cNvPr>
            <p:cNvSpPr/>
            <p:nvPr/>
          </p:nvSpPr>
          <p:spPr bwMode="auto">
            <a:xfrm>
              <a:off x="5947265" y="2843761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41" name="Ellipse 51">
              <a:extLst>
                <a:ext uri="{FF2B5EF4-FFF2-40B4-BE49-F238E27FC236}">
                  <a16:creationId xmlns:a16="http://schemas.microsoft.com/office/drawing/2014/main" id="{5F0EC977-1366-40AA-A70B-2F6074933BD8}"/>
                </a:ext>
              </a:extLst>
            </p:cNvPr>
            <p:cNvSpPr/>
            <p:nvPr/>
          </p:nvSpPr>
          <p:spPr bwMode="auto">
            <a:xfrm>
              <a:off x="5797352" y="2939527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42" name="Ellipse 52">
              <a:extLst>
                <a:ext uri="{FF2B5EF4-FFF2-40B4-BE49-F238E27FC236}">
                  <a16:creationId xmlns:a16="http://schemas.microsoft.com/office/drawing/2014/main" id="{50195DE7-1B4D-457B-8C7D-B817C07DE5BE}"/>
                </a:ext>
              </a:extLst>
            </p:cNvPr>
            <p:cNvSpPr/>
            <p:nvPr/>
          </p:nvSpPr>
          <p:spPr bwMode="auto">
            <a:xfrm>
              <a:off x="7361428" y="2696929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43" name="Ellipse 53">
              <a:extLst>
                <a:ext uri="{FF2B5EF4-FFF2-40B4-BE49-F238E27FC236}">
                  <a16:creationId xmlns:a16="http://schemas.microsoft.com/office/drawing/2014/main" id="{41294511-9D9F-48BD-893D-DF1E29F20065}"/>
                </a:ext>
              </a:extLst>
            </p:cNvPr>
            <p:cNvSpPr/>
            <p:nvPr/>
          </p:nvSpPr>
          <p:spPr bwMode="auto">
            <a:xfrm>
              <a:off x="7477647" y="2872655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44" name="Ellipse 54">
              <a:extLst>
                <a:ext uri="{FF2B5EF4-FFF2-40B4-BE49-F238E27FC236}">
                  <a16:creationId xmlns:a16="http://schemas.microsoft.com/office/drawing/2014/main" id="{66FF0E3E-2599-4D16-B50D-EFB5687BA3D8}"/>
                </a:ext>
              </a:extLst>
            </p:cNvPr>
            <p:cNvSpPr/>
            <p:nvPr/>
          </p:nvSpPr>
          <p:spPr bwMode="auto">
            <a:xfrm>
              <a:off x="7596686" y="275797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45" name="Ellipse 55">
              <a:extLst>
                <a:ext uri="{FF2B5EF4-FFF2-40B4-BE49-F238E27FC236}">
                  <a16:creationId xmlns:a16="http://schemas.microsoft.com/office/drawing/2014/main" id="{FB29F7D1-C636-4EAE-9A60-98C827B5F096}"/>
                </a:ext>
              </a:extLst>
            </p:cNvPr>
            <p:cNvSpPr/>
            <p:nvPr/>
          </p:nvSpPr>
          <p:spPr bwMode="auto">
            <a:xfrm>
              <a:off x="5797352" y="2709130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grpSp>
          <p:nvGrpSpPr>
            <p:cNvPr id="246" name="Gruppieren 56">
              <a:extLst>
                <a:ext uri="{FF2B5EF4-FFF2-40B4-BE49-F238E27FC236}">
                  <a16:creationId xmlns:a16="http://schemas.microsoft.com/office/drawing/2014/main" id="{D2D1EC3A-26A9-4C9D-8438-B1889ACDABEB}"/>
                </a:ext>
              </a:extLst>
            </p:cNvPr>
            <p:cNvGrpSpPr/>
            <p:nvPr/>
          </p:nvGrpSpPr>
          <p:grpSpPr>
            <a:xfrm>
              <a:off x="5492552" y="2603054"/>
              <a:ext cx="2514600" cy="2266526"/>
              <a:chOff x="2971800" y="2667000"/>
              <a:chExt cx="4724400" cy="3505200"/>
            </a:xfrm>
          </p:grpSpPr>
          <p:cxnSp>
            <p:nvCxnSpPr>
              <p:cNvPr id="254" name="Gerade Verbindung mit Pfeil 64">
                <a:extLst>
                  <a:ext uri="{FF2B5EF4-FFF2-40B4-BE49-F238E27FC236}">
                    <a16:creationId xmlns:a16="http://schemas.microsoft.com/office/drawing/2014/main" id="{74E22FF0-7370-452A-B12C-4DD836BD9F3E}"/>
                  </a:ext>
                </a:extLst>
              </p:cNvPr>
              <p:cNvCxnSpPr/>
              <p:nvPr/>
            </p:nvCxnSpPr>
            <p:spPr bwMode="auto">
              <a:xfrm flipV="1">
                <a:off x="2971800" y="2667000"/>
                <a:ext cx="0" cy="35052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Gerade Verbindung mit Pfeil 65">
                <a:extLst>
                  <a:ext uri="{FF2B5EF4-FFF2-40B4-BE49-F238E27FC236}">
                    <a16:creationId xmlns:a16="http://schemas.microsoft.com/office/drawing/2014/main" id="{8D6069C6-69F8-4AE5-859C-32180DF8DDD7}"/>
                  </a:ext>
                </a:extLst>
              </p:cNvPr>
              <p:cNvCxnSpPr/>
              <p:nvPr/>
            </p:nvCxnSpPr>
            <p:spPr bwMode="auto">
              <a:xfrm>
                <a:off x="2971800" y="6172200"/>
                <a:ext cx="47244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7" name="Ellipse 57">
              <a:extLst>
                <a:ext uri="{FF2B5EF4-FFF2-40B4-BE49-F238E27FC236}">
                  <a16:creationId xmlns:a16="http://schemas.microsoft.com/office/drawing/2014/main" id="{B5FCE938-244F-4F81-BD7F-9A383E22EC94}"/>
                </a:ext>
              </a:extLst>
            </p:cNvPr>
            <p:cNvSpPr/>
            <p:nvPr/>
          </p:nvSpPr>
          <p:spPr bwMode="auto">
            <a:xfrm>
              <a:off x="7702352" y="5013434"/>
              <a:ext cx="304800" cy="3048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248" name="Picture 2" descr="C:\Users\Franz Király\AppData\Local\Microsoft\Windows\Temporary Internet Files\Content.IE5\34FUWLBE\MC900441293[1].png">
              <a:extLst>
                <a:ext uri="{FF2B5EF4-FFF2-40B4-BE49-F238E27FC236}">
                  <a16:creationId xmlns:a16="http://schemas.microsoft.com/office/drawing/2014/main" id="{A02EEEEB-445D-46E6-B0BB-5D1C0A7F0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952" y="2431180"/>
              <a:ext cx="478897" cy="47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Ellipse 59">
              <a:extLst>
                <a:ext uri="{FF2B5EF4-FFF2-40B4-BE49-F238E27FC236}">
                  <a16:creationId xmlns:a16="http://schemas.microsoft.com/office/drawing/2014/main" id="{FD882333-8251-46DD-B9FE-25D7919845FA}"/>
                </a:ext>
              </a:extLst>
            </p:cNvPr>
            <p:cNvSpPr/>
            <p:nvPr/>
          </p:nvSpPr>
          <p:spPr bwMode="auto">
            <a:xfrm>
              <a:off x="7623665" y="4242211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0" name="Ellipse 60">
              <a:extLst>
                <a:ext uri="{FF2B5EF4-FFF2-40B4-BE49-F238E27FC236}">
                  <a16:creationId xmlns:a16="http://schemas.microsoft.com/office/drawing/2014/main" id="{FA7823E7-A2C2-4088-BDB8-ED00FD0FD2C0}"/>
                </a:ext>
              </a:extLst>
            </p:cNvPr>
            <p:cNvSpPr/>
            <p:nvPr/>
          </p:nvSpPr>
          <p:spPr bwMode="auto">
            <a:xfrm>
              <a:off x="7453713" y="434104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1" name="Ellipse 61">
              <a:extLst>
                <a:ext uri="{FF2B5EF4-FFF2-40B4-BE49-F238E27FC236}">
                  <a16:creationId xmlns:a16="http://schemas.microsoft.com/office/drawing/2014/main" id="{A9D54473-776B-4823-8BE9-E73872A68252}"/>
                </a:ext>
              </a:extLst>
            </p:cNvPr>
            <p:cNvSpPr/>
            <p:nvPr/>
          </p:nvSpPr>
          <p:spPr bwMode="auto">
            <a:xfrm>
              <a:off x="7423803" y="415642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2" name="Ellipse 62">
              <a:extLst>
                <a:ext uri="{FF2B5EF4-FFF2-40B4-BE49-F238E27FC236}">
                  <a16:creationId xmlns:a16="http://schemas.microsoft.com/office/drawing/2014/main" id="{83010C55-FDF3-4EE5-B20B-0064FA34D7C5}"/>
                </a:ext>
              </a:extLst>
            </p:cNvPr>
            <p:cNvSpPr/>
            <p:nvPr/>
          </p:nvSpPr>
          <p:spPr bwMode="auto">
            <a:xfrm>
              <a:off x="5873552" y="4211134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3" name="Ellipse 63">
              <a:extLst>
                <a:ext uri="{FF2B5EF4-FFF2-40B4-BE49-F238E27FC236}">
                  <a16:creationId xmlns:a16="http://schemas.microsoft.com/office/drawing/2014/main" id="{5CC4E8FB-51A5-4A2A-98FD-41919EEDB09D}"/>
                </a:ext>
              </a:extLst>
            </p:cNvPr>
            <p:cNvSpPr/>
            <p:nvPr/>
          </p:nvSpPr>
          <p:spPr bwMode="auto">
            <a:xfrm>
              <a:off x="6587684" y="3574180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</p:grpSp>
      <p:cxnSp>
        <p:nvCxnSpPr>
          <p:cNvPr id="256" name="Gerade Verbindung 21">
            <a:extLst>
              <a:ext uri="{FF2B5EF4-FFF2-40B4-BE49-F238E27FC236}">
                <a16:creationId xmlns:a16="http://schemas.microsoft.com/office/drawing/2014/main" id="{71E241BC-F97A-465A-8836-3066BA6A4F41}"/>
              </a:ext>
            </a:extLst>
          </p:cNvPr>
          <p:cNvCxnSpPr/>
          <p:nvPr/>
        </p:nvCxnSpPr>
        <p:spPr>
          <a:xfrm flipH="1">
            <a:off x="3236586" y="2276051"/>
            <a:ext cx="1622808" cy="43770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hteck 67">
            <a:extLst>
              <a:ext uri="{FF2B5EF4-FFF2-40B4-BE49-F238E27FC236}">
                <a16:creationId xmlns:a16="http://schemas.microsoft.com/office/drawing/2014/main" id="{A4E52F8B-2D87-47DB-BE18-4E27EF7D323B}"/>
              </a:ext>
            </a:extLst>
          </p:cNvPr>
          <p:cNvSpPr/>
          <p:nvPr/>
        </p:nvSpPr>
        <p:spPr>
          <a:xfrm>
            <a:off x="6566702" y="3815424"/>
            <a:ext cx="1152128" cy="545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58" name="Inhaltsplatzhalter 2">
            <a:extLst>
              <a:ext uri="{FF2B5EF4-FFF2-40B4-BE49-F238E27FC236}">
                <a16:creationId xmlns:a16="http://schemas.microsoft.com/office/drawing/2014/main" id="{F7277759-8B9A-471F-A59E-E3480A5DAB81}"/>
              </a:ext>
            </a:extLst>
          </p:cNvPr>
          <p:cNvSpPr txBox="1">
            <a:spLocks/>
          </p:cNvSpPr>
          <p:nvPr/>
        </p:nvSpPr>
        <p:spPr bwMode="auto">
          <a:xfrm>
            <a:off x="8716044" y="2276051"/>
            <a:ext cx="116818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>
                <a:solidFill>
                  <a:srgbClr val="003366"/>
                </a:solidFill>
              </a:rPr>
              <a:t>new</a:t>
            </a:r>
            <a:r>
              <a:rPr lang="de-DE" altLang="de-DE" sz="1600" dirty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data</a:t>
            </a:r>
            <a:endParaRPr lang="de-DE" altLang="de-DE" sz="1600" dirty="0">
              <a:solidFill>
                <a:srgbClr val="003366"/>
              </a:solidFill>
            </a:endParaRPr>
          </a:p>
        </p:txBody>
      </p:sp>
      <p:cxnSp>
        <p:nvCxnSpPr>
          <p:cNvPr id="259" name="Gerade Verbindung mit Pfeil 69">
            <a:extLst>
              <a:ext uri="{FF2B5EF4-FFF2-40B4-BE49-F238E27FC236}">
                <a16:creationId xmlns:a16="http://schemas.microsoft.com/office/drawing/2014/main" id="{5208341B-3684-4D38-A3AF-0D4B24F199B5}"/>
              </a:ext>
            </a:extLst>
          </p:cNvPr>
          <p:cNvCxnSpPr/>
          <p:nvPr/>
        </p:nvCxnSpPr>
        <p:spPr>
          <a:xfrm flipH="1">
            <a:off x="7557066" y="3250719"/>
            <a:ext cx="1117884" cy="3754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70">
            <a:extLst>
              <a:ext uri="{FF2B5EF4-FFF2-40B4-BE49-F238E27FC236}">
                <a16:creationId xmlns:a16="http://schemas.microsoft.com/office/drawing/2014/main" id="{F4BE9A6C-3E4C-4C3E-AA19-1247B7BEB18E}"/>
              </a:ext>
            </a:extLst>
          </p:cNvPr>
          <p:cNvCxnSpPr/>
          <p:nvPr/>
        </p:nvCxnSpPr>
        <p:spPr>
          <a:xfrm>
            <a:off x="8116008" y="4646736"/>
            <a:ext cx="305650" cy="11128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16" descr="C:\Users\Franz Király\AppData\Local\Microsoft\Windows\INetCache\IE\QGJCY66L\crystalball[1].jpg">
            <a:extLst>
              <a:ext uri="{FF2B5EF4-FFF2-40B4-BE49-F238E27FC236}">
                <a16:creationId xmlns:a16="http://schemas.microsoft.com/office/drawing/2014/main" id="{D63C28E3-269A-4F49-84CB-1E91841A8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" b="18948"/>
          <a:stretch/>
        </p:blipFill>
        <p:spPr bwMode="auto">
          <a:xfrm>
            <a:off x="6493340" y="3156715"/>
            <a:ext cx="951632" cy="6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Pfeil nach rechts 24">
            <a:extLst>
              <a:ext uri="{FF2B5EF4-FFF2-40B4-BE49-F238E27FC236}">
                <a16:creationId xmlns:a16="http://schemas.microsoft.com/office/drawing/2014/main" id="{66BE634B-0FB1-46BC-BD96-DA24FBB44F25}"/>
              </a:ext>
            </a:extLst>
          </p:cNvPr>
          <p:cNvSpPr/>
          <p:nvPr/>
        </p:nvSpPr>
        <p:spPr>
          <a:xfrm>
            <a:off x="6148044" y="3831177"/>
            <a:ext cx="398120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3" name="Picture 17" descr="C:\Users\Franz Király\AppData\Local\Microsoft\Windows\INetCache\IE\BHTRN6WF\1413474840_Matrix-Wallpapers[1].jpg">
            <a:extLst>
              <a:ext uri="{FF2B5EF4-FFF2-40B4-BE49-F238E27FC236}">
                <a16:creationId xmlns:a16="http://schemas.microsoft.com/office/drawing/2014/main" id="{9644EF89-043C-4E9D-B1CD-304DAC52B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8" b="58522"/>
          <a:stretch/>
        </p:blipFill>
        <p:spPr bwMode="auto">
          <a:xfrm>
            <a:off x="6601718" y="4511886"/>
            <a:ext cx="1082095" cy="710145"/>
          </a:xfrm>
          <a:prstGeom prst="rect">
            <a:avLst/>
          </a:prstGeom>
          <a:noFill/>
          <a:ln w="508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4" name="Gruppieren 74">
            <a:extLst>
              <a:ext uri="{FF2B5EF4-FFF2-40B4-BE49-F238E27FC236}">
                <a16:creationId xmlns:a16="http://schemas.microsoft.com/office/drawing/2014/main" id="{CCB50F0B-DBB3-487B-B786-9B3427F64607}"/>
              </a:ext>
            </a:extLst>
          </p:cNvPr>
          <p:cNvGrpSpPr/>
          <p:nvPr/>
        </p:nvGrpSpPr>
        <p:grpSpPr>
          <a:xfrm>
            <a:off x="8633770" y="4598767"/>
            <a:ext cx="1078368" cy="1006222"/>
            <a:chOff x="7229756" y="4067344"/>
            <a:chExt cx="1078368" cy="1006222"/>
          </a:xfrm>
        </p:grpSpPr>
        <p:pic>
          <p:nvPicPr>
            <p:cNvPr id="265" name="Picture 2">
              <a:extLst>
                <a:ext uri="{FF2B5EF4-FFF2-40B4-BE49-F238E27FC236}">
                  <a16:creationId xmlns:a16="http://schemas.microsoft.com/office/drawing/2014/main" id="{1EBDA910-A18E-46A1-8F8C-30CBC2959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75208" y="4067344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6" name="Picture 2">
              <a:extLst>
                <a:ext uri="{FF2B5EF4-FFF2-40B4-BE49-F238E27FC236}">
                  <a16:creationId xmlns:a16="http://schemas.microsoft.com/office/drawing/2014/main" id="{7972BC30-9275-42A4-8711-180BC3C73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9224" y="4162720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" name="Picture 2">
              <a:extLst>
                <a:ext uri="{FF2B5EF4-FFF2-40B4-BE49-F238E27FC236}">
                  <a16:creationId xmlns:a16="http://schemas.microsoft.com/office/drawing/2014/main" id="{81E918FB-0BE2-4EAF-842A-ACB93C395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9756" y="4229472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8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15D9F396-44A0-48EB-937B-316EE08B8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061" y="4097563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6F852218-8875-44E9-8F25-C81C25C24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691" y="4139352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0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55FE17AB-D997-4F0F-AD1C-0124A4925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8656" y="4220779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4AD1E1FA-82B5-464D-AD02-47821EBF0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88" y="4749560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BB290DCF-09AA-4320-9E90-1EBE0E90C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6542" y="4822410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AD143D66-3BFC-4BE9-A73B-8AEA435C7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002" y="4911984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7" descr="C:\Users\Franz Király\AppData\Local\Microsoft\Windows\Temporary Internet Files\Content.IE5\91KKHLNN\MP900439270[1].jpg">
              <a:extLst>
                <a:ext uri="{FF2B5EF4-FFF2-40B4-BE49-F238E27FC236}">
                  <a16:creationId xmlns:a16="http://schemas.microsoft.com/office/drawing/2014/main" id="{5B38DB70-387A-412A-916A-064939F32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724" y="4767968"/>
              <a:ext cx="387796" cy="25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Inhaltsplatzhalter 2">
              <a:extLst>
                <a:ext uri="{FF2B5EF4-FFF2-40B4-BE49-F238E27FC236}">
                  <a16:creationId xmlns:a16="http://schemas.microsoft.com/office/drawing/2014/main" id="{6A109CD2-67D3-4F5C-9C7B-D1726BAED7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76880" y="4475657"/>
              <a:ext cx="335725" cy="25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Clr>
                  <a:srgbClr val="000000"/>
                </a:buClr>
                <a:buFont typeface="Wingdings" pitchFamily="2" charset="2"/>
                <a:buNone/>
              </a:pPr>
              <a:r>
                <a:rPr lang="de-DE" sz="1050" dirty="0">
                  <a:solidFill>
                    <a:srgbClr val="000000"/>
                  </a:solidFill>
                </a:rPr>
                <a:t>??</a:t>
              </a:r>
              <a:endParaRPr lang="de-DE" sz="10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76" name="Gerade Verbindung mit Pfeil 86">
            <a:extLst>
              <a:ext uri="{FF2B5EF4-FFF2-40B4-BE49-F238E27FC236}">
                <a16:creationId xmlns:a16="http://schemas.microsoft.com/office/drawing/2014/main" id="{B78AC166-E114-4C84-8881-0937DC9A4645}"/>
              </a:ext>
            </a:extLst>
          </p:cNvPr>
          <p:cNvCxnSpPr/>
          <p:nvPr/>
        </p:nvCxnSpPr>
        <p:spPr>
          <a:xfrm>
            <a:off x="7794175" y="4914584"/>
            <a:ext cx="698995" cy="2611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uppieren 87">
            <a:extLst>
              <a:ext uri="{FF2B5EF4-FFF2-40B4-BE49-F238E27FC236}">
                <a16:creationId xmlns:a16="http://schemas.microsoft.com/office/drawing/2014/main" id="{889392EC-D4CB-45BD-89A9-AF09DCB16E50}"/>
              </a:ext>
            </a:extLst>
          </p:cNvPr>
          <p:cNvGrpSpPr/>
          <p:nvPr/>
        </p:nvGrpSpPr>
        <p:grpSpPr>
          <a:xfrm>
            <a:off x="8578771" y="4588972"/>
            <a:ext cx="1195776" cy="1074536"/>
            <a:chOff x="2971800" y="2667000"/>
            <a:chExt cx="4724400" cy="3505200"/>
          </a:xfrm>
        </p:grpSpPr>
        <p:cxnSp>
          <p:nvCxnSpPr>
            <p:cNvPr id="278" name="Gerade Verbindung mit Pfeil 88">
              <a:extLst>
                <a:ext uri="{FF2B5EF4-FFF2-40B4-BE49-F238E27FC236}">
                  <a16:creationId xmlns:a16="http://schemas.microsoft.com/office/drawing/2014/main" id="{C7A30B3D-2352-4273-9F83-39121F6E2125}"/>
                </a:ext>
              </a:extLst>
            </p:cNvPr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9" name="Gerade Verbindung mit Pfeil 89">
              <a:extLst>
                <a:ext uri="{FF2B5EF4-FFF2-40B4-BE49-F238E27FC236}">
                  <a16:creationId xmlns:a16="http://schemas.microsoft.com/office/drawing/2014/main" id="{4414CFD5-60E9-4944-81F6-5A6CAE34F227}"/>
                </a:ext>
              </a:extLst>
            </p:cNvPr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0" name="Freihandform 29">
            <a:extLst>
              <a:ext uri="{FF2B5EF4-FFF2-40B4-BE49-F238E27FC236}">
                <a16:creationId xmlns:a16="http://schemas.microsoft.com/office/drawing/2014/main" id="{B7F8C653-A21F-43A2-B753-396DE2A4F63A}"/>
              </a:ext>
            </a:extLst>
          </p:cNvPr>
          <p:cNvSpPr/>
          <p:nvPr/>
        </p:nvSpPr>
        <p:spPr>
          <a:xfrm>
            <a:off x="3596626" y="4681609"/>
            <a:ext cx="792088" cy="1182383"/>
          </a:xfrm>
          <a:custGeom>
            <a:avLst/>
            <a:gdLst>
              <a:gd name="connsiteX0" fmla="*/ 1455770 w 1455770"/>
              <a:gd name="connsiteY0" fmla="*/ 1333500 h 1333500"/>
              <a:gd name="connsiteX1" fmla="*/ 160370 w 1455770"/>
              <a:gd name="connsiteY1" fmla="*/ 1095375 h 1333500"/>
              <a:gd name="connsiteX2" fmla="*/ 65120 w 1455770"/>
              <a:gd name="connsiteY2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770" h="1333500">
                <a:moveTo>
                  <a:pt x="1455770" y="1333500"/>
                </a:moveTo>
                <a:cubicBezTo>
                  <a:pt x="923957" y="1325562"/>
                  <a:pt x="392145" y="1317625"/>
                  <a:pt x="160370" y="1095375"/>
                </a:cubicBezTo>
                <a:cubicBezTo>
                  <a:pt x="-71405" y="873125"/>
                  <a:pt x="-3143" y="436562"/>
                  <a:pt x="6512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Freihandform 30">
            <a:extLst>
              <a:ext uri="{FF2B5EF4-FFF2-40B4-BE49-F238E27FC236}">
                <a16:creationId xmlns:a16="http://schemas.microsoft.com/office/drawing/2014/main" id="{E0B4F127-D256-4BCC-A817-622D36E0E25F}"/>
              </a:ext>
            </a:extLst>
          </p:cNvPr>
          <p:cNvSpPr/>
          <p:nvPr/>
        </p:nvSpPr>
        <p:spPr>
          <a:xfrm>
            <a:off x="6973350" y="5363614"/>
            <a:ext cx="458677" cy="874044"/>
          </a:xfrm>
          <a:custGeom>
            <a:avLst/>
            <a:gdLst>
              <a:gd name="connsiteX0" fmla="*/ 0 w 917354"/>
              <a:gd name="connsiteY0" fmla="*/ 790575 h 874044"/>
              <a:gd name="connsiteX1" fmla="*/ 809625 w 917354"/>
              <a:gd name="connsiteY1" fmla="*/ 800100 h 874044"/>
              <a:gd name="connsiteX2" fmla="*/ 885825 w 917354"/>
              <a:gd name="connsiteY2" fmla="*/ 0 h 87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7354" h="874044">
                <a:moveTo>
                  <a:pt x="0" y="790575"/>
                </a:moveTo>
                <a:cubicBezTo>
                  <a:pt x="330994" y="861218"/>
                  <a:pt x="661988" y="931862"/>
                  <a:pt x="809625" y="800100"/>
                </a:cubicBezTo>
                <a:cubicBezTo>
                  <a:pt x="957262" y="668338"/>
                  <a:pt x="921543" y="334169"/>
                  <a:pt x="885825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Freihandform 31">
            <a:extLst>
              <a:ext uri="{FF2B5EF4-FFF2-40B4-BE49-F238E27FC236}">
                <a16:creationId xmlns:a16="http://schemas.microsoft.com/office/drawing/2014/main" id="{5B3F253C-AEA0-4F4E-9BF4-F90D51A4B590}"/>
              </a:ext>
            </a:extLst>
          </p:cNvPr>
          <p:cNvSpPr/>
          <p:nvPr/>
        </p:nvSpPr>
        <p:spPr>
          <a:xfrm>
            <a:off x="5836057" y="4375747"/>
            <a:ext cx="511047" cy="1104815"/>
          </a:xfrm>
          <a:custGeom>
            <a:avLst/>
            <a:gdLst>
              <a:gd name="connsiteX0" fmla="*/ 0 w 514350"/>
              <a:gd name="connsiteY0" fmla="*/ 952500 h 952500"/>
              <a:gd name="connsiteX1" fmla="*/ 409575 w 514350"/>
              <a:gd name="connsiteY1" fmla="*/ 676275 h 952500"/>
              <a:gd name="connsiteX2" fmla="*/ 514350 w 5143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952500">
                <a:moveTo>
                  <a:pt x="0" y="952500"/>
                </a:moveTo>
                <a:cubicBezTo>
                  <a:pt x="161925" y="893762"/>
                  <a:pt x="323850" y="835025"/>
                  <a:pt x="409575" y="676275"/>
                </a:cubicBezTo>
                <a:cubicBezTo>
                  <a:pt x="495300" y="517525"/>
                  <a:pt x="504825" y="258762"/>
                  <a:pt x="514350" y="0"/>
                </a:cubicBezTo>
              </a:path>
            </a:pathLst>
          </a:custGeom>
          <a:noFill/>
          <a:ln w="53975">
            <a:solidFill>
              <a:srgbClr val="FF0000"/>
            </a:solidFill>
            <a:prstDash val="sys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3" name="Picture 2" descr="C:\Users\Franz Király\AppData\Local\Microsoft\Windows\INetCache\IE\BHTRN6WF\NewTek-TriCaster-Audio-Mixer[1].jpg">
            <a:extLst>
              <a:ext uri="{FF2B5EF4-FFF2-40B4-BE49-F238E27FC236}">
                <a16:creationId xmlns:a16="http://schemas.microsoft.com/office/drawing/2014/main" id="{682735A7-F5DB-47BF-B906-427D1EC32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 r="1743" b="48311"/>
          <a:stretch/>
        </p:blipFill>
        <p:spPr bwMode="auto">
          <a:xfrm>
            <a:off x="4458847" y="5498806"/>
            <a:ext cx="1262557" cy="91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Inhaltsplatzhalter 2">
            <a:extLst>
              <a:ext uri="{FF2B5EF4-FFF2-40B4-BE49-F238E27FC236}">
                <a16:creationId xmlns:a16="http://schemas.microsoft.com/office/drawing/2014/main" id="{ADC1C1C9-CA73-4075-AD53-AA6C3F661298}"/>
              </a:ext>
            </a:extLst>
          </p:cNvPr>
          <p:cNvSpPr txBox="1">
            <a:spLocks/>
          </p:cNvSpPr>
          <p:nvPr/>
        </p:nvSpPr>
        <p:spPr bwMode="auto">
          <a:xfrm>
            <a:off x="4270576" y="6392549"/>
            <a:ext cx="2847526" cy="3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600" err="1"/>
              <a:t>model</a:t>
            </a:r>
            <a:r>
              <a:rPr lang="de-DE" altLang="de-DE" sz="1600"/>
              <a:t> hyper-parameters</a:t>
            </a:r>
            <a:endParaRPr lang="de-DE" altLang="de-DE" sz="1600" dirty="0"/>
          </a:p>
        </p:txBody>
      </p:sp>
      <p:cxnSp>
        <p:nvCxnSpPr>
          <p:cNvPr id="285" name="Gerade Verbindung mit Pfeil 96">
            <a:extLst>
              <a:ext uri="{FF2B5EF4-FFF2-40B4-BE49-F238E27FC236}">
                <a16:creationId xmlns:a16="http://schemas.microsoft.com/office/drawing/2014/main" id="{DF060593-4D7A-45C6-9927-73679183E46E}"/>
              </a:ext>
            </a:extLst>
          </p:cNvPr>
          <p:cNvCxnSpPr/>
          <p:nvPr/>
        </p:nvCxnSpPr>
        <p:spPr>
          <a:xfrm flipH="1">
            <a:off x="7306747" y="3625708"/>
            <a:ext cx="187946" cy="15470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97">
            <a:extLst>
              <a:ext uri="{FF2B5EF4-FFF2-40B4-BE49-F238E27FC236}">
                <a16:creationId xmlns:a16="http://schemas.microsoft.com/office/drawing/2014/main" id="{E6522339-5B2C-49B9-93C0-5487F7AF6715}"/>
              </a:ext>
            </a:extLst>
          </p:cNvPr>
          <p:cNvCxnSpPr>
            <a:endCxn id="263" idx="3"/>
          </p:cNvCxnSpPr>
          <p:nvPr/>
        </p:nvCxnSpPr>
        <p:spPr>
          <a:xfrm>
            <a:off x="7242122" y="4415878"/>
            <a:ext cx="441691" cy="45108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itle 101">
            <a:extLst>
              <a:ext uri="{FF2B5EF4-FFF2-40B4-BE49-F238E27FC236}">
                <a16:creationId xmlns:a16="http://schemas.microsoft.com/office/drawing/2014/main" id="{ABE0E437-D65B-435A-9670-0F33DC3B4E82}"/>
              </a:ext>
            </a:extLst>
          </p:cNvPr>
          <p:cNvSpPr txBox="1">
            <a:spLocks/>
          </p:cNvSpPr>
          <p:nvPr/>
        </p:nvSpPr>
        <p:spPr>
          <a:xfrm>
            <a:off x="1432445" y="1377635"/>
            <a:ext cx="6545340" cy="342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/>
              <a:t>Supervised estimator conceptual model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933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  <p:bldP spid="222" grpId="0" animBg="1"/>
      <p:bldP spid="223" grpId="0" animBg="1"/>
      <p:bldP spid="238" grpId="0" animBg="1"/>
      <p:bldP spid="257" grpId="0" animBg="1"/>
      <p:bldP spid="258" grpId="0"/>
      <p:bldP spid="262" grpId="0" animBg="1"/>
      <p:bldP spid="280" grpId="0" animBg="1"/>
      <p:bldP spid="281" grpId="0" animBg="1"/>
      <p:bldP spid="282" grpId="0" animBg="1"/>
      <p:bldP spid="2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63874-C9B6-64D8-F14E-30C341CE02B5}"/>
              </a:ext>
            </a:extLst>
          </p:cNvPr>
          <p:cNvSpPr/>
          <p:nvPr/>
        </p:nvSpPr>
        <p:spPr>
          <a:xfrm>
            <a:off x="365634" y="955208"/>
            <a:ext cx="11524815" cy="5824765"/>
          </a:xfrm>
          <a:prstGeom prst="rect">
            <a:avLst/>
          </a:prstGeom>
          <a:solidFill>
            <a:srgbClr val="FEFE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de-DE" sz="2000" dirty="0"/>
              <a:t>LTCC Courses 2021 </a:t>
            </a:r>
            <a:br>
              <a:rPr lang="en-GB" altLang="de-DE" sz="2000" dirty="0"/>
            </a:br>
            <a:r>
              <a:rPr lang="en-GB" altLang="de-DE" sz="1600" dirty="0"/>
              <a:t>Principles and Patterns in Data Scientific Software Engineering</a:t>
            </a:r>
            <a:endParaRPr lang="en-US" dirty="0"/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65EE87D3-84C5-45FB-8940-A687AE12D9FC}"/>
              </a:ext>
            </a:extLst>
          </p:cNvPr>
          <p:cNvSpPr txBox="1">
            <a:spLocks/>
          </p:cNvSpPr>
          <p:nvPr/>
        </p:nvSpPr>
        <p:spPr>
          <a:xfrm>
            <a:off x="508000" y="1065471"/>
            <a:ext cx="11171238" cy="351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/>
              <a:t>sklearn’s unified estimator interface</a:t>
            </a:r>
            <a:endParaRPr lang="en-GB" sz="2400" b="1" dirty="0"/>
          </a:p>
        </p:txBody>
      </p:sp>
      <p:sp>
        <p:nvSpPr>
          <p:cNvPr id="4" name="Content Placeholder 7 2 1">
            <a:extLst>
              <a:ext uri="{FF2B5EF4-FFF2-40B4-BE49-F238E27FC236}">
                <a16:creationId xmlns:a16="http://schemas.microsoft.com/office/drawing/2014/main" id="{906832BF-FE0B-4B7E-8D98-4CFA320FEA3F}"/>
              </a:ext>
            </a:extLst>
          </p:cNvPr>
          <p:cNvSpPr txBox="1">
            <a:spLocks/>
          </p:cNvSpPr>
          <p:nvPr/>
        </p:nvSpPr>
        <p:spPr bwMode="auto">
          <a:xfrm>
            <a:off x="601338" y="1535657"/>
            <a:ext cx="9692589" cy="303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de-DE" altLang="de-DE" sz="2000" dirty="0">
                <a:solidFill>
                  <a:schemeClr val="accent2"/>
                </a:solidFill>
                <a:sym typeface="Helvetica Neue"/>
              </a:rPr>
              <a:t>Constructing a supervised classifier – „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estimator</a:t>
            </a:r>
            <a:r>
              <a:rPr lang="de-DE" altLang="de-DE" sz="2000" dirty="0">
                <a:solidFill>
                  <a:schemeClr val="accent2"/>
                </a:solidFill>
                <a:sym typeface="Helvetica Neue"/>
              </a:rPr>
              <a:t>“ object </a:t>
            </a:r>
          </a:p>
        </p:txBody>
      </p:sp>
      <p:sp>
        <p:nvSpPr>
          <p:cNvPr id="5" name="Content Placeholder 7 2 1">
            <a:extLst>
              <a:ext uri="{FF2B5EF4-FFF2-40B4-BE49-F238E27FC236}">
                <a16:creationId xmlns:a16="http://schemas.microsoft.com/office/drawing/2014/main" id="{D0913ED4-3259-4A51-A401-ED87AB891340}"/>
              </a:ext>
            </a:extLst>
          </p:cNvPr>
          <p:cNvSpPr txBox="1">
            <a:spLocks/>
          </p:cNvSpPr>
          <p:nvPr/>
        </p:nvSpPr>
        <p:spPr bwMode="auto">
          <a:xfrm>
            <a:off x="601338" y="3096122"/>
            <a:ext cx="5607368" cy="4236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accent2"/>
                </a:solidFill>
              </a:rPr>
              <a:t>Fitting the learner to data – </a:t>
            </a:r>
            <a:r>
              <a:rPr lang="en-GB" sz="2000" dirty="0" err="1">
                <a:solidFill>
                  <a:schemeClr val="accent2"/>
                </a:solidFill>
              </a:rPr>
              <a:t>numpy</a:t>
            </a:r>
            <a:r>
              <a:rPr lang="en-GB" sz="2000" dirty="0">
                <a:solidFill>
                  <a:schemeClr val="accent2"/>
                </a:solidFill>
              </a:rPr>
              <a:t> arrays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000" dirty="0">
                <a:solidFill>
                  <a:schemeClr val="accent2"/>
                </a:solidFill>
              </a:rPr>
              <a:t>,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endParaRPr lang="en-GB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7 2 1">
            <a:extLst>
              <a:ext uri="{FF2B5EF4-FFF2-40B4-BE49-F238E27FC236}">
                <a16:creationId xmlns:a16="http://schemas.microsoft.com/office/drawing/2014/main" id="{49F91B38-E549-4059-B6D3-28BF34A61F2D}"/>
              </a:ext>
            </a:extLst>
          </p:cNvPr>
          <p:cNvSpPr txBox="1">
            <a:spLocks/>
          </p:cNvSpPr>
          <p:nvPr/>
        </p:nvSpPr>
        <p:spPr bwMode="auto">
          <a:xfrm>
            <a:off x="601339" y="4553624"/>
            <a:ext cx="6561461" cy="4236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accent2"/>
                </a:solidFill>
              </a:rPr>
              <a:t>Using the learner to predict labels for new data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7" name="Content Placeholder 7 2 1">
            <a:extLst>
              <a:ext uri="{FF2B5EF4-FFF2-40B4-BE49-F238E27FC236}">
                <a16:creationId xmlns:a16="http://schemas.microsoft.com/office/drawing/2014/main" id="{8F73F1B1-920F-4551-AFF1-F46AFBACC0F7}"/>
              </a:ext>
            </a:extLst>
          </p:cNvPr>
          <p:cNvSpPr txBox="1">
            <a:spLocks/>
          </p:cNvSpPr>
          <p:nvPr/>
        </p:nvSpPr>
        <p:spPr bwMode="auto">
          <a:xfrm>
            <a:off x="684338" y="2307857"/>
            <a:ext cx="7977132" cy="385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clf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lang="en-GB" dirty="0">
                <a:sym typeface="Helvetica Neue"/>
              </a:rPr>
              <a:t>is a materialized support vector machine – python object of class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SVC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 2 1">
            <a:extLst>
              <a:ext uri="{FF2B5EF4-FFF2-40B4-BE49-F238E27FC236}">
                <a16:creationId xmlns:a16="http://schemas.microsoft.com/office/drawing/2014/main" id="{3879580B-F642-4B2C-92FA-1CECF5DA10A9}"/>
              </a:ext>
            </a:extLst>
          </p:cNvPr>
          <p:cNvSpPr txBox="1">
            <a:spLocks/>
          </p:cNvSpPr>
          <p:nvPr/>
        </p:nvSpPr>
        <p:spPr bwMode="auto">
          <a:xfrm>
            <a:off x="1116463" y="6014871"/>
            <a:ext cx="7804556" cy="385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GB" altLang="de-DE" dirty="0">
                <a:solidFill>
                  <a:schemeClr val="accent1"/>
                </a:solidFill>
                <a:sym typeface="Helvetica Neue"/>
              </a:rPr>
              <a:t>First line could have been 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clf = RandomForest</a:t>
            </a:r>
            <a:r>
              <a:rPr lang="sv-SE">
                <a:latin typeface="Courier New" panose="02070309020205020404" pitchFamily="49" charset="0"/>
                <a:cs typeface="Courier New" panose="02070309020205020404" pitchFamily="49" charset="0"/>
              </a:rPr>
              <a:t>(n_estimators=100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altLang="de-DE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0" name="Content Placeholder 7 2 1">
            <a:extLst>
              <a:ext uri="{FF2B5EF4-FFF2-40B4-BE49-F238E27FC236}">
                <a16:creationId xmlns:a16="http://schemas.microsoft.com/office/drawing/2014/main" id="{39D4E8A8-7375-4271-B97B-6057D091817F}"/>
              </a:ext>
            </a:extLst>
          </p:cNvPr>
          <p:cNvSpPr txBox="1">
            <a:spLocks/>
          </p:cNvSpPr>
          <p:nvPr/>
        </p:nvSpPr>
        <p:spPr bwMode="auto">
          <a:xfrm>
            <a:off x="1169375" y="1914993"/>
            <a:ext cx="4926625" cy="2930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clf = SVC(gamma=0.001, C=100.)</a:t>
            </a:r>
            <a:endParaRPr lang="de-DE" altLang="de-DE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1" name="Content Placeholder 7 2 1">
            <a:extLst>
              <a:ext uri="{FF2B5EF4-FFF2-40B4-BE49-F238E27FC236}">
                <a16:creationId xmlns:a16="http://schemas.microsoft.com/office/drawing/2014/main" id="{934EF239-1BEB-4A53-9F91-9374248FFFE5}"/>
              </a:ext>
            </a:extLst>
          </p:cNvPr>
          <p:cNvSpPr txBox="1">
            <a:spLocks/>
          </p:cNvSpPr>
          <p:nvPr/>
        </p:nvSpPr>
        <p:spPr bwMode="auto">
          <a:xfrm>
            <a:off x="6512142" y="1122237"/>
            <a:ext cx="2365448" cy="1996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sklearn import SVC</a:t>
            </a:r>
            <a:endParaRPr lang="de-DE" altLang="de-DE" sz="1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2" name="Content Placeholder 7 2 1">
            <a:extLst>
              <a:ext uri="{FF2B5EF4-FFF2-40B4-BE49-F238E27FC236}">
                <a16:creationId xmlns:a16="http://schemas.microsoft.com/office/drawing/2014/main" id="{D48F5193-6F13-4498-8EEE-3577199E4E50}"/>
              </a:ext>
            </a:extLst>
          </p:cNvPr>
          <p:cNvSpPr txBox="1">
            <a:spLocks/>
          </p:cNvSpPr>
          <p:nvPr/>
        </p:nvSpPr>
        <p:spPr bwMode="auto">
          <a:xfrm>
            <a:off x="1417755" y="2631496"/>
            <a:ext cx="5154496" cy="385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GB" dirty="0">
                <a:sym typeface="Helvetica Neue"/>
              </a:rPr>
              <a:t>with set parameters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gamma=0.001, C=100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7 2 1">
            <a:extLst>
              <a:ext uri="{FF2B5EF4-FFF2-40B4-BE49-F238E27FC236}">
                <a16:creationId xmlns:a16="http://schemas.microsoft.com/office/drawing/2014/main" id="{6A3285B1-25D0-48A9-9877-36EA3D522399}"/>
              </a:ext>
            </a:extLst>
          </p:cNvPr>
          <p:cNvSpPr txBox="1">
            <a:spLocks/>
          </p:cNvSpPr>
          <p:nvPr/>
        </p:nvSpPr>
        <p:spPr bwMode="auto">
          <a:xfrm>
            <a:off x="1143002" y="3601035"/>
            <a:ext cx="1876423" cy="2930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clf.fit(X, y)</a:t>
            </a:r>
            <a:endParaRPr lang="de-DE" altLang="de-DE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4" name="Content Placeholder 7 2 1">
            <a:extLst>
              <a:ext uri="{FF2B5EF4-FFF2-40B4-BE49-F238E27FC236}">
                <a16:creationId xmlns:a16="http://schemas.microsoft.com/office/drawing/2014/main" id="{0F5EC256-40BE-40B2-99B2-2BAA05938BB8}"/>
              </a:ext>
            </a:extLst>
          </p:cNvPr>
          <p:cNvSpPr txBox="1">
            <a:spLocks/>
          </p:cNvSpPr>
          <p:nvPr/>
        </p:nvSpPr>
        <p:spPr bwMode="auto">
          <a:xfrm>
            <a:off x="601340" y="4027987"/>
            <a:ext cx="6278510" cy="385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clf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lang="en-GB" dirty="0">
                <a:sym typeface="Helvetica Neue"/>
              </a:rPr>
              <a:t>is now fitted to the data – internal state has changed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7 2 1">
            <a:extLst>
              <a:ext uri="{FF2B5EF4-FFF2-40B4-BE49-F238E27FC236}">
                <a16:creationId xmlns:a16="http://schemas.microsoft.com/office/drawing/2014/main" id="{32276175-34A2-4E79-A881-1938342563C6}"/>
              </a:ext>
            </a:extLst>
          </p:cNvPr>
          <p:cNvSpPr txBox="1">
            <a:spLocks/>
          </p:cNvSpPr>
          <p:nvPr/>
        </p:nvSpPr>
        <p:spPr bwMode="auto">
          <a:xfrm>
            <a:off x="1143001" y="5040340"/>
            <a:ext cx="4926625" cy="2930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y_pred = clf.predict(X_new)</a:t>
            </a:r>
            <a:endParaRPr lang="de-DE" altLang="de-DE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6" name="Content Placeholder 7 2 1">
            <a:extLst>
              <a:ext uri="{FF2B5EF4-FFF2-40B4-BE49-F238E27FC236}">
                <a16:creationId xmlns:a16="http://schemas.microsoft.com/office/drawing/2014/main" id="{6F0375EA-FB9C-4C6F-A1BA-EA122D0ABCBE}"/>
              </a:ext>
            </a:extLst>
          </p:cNvPr>
          <p:cNvSpPr txBox="1">
            <a:spLocks/>
          </p:cNvSpPr>
          <p:nvPr/>
        </p:nvSpPr>
        <p:spPr bwMode="auto">
          <a:xfrm>
            <a:off x="601338" y="5448182"/>
            <a:ext cx="4696602" cy="385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y_pred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r>
              <a:rPr lang="en-GB" dirty="0">
                <a:sym typeface="Helvetica Neue"/>
              </a:rPr>
              <a:t>is </a:t>
            </a:r>
            <a:r>
              <a:rPr lang="en-GB" dirty="0" err="1">
                <a:sym typeface="Helvetica Neue"/>
              </a:rPr>
              <a:t>numpy</a:t>
            </a:r>
            <a:r>
              <a:rPr lang="en-GB" dirty="0">
                <a:sym typeface="Helvetica Neue"/>
              </a:rPr>
              <a:t> array with predictions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7 2 1">
            <a:extLst>
              <a:ext uri="{FF2B5EF4-FFF2-40B4-BE49-F238E27FC236}">
                <a16:creationId xmlns:a16="http://schemas.microsoft.com/office/drawing/2014/main" id="{CEE63B1B-C8DA-4996-A1AE-DF843F822E07}"/>
              </a:ext>
            </a:extLst>
          </p:cNvPr>
          <p:cNvSpPr txBox="1">
            <a:spLocks/>
          </p:cNvSpPr>
          <p:nvPr/>
        </p:nvSpPr>
        <p:spPr bwMode="auto">
          <a:xfrm>
            <a:off x="2865669" y="6360103"/>
            <a:ext cx="4297131" cy="385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GB" altLang="de-DE" i="1" dirty="0">
                <a:solidFill>
                  <a:schemeClr val="accent1"/>
                </a:solidFill>
                <a:sym typeface="Helvetica Neue"/>
              </a:rPr>
              <a:t>The rest is the same – unified interface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8" name="Content Placeholder 7 2 1">
            <a:extLst>
              <a:ext uri="{FF2B5EF4-FFF2-40B4-BE49-F238E27FC236}">
                <a16:creationId xmlns:a16="http://schemas.microsoft.com/office/drawing/2014/main" id="{455FE3D5-2F1B-4B5A-9565-FD22BB5AA152}"/>
              </a:ext>
            </a:extLst>
          </p:cNvPr>
          <p:cNvSpPr txBox="1">
            <a:spLocks/>
          </p:cNvSpPr>
          <p:nvPr/>
        </p:nvSpPr>
        <p:spPr bwMode="auto">
          <a:xfrm>
            <a:off x="8921019" y="4255197"/>
            <a:ext cx="2969431" cy="263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clf.support_vectors_</a:t>
            </a:r>
            <a:endParaRPr lang="de-DE" altLang="de-DE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19" name="Content Placeholder 7 2 1">
            <a:extLst>
              <a:ext uri="{FF2B5EF4-FFF2-40B4-BE49-F238E27FC236}">
                <a16:creationId xmlns:a16="http://schemas.microsoft.com/office/drawing/2014/main" id="{F7A2DC92-785F-4F63-A3D6-B11D76DC024C}"/>
              </a:ext>
            </a:extLst>
          </p:cNvPr>
          <p:cNvSpPr txBox="1">
            <a:spLocks/>
          </p:cNvSpPr>
          <p:nvPr/>
        </p:nvSpPr>
        <p:spPr bwMode="auto">
          <a:xfrm>
            <a:off x="9330342" y="4591682"/>
            <a:ext cx="2494286" cy="385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GB" sz="1600" dirty="0">
                <a:sym typeface="Helvetica Neue"/>
              </a:rPr>
              <a:t>fitted support vectors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uppieren 11">
            <a:extLst>
              <a:ext uri="{FF2B5EF4-FFF2-40B4-BE49-F238E27FC236}">
                <a16:creationId xmlns:a16="http://schemas.microsoft.com/office/drawing/2014/main" id="{07C15976-4828-4E3F-A750-C5B938AE7152}"/>
              </a:ext>
            </a:extLst>
          </p:cNvPr>
          <p:cNvGrpSpPr/>
          <p:nvPr/>
        </p:nvGrpSpPr>
        <p:grpSpPr>
          <a:xfrm>
            <a:off x="7247912" y="2969749"/>
            <a:ext cx="1495400" cy="1297675"/>
            <a:chOff x="844352" y="2480715"/>
            <a:chExt cx="3305086" cy="2848338"/>
          </a:xfrm>
        </p:grpSpPr>
        <p:grpSp>
          <p:nvGrpSpPr>
            <p:cNvPr id="21" name="Gruppieren 12">
              <a:extLst>
                <a:ext uri="{FF2B5EF4-FFF2-40B4-BE49-F238E27FC236}">
                  <a16:creationId xmlns:a16="http://schemas.microsoft.com/office/drawing/2014/main" id="{A202C716-586B-4C77-8963-CED514FD0718}"/>
                </a:ext>
              </a:extLst>
            </p:cNvPr>
            <p:cNvGrpSpPr/>
            <p:nvPr/>
          </p:nvGrpSpPr>
          <p:grpSpPr>
            <a:xfrm>
              <a:off x="1453952" y="2603054"/>
              <a:ext cx="2514600" cy="2266526"/>
              <a:chOff x="2971800" y="2667000"/>
              <a:chExt cx="4724400" cy="3505200"/>
            </a:xfrm>
          </p:grpSpPr>
          <p:cxnSp>
            <p:nvCxnSpPr>
              <p:cNvPr id="34" name="Gerade Verbindung mit Pfeil 25">
                <a:extLst>
                  <a:ext uri="{FF2B5EF4-FFF2-40B4-BE49-F238E27FC236}">
                    <a16:creationId xmlns:a16="http://schemas.microsoft.com/office/drawing/2014/main" id="{83423B43-5745-4A2B-A999-6AAF9480369F}"/>
                  </a:ext>
                </a:extLst>
              </p:cNvPr>
              <p:cNvCxnSpPr/>
              <p:nvPr/>
            </p:nvCxnSpPr>
            <p:spPr bwMode="auto">
              <a:xfrm flipV="1">
                <a:off x="2971800" y="2667000"/>
                <a:ext cx="0" cy="35052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Gerade Verbindung mit Pfeil 26">
                <a:extLst>
                  <a:ext uri="{FF2B5EF4-FFF2-40B4-BE49-F238E27FC236}">
                    <a16:creationId xmlns:a16="http://schemas.microsoft.com/office/drawing/2014/main" id="{576B87C1-C25B-4E0A-9074-11ACA4F4864D}"/>
                  </a:ext>
                </a:extLst>
              </p:cNvPr>
              <p:cNvCxnSpPr/>
              <p:nvPr/>
            </p:nvCxnSpPr>
            <p:spPr bwMode="auto">
              <a:xfrm>
                <a:off x="2971800" y="6172200"/>
                <a:ext cx="47244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2" name="Picture 2" descr="C:\Users\Franz Király\AppData\Local\Microsoft\Windows\Temporary Internet Files\Content.IE5\34FUWLBE\MC900441293[1].png">
              <a:extLst>
                <a:ext uri="{FF2B5EF4-FFF2-40B4-BE49-F238E27FC236}">
                  <a16:creationId xmlns:a16="http://schemas.microsoft.com/office/drawing/2014/main" id="{A6EDE6CC-E1AB-4368-83A0-1F4150C7B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352" y="2480715"/>
              <a:ext cx="478897" cy="47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Ellipse 14">
              <a:extLst>
                <a:ext uri="{FF2B5EF4-FFF2-40B4-BE49-F238E27FC236}">
                  <a16:creationId xmlns:a16="http://schemas.microsoft.com/office/drawing/2014/main" id="{94C294B6-8947-48BC-93FF-DA51F1DAB37B}"/>
                </a:ext>
              </a:extLst>
            </p:cNvPr>
            <p:cNvSpPr/>
            <p:nvPr/>
          </p:nvSpPr>
          <p:spPr bwMode="auto">
            <a:xfrm>
              <a:off x="3663752" y="5024253"/>
              <a:ext cx="304800" cy="3048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24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7BDC52DC-B4A8-4E59-B14A-D790ADF03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1360">
              <a:off x="3266016" y="2909371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A0B6400A-277F-4DD8-B34A-6339C98A9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638" y="2803255"/>
              <a:ext cx="3048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498622E0-C2AD-4AB0-8012-E21AD0A63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352" y="2507380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9C86EAC3-9038-4B86-A29A-E52E12FD9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752" y="2507380"/>
              <a:ext cx="4572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82C4A8E-1BE6-4DF1-B426-58B153D51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5443" y="2494643"/>
              <a:ext cx="620510" cy="464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4EB8ABF1-CE6B-44AA-96E3-93E4189E2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212" y="2951770"/>
              <a:ext cx="587533" cy="464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5" descr="C:\Users\Franz Király\AppData\Local\Microsoft\Windows\Temporary Internet Files\Content.IE5\91KKHLNN\MP900438641[1].jpg">
              <a:extLst>
                <a:ext uri="{FF2B5EF4-FFF2-40B4-BE49-F238E27FC236}">
                  <a16:creationId xmlns:a16="http://schemas.microsoft.com/office/drawing/2014/main" id="{61F803AE-0B14-4D80-B9EA-CF9AB09D0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821" y="4031378"/>
              <a:ext cx="414661" cy="61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81118B0F-F29E-4734-BBAB-E6AF748A6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353" y="3960046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19EED220-B3D9-40C3-9C40-6FCD91DB7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601" y="4341046"/>
              <a:ext cx="460452" cy="328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C:\Users\Franz Király\AppData\Local\Microsoft\Windows\Temporary Internet Files\Content.IE5\91KKHLNN\MP900439270[1].jpg">
              <a:extLst>
                <a:ext uri="{FF2B5EF4-FFF2-40B4-BE49-F238E27FC236}">
                  <a16:creationId xmlns:a16="http://schemas.microsoft.com/office/drawing/2014/main" id="{0F827468-5C22-4287-A9FA-C342C2540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193" y="4031378"/>
              <a:ext cx="914403" cy="609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Gerade Verbindung mit Pfeil 31">
            <a:extLst>
              <a:ext uri="{FF2B5EF4-FFF2-40B4-BE49-F238E27FC236}">
                <a16:creationId xmlns:a16="http://schemas.microsoft.com/office/drawing/2014/main" id="{30DE9193-1044-4614-9153-3D9EF555D5C2}"/>
              </a:ext>
            </a:extLst>
          </p:cNvPr>
          <p:cNvCxnSpPr>
            <a:cxnSpLocks/>
          </p:cNvCxnSpPr>
          <p:nvPr/>
        </p:nvCxnSpPr>
        <p:spPr>
          <a:xfrm>
            <a:off x="8767623" y="3541788"/>
            <a:ext cx="75283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35">
            <a:extLst>
              <a:ext uri="{FF2B5EF4-FFF2-40B4-BE49-F238E27FC236}">
                <a16:creationId xmlns:a16="http://schemas.microsoft.com/office/drawing/2014/main" id="{3BAEA619-29FE-44F4-A4A0-98F2672A9E3C}"/>
              </a:ext>
            </a:extLst>
          </p:cNvPr>
          <p:cNvGrpSpPr/>
          <p:nvPr/>
        </p:nvGrpSpPr>
        <p:grpSpPr>
          <a:xfrm>
            <a:off x="9666199" y="3027826"/>
            <a:ext cx="1133259" cy="1054600"/>
            <a:chOff x="3803280" y="4129455"/>
            <a:chExt cx="1133259" cy="1054600"/>
          </a:xfrm>
        </p:grpSpPr>
        <p:sp>
          <p:nvSpPr>
            <p:cNvPr id="38" name="Rechteck 36">
              <a:extLst>
                <a:ext uri="{FF2B5EF4-FFF2-40B4-BE49-F238E27FC236}">
                  <a16:creationId xmlns:a16="http://schemas.microsoft.com/office/drawing/2014/main" id="{E7923EB3-A912-417A-8FD1-DE906099AE31}"/>
                </a:ext>
              </a:extLst>
            </p:cNvPr>
            <p:cNvSpPr/>
            <p:nvPr/>
          </p:nvSpPr>
          <p:spPr bwMode="auto">
            <a:xfrm>
              <a:off x="3803280" y="4129455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39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E948639B-56AD-4E55-947F-46DF83BF9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816" y="4201092"/>
              <a:ext cx="34350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B9384B1-B879-448E-B1E5-496AFC321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75288" y="4208522"/>
              <a:ext cx="350261" cy="26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F18FC814-B2E5-45A5-84F0-BE08FDC2F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000" y="4851025"/>
              <a:ext cx="28625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7" descr="C:\Users\Franz Király\AppData\Local\Microsoft\Windows\Temporary Internet Files\Content.IE5\91KKHLNN\MP900439270[1].jpg">
              <a:extLst>
                <a:ext uri="{FF2B5EF4-FFF2-40B4-BE49-F238E27FC236}">
                  <a16:creationId xmlns:a16="http://schemas.microsoft.com/office/drawing/2014/main" id="{4F3BC744-F499-479D-BAAE-CB7A65618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374" y="4826336"/>
              <a:ext cx="469234" cy="31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Ellipse 41">
              <a:extLst>
                <a:ext uri="{FF2B5EF4-FFF2-40B4-BE49-F238E27FC236}">
                  <a16:creationId xmlns:a16="http://schemas.microsoft.com/office/drawing/2014/main" id="{A2EACDF0-E50A-4901-A8C4-9D1F115D81AD}"/>
                </a:ext>
              </a:extLst>
            </p:cNvPr>
            <p:cNvSpPr/>
            <p:nvPr/>
          </p:nvSpPr>
          <p:spPr>
            <a:xfrm>
              <a:off x="3846104" y="4850811"/>
              <a:ext cx="416575" cy="29971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4" name="Ellipse 42">
              <a:extLst>
                <a:ext uri="{FF2B5EF4-FFF2-40B4-BE49-F238E27FC236}">
                  <a16:creationId xmlns:a16="http://schemas.microsoft.com/office/drawing/2014/main" id="{2698AB62-232D-46FF-BB63-7D2B8CEC6293}"/>
                </a:ext>
              </a:extLst>
            </p:cNvPr>
            <p:cNvSpPr/>
            <p:nvPr/>
          </p:nvSpPr>
          <p:spPr>
            <a:xfrm>
              <a:off x="3821363" y="4160957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5" name="Ellipse 43">
              <a:extLst>
                <a:ext uri="{FF2B5EF4-FFF2-40B4-BE49-F238E27FC236}">
                  <a16:creationId xmlns:a16="http://schemas.microsoft.com/office/drawing/2014/main" id="{ABEA95AF-2C19-4F4A-BFD1-13B802A53C0A}"/>
                </a:ext>
              </a:extLst>
            </p:cNvPr>
            <p:cNvSpPr/>
            <p:nvPr/>
          </p:nvSpPr>
          <p:spPr>
            <a:xfrm>
              <a:off x="4451352" y="4175943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6" name="Ellipse 44">
              <a:extLst>
                <a:ext uri="{FF2B5EF4-FFF2-40B4-BE49-F238E27FC236}">
                  <a16:creationId xmlns:a16="http://schemas.microsoft.com/office/drawing/2014/main" id="{117E535E-61D1-40B5-A865-24EA5EA2E971}"/>
                </a:ext>
              </a:extLst>
            </p:cNvPr>
            <p:cNvSpPr/>
            <p:nvPr/>
          </p:nvSpPr>
          <p:spPr>
            <a:xfrm>
              <a:off x="4441624" y="4825182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uppieren 45">
            <a:extLst>
              <a:ext uri="{FF2B5EF4-FFF2-40B4-BE49-F238E27FC236}">
                <a16:creationId xmlns:a16="http://schemas.microsoft.com/office/drawing/2014/main" id="{9814C5FD-4A40-45F9-AA0F-8282E52ED538}"/>
              </a:ext>
            </a:extLst>
          </p:cNvPr>
          <p:cNvGrpSpPr/>
          <p:nvPr/>
        </p:nvGrpSpPr>
        <p:grpSpPr>
          <a:xfrm>
            <a:off x="9670391" y="3038314"/>
            <a:ext cx="1137741" cy="1032608"/>
            <a:chOff x="2971800" y="2667000"/>
            <a:chExt cx="4724400" cy="3505200"/>
          </a:xfrm>
        </p:grpSpPr>
        <p:cxnSp>
          <p:nvCxnSpPr>
            <p:cNvPr id="48" name="Gerade Verbindung mit Pfeil 46">
              <a:extLst>
                <a:ext uri="{FF2B5EF4-FFF2-40B4-BE49-F238E27FC236}">
                  <a16:creationId xmlns:a16="http://schemas.microsoft.com/office/drawing/2014/main" id="{F1DF35C1-56DB-428A-9941-74D2F4261353}"/>
                </a:ext>
              </a:extLst>
            </p:cNvPr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mit Pfeil 47">
              <a:extLst>
                <a:ext uri="{FF2B5EF4-FFF2-40B4-BE49-F238E27FC236}">
                  <a16:creationId xmlns:a16="http://schemas.microsoft.com/office/drawing/2014/main" id="{2A7D6A47-A0E8-4B5F-84A4-6ADCE5D7AADC}"/>
                </a:ext>
              </a:extLst>
            </p:cNvPr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9414BA21-4B33-4D48-AC84-D1BF72B984AD}"/>
              </a:ext>
            </a:extLst>
          </p:cNvPr>
          <p:cNvGrpSpPr/>
          <p:nvPr/>
        </p:nvGrpSpPr>
        <p:grpSpPr>
          <a:xfrm>
            <a:off x="7196828" y="4764760"/>
            <a:ext cx="1178884" cy="1133158"/>
            <a:chOff x="4882952" y="2431180"/>
            <a:chExt cx="3124200" cy="2887054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68C17BD-41C9-4FC2-BC8D-51B7EC4B92BE}"/>
                </a:ext>
              </a:extLst>
            </p:cNvPr>
            <p:cNvSpPr/>
            <p:nvPr/>
          </p:nvSpPr>
          <p:spPr bwMode="auto">
            <a:xfrm>
              <a:off x="5947265" y="2843761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4AA6758-49EA-4CD3-B9F8-EBEE326F328D}"/>
                </a:ext>
              </a:extLst>
            </p:cNvPr>
            <p:cNvSpPr/>
            <p:nvPr/>
          </p:nvSpPr>
          <p:spPr bwMode="auto">
            <a:xfrm>
              <a:off x="5797352" y="2939527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E076C66-DA1F-4EDE-A006-A6AF182455B6}"/>
                </a:ext>
              </a:extLst>
            </p:cNvPr>
            <p:cNvSpPr/>
            <p:nvPr/>
          </p:nvSpPr>
          <p:spPr bwMode="auto">
            <a:xfrm>
              <a:off x="7361428" y="2696929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9CD50F4C-9F55-4131-9DFB-9E77C08AA812}"/>
                </a:ext>
              </a:extLst>
            </p:cNvPr>
            <p:cNvSpPr/>
            <p:nvPr/>
          </p:nvSpPr>
          <p:spPr bwMode="auto">
            <a:xfrm>
              <a:off x="7477647" y="2872655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3057E85-352E-421C-9C09-4450489C8F8E}"/>
                </a:ext>
              </a:extLst>
            </p:cNvPr>
            <p:cNvSpPr/>
            <p:nvPr/>
          </p:nvSpPr>
          <p:spPr bwMode="auto">
            <a:xfrm>
              <a:off x="7596686" y="275797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71F7BE2-259E-46DE-9A5D-83A7581525D4}"/>
                </a:ext>
              </a:extLst>
            </p:cNvPr>
            <p:cNvSpPr/>
            <p:nvPr/>
          </p:nvSpPr>
          <p:spPr bwMode="auto">
            <a:xfrm>
              <a:off x="5797352" y="2709130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FCA0A13B-59B9-489F-8D59-01E875050C4F}"/>
                </a:ext>
              </a:extLst>
            </p:cNvPr>
            <p:cNvGrpSpPr/>
            <p:nvPr/>
          </p:nvGrpSpPr>
          <p:grpSpPr>
            <a:xfrm>
              <a:off x="5492552" y="2603054"/>
              <a:ext cx="2514600" cy="2266526"/>
              <a:chOff x="2971800" y="2667000"/>
              <a:chExt cx="4724400" cy="3505200"/>
            </a:xfrm>
          </p:grpSpPr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8EDB65D8-6508-4AD1-B505-84CF53A982DA}"/>
                  </a:ext>
                </a:extLst>
              </p:cNvPr>
              <p:cNvCxnSpPr/>
              <p:nvPr/>
            </p:nvCxnSpPr>
            <p:spPr bwMode="auto">
              <a:xfrm flipV="1">
                <a:off x="2971800" y="2667000"/>
                <a:ext cx="0" cy="35052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B1B46E0A-FC64-45C0-8BA2-E306D8BC1E72}"/>
                  </a:ext>
                </a:extLst>
              </p:cNvPr>
              <p:cNvCxnSpPr/>
              <p:nvPr/>
            </p:nvCxnSpPr>
            <p:spPr bwMode="auto">
              <a:xfrm>
                <a:off x="2971800" y="6172200"/>
                <a:ext cx="47244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A24BEB6C-0F1C-4BF1-AF7C-924098876BB6}"/>
                </a:ext>
              </a:extLst>
            </p:cNvPr>
            <p:cNvSpPr/>
            <p:nvPr/>
          </p:nvSpPr>
          <p:spPr bwMode="auto">
            <a:xfrm>
              <a:off x="7702352" y="5013434"/>
              <a:ext cx="304800" cy="3048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pic>
          <p:nvPicPr>
            <p:cNvPr id="59" name="Picture 2" descr="C:\Users\Franz Király\AppData\Local\Microsoft\Windows\Temporary Internet Files\Content.IE5\34FUWLBE\MC900441293[1].png">
              <a:extLst>
                <a:ext uri="{FF2B5EF4-FFF2-40B4-BE49-F238E27FC236}">
                  <a16:creationId xmlns:a16="http://schemas.microsoft.com/office/drawing/2014/main" id="{01102144-D436-4530-920F-E959DAFE8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952" y="2431180"/>
              <a:ext cx="478897" cy="47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4562028-B1AD-476E-B55D-1A5ABD432D3D}"/>
                </a:ext>
              </a:extLst>
            </p:cNvPr>
            <p:cNvSpPr/>
            <p:nvPr/>
          </p:nvSpPr>
          <p:spPr bwMode="auto">
            <a:xfrm>
              <a:off x="7623665" y="4242211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8B509A54-4502-45F1-B5EF-F27D6CB11E40}"/>
                </a:ext>
              </a:extLst>
            </p:cNvPr>
            <p:cNvSpPr/>
            <p:nvPr/>
          </p:nvSpPr>
          <p:spPr bwMode="auto">
            <a:xfrm>
              <a:off x="7453713" y="434104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49E56F6-146D-4F1C-BE34-FA0C16192076}"/>
                </a:ext>
              </a:extLst>
            </p:cNvPr>
            <p:cNvSpPr/>
            <p:nvPr/>
          </p:nvSpPr>
          <p:spPr bwMode="auto">
            <a:xfrm>
              <a:off x="7423803" y="415642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E62EDCFF-1646-4B8C-93CE-5D35427588B3}"/>
                </a:ext>
              </a:extLst>
            </p:cNvPr>
            <p:cNvSpPr/>
            <p:nvPr/>
          </p:nvSpPr>
          <p:spPr bwMode="auto">
            <a:xfrm>
              <a:off x="5873552" y="4211134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6822E6D-1748-4A16-90BB-BFF903D0667D}"/>
                </a:ext>
              </a:extLst>
            </p:cNvPr>
            <p:cNvSpPr/>
            <p:nvPr/>
          </p:nvSpPr>
          <p:spPr bwMode="auto">
            <a:xfrm>
              <a:off x="6587684" y="3574180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Gruppieren 74">
            <a:extLst>
              <a:ext uri="{FF2B5EF4-FFF2-40B4-BE49-F238E27FC236}">
                <a16:creationId xmlns:a16="http://schemas.microsoft.com/office/drawing/2014/main" id="{AC5DFE9A-9639-4FEA-839B-105FFB302D26}"/>
              </a:ext>
            </a:extLst>
          </p:cNvPr>
          <p:cNvGrpSpPr/>
          <p:nvPr/>
        </p:nvGrpSpPr>
        <p:grpSpPr>
          <a:xfrm>
            <a:off x="9199080" y="5071204"/>
            <a:ext cx="891214" cy="831588"/>
            <a:chOff x="7229756" y="4067344"/>
            <a:chExt cx="1078368" cy="1006222"/>
          </a:xfrm>
        </p:grpSpPr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60C89B9C-31C3-44C0-A055-8B8C3FD07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75208" y="4067344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09F95A49-B8B3-48C0-B673-726C14F0D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9224" y="4162720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04B846E-B48A-485E-8379-D308193B9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9756" y="4229472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506AE0ED-77EF-4299-B13D-7C390C645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061" y="4097563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A09D1F30-E911-4FE2-814D-D0E3E48A1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691" y="4139352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3" descr="C:\Users\Franz Király\AppData\Local\Microsoft\Windows\Temporary Internet Files\Content.IE5\91KKHLNN\MC900436892[1].png">
              <a:extLst>
                <a:ext uri="{FF2B5EF4-FFF2-40B4-BE49-F238E27FC236}">
                  <a16:creationId xmlns:a16="http://schemas.microsoft.com/office/drawing/2014/main" id="{A2926093-DF2C-4EDC-B572-34A1A3E1C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8656" y="4220779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2F161CAD-0B82-4C91-8DB3-7C85C2236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88" y="4749560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7DFAF308-FE92-49C3-9DBC-5AA775437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6542" y="4822410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C:\Users\Franz Király\AppData\Local\Microsoft\Windows\Temporary Internet Files\Content.IE5\KCOYNLK6\MC900436911[1].png">
              <a:extLst>
                <a:ext uri="{FF2B5EF4-FFF2-40B4-BE49-F238E27FC236}">
                  <a16:creationId xmlns:a16="http://schemas.microsoft.com/office/drawing/2014/main" id="{DA88374C-336D-457C-B9D5-FFAA29A33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002" y="4911984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7" descr="C:\Users\Franz Király\AppData\Local\Microsoft\Windows\Temporary Internet Files\Content.IE5\91KKHLNN\MP900439270[1].jpg">
              <a:extLst>
                <a:ext uri="{FF2B5EF4-FFF2-40B4-BE49-F238E27FC236}">
                  <a16:creationId xmlns:a16="http://schemas.microsoft.com/office/drawing/2014/main" id="{24B52F42-4539-41FD-B6C9-832A43CBE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724" y="4767968"/>
              <a:ext cx="387796" cy="25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Inhaltsplatzhalter 2">
              <a:extLst>
                <a:ext uri="{FF2B5EF4-FFF2-40B4-BE49-F238E27FC236}">
                  <a16:creationId xmlns:a16="http://schemas.microsoft.com/office/drawing/2014/main" id="{AEA630E9-E99C-47AD-81B4-80E92807A9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76880" y="4475657"/>
              <a:ext cx="335725" cy="25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Clr>
                  <a:srgbClr val="000000"/>
                </a:buClr>
                <a:buFont typeface="Wingdings" pitchFamily="2" charset="2"/>
                <a:buNone/>
              </a:pPr>
              <a:r>
                <a:rPr lang="de-DE" sz="700" dirty="0">
                  <a:solidFill>
                    <a:srgbClr val="000000"/>
                  </a:solidFill>
                </a:rPr>
                <a:t>??</a:t>
              </a:r>
              <a:endParaRPr lang="de-DE" sz="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9" name="Gruppieren 87">
            <a:extLst>
              <a:ext uri="{FF2B5EF4-FFF2-40B4-BE49-F238E27FC236}">
                <a16:creationId xmlns:a16="http://schemas.microsoft.com/office/drawing/2014/main" id="{F764F8C4-841B-4E0F-A401-2BAEB7565418}"/>
              </a:ext>
            </a:extLst>
          </p:cNvPr>
          <p:cNvGrpSpPr/>
          <p:nvPr/>
        </p:nvGrpSpPr>
        <p:grpSpPr>
          <a:xfrm>
            <a:off x="9154270" y="5067337"/>
            <a:ext cx="988245" cy="888046"/>
            <a:chOff x="2971800" y="2667000"/>
            <a:chExt cx="4724400" cy="3505200"/>
          </a:xfrm>
        </p:grpSpPr>
        <p:cxnSp>
          <p:nvCxnSpPr>
            <p:cNvPr id="80" name="Gerade Verbindung mit Pfeil 88">
              <a:extLst>
                <a:ext uri="{FF2B5EF4-FFF2-40B4-BE49-F238E27FC236}">
                  <a16:creationId xmlns:a16="http://schemas.microsoft.com/office/drawing/2014/main" id="{BCBAA6A0-5EF6-4E96-B138-E96DA8931AF2}"/>
                </a:ext>
              </a:extLst>
            </p:cNvPr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mit Pfeil 89">
              <a:extLst>
                <a:ext uri="{FF2B5EF4-FFF2-40B4-BE49-F238E27FC236}">
                  <a16:creationId xmlns:a16="http://schemas.microsoft.com/office/drawing/2014/main" id="{BF749C5A-00ED-46EA-9CE6-3FBE8FA1F5D5}"/>
                </a:ext>
              </a:extLst>
            </p:cNvPr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7982046-B81B-464F-BD92-9FD15B191E22}"/>
              </a:ext>
            </a:extLst>
          </p:cNvPr>
          <p:cNvSpPr/>
          <p:nvPr/>
        </p:nvSpPr>
        <p:spPr>
          <a:xfrm>
            <a:off x="7818338" y="4085431"/>
            <a:ext cx="9855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X[:,0]</a:t>
            </a:r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76A047-D69E-4856-AFA4-F66F682FC65B}"/>
              </a:ext>
            </a:extLst>
          </p:cNvPr>
          <p:cNvSpPr/>
          <p:nvPr/>
        </p:nvSpPr>
        <p:spPr>
          <a:xfrm>
            <a:off x="7998089" y="33573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6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73E008-2146-4979-8539-AC7CEBC00652}"/>
              </a:ext>
            </a:extLst>
          </p:cNvPr>
          <p:cNvSpPr/>
          <p:nvPr/>
        </p:nvSpPr>
        <p:spPr>
          <a:xfrm>
            <a:off x="6837381" y="3246793"/>
            <a:ext cx="9855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X[:,1]</a:t>
            </a:r>
            <a:endParaRPr lang="en-US" sz="1200" dirty="0"/>
          </a:p>
        </p:txBody>
      </p:sp>
      <p:cxnSp>
        <p:nvCxnSpPr>
          <p:cNvPr id="85" name="Gerade Verbindung mit Pfeil 31">
            <a:extLst>
              <a:ext uri="{FF2B5EF4-FFF2-40B4-BE49-F238E27FC236}">
                <a16:creationId xmlns:a16="http://schemas.microsoft.com/office/drawing/2014/main" id="{C11A1C13-B42C-4691-8358-B726DE70777A}"/>
              </a:ext>
            </a:extLst>
          </p:cNvPr>
          <p:cNvCxnSpPr>
            <a:cxnSpLocks/>
          </p:cNvCxnSpPr>
          <p:nvPr/>
        </p:nvCxnSpPr>
        <p:spPr>
          <a:xfrm>
            <a:off x="8376303" y="5243253"/>
            <a:ext cx="653594" cy="1634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B1E6EEF-C433-4C49-A5FF-1AFB3EBD3CD1}"/>
              </a:ext>
            </a:extLst>
          </p:cNvPr>
          <p:cNvSpPr/>
          <p:nvPr/>
        </p:nvSpPr>
        <p:spPr>
          <a:xfrm>
            <a:off x="6408996" y="5076162"/>
            <a:ext cx="12776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[:,1]</a:t>
            </a:r>
            <a:endParaRPr lang="en-US" sz="12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1813940-54E2-4E68-8854-3A0B931B7335}"/>
              </a:ext>
            </a:extLst>
          </p:cNvPr>
          <p:cNvSpPr/>
          <p:nvPr/>
        </p:nvSpPr>
        <p:spPr>
          <a:xfrm>
            <a:off x="7152072" y="5716166"/>
            <a:ext cx="12776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[:,0]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C489DE-8F1A-454A-9213-92CA4882EA93}"/>
              </a:ext>
            </a:extLst>
          </p:cNvPr>
          <p:cNvSpPr/>
          <p:nvPr/>
        </p:nvSpPr>
        <p:spPr>
          <a:xfrm>
            <a:off x="9860336" y="5283414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endParaRPr lang="en-US" sz="1600" dirty="0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E2DDF9FA-B9FC-48F0-BC25-5D950B9BC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58" y="1199370"/>
            <a:ext cx="2364577" cy="1409169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0" name="Content Placeholder 7 2 1">
            <a:extLst>
              <a:ext uri="{FF2B5EF4-FFF2-40B4-BE49-F238E27FC236}">
                <a16:creationId xmlns:a16="http://schemas.microsoft.com/office/drawing/2014/main" id="{A02E5AD1-3655-4BF2-A3A0-0527DD013D27}"/>
              </a:ext>
            </a:extLst>
          </p:cNvPr>
          <p:cNvSpPr txBox="1">
            <a:spLocks/>
          </p:cNvSpPr>
          <p:nvPr/>
        </p:nvSpPr>
        <p:spPr bwMode="auto">
          <a:xfrm>
            <a:off x="8498238" y="1731210"/>
            <a:ext cx="747293" cy="385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130046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82" grpId="0"/>
      <p:bldP spid="83" grpId="0"/>
      <p:bldP spid="84" grpId="0"/>
      <p:bldP spid="86" grpId="0"/>
      <p:bldP spid="87" grpId="0"/>
      <p:bldP spid="88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A5EA7A-31EF-B451-CE4F-E8D647C49B79}"/>
              </a:ext>
            </a:extLst>
          </p:cNvPr>
          <p:cNvSpPr/>
          <p:nvPr/>
        </p:nvSpPr>
        <p:spPr>
          <a:xfrm>
            <a:off x="95694" y="901978"/>
            <a:ext cx="11180134" cy="5998552"/>
          </a:xfrm>
          <a:prstGeom prst="rect">
            <a:avLst/>
          </a:prstGeom>
          <a:solidFill>
            <a:srgbClr val="FEFE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de-DE" sz="2000" dirty="0"/>
              <a:t>LTCC Courses 2021 </a:t>
            </a:r>
            <a:br>
              <a:rPr lang="en-GB" altLang="de-DE" sz="2000" dirty="0"/>
            </a:br>
            <a:r>
              <a:rPr lang="en-GB" altLang="de-DE" sz="1600" dirty="0"/>
              <a:t>Principles and Patterns in Data Scientific Software Engineering</a:t>
            </a:r>
            <a:endParaRPr lang="en-US" dirty="0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6C190251-72A2-4FE2-B058-1EA0CE34E65A}"/>
              </a:ext>
            </a:extLst>
          </p:cNvPr>
          <p:cNvSpPr txBox="1">
            <a:spLocks/>
          </p:cNvSpPr>
          <p:nvPr/>
        </p:nvSpPr>
        <p:spPr bwMode="auto">
          <a:xfrm>
            <a:off x="1616054" y="4202306"/>
            <a:ext cx="184301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353">
              <a:buClr>
                <a:srgbClr val="000000"/>
              </a:buClr>
              <a:buNone/>
            </a:pPr>
            <a:r>
              <a:rPr lang="de-DE" sz="2000" dirty="0" err="1">
                <a:solidFill>
                  <a:schemeClr val="accent2"/>
                </a:solidFill>
              </a:rPr>
              <a:t>Ensembling</a:t>
            </a:r>
            <a:endParaRPr lang="de-DE" sz="2000" dirty="0">
              <a:solidFill>
                <a:schemeClr val="accent2"/>
              </a:solidFill>
            </a:endParaRPr>
          </a:p>
        </p:txBody>
      </p:sp>
      <p:grpSp>
        <p:nvGrpSpPr>
          <p:cNvPr id="53" name="Gruppieren 145">
            <a:extLst>
              <a:ext uri="{FF2B5EF4-FFF2-40B4-BE49-F238E27FC236}">
                <a16:creationId xmlns:a16="http://schemas.microsoft.com/office/drawing/2014/main" id="{01F39DE9-95E6-418A-A4DE-69EBD2821AED}"/>
              </a:ext>
            </a:extLst>
          </p:cNvPr>
          <p:cNvGrpSpPr/>
          <p:nvPr/>
        </p:nvGrpSpPr>
        <p:grpSpPr>
          <a:xfrm>
            <a:off x="1901936" y="5055549"/>
            <a:ext cx="1037268" cy="735232"/>
            <a:chOff x="1874910" y="1296566"/>
            <a:chExt cx="5361386" cy="3715122"/>
          </a:xfrm>
        </p:grpSpPr>
        <p:pic>
          <p:nvPicPr>
            <p:cNvPr id="54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8D93F133-05BD-4459-B0E9-62B537A84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27238" y="2813488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708DBF61-489E-4FBF-AA36-09A76D3EC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10" y="3027805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8577E83A-81D5-44E6-9665-FAE33392E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3670769" y="1296566"/>
              <a:ext cx="1724025" cy="119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hteck 150">
              <a:extLst>
                <a:ext uri="{FF2B5EF4-FFF2-40B4-BE49-F238E27FC236}">
                  <a16:creationId xmlns:a16="http://schemas.microsoft.com/office/drawing/2014/main" id="{0615E655-AF9C-4DDE-9688-4175C0B9B630}"/>
                </a:ext>
              </a:extLst>
            </p:cNvPr>
            <p:cNvSpPr/>
            <p:nvPr/>
          </p:nvSpPr>
          <p:spPr>
            <a:xfrm>
              <a:off x="3059832" y="2491408"/>
              <a:ext cx="3168352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8" name="Gruppieren 168">
            <a:extLst>
              <a:ext uri="{FF2B5EF4-FFF2-40B4-BE49-F238E27FC236}">
                <a16:creationId xmlns:a16="http://schemas.microsoft.com/office/drawing/2014/main" id="{643B546C-CBD0-41AB-937E-41E269098AF0}"/>
              </a:ext>
            </a:extLst>
          </p:cNvPr>
          <p:cNvGrpSpPr/>
          <p:nvPr/>
        </p:nvGrpSpPr>
        <p:grpSpPr>
          <a:xfrm>
            <a:off x="2894106" y="5338624"/>
            <a:ext cx="1037268" cy="735232"/>
            <a:chOff x="1874910" y="1296566"/>
            <a:chExt cx="5361386" cy="3715122"/>
          </a:xfrm>
        </p:grpSpPr>
        <p:pic>
          <p:nvPicPr>
            <p:cNvPr id="59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9544F01D-5DEA-4390-B44F-A155523D5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27238" y="2813488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D8B6DAD8-0B6E-48D1-8FFC-054F8C7CF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10" y="3027805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D61EFB4B-BDA7-4D02-BACD-9CDB922C41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3670769" y="1296566"/>
              <a:ext cx="1724025" cy="119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hteck 172">
              <a:extLst>
                <a:ext uri="{FF2B5EF4-FFF2-40B4-BE49-F238E27FC236}">
                  <a16:creationId xmlns:a16="http://schemas.microsoft.com/office/drawing/2014/main" id="{7CBB434F-37D3-4B83-BE9F-AE2ACBA41A2B}"/>
                </a:ext>
              </a:extLst>
            </p:cNvPr>
            <p:cNvSpPr/>
            <p:nvPr/>
          </p:nvSpPr>
          <p:spPr>
            <a:xfrm>
              <a:off x="3059832" y="2491408"/>
              <a:ext cx="3168352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3" name="Gruppieren 177">
            <a:extLst>
              <a:ext uri="{FF2B5EF4-FFF2-40B4-BE49-F238E27FC236}">
                <a16:creationId xmlns:a16="http://schemas.microsoft.com/office/drawing/2014/main" id="{3027BC9F-E8F1-4F10-9D84-2F0585952BD3}"/>
              </a:ext>
            </a:extLst>
          </p:cNvPr>
          <p:cNvGrpSpPr/>
          <p:nvPr/>
        </p:nvGrpSpPr>
        <p:grpSpPr>
          <a:xfrm>
            <a:off x="3445649" y="4614693"/>
            <a:ext cx="1037268" cy="735232"/>
            <a:chOff x="1874910" y="1296566"/>
            <a:chExt cx="5361386" cy="3715122"/>
          </a:xfrm>
        </p:grpSpPr>
        <p:pic>
          <p:nvPicPr>
            <p:cNvPr id="64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4D2CE3BB-62A8-4094-A46E-8B83B5985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27238" y="2813488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FB702E57-673C-44DB-9663-5F5BFBE57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10" y="3027805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6C8A8009-FD91-46B0-9C3E-8DE3B65474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3670769" y="1296566"/>
              <a:ext cx="1724025" cy="119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hteck 186">
              <a:extLst>
                <a:ext uri="{FF2B5EF4-FFF2-40B4-BE49-F238E27FC236}">
                  <a16:creationId xmlns:a16="http://schemas.microsoft.com/office/drawing/2014/main" id="{FA72DA92-DDE5-41B3-A9E4-8C881947268A}"/>
                </a:ext>
              </a:extLst>
            </p:cNvPr>
            <p:cNvSpPr/>
            <p:nvPr/>
          </p:nvSpPr>
          <p:spPr>
            <a:xfrm>
              <a:off x="3059832" y="2491408"/>
              <a:ext cx="3168352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8" name="Gruppieren 188">
            <a:extLst>
              <a:ext uri="{FF2B5EF4-FFF2-40B4-BE49-F238E27FC236}">
                <a16:creationId xmlns:a16="http://schemas.microsoft.com/office/drawing/2014/main" id="{74EA7A24-655C-450A-AD09-A6F33C9E1810}"/>
              </a:ext>
            </a:extLst>
          </p:cNvPr>
          <p:cNvGrpSpPr/>
          <p:nvPr/>
        </p:nvGrpSpPr>
        <p:grpSpPr>
          <a:xfrm>
            <a:off x="4210108" y="5313626"/>
            <a:ext cx="1037268" cy="735232"/>
            <a:chOff x="1874910" y="1296566"/>
            <a:chExt cx="5361386" cy="3715122"/>
          </a:xfrm>
        </p:grpSpPr>
        <p:pic>
          <p:nvPicPr>
            <p:cNvPr id="69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87B05E93-831B-4278-A2AB-AA0BCF0FC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27238" y="2813488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9763FCE0-D8BA-4C8C-80B4-D26F7981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10" y="3027805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B7898ECF-483A-448E-A4E5-F4D596F7C8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3670769" y="1296566"/>
              <a:ext cx="1724025" cy="119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hteck 193">
              <a:extLst>
                <a:ext uri="{FF2B5EF4-FFF2-40B4-BE49-F238E27FC236}">
                  <a16:creationId xmlns:a16="http://schemas.microsoft.com/office/drawing/2014/main" id="{B3F93430-57CF-440C-BB9D-82C090EA8440}"/>
                </a:ext>
              </a:extLst>
            </p:cNvPr>
            <p:cNvSpPr/>
            <p:nvPr/>
          </p:nvSpPr>
          <p:spPr>
            <a:xfrm>
              <a:off x="3059832" y="2491408"/>
              <a:ext cx="3168352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" name="Inhaltsplatzhalter 2">
            <a:extLst>
              <a:ext uri="{FF2B5EF4-FFF2-40B4-BE49-F238E27FC236}">
                <a16:creationId xmlns:a16="http://schemas.microsoft.com/office/drawing/2014/main" id="{C2AF1732-2A71-4B79-94D3-D1E9E41EE9E1}"/>
              </a:ext>
            </a:extLst>
          </p:cNvPr>
          <p:cNvSpPr txBox="1">
            <a:spLocks/>
          </p:cNvSpPr>
          <p:nvPr/>
        </p:nvSpPr>
        <p:spPr bwMode="auto">
          <a:xfrm>
            <a:off x="2061359" y="5298425"/>
            <a:ext cx="706824" cy="4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353">
              <a:buClr>
                <a:srgbClr val="000000"/>
              </a:buClr>
              <a:buNone/>
            </a:pPr>
            <a:r>
              <a:rPr lang="de-DE" dirty="0">
                <a:solidFill>
                  <a:srgbClr val="FFFFFF"/>
                </a:solidFill>
                <a:latin typeface="Arial"/>
              </a:rPr>
              <a:t>A</a:t>
            </a:r>
          </a:p>
        </p:txBody>
      </p:sp>
      <p:sp>
        <p:nvSpPr>
          <p:cNvPr id="74" name="Inhaltsplatzhalter 2">
            <a:extLst>
              <a:ext uri="{FF2B5EF4-FFF2-40B4-BE49-F238E27FC236}">
                <a16:creationId xmlns:a16="http://schemas.microsoft.com/office/drawing/2014/main" id="{CB7D5BF1-AE52-4A67-9509-33D48B98A1B8}"/>
              </a:ext>
            </a:extLst>
          </p:cNvPr>
          <p:cNvSpPr txBox="1">
            <a:spLocks/>
          </p:cNvSpPr>
          <p:nvPr/>
        </p:nvSpPr>
        <p:spPr bwMode="auto">
          <a:xfrm>
            <a:off x="3069470" y="5576933"/>
            <a:ext cx="706824" cy="4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353">
              <a:buClr>
                <a:srgbClr val="000000"/>
              </a:buClr>
              <a:buNone/>
            </a:pPr>
            <a:r>
              <a:rPr lang="de-DE" dirty="0">
                <a:solidFill>
                  <a:srgbClr val="FFFFFF"/>
                </a:solidFill>
                <a:latin typeface="Arial"/>
              </a:rPr>
              <a:t>B</a:t>
            </a:r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A45C05FD-A965-4F95-B66F-B296DE39AB11}"/>
              </a:ext>
            </a:extLst>
          </p:cNvPr>
          <p:cNvSpPr txBox="1">
            <a:spLocks/>
          </p:cNvSpPr>
          <p:nvPr/>
        </p:nvSpPr>
        <p:spPr bwMode="auto">
          <a:xfrm>
            <a:off x="3627974" y="4847327"/>
            <a:ext cx="706824" cy="4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353">
              <a:buClr>
                <a:srgbClr val="000000"/>
              </a:buClr>
              <a:buNone/>
            </a:pPr>
            <a:r>
              <a:rPr lang="de-DE" dirty="0">
                <a:solidFill>
                  <a:srgbClr val="FFFFFF"/>
                </a:solidFill>
                <a:latin typeface="Arial"/>
              </a:rPr>
              <a:t>C</a:t>
            </a:r>
          </a:p>
        </p:txBody>
      </p:sp>
      <p:sp>
        <p:nvSpPr>
          <p:cNvPr id="76" name="Inhaltsplatzhalter 2">
            <a:extLst>
              <a:ext uri="{FF2B5EF4-FFF2-40B4-BE49-F238E27FC236}">
                <a16:creationId xmlns:a16="http://schemas.microsoft.com/office/drawing/2014/main" id="{4534C773-E10D-419C-998B-A744180082D1}"/>
              </a:ext>
            </a:extLst>
          </p:cNvPr>
          <p:cNvSpPr txBox="1">
            <a:spLocks/>
          </p:cNvSpPr>
          <p:nvPr/>
        </p:nvSpPr>
        <p:spPr bwMode="auto">
          <a:xfrm>
            <a:off x="4380933" y="5549315"/>
            <a:ext cx="706824" cy="4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353">
              <a:buClr>
                <a:srgbClr val="000000"/>
              </a:buClr>
              <a:buNone/>
            </a:pPr>
            <a:r>
              <a:rPr lang="de-DE" dirty="0">
                <a:solidFill>
                  <a:srgbClr val="FFFFFF"/>
                </a:solidFill>
                <a:latin typeface="Arial"/>
              </a:rPr>
              <a:t>D</a:t>
            </a:r>
          </a:p>
        </p:txBody>
      </p:sp>
      <p:sp>
        <p:nvSpPr>
          <p:cNvPr id="77" name="Inhaltsplatzhalter 2">
            <a:extLst>
              <a:ext uri="{FF2B5EF4-FFF2-40B4-BE49-F238E27FC236}">
                <a16:creationId xmlns:a16="http://schemas.microsoft.com/office/drawing/2014/main" id="{76966F8B-78FE-4A38-A1BF-A4DFFF78E81B}"/>
              </a:ext>
            </a:extLst>
          </p:cNvPr>
          <p:cNvSpPr txBox="1">
            <a:spLocks/>
          </p:cNvSpPr>
          <p:nvPr/>
        </p:nvSpPr>
        <p:spPr bwMode="auto">
          <a:xfrm>
            <a:off x="1932662" y="6223094"/>
            <a:ext cx="350122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353">
              <a:buClr>
                <a:srgbClr val="000000"/>
              </a:buClr>
              <a:buNone/>
            </a:pPr>
            <a:r>
              <a:rPr lang="de-DE" sz="1700" dirty="0"/>
              <a:t>a </a:t>
            </a:r>
            <a:r>
              <a:rPr lang="de-DE" sz="1700" dirty="0" err="1"/>
              <a:t>number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200" dirty="0"/>
              <a:t>(</a:t>
            </a:r>
            <a:r>
              <a:rPr lang="de-DE" sz="1200" dirty="0" err="1"/>
              <a:t>possibly</a:t>
            </a:r>
            <a:r>
              <a:rPr lang="de-DE" sz="1200" dirty="0"/>
              <a:t> „</a:t>
            </a:r>
            <a:r>
              <a:rPr lang="de-DE" sz="1200" dirty="0" err="1"/>
              <a:t>weak</a:t>
            </a:r>
            <a:r>
              <a:rPr lang="de-DE" sz="1200" dirty="0"/>
              <a:t>“) </a:t>
            </a:r>
            <a:r>
              <a:rPr lang="de-DE" sz="1700" dirty="0" err="1"/>
              <a:t>models</a:t>
            </a:r>
            <a:endParaRPr lang="de-DE" sz="1700" dirty="0"/>
          </a:p>
        </p:txBody>
      </p:sp>
      <p:cxnSp>
        <p:nvCxnSpPr>
          <p:cNvPr id="78" name="Gerade Verbindung mit Pfeil 200">
            <a:extLst>
              <a:ext uri="{FF2B5EF4-FFF2-40B4-BE49-F238E27FC236}">
                <a16:creationId xmlns:a16="http://schemas.microsoft.com/office/drawing/2014/main" id="{55E5BBC5-5D42-456F-9B0E-ED0D55495FDA}"/>
              </a:ext>
            </a:extLst>
          </p:cNvPr>
          <p:cNvCxnSpPr/>
          <p:nvPr/>
        </p:nvCxnSpPr>
        <p:spPr>
          <a:xfrm>
            <a:off x="5014335" y="5168958"/>
            <a:ext cx="1137678" cy="9645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en 201">
            <a:extLst>
              <a:ext uri="{FF2B5EF4-FFF2-40B4-BE49-F238E27FC236}">
                <a16:creationId xmlns:a16="http://schemas.microsoft.com/office/drawing/2014/main" id="{F24EC374-971F-43B3-8A9A-B63561863BC1}"/>
              </a:ext>
            </a:extLst>
          </p:cNvPr>
          <p:cNvGrpSpPr/>
          <p:nvPr/>
        </p:nvGrpSpPr>
        <p:grpSpPr>
          <a:xfrm>
            <a:off x="6253141" y="3779444"/>
            <a:ext cx="3895816" cy="2581193"/>
            <a:chOff x="5076056" y="1972684"/>
            <a:chExt cx="2223480" cy="1576035"/>
          </a:xfrm>
        </p:grpSpPr>
        <p:pic>
          <p:nvPicPr>
            <p:cNvPr id="80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2502A770-B8C6-4D5D-9F4F-938436E3A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00449" y="2616195"/>
              <a:ext cx="999087" cy="44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B62A0AEF-A2EF-41FF-88AA-E5FD9EFDC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707113"/>
              <a:ext cx="999087" cy="44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45516DC5-E0C5-4345-ABF8-2A4404DFA4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5820837" y="1972684"/>
              <a:ext cx="714990" cy="50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echteck 205">
              <a:extLst>
                <a:ext uri="{FF2B5EF4-FFF2-40B4-BE49-F238E27FC236}">
                  <a16:creationId xmlns:a16="http://schemas.microsoft.com/office/drawing/2014/main" id="{22F153BB-9672-4D42-B9A4-EB3F397E7071}"/>
                </a:ext>
              </a:extLst>
            </p:cNvPr>
            <p:cNvSpPr/>
            <p:nvPr/>
          </p:nvSpPr>
          <p:spPr>
            <a:xfrm>
              <a:off x="5567468" y="2479562"/>
              <a:ext cx="1313982" cy="10691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Rechteck 206">
              <a:extLst>
                <a:ext uri="{FF2B5EF4-FFF2-40B4-BE49-F238E27FC236}">
                  <a16:creationId xmlns:a16="http://schemas.microsoft.com/office/drawing/2014/main" id="{02D11F66-2801-4FB8-9CDE-7A0C7239E1DD}"/>
                </a:ext>
              </a:extLst>
            </p:cNvPr>
            <p:cNvSpPr/>
            <p:nvPr/>
          </p:nvSpPr>
          <p:spPr>
            <a:xfrm>
              <a:off x="5715262" y="2616195"/>
              <a:ext cx="1036028" cy="7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5" name="Gruppieren 207">
            <a:extLst>
              <a:ext uri="{FF2B5EF4-FFF2-40B4-BE49-F238E27FC236}">
                <a16:creationId xmlns:a16="http://schemas.microsoft.com/office/drawing/2014/main" id="{298B3E3D-4305-4E41-9079-19505398CB8A}"/>
              </a:ext>
            </a:extLst>
          </p:cNvPr>
          <p:cNvGrpSpPr/>
          <p:nvPr/>
        </p:nvGrpSpPr>
        <p:grpSpPr>
          <a:xfrm>
            <a:off x="7383497" y="4856097"/>
            <a:ext cx="1037268" cy="735232"/>
            <a:chOff x="1874910" y="1296566"/>
            <a:chExt cx="5361386" cy="3715122"/>
          </a:xfrm>
        </p:grpSpPr>
        <p:pic>
          <p:nvPicPr>
            <p:cNvPr id="86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24DB03FB-BBFB-4E8C-87FB-8AF188B33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27238" y="2813488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57B34065-F8D9-48B8-90A0-9F7E6A2E8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10" y="3027805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066712D8-BE29-4596-9858-B9954B609B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3670769" y="1296566"/>
              <a:ext cx="1724025" cy="119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hteck 211">
              <a:extLst>
                <a:ext uri="{FF2B5EF4-FFF2-40B4-BE49-F238E27FC236}">
                  <a16:creationId xmlns:a16="http://schemas.microsoft.com/office/drawing/2014/main" id="{12E87B09-846E-4397-8BE9-1895CF989A8A}"/>
                </a:ext>
              </a:extLst>
            </p:cNvPr>
            <p:cNvSpPr/>
            <p:nvPr/>
          </p:nvSpPr>
          <p:spPr>
            <a:xfrm>
              <a:off x="3059832" y="2491408"/>
              <a:ext cx="3168352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0" name="Inhaltsplatzhalter 2">
            <a:extLst>
              <a:ext uri="{FF2B5EF4-FFF2-40B4-BE49-F238E27FC236}">
                <a16:creationId xmlns:a16="http://schemas.microsoft.com/office/drawing/2014/main" id="{9DF27A4A-9839-41D9-81EE-542C63E209B7}"/>
              </a:ext>
            </a:extLst>
          </p:cNvPr>
          <p:cNvSpPr txBox="1">
            <a:spLocks/>
          </p:cNvSpPr>
          <p:nvPr/>
        </p:nvSpPr>
        <p:spPr bwMode="auto">
          <a:xfrm>
            <a:off x="7481073" y="5098972"/>
            <a:ext cx="706824" cy="4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353">
              <a:buClr>
                <a:srgbClr val="000000"/>
              </a:buClr>
              <a:buNone/>
            </a:pPr>
            <a:r>
              <a:rPr lang="de-DE" dirty="0">
                <a:solidFill>
                  <a:srgbClr val="FFFFFF"/>
                </a:solidFill>
                <a:latin typeface="Arial"/>
              </a:rPr>
              <a:t>A</a:t>
            </a:r>
          </a:p>
        </p:txBody>
      </p:sp>
      <p:grpSp>
        <p:nvGrpSpPr>
          <p:cNvPr id="91" name="Gruppieren 224">
            <a:extLst>
              <a:ext uri="{FF2B5EF4-FFF2-40B4-BE49-F238E27FC236}">
                <a16:creationId xmlns:a16="http://schemas.microsoft.com/office/drawing/2014/main" id="{B2357748-0DEC-4B5A-8F2D-2C4CBD1D0A4C}"/>
              </a:ext>
            </a:extLst>
          </p:cNvPr>
          <p:cNvGrpSpPr/>
          <p:nvPr/>
        </p:nvGrpSpPr>
        <p:grpSpPr>
          <a:xfrm>
            <a:off x="8175585" y="4853802"/>
            <a:ext cx="1001434" cy="735232"/>
            <a:chOff x="1874910" y="1296566"/>
            <a:chExt cx="5176168" cy="3715122"/>
          </a:xfrm>
        </p:grpSpPr>
        <p:pic>
          <p:nvPicPr>
            <p:cNvPr id="92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AF8E7E01-A66B-4BB1-B887-5EB34500D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42019" y="2813490"/>
              <a:ext cx="2409059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DF5B56FC-C031-4872-845E-7786B8B5E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10" y="3027805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58F3F17E-B9E1-4AB4-9415-C0DFC8DA4A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3670769" y="1296566"/>
              <a:ext cx="1724025" cy="119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Rechteck 228">
              <a:extLst>
                <a:ext uri="{FF2B5EF4-FFF2-40B4-BE49-F238E27FC236}">
                  <a16:creationId xmlns:a16="http://schemas.microsoft.com/office/drawing/2014/main" id="{8D8E185C-72B9-47CF-A8F2-978EAE8B8325}"/>
                </a:ext>
              </a:extLst>
            </p:cNvPr>
            <p:cNvSpPr/>
            <p:nvPr/>
          </p:nvSpPr>
          <p:spPr>
            <a:xfrm>
              <a:off x="3059832" y="2491408"/>
              <a:ext cx="3168352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B1BE38BF-0CFA-4686-8F48-536A3367272E}"/>
              </a:ext>
            </a:extLst>
          </p:cNvPr>
          <p:cNvSpPr txBox="1">
            <a:spLocks/>
          </p:cNvSpPr>
          <p:nvPr/>
        </p:nvSpPr>
        <p:spPr bwMode="auto">
          <a:xfrm>
            <a:off x="8346410" y="5089490"/>
            <a:ext cx="706824" cy="4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353">
              <a:buClr>
                <a:srgbClr val="000000"/>
              </a:buClr>
              <a:buNone/>
            </a:pPr>
            <a:r>
              <a:rPr lang="de-DE" dirty="0">
                <a:solidFill>
                  <a:srgbClr val="FFFFFF"/>
                </a:solidFill>
                <a:latin typeface="Arial"/>
              </a:rPr>
              <a:t>D</a:t>
            </a:r>
          </a:p>
        </p:txBody>
      </p:sp>
      <p:grpSp>
        <p:nvGrpSpPr>
          <p:cNvPr id="97" name="Gruppieren 16">
            <a:extLst>
              <a:ext uri="{FF2B5EF4-FFF2-40B4-BE49-F238E27FC236}">
                <a16:creationId xmlns:a16="http://schemas.microsoft.com/office/drawing/2014/main" id="{6ACA0331-702D-4E6D-9466-BE049562BBF4}"/>
              </a:ext>
            </a:extLst>
          </p:cNvPr>
          <p:cNvGrpSpPr/>
          <p:nvPr/>
        </p:nvGrpSpPr>
        <p:grpSpPr>
          <a:xfrm>
            <a:off x="7733251" y="5263736"/>
            <a:ext cx="1037268" cy="735232"/>
            <a:chOff x="6404766" y="5423111"/>
            <a:chExt cx="1037268" cy="735232"/>
          </a:xfrm>
        </p:grpSpPr>
        <p:grpSp>
          <p:nvGrpSpPr>
            <p:cNvPr id="98" name="Gruppieren 213">
              <a:extLst>
                <a:ext uri="{FF2B5EF4-FFF2-40B4-BE49-F238E27FC236}">
                  <a16:creationId xmlns:a16="http://schemas.microsoft.com/office/drawing/2014/main" id="{6F83A297-AFAC-46F8-8454-9A18A9EC5485}"/>
                </a:ext>
              </a:extLst>
            </p:cNvPr>
            <p:cNvGrpSpPr/>
            <p:nvPr/>
          </p:nvGrpSpPr>
          <p:grpSpPr>
            <a:xfrm>
              <a:off x="6404766" y="5423111"/>
              <a:ext cx="1037268" cy="735232"/>
              <a:chOff x="1874910" y="1296566"/>
              <a:chExt cx="5361386" cy="3715122"/>
            </a:xfrm>
          </p:grpSpPr>
          <p:pic>
            <p:nvPicPr>
              <p:cNvPr id="100" name="Picture 7" descr="C:\Users\Franz Király\AppData\Local\Microsoft\Windows\INetCache\IE\3304QQA6\Paquímetro[1].jpg">
                <a:extLst>
                  <a:ext uri="{FF2B5EF4-FFF2-40B4-BE49-F238E27FC236}">
                    <a16:creationId xmlns:a16="http://schemas.microsoft.com/office/drawing/2014/main" id="{9DEFD15C-7058-4B66-AF47-C28F631EF9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827238" y="2813488"/>
                <a:ext cx="2409058" cy="1047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7" descr="C:\Users\Franz Király\AppData\Local\Microsoft\Windows\INetCache\IE\3304QQA6\Paquímetro[1].jpg">
                <a:extLst>
                  <a:ext uri="{FF2B5EF4-FFF2-40B4-BE49-F238E27FC236}">
                    <a16:creationId xmlns:a16="http://schemas.microsoft.com/office/drawing/2014/main" id="{8D9877A5-003B-4C41-BF83-63950EDDA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910" y="3027805"/>
                <a:ext cx="2409058" cy="1047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3" descr="C:\Users\Franz Király\AppData\Local\Microsoft\Windows\INetCache\IE\JISU42LZ\2634221103_50f86a6827_o[1].jpg">
                <a:extLst>
                  <a:ext uri="{FF2B5EF4-FFF2-40B4-BE49-F238E27FC236}">
                    <a16:creationId xmlns:a16="http://schemas.microsoft.com/office/drawing/2014/main" id="{5ED7ECE9-0467-4286-8EC5-2C2E5493F6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36000" contrast="8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81" r="26270" b="68639"/>
              <a:stretch/>
            </p:blipFill>
            <p:spPr bwMode="auto">
              <a:xfrm flipH="1">
                <a:off x="3670769" y="1296566"/>
                <a:ext cx="1724025" cy="1194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Rechteck 217">
                <a:extLst>
                  <a:ext uri="{FF2B5EF4-FFF2-40B4-BE49-F238E27FC236}">
                    <a16:creationId xmlns:a16="http://schemas.microsoft.com/office/drawing/2014/main" id="{ABB41869-2912-4292-B6D1-29550EF8EBDB}"/>
                  </a:ext>
                </a:extLst>
              </p:cNvPr>
              <p:cNvSpPr/>
              <p:nvPr/>
            </p:nvSpPr>
            <p:spPr>
              <a:xfrm>
                <a:off x="3059832" y="2491407"/>
                <a:ext cx="3168350" cy="25202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9" name="Inhaltsplatzhalter 2">
              <a:extLst>
                <a:ext uri="{FF2B5EF4-FFF2-40B4-BE49-F238E27FC236}">
                  <a16:creationId xmlns:a16="http://schemas.microsoft.com/office/drawing/2014/main" id="{9BD70AEF-FBA7-4426-B20E-CEE31F53AFC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80130" y="5661419"/>
              <a:ext cx="706824" cy="406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defTabSz="914353">
                <a:buClr>
                  <a:srgbClr val="000000"/>
                </a:buClr>
                <a:buNone/>
              </a:pPr>
              <a:r>
                <a:rPr lang="de-DE" dirty="0">
                  <a:solidFill>
                    <a:srgbClr val="FFFFFF"/>
                  </a:solidFill>
                  <a:latin typeface="Arial"/>
                </a:rPr>
                <a:t>B</a:t>
              </a:r>
            </a:p>
          </p:txBody>
        </p:sp>
      </p:grpSp>
      <p:sp>
        <p:nvSpPr>
          <p:cNvPr id="104" name="Inhaltsplatzhalter 2">
            <a:extLst>
              <a:ext uri="{FF2B5EF4-FFF2-40B4-BE49-F238E27FC236}">
                <a16:creationId xmlns:a16="http://schemas.microsoft.com/office/drawing/2014/main" id="{1EC21A6B-DD8B-4B51-AB74-0EBCDFA8E746}"/>
              </a:ext>
            </a:extLst>
          </p:cNvPr>
          <p:cNvSpPr txBox="1">
            <a:spLocks/>
          </p:cNvSpPr>
          <p:nvPr/>
        </p:nvSpPr>
        <p:spPr bwMode="auto">
          <a:xfrm>
            <a:off x="6782787" y="6404789"/>
            <a:ext cx="271071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353">
              <a:buClr>
                <a:srgbClr val="000000"/>
              </a:buClr>
              <a:buNone/>
            </a:pPr>
            <a:r>
              <a:rPr lang="de-DE" sz="1700" dirty="0"/>
              <a:t>„strong“ </a:t>
            </a:r>
            <a:r>
              <a:rPr lang="de-DE" sz="1700" dirty="0" err="1"/>
              <a:t>ensemble</a:t>
            </a:r>
            <a:r>
              <a:rPr lang="de-DE" sz="1700" dirty="0"/>
              <a:t> </a:t>
            </a:r>
            <a:r>
              <a:rPr lang="de-DE" sz="1700" dirty="0" err="1"/>
              <a:t>model</a:t>
            </a:r>
            <a:endParaRPr lang="de-DE" sz="1700" dirty="0"/>
          </a:p>
        </p:txBody>
      </p:sp>
      <p:sp>
        <p:nvSpPr>
          <p:cNvPr id="105" name="Title 4">
            <a:extLst>
              <a:ext uri="{FF2B5EF4-FFF2-40B4-BE49-F238E27FC236}">
                <a16:creationId xmlns:a16="http://schemas.microsoft.com/office/drawing/2014/main" id="{1FE28F53-8105-4DFA-A82B-51815BDB7CE9}"/>
              </a:ext>
            </a:extLst>
          </p:cNvPr>
          <p:cNvSpPr txBox="1">
            <a:spLocks/>
          </p:cNvSpPr>
          <p:nvPr/>
        </p:nvSpPr>
        <p:spPr>
          <a:xfrm>
            <a:off x="521125" y="992803"/>
            <a:ext cx="6261662" cy="458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Composite learners – conceptual model</a:t>
            </a:r>
            <a:endParaRPr lang="en-US" sz="2400" b="1" dirty="0"/>
          </a:p>
        </p:txBody>
      </p:sp>
      <p:grpSp>
        <p:nvGrpSpPr>
          <p:cNvPr id="20" name="Gruppieren 2">
            <a:extLst>
              <a:ext uri="{FF2B5EF4-FFF2-40B4-BE49-F238E27FC236}">
                <a16:creationId xmlns:a16="http://schemas.microsoft.com/office/drawing/2014/main" id="{B8A2B928-F948-4877-8154-FFCD566F22CB}"/>
              </a:ext>
            </a:extLst>
          </p:cNvPr>
          <p:cNvGrpSpPr/>
          <p:nvPr/>
        </p:nvGrpSpPr>
        <p:grpSpPr>
          <a:xfrm>
            <a:off x="2552414" y="1533321"/>
            <a:ext cx="2223480" cy="2047642"/>
            <a:chOff x="1874910" y="1296566"/>
            <a:chExt cx="5361386" cy="4826822"/>
          </a:xfrm>
        </p:grpSpPr>
        <p:pic>
          <p:nvPicPr>
            <p:cNvPr id="21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6C152BA9-265C-4AC9-98F0-DB9F91098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27238" y="2813488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AA18A342-D24C-41CE-9896-C49A0824B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10" y="3027805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5E68FFA8-B994-479C-8B89-EDE6071315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3670769" y="1296566"/>
              <a:ext cx="1724025" cy="119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hteck 1">
              <a:extLst>
                <a:ext uri="{FF2B5EF4-FFF2-40B4-BE49-F238E27FC236}">
                  <a16:creationId xmlns:a16="http://schemas.microsoft.com/office/drawing/2014/main" id="{980119AA-73CE-47A7-9CD7-15BEB74F591E}"/>
                </a:ext>
              </a:extLst>
            </p:cNvPr>
            <p:cNvSpPr/>
            <p:nvPr/>
          </p:nvSpPr>
          <p:spPr>
            <a:xfrm>
              <a:off x="3059832" y="2491408"/>
              <a:ext cx="3168352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5" name="Picture 5" descr="C:\Users\Franz Király\AppData\Local\Microsoft\Windows\INetCache\IE\BHTRN6WF\1132717_b16d46fc7c_z[1].jpg">
              <a:extLst>
                <a:ext uri="{FF2B5EF4-FFF2-40B4-BE49-F238E27FC236}">
                  <a16:creationId xmlns:a16="http://schemas.microsoft.com/office/drawing/2014/main" id="{16CAA68C-B1B5-471C-8DFC-B7793ED4E7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50" r="18511"/>
            <a:stretch/>
          </p:blipFill>
          <p:spPr bwMode="auto">
            <a:xfrm>
              <a:off x="3402124" y="2851448"/>
              <a:ext cx="2483768" cy="192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Franz Király\AppData\Local\Microsoft\Windows\INetCache\IE\BHTRN6WF\NewTek-TriCaster-Audio-Mixer[1].jpg">
              <a:extLst>
                <a:ext uri="{FF2B5EF4-FFF2-40B4-BE49-F238E27FC236}">
                  <a16:creationId xmlns:a16="http://schemas.microsoft.com/office/drawing/2014/main" id="{A1614771-EA64-4D27-9DC6-443FC62112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490901" y="5209982"/>
              <a:ext cx="1217708" cy="913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ihandform 31">
              <a:extLst>
                <a:ext uri="{FF2B5EF4-FFF2-40B4-BE49-F238E27FC236}">
                  <a16:creationId xmlns:a16="http://schemas.microsoft.com/office/drawing/2014/main" id="{9CA980C3-BB19-4876-AF83-99E4690C5E1A}"/>
                </a:ext>
              </a:extLst>
            </p:cNvPr>
            <p:cNvSpPr/>
            <p:nvPr/>
          </p:nvSpPr>
          <p:spPr>
            <a:xfrm>
              <a:off x="4579183" y="4087048"/>
              <a:ext cx="511047" cy="1104815"/>
            </a:xfrm>
            <a:custGeom>
              <a:avLst/>
              <a:gdLst>
                <a:gd name="connsiteX0" fmla="*/ 0 w 514350"/>
                <a:gd name="connsiteY0" fmla="*/ 952500 h 952500"/>
                <a:gd name="connsiteX1" fmla="*/ 409575 w 514350"/>
                <a:gd name="connsiteY1" fmla="*/ 676275 h 952500"/>
                <a:gd name="connsiteX2" fmla="*/ 514350 w 514350"/>
                <a:gd name="connsiteY2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952500">
                  <a:moveTo>
                    <a:pt x="0" y="952500"/>
                  </a:moveTo>
                  <a:cubicBezTo>
                    <a:pt x="161925" y="893762"/>
                    <a:pt x="323850" y="835025"/>
                    <a:pt x="409575" y="676275"/>
                  </a:cubicBezTo>
                  <a:cubicBezTo>
                    <a:pt x="495300" y="517525"/>
                    <a:pt x="504825" y="258762"/>
                    <a:pt x="514350" y="0"/>
                  </a:cubicBezTo>
                </a:path>
              </a:pathLst>
            </a:custGeom>
            <a:noFill/>
            <a:ln w="53975">
              <a:solidFill>
                <a:srgbClr val="FF0000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8" name="Picture 2" descr="C:\Users\Franz Király\AppData\Local\Microsoft\Windows\INetCache\IE\BHTRN6WF\NewTek-TriCaster-Audio-Mixer[1].jpg">
              <a:extLst>
                <a:ext uri="{FF2B5EF4-FFF2-40B4-BE49-F238E27FC236}">
                  <a16:creationId xmlns:a16="http://schemas.microsoft.com/office/drawing/2014/main" id="{C5E20B06-56C1-4763-AFAD-8A558DCFB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6" r="1743" b="48311"/>
            <a:stretch/>
          </p:blipFill>
          <p:spPr bwMode="auto">
            <a:xfrm>
              <a:off x="3220079" y="5210107"/>
              <a:ext cx="1262557" cy="913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D7D67DCC-3878-4544-A15E-F014C85C64EA}"/>
              </a:ext>
            </a:extLst>
          </p:cNvPr>
          <p:cNvSpPr txBox="1">
            <a:spLocks/>
          </p:cNvSpPr>
          <p:nvPr/>
        </p:nvSpPr>
        <p:spPr bwMode="auto">
          <a:xfrm>
            <a:off x="1629475" y="1517587"/>
            <a:ext cx="13284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353">
              <a:buClr>
                <a:srgbClr val="000000"/>
              </a:buClr>
              <a:buNone/>
            </a:pPr>
            <a:r>
              <a:rPr lang="de-DE" sz="2000" dirty="0">
                <a:solidFill>
                  <a:schemeClr val="accent2"/>
                </a:solidFill>
              </a:rPr>
              <a:t>Tuning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D27D871-D6D4-4129-BDBF-B0A5A51DF7BE}"/>
              </a:ext>
            </a:extLst>
          </p:cNvPr>
          <p:cNvSpPr txBox="1">
            <a:spLocks/>
          </p:cNvSpPr>
          <p:nvPr/>
        </p:nvSpPr>
        <p:spPr bwMode="auto">
          <a:xfrm>
            <a:off x="1660049" y="3621283"/>
            <a:ext cx="320708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353">
              <a:buClr>
                <a:srgbClr val="000000"/>
              </a:buClr>
              <a:buNone/>
            </a:pPr>
            <a:r>
              <a:rPr lang="de-DE" sz="1700" dirty="0"/>
              <a:t>Model </a:t>
            </a:r>
            <a:r>
              <a:rPr lang="de-DE" sz="1700" dirty="0" err="1"/>
              <a:t>with</a:t>
            </a:r>
            <a:r>
              <a:rPr lang="de-DE" sz="1700" dirty="0"/>
              <a:t> </a:t>
            </a:r>
            <a:r>
              <a:rPr lang="de-DE" sz="1700" dirty="0" err="1"/>
              <a:t>tuning</a:t>
            </a:r>
            <a:r>
              <a:rPr lang="de-DE" sz="1700" dirty="0"/>
              <a:t> </a:t>
            </a:r>
            <a:r>
              <a:rPr lang="de-DE" sz="1700" dirty="0" err="1"/>
              <a:t>parameters</a:t>
            </a:r>
            <a:r>
              <a:rPr lang="de-DE" sz="1700" dirty="0"/>
              <a:t> </a:t>
            </a:r>
          </a:p>
        </p:txBody>
      </p:sp>
      <p:cxnSp>
        <p:nvCxnSpPr>
          <p:cNvPr id="31" name="Gerade Verbindung mit Pfeil 5">
            <a:extLst>
              <a:ext uri="{FF2B5EF4-FFF2-40B4-BE49-F238E27FC236}">
                <a16:creationId xmlns:a16="http://schemas.microsoft.com/office/drawing/2014/main" id="{4C763123-A8AF-4442-956E-5B130D2F2BF1}"/>
              </a:ext>
            </a:extLst>
          </p:cNvPr>
          <p:cNvCxnSpPr/>
          <p:nvPr/>
        </p:nvCxnSpPr>
        <p:spPr>
          <a:xfrm>
            <a:off x="4996021" y="2415471"/>
            <a:ext cx="1137678" cy="9645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9">
            <a:extLst>
              <a:ext uri="{FF2B5EF4-FFF2-40B4-BE49-F238E27FC236}">
                <a16:creationId xmlns:a16="http://schemas.microsoft.com/office/drawing/2014/main" id="{D3357A85-A093-4554-8CA8-329755715A51}"/>
              </a:ext>
            </a:extLst>
          </p:cNvPr>
          <p:cNvGrpSpPr/>
          <p:nvPr/>
        </p:nvGrpSpPr>
        <p:grpSpPr>
          <a:xfrm>
            <a:off x="6326752" y="989689"/>
            <a:ext cx="3580937" cy="2538220"/>
            <a:chOff x="5076056" y="1972684"/>
            <a:chExt cx="2223480" cy="1576035"/>
          </a:xfrm>
        </p:grpSpPr>
        <p:pic>
          <p:nvPicPr>
            <p:cNvPr id="33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EFCD0908-50A8-43F7-BE7F-8CBAF6BB6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00449" y="2616195"/>
              <a:ext cx="999087" cy="44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94D440A5-6845-4A5F-A1F4-93E565855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707113"/>
              <a:ext cx="999087" cy="44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5E3EBA02-3206-4C18-AA0B-2FC37B3FF9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5820837" y="1972684"/>
              <a:ext cx="714990" cy="50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hteck 104">
              <a:extLst>
                <a:ext uri="{FF2B5EF4-FFF2-40B4-BE49-F238E27FC236}">
                  <a16:creationId xmlns:a16="http://schemas.microsoft.com/office/drawing/2014/main" id="{F78DB035-3A0E-448F-9D0C-B97C301C304A}"/>
                </a:ext>
              </a:extLst>
            </p:cNvPr>
            <p:cNvSpPr/>
            <p:nvPr/>
          </p:nvSpPr>
          <p:spPr>
            <a:xfrm>
              <a:off x="5567468" y="2479562"/>
              <a:ext cx="1313982" cy="10691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Rechteck 7">
              <a:extLst>
                <a:ext uri="{FF2B5EF4-FFF2-40B4-BE49-F238E27FC236}">
                  <a16:creationId xmlns:a16="http://schemas.microsoft.com/office/drawing/2014/main" id="{3CABAE37-2B00-4953-B317-08367919B3C1}"/>
                </a:ext>
              </a:extLst>
            </p:cNvPr>
            <p:cNvSpPr/>
            <p:nvPr/>
          </p:nvSpPr>
          <p:spPr>
            <a:xfrm>
              <a:off x="5715262" y="2616195"/>
              <a:ext cx="1036028" cy="7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8" name="Gruppieren 129">
            <a:extLst>
              <a:ext uri="{FF2B5EF4-FFF2-40B4-BE49-F238E27FC236}">
                <a16:creationId xmlns:a16="http://schemas.microsoft.com/office/drawing/2014/main" id="{4B7E3523-1212-4030-BA54-5882886BDD34}"/>
              </a:ext>
            </a:extLst>
          </p:cNvPr>
          <p:cNvGrpSpPr/>
          <p:nvPr/>
        </p:nvGrpSpPr>
        <p:grpSpPr>
          <a:xfrm>
            <a:off x="7891465" y="2213826"/>
            <a:ext cx="1037268" cy="955241"/>
            <a:chOff x="1874910" y="1296566"/>
            <a:chExt cx="5361386" cy="4826822"/>
          </a:xfrm>
        </p:grpSpPr>
        <p:pic>
          <p:nvPicPr>
            <p:cNvPr id="39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BB21165F-066D-4791-8647-4E04E1AC5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27238" y="2813488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C:\Users\Franz Király\AppData\Local\Microsoft\Windows\INetCache\IE\3304QQA6\Paquímetro[1].jpg">
              <a:extLst>
                <a:ext uri="{FF2B5EF4-FFF2-40B4-BE49-F238E27FC236}">
                  <a16:creationId xmlns:a16="http://schemas.microsoft.com/office/drawing/2014/main" id="{E8D78AB5-F5BD-48BB-982C-65FC687CC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910" y="3027805"/>
              <a:ext cx="2409058" cy="1047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Franz Király\AppData\Local\Microsoft\Windows\INetCache\IE\JISU42LZ\2634221103_50f86a6827_o[1].jpg">
              <a:extLst>
                <a:ext uri="{FF2B5EF4-FFF2-40B4-BE49-F238E27FC236}">
                  <a16:creationId xmlns:a16="http://schemas.microsoft.com/office/drawing/2014/main" id="{310DA90A-E94E-4C7C-839C-EB1EBE5F40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6000" contrast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1" r="26270" b="68639"/>
            <a:stretch/>
          </p:blipFill>
          <p:spPr bwMode="auto">
            <a:xfrm flipH="1">
              <a:off x="3670769" y="1296566"/>
              <a:ext cx="1724025" cy="119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hteck 133">
              <a:extLst>
                <a:ext uri="{FF2B5EF4-FFF2-40B4-BE49-F238E27FC236}">
                  <a16:creationId xmlns:a16="http://schemas.microsoft.com/office/drawing/2014/main" id="{44215122-0F83-4E15-B74E-6B8F59871F16}"/>
                </a:ext>
              </a:extLst>
            </p:cNvPr>
            <p:cNvSpPr/>
            <p:nvPr/>
          </p:nvSpPr>
          <p:spPr>
            <a:xfrm>
              <a:off x="3059832" y="2491408"/>
              <a:ext cx="3168352" cy="25202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43" name="Picture 5" descr="C:\Users\Franz Király\AppData\Local\Microsoft\Windows\INetCache\IE\BHTRN6WF\1132717_b16d46fc7c_z[1].jpg">
              <a:extLst>
                <a:ext uri="{FF2B5EF4-FFF2-40B4-BE49-F238E27FC236}">
                  <a16:creationId xmlns:a16="http://schemas.microsoft.com/office/drawing/2014/main" id="{057FFA1D-B756-4EA6-BDAE-BE4340D1EB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50" r="18511"/>
            <a:stretch/>
          </p:blipFill>
          <p:spPr bwMode="auto">
            <a:xfrm>
              <a:off x="3402124" y="2851448"/>
              <a:ext cx="2483768" cy="192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C:\Users\Franz Király\AppData\Local\Microsoft\Windows\INetCache\IE\BHTRN6WF\NewTek-TriCaster-Audio-Mixer[1].jpg">
              <a:extLst>
                <a:ext uri="{FF2B5EF4-FFF2-40B4-BE49-F238E27FC236}">
                  <a16:creationId xmlns:a16="http://schemas.microsoft.com/office/drawing/2014/main" id="{B2436B78-931B-49A5-9B1F-CC89E65710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490901" y="5209982"/>
              <a:ext cx="1217708" cy="913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Freihandform 137">
              <a:extLst>
                <a:ext uri="{FF2B5EF4-FFF2-40B4-BE49-F238E27FC236}">
                  <a16:creationId xmlns:a16="http://schemas.microsoft.com/office/drawing/2014/main" id="{FE176E38-C33E-4313-A42F-78A4AFFF9B1E}"/>
                </a:ext>
              </a:extLst>
            </p:cNvPr>
            <p:cNvSpPr/>
            <p:nvPr/>
          </p:nvSpPr>
          <p:spPr>
            <a:xfrm>
              <a:off x="4579183" y="4087048"/>
              <a:ext cx="511047" cy="1104815"/>
            </a:xfrm>
            <a:custGeom>
              <a:avLst/>
              <a:gdLst>
                <a:gd name="connsiteX0" fmla="*/ 0 w 514350"/>
                <a:gd name="connsiteY0" fmla="*/ 952500 h 952500"/>
                <a:gd name="connsiteX1" fmla="*/ 409575 w 514350"/>
                <a:gd name="connsiteY1" fmla="*/ 676275 h 952500"/>
                <a:gd name="connsiteX2" fmla="*/ 514350 w 514350"/>
                <a:gd name="connsiteY2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50" h="952500">
                  <a:moveTo>
                    <a:pt x="0" y="952500"/>
                  </a:moveTo>
                  <a:cubicBezTo>
                    <a:pt x="161925" y="893762"/>
                    <a:pt x="323850" y="835025"/>
                    <a:pt x="409575" y="676275"/>
                  </a:cubicBezTo>
                  <a:cubicBezTo>
                    <a:pt x="495300" y="517525"/>
                    <a:pt x="504825" y="258762"/>
                    <a:pt x="514350" y="0"/>
                  </a:cubicBezTo>
                </a:path>
              </a:pathLst>
            </a:custGeom>
            <a:noFill/>
            <a:ln w="53975">
              <a:solidFill>
                <a:srgbClr val="FF0000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53" fontAlgn="base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46" name="Picture 2" descr="C:\Users\Franz Király\AppData\Local\Microsoft\Windows\INetCache\IE\BHTRN6WF\NewTek-TriCaster-Audio-Mixer[1].jpg">
              <a:extLst>
                <a:ext uri="{FF2B5EF4-FFF2-40B4-BE49-F238E27FC236}">
                  <a16:creationId xmlns:a16="http://schemas.microsoft.com/office/drawing/2014/main" id="{1A37D8C0-F1FF-4825-A2D6-68B3971C4F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6" r="1743" b="48311"/>
            <a:stretch/>
          </p:blipFill>
          <p:spPr bwMode="auto">
            <a:xfrm>
              <a:off x="3220079" y="5210107"/>
              <a:ext cx="1262557" cy="913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Freihandform 12">
            <a:extLst>
              <a:ext uri="{FF2B5EF4-FFF2-40B4-BE49-F238E27FC236}">
                <a16:creationId xmlns:a16="http://schemas.microsoft.com/office/drawing/2014/main" id="{A9A1DA8B-A389-44B9-BD1A-41C227438647}"/>
              </a:ext>
            </a:extLst>
          </p:cNvPr>
          <p:cNvSpPr/>
          <p:nvPr/>
        </p:nvSpPr>
        <p:spPr>
          <a:xfrm>
            <a:off x="7404574" y="2579570"/>
            <a:ext cx="685800" cy="498966"/>
          </a:xfrm>
          <a:custGeom>
            <a:avLst/>
            <a:gdLst>
              <a:gd name="connsiteX0" fmla="*/ 0 w 685800"/>
              <a:gd name="connsiteY0" fmla="*/ 0 h 498966"/>
              <a:gd name="connsiteX1" fmla="*/ 200025 w 685800"/>
              <a:gd name="connsiteY1" fmla="*/ 76200 h 498966"/>
              <a:gd name="connsiteX2" fmla="*/ 276225 w 685800"/>
              <a:gd name="connsiteY2" fmla="*/ 438150 h 498966"/>
              <a:gd name="connsiteX3" fmla="*/ 685800 w 685800"/>
              <a:gd name="connsiteY3" fmla="*/ 495300 h 49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498966">
                <a:moveTo>
                  <a:pt x="0" y="0"/>
                </a:moveTo>
                <a:cubicBezTo>
                  <a:pt x="76994" y="1587"/>
                  <a:pt x="153988" y="3175"/>
                  <a:pt x="200025" y="76200"/>
                </a:cubicBezTo>
                <a:cubicBezTo>
                  <a:pt x="246063" y="149225"/>
                  <a:pt x="195263" y="368300"/>
                  <a:pt x="276225" y="438150"/>
                </a:cubicBezTo>
                <a:cubicBezTo>
                  <a:pt x="357188" y="508000"/>
                  <a:pt x="521494" y="501650"/>
                  <a:pt x="685800" y="495300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Freihandform 13">
            <a:extLst>
              <a:ext uri="{FF2B5EF4-FFF2-40B4-BE49-F238E27FC236}">
                <a16:creationId xmlns:a16="http://schemas.microsoft.com/office/drawing/2014/main" id="{9CE61070-7CDB-4ABC-B896-1183C3311F9F}"/>
              </a:ext>
            </a:extLst>
          </p:cNvPr>
          <p:cNvSpPr/>
          <p:nvPr/>
        </p:nvSpPr>
        <p:spPr>
          <a:xfrm>
            <a:off x="7414100" y="2409756"/>
            <a:ext cx="447675" cy="198390"/>
          </a:xfrm>
          <a:custGeom>
            <a:avLst/>
            <a:gdLst>
              <a:gd name="connsiteX0" fmla="*/ 0 w 447675"/>
              <a:gd name="connsiteY0" fmla="*/ 26940 h 198390"/>
              <a:gd name="connsiteX1" fmla="*/ 219075 w 447675"/>
              <a:gd name="connsiteY1" fmla="*/ 7890 h 198390"/>
              <a:gd name="connsiteX2" fmla="*/ 323850 w 447675"/>
              <a:gd name="connsiteY2" fmla="*/ 141240 h 198390"/>
              <a:gd name="connsiteX3" fmla="*/ 447675 w 447675"/>
              <a:gd name="connsiteY3" fmla="*/ 198390 h 19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" h="198390">
                <a:moveTo>
                  <a:pt x="0" y="26940"/>
                </a:moveTo>
                <a:cubicBezTo>
                  <a:pt x="82550" y="7890"/>
                  <a:pt x="165100" y="-11160"/>
                  <a:pt x="219075" y="7890"/>
                </a:cubicBezTo>
                <a:cubicBezTo>
                  <a:pt x="273050" y="26940"/>
                  <a:pt x="285750" y="109490"/>
                  <a:pt x="323850" y="141240"/>
                </a:cubicBezTo>
                <a:cubicBezTo>
                  <a:pt x="361950" y="172990"/>
                  <a:pt x="404812" y="185690"/>
                  <a:pt x="447675" y="198390"/>
                </a:cubicBez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Freihandform 14">
            <a:extLst>
              <a:ext uri="{FF2B5EF4-FFF2-40B4-BE49-F238E27FC236}">
                <a16:creationId xmlns:a16="http://schemas.microsoft.com/office/drawing/2014/main" id="{CEE035C2-E721-4CB0-961F-E6F4D522AEC8}"/>
              </a:ext>
            </a:extLst>
          </p:cNvPr>
          <p:cNvSpPr/>
          <p:nvPr/>
        </p:nvSpPr>
        <p:spPr>
          <a:xfrm>
            <a:off x="8909525" y="2474796"/>
            <a:ext cx="104775" cy="66675"/>
          </a:xfrm>
          <a:custGeom>
            <a:avLst/>
            <a:gdLst>
              <a:gd name="connsiteX0" fmla="*/ 0 w 104775"/>
              <a:gd name="connsiteY0" fmla="*/ 66675 h 66675"/>
              <a:gd name="connsiteX1" fmla="*/ 104775 w 104775"/>
              <a:gd name="connsiteY1" fmla="*/ 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" h="66675">
                <a:moveTo>
                  <a:pt x="0" y="66675"/>
                </a:moveTo>
                <a:lnTo>
                  <a:pt x="104775" y="0"/>
                </a:ln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 fontAlgn="base">
              <a:spcBef>
                <a:spcPct val="0"/>
              </a:spcBef>
              <a:spcAft>
                <a:spcPct val="0"/>
              </a:spcAft>
            </a:pPr>
            <a:endParaRPr lang="en-GB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BB8D1270-9039-4058-9AD2-9471A52FC3CB}"/>
              </a:ext>
            </a:extLst>
          </p:cNvPr>
          <p:cNvSpPr txBox="1">
            <a:spLocks/>
          </p:cNvSpPr>
          <p:nvPr/>
        </p:nvSpPr>
        <p:spPr bwMode="auto">
          <a:xfrm>
            <a:off x="6332251" y="3524828"/>
            <a:ext cx="487243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353">
              <a:buClr>
                <a:srgbClr val="000000"/>
              </a:buClr>
              <a:buNone/>
            </a:pPr>
            <a:r>
              <a:rPr lang="de-DE" sz="1700" dirty="0"/>
              <a:t>parameters set by data-driven tuning algorithm</a:t>
            </a:r>
          </a:p>
        </p:txBody>
      </p:sp>
      <p:sp>
        <p:nvSpPr>
          <p:cNvPr id="106" name="Inhaltsplatzhalter 2">
            <a:extLst>
              <a:ext uri="{FF2B5EF4-FFF2-40B4-BE49-F238E27FC236}">
                <a16:creationId xmlns:a16="http://schemas.microsoft.com/office/drawing/2014/main" id="{4C250EC7-5D59-40BB-B366-561A02CD6247}"/>
              </a:ext>
            </a:extLst>
          </p:cNvPr>
          <p:cNvSpPr txBox="1">
            <a:spLocks/>
          </p:cNvSpPr>
          <p:nvPr/>
        </p:nvSpPr>
        <p:spPr bwMode="auto">
          <a:xfrm>
            <a:off x="158738" y="2378935"/>
            <a:ext cx="16790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353">
              <a:buClr>
                <a:srgbClr val="000000"/>
              </a:buClr>
              <a:buNone/>
            </a:pPr>
            <a:r>
              <a:rPr lang="de-DE" sz="1800" b="1" dirty="0"/>
              <a:t>Common</a:t>
            </a:r>
            <a:br>
              <a:rPr lang="de-DE" sz="1800" b="1" dirty="0"/>
            </a:br>
            <a:r>
              <a:rPr lang="de-DE" sz="1800" b="1" dirty="0"/>
              <a:t>examples of</a:t>
            </a:r>
            <a:br>
              <a:rPr lang="de-DE" sz="1800" b="1" dirty="0"/>
            </a:br>
            <a:r>
              <a:rPr lang="de-DE" sz="1800" b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76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3" grpId="0"/>
      <p:bldP spid="74" grpId="0"/>
      <p:bldP spid="75" grpId="0"/>
      <p:bldP spid="76" grpId="0"/>
      <p:bldP spid="77" grpId="0"/>
      <p:bldP spid="90" grpId="0"/>
      <p:bldP spid="96" grpId="0"/>
      <p:bldP spid="104" grpId="0"/>
      <p:bldP spid="29" grpId="0"/>
      <p:bldP spid="30" grpId="0"/>
      <p:bldP spid="47" grpId="0" animBg="1"/>
      <p:bldP spid="48" grpId="0" animBg="1"/>
      <p:bldP spid="49" grpId="0" animBg="1"/>
      <p:bldP spid="50" grpId="0"/>
    </p:bldLst>
  </p:timing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UC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97A9"/>
      </a:accent2>
      <a:accent3>
        <a:srgbClr val="0097A9"/>
      </a:accent3>
      <a:accent4>
        <a:srgbClr val="0097A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277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4_Custom Design</vt:lpstr>
      <vt:lpstr>5_Custom Design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BRIGHT BLUE</dc:title>
  <dc:subject/>
  <dc:creator>Clayton, Janine</dc:creator>
  <cp:keywords/>
  <dc:description/>
  <cp:lastModifiedBy>Kiraly, Franz</cp:lastModifiedBy>
  <cp:revision>250</cp:revision>
  <dcterms:created xsi:type="dcterms:W3CDTF">2016-12-07T10:36:45Z</dcterms:created>
  <dcterms:modified xsi:type="dcterms:W3CDTF">2023-04-26T17:28:00Z</dcterms:modified>
  <cp:category/>
</cp:coreProperties>
</file>