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62" r:id="rId5"/>
    <p:sldId id="263" r:id="rId6"/>
    <p:sldId id="264" r:id="rId7"/>
    <p:sldId id="273" r:id="rId8"/>
    <p:sldId id="265" r:id="rId9"/>
    <p:sldId id="274" r:id="rId10"/>
    <p:sldId id="266" r:id="rId11"/>
    <p:sldId id="277" r:id="rId12"/>
    <p:sldId id="278" r:id="rId13"/>
    <p:sldId id="279" r:id="rId14"/>
    <p:sldId id="275" r:id="rId15"/>
    <p:sldId id="276" r:id="rId16"/>
    <p:sldId id="267" r:id="rId17"/>
    <p:sldId id="268" r:id="rId18"/>
    <p:sldId id="272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8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2DBD6-7872-4C14-998A-401456DF07B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0D81-F11B-4B49-813F-8BE152D14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0D81-F11B-4B49-813F-8BE152D14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0D81-F11B-4B49-813F-8BE152D14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0D81-F11B-4B49-813F-8BE152D14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0D81-F11B-4B49-813F-8BE152D14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0D81-F11B-4B49-813F-8BE152D144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3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CDFF-1656-43D1-8D3B-0C41D9CD7165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91A2-B016-4F98-A7C7-A882797B5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eb.stanford.edu/~stollman/DecrementalTreeConnectivit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/>
              <a:t>Decremental</a:t>
            </a:r>
            <a:r>
              <a:rPr lang="en-US" sz="8000" dirty="0" smtClean="0"/>
              <a:t> Tree Connectivity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Sarah Tollman, Zack Swafford, and Alex Barron</a:t>
            </a:r>
          </a:p>
          <a:p>
            <a:r>
              <a:rPr lang="en-US" sz="2000" dirty="0" smtClean="0"/>
              <a:t>Stanford University | CS166 | Keith Schwarz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11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/>
              <a:t>Alstrup</a:t>
            </a:r>
            <a:r>
              <a:rPr lang="en-US" sz="6000" dirty="0" smtClean="0"/>
              <a:t>-</a:t>
            </a:r>
            <a:r>
              <a:rPr lang="en-US" sz="6000" dirty="0" err="1" smtClean="0"/>
              <a:t>Secher</a:t>
            </a:r>
            <a:r>
              <a:rPr lang="en-US" sz="6000" dirty="0" smtClean="0"/>
              <a:t>-Spork Model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Cluster into </a:t>
                </a:r>
                <a:r>
                  <a:rPr lang="en-US" sz="3200" dirty="0" err="1" smtClean="0"/>
                  <a:t>microtrees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Take boundary nodes of </a:t>
                </a:r>
                <a:r>
                  <a:rPr lang="en-US" sz="3200" dirty="0" err="1" smtClean="0"/>
                  <a:t>microtrees</a:t>
                </a:r>
                <a:r>
                  <a:rPr lang="en-US" sz="3200" dirty="0" smtClean="0"/>
                  <a:t> to form </a:t>
                </a:r>
                <a:r>
                  <a:rPr lang="en-US" sz="3200" dirty="0" err="1" smtClean="0"/>
                  <a:t>macrotree</a:t>
                </a:r>
                <a:endParaRPr lang="en-US" sz="3200" dirty="0" smtClean="0"/>
              </a:p>
              <a:p>
                <a:r>
                  <a:rPr lang="en-US" sz="3200" dirty="0" err="1" smtClean="0"/>
                  <a:t>Macrotree</a:t>
                </a:r>
                <a:r>
                  <a:rPr lang="en-US" sz="3200" dirty="0" smtClean="0"/>
                  <a:t> implemented with Even-</a:t>
                </a:r>
                <a:r>
                  <a:rPr lang="en-US" sz="3200" dirty="0" err="1" smtClean="0"/>
                  <a:t>Shiloach</a:t>
                </a:r>
                <a:endParaRPr lang="en-US" sz="3200" dirty="0" smtClean="0"/>
              </a:p>
              <a:p>
                <a:r>
                  <a:rPr lang="en-US" sz="3200" dirty="0" smtClean="0"/>
                  <a:t>All of this preprocessing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Apply the Method of Four Russians</a:t>
                </a:r>
              </a:p>
              <a:p>
                <a:endParaRPr lang="en-US" sz="3200" dirty="0" smtClean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0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/>
              <a:t>Alstrup</a:t>
            </a:r>
            <a:r>
              <a:rPr lang="en-US" sz="6000" dirty="0" smtClean="0"/>
              <a:t>-</a:t>
            </a:r>
            <a:r>
              <a:rPr lang="en-US" sz="6000" dirty="0" err="1" smtClean="0"/>
              <a:t>Secher</a:t>
            </a:r>
            <a:r>
              <a:rPr lang="en-US" sz="6000" dirty="0" smtClean="0"/>
              <a:t>-Spork Model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Clustering method for trees proposed by Fredrickson</a:t>
                </a:r>
              </a:p>
              <a:p>
                <a:r>
                  <a:rPr lang="en-US" sz="3200" dirty="0" smtClean="0"/>
                  <a:t>Rectify tree so degree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Then, just group nodes into clusters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 smtClean="0"/>
              </a:p>
              <a:p>
                <a:r>
                  <a:rPr lang="en-US" sz="3200" dirty="0" smtClean="0"/>
                  <a:t>Because each cluster is so small, all its edge information can fit int</a:t>
                </a:r>
                <a:r>
                  <a:rPr lang="en-US" sz="3200" dirty="0" smtClean="0"/>
                  <a:t>o a machine word under the TDMM</a:t>
                </a:r>
              </a:p>
              <a:p>
                <a:r>
                  <a:rPr lang="en-US" sz="3200" dirty="0" smtClean="0"/>
                  <a:t>This means </a:t>
                </a:r>
                <a:r>
                  <a:rPr lang="en-US" sz="3200" dirty="0" err="1" smtClean="0"/>
                  <a:t>microqueries</a:t>
                </a:r>
                <a:r>
                  <a:rPr lang="en-US" sz="3200" dirty="0" smtClean="0"/>
                  <a:t> and </a:t>
                </a:r>
                <a:r>
                  <a:rPr lang="en-US" sz="3200" dirty="0" err="1" smtClean="0"/>
                  <a:t>microdeletes</a:t>
                </a:r>
                <a:r>
                  <a:rPr lang="en-US" sz="3200" dirty="0" smtClean="0"/>
                  <a:t>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/>
              <a:t>Alstrup</a:t>
            </a:r>
            <a:r>
              <a:rPr lang="en-US" sz="6000" dirty="0" smtClean="0"/>
              <a:t>-</a:t>
            </a:r>
            <a:r>
              <a:rPr lang="en-US" sz="6000" dirty="0" err="1" smtClean="0"/>
              <a:t>Secher</a:t>
            </a:r>
            <a:r>
              <a:rPr lang="en-US" sz="6000" dirty="0" smtClean="0"/>
              <a:t>-Spork Model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Deletions on Even-</a:t>
                </a:r>
                <a:r>
                  <a:rPr lang="en-US" sz="3200" dirty="0" err="1" smtClean="0"/>
                  <a:t>Shiloach</a:t>
                </a:r>
                <a:r>
                  <a:rPr lang="en-US" sz="3200" dirty="0" smtClean="0"/>
                  <a:t> model take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</m:sSub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𝐸𝑆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err="1" smtClean="0"/>
                  <a:t>macronodes</a:t>
                </a:r>
                <a:r>
                  <a:rPr lang="en-US" sz="3200" dirty="0" smtClean="0"/>
                  <a:t> per cluster,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𝑂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𝑛</m:t>
                              </m:r>
                            </m:e>
                            <m:sub>
                              <m:r>
                                <a:rPr lang="en-US" i="1"/>
                                <m:t>𝐸𝑆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a:rPr lang="en-US" i="1"/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  <m:sub>
                                  <m:r>
                                    <a:rPr lang="en-US" i="1"/>
                                    <m:t>𝐸𝑆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𝑂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𝑛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a:rPr lang="en-US" i="1"/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a:rPr lang="en-US" i="1"/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/>
                                      </m:ctrlPr>
                                    </m:fPr>
                                    <m:num>
                                      <m:r>
                                        <a:rPr lang="en-US" i="1"/>
                                        <m:t>𝑛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/>
                                          </m:ctrlPr>
                                        </m:funcPr>
                                        <m:fName>
                                          <m:r>
                                            <a:rPr lang="en-US" i="1"/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i="1"/>
                                            <m:t>𝑛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brk m:alnAt="1"/>
                        </m:rPr>
                        <a:rPr lang="en-US" i="1"/>
                        <m:t>=</m:t>
                      </m:r>
                      <m:r>
                        <a:rPr lang="en-US" i="1"/>
                        <m:t>𝑂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𝑛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a:rPr lang="en-US" i="1"/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a:rPr lang="en-US" i="1"/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i="1"/>
                                    <m:t>𝑛</m:t>
                                  </m:r>
                                  <m:r>
                                    <a:rPr lang="en-US" i="1"/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i="1"/>
                                      </m:ctrlPr>
                                    </m:funcPr>
                                    <m:fName>
                                      <m:r>
                                        <a:rPr lang="en-US" i="1"/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/>
                                          </m:ctrlPr>
                                        </m:funcPr>
                                        <m:fName>
                                          <m:r>
                                            <a:rPr lang="en-US" i="1"/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i="1"/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d>
                      <m:r>
                        <m:rPr>
                          <m:brk m:alnAt="1"/>
                          <m:aln/>
                        </m:rPr>
                        <a:rPr lang="en-US" i="1"/>
                        <m:t>=</m:t>
                      </m:r>
                      <m:r>
                        <a:rPr lang="en-US" i="1"/>
                        <m:t>𝑂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𝑛</m:t>
                          </m:r>
                        </m:e>
                      </m:d>
                      <m:r>
                        <a:rPr lang="en-US" i="1"/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sz="3200" dirty="0" smtClean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/>
              <a:t>Alstrup</a:t>
            </a:r>
            <a:r>
              <a:rPr lang="en-US" sz="6000" dirty="0" smtClean="0"/>
              <a:t>-</a:t>
            </a:r>
            <a:r>
              <a:rPr lang="en-US" sz="6000" dirty="0" err="1" smtClean="0"/>
              <a:t>Secher</a:t>
            </a:r>
            <a:r>
              <a:rPr lang="en-US" sz="6000" dirty="0" smtClean="0"/>
              <a:t>-Spork Model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Preprocessing still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despite added complication</a:t>
                </a:r>
              </a:p>
              <a:p>
                <a:r>
                  <a:rPr lang="en-US" sz="3200" dirty="0" smtClean="0"/>
                  <a:t>Query takes bounded number of micro- and </a:t>
                </a:r>
                <a:r>
                  <a:rPr lang="en-US" sz="3200" dirty="0" err="1" smtClean="0"/>
                  <a:t>macroqueries</a:t>
                </a:r>
                <a:r>
                  <a:rPr lang="en-US" sz="3200" dirty="0" smtClean="0"/>
                  <a:t>; each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r>
                  <a:rPr lang="en-US" sz="3200" dirty="0" smtClean="0"/>
                  <a:t>Each </a:t>
                </a:r>
                <a:r>
                  <a:rPr lang="en-US" sz="3200" dirty="0" err="1" smtClean="0"/>
                  <a:t>microdelete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3200" dirty="0" smtClean="0"/>
                  <a:t> and overall </a:t>
                </a:r>
                <a:r>
                  <a:rPr lang="en-US" sz="3200" dirty="0" err="1" smtClean="0"/>
                  <a:t>macrodelete</a:t>
                </a:r>
                <a:r>
                  <a:rPr lang="en-US" sz="3200" dirty="0" smtClean="0"/>
                  <a:t>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 algn="ctr" fontAlgn="ctr">
                  <a:buNone/>
                </a:pPr>
                <a:r>
                  <a:rPr lang="en-US" sz="3200" dirty="0" smtClean="0"/>
                  <a:t>Preprocessing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</a:t>
                </a:r>
                <a:r>
                  <a:rPr lang="en-US" sz="3200" dirty="0" err="1" smtClean="0"/>
                  <a:t>Delet</a:t>
                </a:r>
                <a:r>
                  <a:rPr lang="en-US" sz="3200" dirty="0"/>
                  <a:t>e</a:t>
                </a:r>
                <a:r>
                  <a:rPr lang="en-US" sz="3200" dirty="0" smtClean="0"/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Query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36" y="2674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Can we do better?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1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47436" y="2674216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6000" dirty="0" smtClean="0"/>
                  <a:t>No. This is big-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6000" dirty="0" smtClean="0"/>
                  <a:t> optimal.</a:t>
                </a:r>
                <a:endParaRPr lang="en-US" sz="6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7436" y="2674216"/>
                <a:ext cx="10515600" cy="1325563"/>
              </a:xfrm>
              <a:blipFill rotWithShape="0">
                <a:blip r:embed="rId3"/>
                <a:stretch>
                  <a:fillRect t="-5530" b="-1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Model Summary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51617"/>
                  </p:ext>
                </p:extLst>
              </p:nvPr>
            </p:nvGraphicFramePr>
            <p:xfrm>
              <a:off x="1754777" y="2090059"/>
              <a:ext cx="8682445" cy="350955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691414"/>
                    <a:gridCol w="1914716"/>
                    <a:gridCol w="2043564"/>
                    <a:gridCol w="2032751"/>
                  </a:tblGrid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Method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Preprocessing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 Delete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 Query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Unstructured</a:t>
                          </a:r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DFS Labeling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Even-</a:t>
                          </a:r>
                          <a:r>
                            <a:rPr lang="en-US" sz="2000" dirty="0" err="1" smtClean="0"/>
                            <a:t>Shiloach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 smtClean="0"/>
                            <a:t>Alstrup</a:t>
                          </a:r>
                          <a:r>
                            <a:rPr lang="en-US" sz="2000" dirty="0" smtClean="0"/>
                            <a:t>-</a:t>
                          </a:r>
                          <a:r>
                            <a:rPr lang="en-US" sz="2000" dirty="0" err="1" smtClean="0"/>
                            <a:t>Secher</a:t>
                          </a:r>
                          <a:r>
                            <a:rPr lang="en-US" sz="2000" dirty="0" smtClean="0"/>
                            <a:t>-Spork</a:t>
                          </a:r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51617"/>
                  </p:ext>
                </p:extLst>
              </p:nvPr>
            </p:nvGraphicFramePr>
            <p:xfrm>
              <a:off x="1754777" y="2090059"/>
              <a:ext cx="8682445" cy="3509555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691414"/>
                    <a:gridCol w="1914716"/>
                    <a:gridCol w="2043564"/>
                    <a:gridCol w="2032751"/>
                  </a:tblGrid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Method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Preprocessing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 Delete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Total Query</a:t>
                          </a:r>
                          <a:endParaRPr lang="en-US" sz="20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Unstructured</a:t>
                          </a:r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40317" t="-99138" r="-212698" b="-2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25970" t="-99138" r="-100000" b="-2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26946" t="-99138" r="-299" b="-298276"/>
                          </a:stretch>
                        </a:blipFill>
                      </a:tcPr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DFS Labeling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0317" t="-200870" r="-212698" b="-2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5970" t="-200870" r="-100000" b="-2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6946" t="-200870" r="-299" b="-200870"/>
                          </a:stretch>
                        </a:blipFill>
                      </a:tcPr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Even-</a:t>
                          </a:r>
                          <a:r>
                            <a:rPr lang="en-US" sz="2000" dirty="0" err="1" smtClean="0"/>
                            <a:t>Shiloach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40317" t="-298276" r="-212698" b="-99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5970" t="-298276" r="-100000" b="-99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26946" t="-298276" r="-299" b="-99138"/>
                          </a:stretch>
                        </a:blipFill>
                      </a:tcPr>
                    </a:tc>
                  </a:tr>
                  <a:tr h="70191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err="1" smtClean="0"/>
                            <a:t>Alstrup</a:t>
                          </a:r>
                          <a:r>
                            <a:rPr lang="en-US" sz="2000" dirty="0" smtClean="0"/>
                            <a:t>-</a:t>
                          </a:r>
                          <a:r>
                            <a:rPr lang="en-US" sz="2000" dirty="0" err="1" smtClean="0"/>
                            <a:t>Secher</a:t>
                          </a:r>
                          <a:r>
                            <a:rPr lang="en-US" sz="2000" dirty="0" smtClean="0"/>
                            <a:t>-Spork</a:t>
                          </a:r>
                          <a:endParaRPr lang="en-US" sz="2000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0317" t="-401739" r="-2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5970" t="-40173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26946" t="-401739" r="-2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0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Practical Runtime Results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1690688"/>
            <a:ext cx="390144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6" y="3242402"/>
            <a:ext cx="3901441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3242402"/>
            <a:ext cx="39014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Practical Runtime Results</a:t>
            </a:r>
            <a:endParaRPr lang="en-US" sz="6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690688"/>
            <a:ext cx="3901440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1687449"/>
            <a:ext cx="3901440" cy="2926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3317379"/>
            <a:ext cx="39014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Visual Modeling</a:t>
            </a:r>
            <a:endParaRPr lang="en-US" sz="60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09" y="1690688"/>
            <a:ext cx="9342582" cy="48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Problem Summary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Dynamic Graph Connectivity in General</a:t>
                </a:r>
              </a:p>
              <a:p>
                <a:pPr lvl="1"/>
                <a:r>
                  <a:rPr lang="en-US" dirty="0" smtClean="0"/>
                  <a:t>Incremental, </a:t>
                </a:r>
                <a:r>
                  <a:rPr lang="en-US" dirty="0" err="1" smtClean="0"/>
                  <a:t>decremental</a:t>
                </a:r>
                <a:r>
                  <a:rPr lang="en-US" dirty="0" smtClean="0"/>
                  <a:t>, tree, batch, amortized, random</a:t>
                </a:r>
              </a:p>
              <a:p>
                <a:r>
                  <a:rPr lang="en-US" sz="3200" dirty="0" smtClean="0"/>
                  <a:t>Start with complete tree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 nodes</a:t>
                </a:r>
              </a:p>
              <a:p>
                <a:r>
                  <a:rPr lang="en-US" sz="3200" dirty="0" smtClean="0"/>
                  <a:t>Eventually do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 smtClean="0"/>
                  <a:t> edge deletions</a:t>
                </a:r>
              </a:p>
              <a:p>
                <a:r>
                  <a:rPr lang="en-US" sz="3200" dirty="0" smtClean="0"/>
                  <a:t>Do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 smtClean="0"/>
                  <a:t> connectivity queries intermingled with deletions</a:t>
                </a:r>
              </a:p>
              <a:p>
                <a:r>
                  <a:rPr lang="en-US" sz="3200" dirty="0" smtClean="0"/>
                  <a:t>Requires complete correctness</a:t>
                </a:r>
              </a:p>
              <a:p>
                <a:r>
                  <a:rPr lang="en-US" sz="3200" dirty="0" smtClean="0"/>
                  <a:t>We care about </a:t>
                </a:r>
                <a:r>
                  <a:rPr lang="en-US" sz="3200" i="1" dirty="0" smtClean="0"/>
                  <a:t>total</a:t>
                </a:r>
                <a:r>
                  <a:rPr lang="en-US" sz="3200" dirty="0" smtClean="0"/>
                  <a:t> deletion and </a:t>
                </a:r>
                <a:r>
                  <a:rPr lang="en-US" sz="3200" i="1" dirty="0" smtClean="0"/>
                  <a:t>total </a:t>
                </a:r>
                <a:r>
                  <a:rPr lang="en-US" sz="3200" dirty="0" smtClean="0"/>
                  <a:t>query time</a:t>
                </a:r>
              </a:p>
              <a:p>
                <a:endParaRPr lang="en-US" sz="3200" dirty="0" smtClean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3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Further Work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Benchmarking code available to try for specific application!</a:t>
            </a:r>
          </a:p>
          <a:p>
            <a:r>
              <a:rPr lang="en-US" sz="3200" dirty="0" smtClean="0"/>
              <a:t>Practically, we see that Even-</a:t>
            </a:r>
            <a:r>
              <a:rPr lang="en-US" sz="3200" dirty="0" err="1" smtClean="0"/>
              <a:t>Shiloach</a:t>
            </a:r>
            <a:r>
              <a:rPr lang="en-US" sz="3200" dirty="0" smtClean="0"/>
              <a:t> is preferable for any non-ginormous tree</a:t>
            </a:r>
            <a:endParaRPr lang="en-US" sz="3200" dirty="0" smtClean="0"/>
          </a:p>
          <a:p>
            <a:r>
              <a:rPr lang="en-US" sz="3200" dirty="0" smtClean="0"/>
              <a:t>The biggest surprise was that E-S was </a:t>
            </a:r>
            <a:r>
              <a:rPr lang="en-US" sz="3200" i="1" dirty="0" smtClean="0"/>
              <a:t>so </a:t>
            </a:r>
            <a:r>
              <a:rPr lang="en-US" sz="3200" dirty="0" smtClean="0"/>
              <a:t>much better than DFS labeling in total delete time</a:t>
            </a:r>
          </a:p>
          <a:p>
            <a:r>
              <a:rPr lang="en-US" sz="3200" dirty="0" smtClean="0"/>
              <a:t>Summary paper and visualization designed to help future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454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Motivation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to other problems</a:t>
            </a:r>
          </a:p>
          <a:p>
            <a:pPr lvl="1"/>
            <a:r>
              <a:rPr lang="en-US" dirty="0" err="1" smtClean="0"/>
              <a:t>Subproblem</a:t>
            </a:r>
            <a:r>
              <a:rPr lang="en-US" dirty="0" smtClean="0"/>
              <a:t> in more general dynamic connectivity problems</a:t>
            </a:r>
          </a:p>
          <a:p>
            <a:pPr lvl="1"/>
            <a:r>
              <a:rPr lang="en-US" dirty="0" smtClean="0"/>
              <a:t>Applications in UNION-FIND and leaf tracking</a:t>
            </a:r>
          </a:p>
          <a:p>
            <a:pPr lvl="1"/>
            <a:r>
              <a:rPr lang="en-US" dirty="0" smtClean="0"/>
              <a:t>Little interest since 1999</a:t>
            </a:r>
          </a:p>
          <a:p>
            <a:r>
              <a:rPr lang="en-US" sz="3200" dirty="0" smtClean="0"/>
              <a:t>Practical results</a:t>
            </a:r>
          </a:p>
          <a:p>
            <a:pPr lvl="1"/>
            <a:r>
              <a:rPr lang="en-US" dirty="0" smtClean="0"/>
              <a:t>Benchmarking tests</a:t>
            </a:r>
          </a:p>
          <a:p>
            <a:pPr lvl="1"/>
            <a:r>
              <a:rPr lang="en-US" dirty="0" smtClean="0"/>
              <a:t>Visualizations to aid understanding</a:t>
            </a:r>
          </a:p>
          <a:p>
            <a:pPr lvl="1"/>
            <a:r>
              <a:rPr lang="en-US" dirty="0" smtClean="0"/>
              <a:t>Synthesis of state of the art solutions</a:t>
            </a:r>
          </a:p>
        </p:txBody>
      </p:sp>
    </p:spTree>
    <p:extLst>
      <p:ext uri="{BB962C8B-B14F-4D97-AF65-F5344CB8AC3E}">
        <p14:creationId xmlns:p14="http://schemas.microsoft.com/office/powerpoint/2010/main" val="34892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Method 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9855"/>
            <a:ext cx="10515600" cy="38771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Unstructured</a:t>
            </a:r>
          </a:p>
          <a:p>
            <a:pPr marL="0" indent="0" algn="ctr">
              <a:buNone/>
            </a:pPr>
            <a:r>
              <a:rPr lang="en-US" sz="4000" dirty="0" smtClean="0"/>
              <a:t>DFS Labeling</a:t>
            </a:r>
          </a:p>
          <a:p>
            <a:pPr marL="0" indent="0" algn="ctr">
              <a:buNone/>
            </a:pPr>
            <a:r>
              <a:rPr lang="en-US" sz="4000" dirty="0" smtClean="0"/>
              <a:t>Even-</a:t>
            </a:r>
            <a:r>
              <a:rPr lang="en-US" sz="4000" dirty="0" err="1" smtClean="0"/>
              <a:t>Shiloach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err="1" smtClean="0"/>
              <a:t>Alstrup</a:t>
            </a:r>
            <a:r>
              <a:rPr lang="en-US" sz="4000" dirty="0" smtClean="0"/>
              <a:t>-</a:t>
            </a:r>
            <a:r>
              <a:rPr lang="en-US" sz="4000" dirty="0" err="1" smtClean="0"/>
              <a:t>Secher</a:t>
            </a:r>
            <a:r>
              <a:rPr lang="en-US" sz="4000" dirty="0" smtClean="0"/>
              <a:t>-Spork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549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Unstructured Model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No information stored</a:t>
                </a:r>
              </a:p>
              <a:p>
                <a:r>
                  <a:rPr lang="en-US" sz="3200" dirty="0" smtClean="0"/>
                  <a:t>DFS for query</a:t>
                </a:r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pPr marL="0" indent="0" algn="ctr" fontAlgn="ctr">
                  <a:buNone/>
                </a:pPr>
                <a:r>
                  <a:rPr lang="en-US" sz="3200" dirty="0" smtClean="0"/>
                  <a:t>Preprocessing in </a:t>
                </a:r>
                <a14:m>
                  <m:oMath xmlns:m="http://schemas.openxmlformats.org/officeDocument/2006/math">
                    <m:r>
                      <a:rPr lang="en-US" sz="3200" i="1"/>
                      <m:t>𝑂</m:t>
                    </m:r>
                    <m:r>
                      <a:rPr lang="en-US" sz="3200" i="1"/>
                      <m:t>(1)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</a:t>
                </a:r>
                <a:r>
                  <a:rPr lang="en-US" sz="3200" dirty="0" err="1" smtClean="0"/>
                  <a:t>Delet</a:t>
                </a:r>
                <a:r>
                  <a:rPr lang="en-US" sz="3200" dirty="0"/>
                  <a:t>e</a:t>
                </a:r>
                <a:r>
                  <a:rPr lang="en-US" sz="3200" dirty="0" smtClean="0"/>
                  <a:t> in </a:t>
                </a:r>
                <a14:m>
                  <m:oMath xmlns:m="http://schemas.openxmlformats.org/officeDocument/2006/math">
                    <m:r>
                      <a:rPr lang="en-US" sz="3200" i="1"/>
                      <m:t>𝑂</m:t>
                    </m:r>
                    <m:r>
                      <a:rPr lang="en-US" sz="3200" i="1"/>
                      <m:t>(</m:t>
                    </m:r>
                    <m:r>
                      <a:rPr lang="en-US" sz="3200" i="1"/>
                      <m:t>𝑛</m:t>
                    </m:r>
                    <m:r>
                      <a:rPr lang="en-US" sz="3200" i="1"/>
                      <m:t>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Query in </a:t>
                </a:r>
                <a14:m>
                  <m:oMath xmlns:m="http://schemas.openxmlformats.org/officeDocument/2006/math">
                    <m:r>
                      <a:rPr lang="en-US" sz="3200" i="1"/>
                      <m:t>𝑂</m:t>
                    </m:r>
                    <m:d>
                      <m:dPr>
                        <m:ctrlPr>
                          <a:rPr lang="en-US" sz="3200" i="1"/>
                        </m:ctrlPr>
                      </m:dPr>
                      <m:e>
                        <m:r>
                          <a:rPr lang="en-US" sz="3200" i="1"/>
                          <m:t>𝑚</m:t>
                        </m:r>
                        <m:r>
                          <a:rPr lang="en-US" sz="3200" i="1"/>
                          <m:t>∙</m:t>
                        </m:r>
                        <m:r>
                          <a:rPr lang="en-US" sz="3200" i="1"/>
                          <m:t>𝑛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DFS Labeling Model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DFS to label connected components during preprocessing and delete</a:t>
                </a:r>
              </a:p>
              <a:p>
                <a:r>
                  <a:rPr lang="en-US" sz="3200" dirty="0" smtClean="0"/>
                  <a:t>Simple label comparison for query!</a:t>
                </a:r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pPr marL="0" indent="0" algn="ctr" fontAlgn="ctr">
                  <a:buNone/>
                </a:pPr>
                <a:r>
                  <a:rPr lang="en-US" sz="3200" dirty="0" smtClean="0"/>
                  <a:t>Preprocessing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</a:t>
                </a:r>
                <a:r>
                  <a:rPr lang="en-US" sz="3200" dirty="0" err="1" smtClean="0"/>
                  <a:t>Delet</a:t>
                </a:r>
                <a:r>
                  <a:rPr lang="en-US" sz="3200" dirty="0"/>
                  <a:t>e</a:t>
                </a:r>
                <a:r>
                  <a:rPr lang="en-US" sz="3200" dirty="0" smtClean="0"/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Query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1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36" y="2674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Can we do better?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232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Even-</a:t>
            </a:r>
            <a:r>
              <a:rPr lang="en-US" sz="6000" dirty="0" err="1" smtClean="0"/>
              <a:t>Shiloach</a:t>
            </a:r>
            <a:r>
              <a:rPr lang="en-US" sz="6000" dirty="0" smtClean="0"/>
              <a:t> Model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Inspired by DFS Labeling</a:t>
                </a:r>
              </a:p>
              <a:p>
                <a:r>
                  <a:rPr lang="en-US" sz="3200" dirty="0" smtClean="0"/>
                  <a:t>During </a:t>
                </a:r>
                <a:r>
                  <a:rPr lang="en-US" sz="3200" dirty="0" smtClean="0"/>
                  <a:t>delete, relabel smaller new component instead of </a:t>
                </a:r>
                <a:r>
                  <a:rPr lang="en-US" sz="3200" dirty="0" smtClean="0"/>
                  <a:t>random one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pPr marL="0" indent="0" algn="ctr" fontAlgn="ctr">
                  <a:buNone/>
                </a:pPr>
                <a:r>
                  <a:rPr lang="en-US" sz="3200" dirty="0" smtClean="0"/>
                  <a:t>Preprocessing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</a:t>
                </a:r>
                <a:r>
                  <a:rPr lang="en-US" sz="3200" dirty="0" err="1" smtClean="0"/>
                  <a:t>Delet</a:t>
                </a:r>
                <a:r>
                  <a:rPr lang="en-US" sz="3200" dirty="0"/>
                  <a:t>e</a:t>
                </a:r>
                <a:r>
                  <a:rPr lang="en-US" sz="3200" dirty="0" smtClean="0"/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dirty="0" smtClean="0"/>
                  <a:t>Total Query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2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36" y="2674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Can we do better?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898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443</Words>
  <Application>Microsoft Office PowerPoint</Application>
  <PresentationFormat>Widescreen</PresentationFormat>
  <Paragraphs>113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Decremental Tree Connectivity</vt:lpstr>
      <vt:lpstr>Problem Summary</vt:lpstr>
      <vt:lpstr>Motivation</vt:lpstr>
      <vt:lpstr>Method Overview</vt:lpstr>
      <vt:lpstr>Unstructured Model</vt:lpstr>
      <vt:lpstr>DFS Labeling Model</vt:lpstr>
      <vt:lpstr>Can we do better?</vt:lpstr>
      <vt:lpstr>Even-Shiloach Model</vt:lpstr>
      <vt:lpstr>Can we do better?</vt:lpstr>
      <vt:lpstr>Alstrup-Secher-Spork Model</vt:lpstr>
      <vt:lpstr>Alstrup-Secher-Spork Model</vt:lpstr>
      <vt:lpstr>Alstrup-Secher-Spork Model</vt:lpstr>
      <vt:lpstr>Alstrup-Secher-Spork Model</vt:lpstr>
      <vt:lpstr>Can we do better?</vt:lpstr>
      <vt:lpstr>No. This is big-O optimal.</vt:lpstr>
      <vt:lpstr>Model Summary</vt:lpstr>
      <vt:lpstr>Practical Runtime Results</vt:lpstr>
      <vt:lpstr>Practical Runtime Results</vt:lpstr>
      <vt:lpstr>Visual Modeling</vt:lpstr>
      <vt:lpstr>Further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Decremental Tree Connectivity</dc:title>
  <dc:creator>Zack Swafford</dc:creator>
  <cp:lastModifiedBy>Zack Swafford</cp:lastModifiedBy>
  <cp:revision>15</cp:revision>
  <dcterms:created xsi:type="dcterms:W3CDTF">2016-06-01T04:25:41Z</dcterms:created>
  <dcterms:modified xsi:type="dcterms:W3CDTF">2016-06-01T06:40:36Z</dcterms:modified>
</cp:coreProperties>
</file>