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 Workshop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Sunil Khandwala</a:t>
            </a:r>
          </a:p>
          <a:p>
            <a:pPr/>
            <a:r>
              <a:t>sktxdev@gmail.com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useful JavaScript Code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952500" y="254000"/>
            <a:ext cx="11099800" cy="1187115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jqGrid - Create Table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xfrm>
            <a:off x="1132479" y="1490280"/>
            <a:ext cx="10451877" cy="7672338"/>
          </a:xfrm>
          <a:prstGeom prst="rect">
            <a:avLst/>
          </a:prstGeom>
        </p:spPr>
        <p:txBody>
          <a:bodyPr anchor="t"/>
          <a:lstStyle/>
          <a:p>
            <a:pPr marL="0" indent="0" defTabSz="233679">
              <a:spcBef>
                <a:spcPts val="300"/>
              </a:spcBef>
              <a:buSzTx/>
              <a:buNone/>
              <a:defRPr sz="1520"/>
            </a:pPr>
            <a:r>
              <a:t>jQuery("#tblPatients").jqGrid({</a:t>
            </a:r>
          </a:p>
          <a:p>
            <a:pPr marL="0" indent="0" defTabSz="233679">
              <a:spcBef>
                <a:spcPts val="300"/>
              </a:spcBef>
              <a:buSzTx/>
              <a:buNone/>
              <a:defRPr sz="1520"/>
            </a:pPr>
            <a:r>
              <a:t>            data: patientData,</a:t>
            </a:r>
          </a:p>
          <a:p>
            <a:pPr marL="0" indent="0" defTabSz="233679">
              <a:spcBef>
                <a:spcPts val="300"/>
              </a:spcBef>
              <a:buSzTx/>
              <a:buNone/>
              <a:defRPr sz="1520"/>
            </a:pPr>
            <a:r>
              <a:t>            datatype: "local",</a:t>
            </a:r>
          </a:p>
          <a:p>
            <a:pPr marL="0" indent="0" defTabSz="233679">
              <a:spcBef>
                <a:spcPts val="300"/>
              </a:spcBef>
              <a:buSzTx/>
              <a:buNone/>
              <a:defRPr sz="1520"/>
            </a:pPr>
            <a:r>
              <a:t>            height: '200px',</a:t>
            </a:r>
          </a:p>
          <a:p>
            <a:pPr marL="0" indent="0" defTabSz="233679">
              <a:spcBef>
                <a:spcPts val="300"/>
              </a:spcBef>
              <a:buSzTx/>
              <a:buNone/>
              <a:defRPr sz="1520"/>
            </a:pPr>
            <a:r>
              <a:t>            width: 'auto',</a:t>
            </a:r>
          </a:p>
          <a:p>
            <a:pPr marL="0" indent="0" defTabSz="233679">
              <a:spcBef>
                <a:spcPts val="300"/>
              </a:spcBef>
              <a:buSzTx/>
              <a:buNone/>
              <a:defRPr sz="1520"/>
            </a:pPr>
            <a:r>
              <a:t>            rowNum: 100,</a:t>
            </a:r>
          </a:p>
          <a:p>
            <a:pPr marL="0" indent="0" defTabSz="233679">
              <a:spcBef>
                <a:spcPts val="300"/>
              </a:spcBef>
              <a:buSzTx/>
              <a:buNone/>
              <a:defRPr sz="1520"/>
            </a:pPr>
            <a:r>
              <a:t>            rowList: [10, 20, 30],</a:t>
            </a:r>
          </a:p>
          <a:p>
            <a:pPr marL="0" indent="0" defTabSz="233679">
              <a:spcBef>
                <a:spcPts val="300"/>
              </a:spcBef>
              <a:buSzTx/>
              <a:buNone/>
              <a:defRPr sz="1520"/>
            </a:pPr>
            <a:r>
              <a:t>            colNames: ['Id', 'First Name', 'Last Name', 'Age', 'DOB', 'New Patient'],</a:t>
            </a:r>
          </a:p>
          <a:p>
            <a:pPr marL="0" indent="0" defTabSz="233679">
              <a:spcBef>
                <a:spcPts val="300"/>
              </a:spcBef>
              <a:buSzTx/>
              <a:buNone/>
              <a:defRPr sz="1520"/>
            </a:pPr>
            <a:r>
              <a:t>            colModel: [</a:t>
            </a:r>
          </a:p>
          <a:p>
            <a:pPr marL="0" indent="0" defTabSz="233679">
              <a:spcBef>
                <a:spcPts val="300"/>
              </a:spcBef>
              <a:buSzTx/>
              <a:buNone/>
              <a:defRPr sz="1520"/>
            </a:pPr>
            <a:r>
              <a:t>                { name: 'id', index: 'id', width: 30, sorttype: "int" },</a:t>
            </a:r>
          </a:p>
          <a:p>
            <a:pPr marL="0" indent="0" defTabSz="233679">
              <a:spcBef>
                <a:spcPts val="300"/>
              </a:spcBef>
              <a:buSzTx/>
              <a:buNone/>
              <a:defRPr sz="1520"/>
            </a:pPr>
            <a:r>
              <a:t>                { name: 'FirstName', index: 'FirstName', width: 150 },</a:t>
            </a:r>
          </a:p>
          <a:p>
            <a:pPr marL="0" indent="0" defTabSz="233679">
              <a:spcBef>
                <a:spcPts val="300"/>
              </a:spcBef>
              <a:buSzTx/>
              <a:buNone/>
              <a:defRPr sz="1520"/>
            </a:pPr>
            <a:r>
              <a:t>                { name: 'LastName', index: 'LastName', width: 150 },</a:t>
            </a:r>
          </a:p>
          <a:p>
            <a:pPr marL="0" indent="0" defTabSz="233679">
              <a:spcBef>
                <a:spcPts val="300"/>
              </a:spcBef>
              <a:buSzTx/>
              <a:buNone/>
              <a:defRPr sz="1520"/>
            </a:pPr>
            <a:r>
              <a:t>                { name: 'Age', index: 'Age', width: 100, align: "middle", sorttype: "int" },</a:t>
            </a:r>
          </a:p>
          <a:p>
            <a:pPr marL="0" indent="0" defTabSz="233679">
              <a:spcBef>
                <a:spcPts val="300"/>
              </a:spcBef>
              <a:buSzTx/>
              <a:buNone/>
              <a:defRPr sz="1520"/>
            </a:pPr>
            <a:r>
              <a:t>                { name: 'DOB', index: 'DOB', width: 120, sorttype: "date", formatter: "date" },</a:t>
            </a:r>
          </a:p>
          <a:p>
            <a:pPr marL="0" indent="0" defTabSz="233679">
              <a:spcBef>
                <a:spcPts val="300"/>
              </a:spcBef>
              <a:buSzTx/>
              <a:buNone/>
              <a:defRPr sz="1520"/>
            </a:pPr>
            <a:r>
              <a:t>                { name: 'NewPatient', index: 'NewPatient', width: 100, align: "left" }</a:t>
            </a:r>
          </a:p>
          <a:p>
            <a:pPr marL="0" indent="0" defTabSz="233679">
              <a:spcBef>
                <a:spcPts val="300"/>
              </a:spcBef>
              <a:buSzTx/>
              <a:buNone/>
              <a:defRPr sz="1520"/>
            </a:pPr>
            <a:r>
              <a:t>            ],</a:t>
            </a:r>
          </a:p>
          <a:p>
            <a:pPr marL="0" indent="0" defTabSz="233679">
              <a:spcBef>
                <a:spcPts val="300"/>
              </a:spcBef>
              <a:buSzTx/>
              <a:buNone/>
              <a:defRPr sz="1520"/>
            </a:pPr>
            <a:r>
              <a:t>            pager: "#tblPatientsPager",</a:t>
            </a:r>
          </a:p>
          <a:p>
            <a:pPr marL="0" indent="0" defTabSz="233679">
              <a:spcBef>
                <a:spcPts val="300"/>
              </a:spcBef>
              <a:buSzTx/>
              <a:buNone/>
              <a:defRPr sz="1520"/>
            </a:pPr>
            <a:r>
              <a:t>            viewrecords: true,</a:t>
            </a:r>
          </a:p>
          <a:p>
            <a:pPr marL="0" indent="0" defTabSz="233679">
              <a:spcBef>
                <a:spcPts val="300"/>
              </a:spcBef>
              <a:buSzTx/>
              <a:buNone/>
              <a:defRPr sz="1520"/>
            </a:pPr>
            <a:r>
              <a:t>            autowidth: true,</a:t>
            </a:r>
          </a:p>
          <a:p>
            <a:pPr marL="0" indent="0" defTabSz="233679">
              <a:spcBef>
                <a:spcPts val="300"/>
              </a:spcBef>
              <a:buSzTx/>
              <a:buNone/>
              <a:defRPr sz="1520"/>
            </a:pPr>
            <a:r>
              <a:t>            shrinktofit: false,</a:t>
            </a:r>
          </a:p>
          <a:p>
            <a:pPr marL="0" indent="0" defTabSz="233679">
              <a:spcBef>
                <a:spcPts val="300"/>
              </a:spcBef>
              <a:buSzTx/>
              <a:buNone/>
              <a:defRPr sz="1520"/>
            </a:pPr>
            <a:r>
              <a:t>            sortname: 'id',</a:t>
            </a:r>
          </a:p>
          <a:p>
            <a:pPr marL="0" indent="0" defTabSz="233679">
              <a:spcBef>
                <a:spcPts val="300"/>
              </a:spcBef>
              <a:buSzTx/>
              <a:buNone/>
              <a:defRPr sz="1520"/>
            </a:pPr>
            <a:r>
              <a:t>            sortorder: 'asc',</a:t>
            </a:r>
          </a:p>
          <a:p>
            <a:pPr marL="0" indent="0" defTabSz="233679">
              <a:spcBef>
                <a:spcPts val="300"/>
              </a:spcBef>
              <a:buSzTx/>
              <a:buNone/>
              <a:defRPr sz="1520"/>
            </a:pPr>
            <a:r>
              <a:t>            caption: "Patients",</a:t>
            </a:r>
          </a:p>
          <a:p>
            <a:pPr marL="0" indent="0" defTabSz="233679">
              <a:spcBef>
                <a:spcPts val="300"/>
              </a:spcBef>
              <a:buSzTx/>
              <a:buNone/>
              <a:defRPr sz="1520"/>
            </a:pPr>
            <a:r>
              <a:t>            recordtext: "Total Patients: {2}",</a:t>
            </a:r>
          </a:p>
          <a:p>
            <a:pPr marL="0" indent="0" defTabSz="233679">
              <a:spcBef>
                <a:spcPts val="300"/>
              </a:spcBef>
              <a:buSzTx/>
              <a:buNone/>
              <a:defRPr sz="1520"/>
            </a:pPr>
            <a:r>
              <a:t>            multiselect: false,</a:t>
            </a:r>
          </a:p>
          <a:p>
            <a:pPr marL="0" indent="0" defTabSz="233679">
              <a:spcBef>
                <a:spcPts val="300"/>
              </a:spcBef>
              <a:buSzTx/>
              <a:buNone/>
              <a:defRPr sz="1520"/>
            </a:pPr>
            <a:r>
              <a:t>            multiboxonly: true</a:t>
            </a:r>
          </a:p>
          <a:p>
            <a:pPr marL="0" indent="0" defTabSz="233679">
              <a:spcBef>
                <a:spcPts val="300"/>
              </a:spcBef>
              <a:buSzTx/>
              <a:buNone/>
              <a:defRPr sz="1520"/>
            </a:pPr>
            <a:r>
              <a:t>        });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952500" y="254000"/>
            <a:ext cx="11099800" cy="1187115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jqGrid - Hide Pager Area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1132479" y="1490280"/>
            <a:ext cx="10451877" cy="7672338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900"/>
              </a:spcBef>
              <a:buSzTx/>
              <a:buNone/>
            </a:lvl1pPr>
          </a:lstStyle>
          <a:p>
            <a:pPr/>
            <a:r>
              <a:t>jQuery("#tblPatientsPager_center").remove();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952500" y="254000"/>
            <a:ext cx="11099800" cy="1187115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jQuery Dialog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xfrm>
            <a:off x="1132479" y="1490280"/>
            <a:ext cx="10451877" cy="8086289"/>
          </a:xfrm>
          <a:prstGeom prst="rect">
            <a:avLst/>
          </a:prstGeom>
        </p:spPr>
        <p:txBody>
          <a:bodyPr anchor="t"/>
          <a:lstStyle/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$('#AddEditPatientApppointmentDialog').dialog({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        autoopen: true,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        modal: true,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        title: "Add Patient",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        height: 'auto',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        width: 'auto',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        resizable: true,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        buttons: {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            "Add": function () {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                // Add the patient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                // Refresh the grid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                pc.RefreshPatientDataView();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            },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            "Cancel": function () {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                $(this).dialog("close");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            }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        }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    });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xfrm>
            <a:off x="952500" y="254000"/>
            <a:ext cx="11099800" cy="1187115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jQuery hide dialog data fields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xfrm>
            <a:off x="1132479" y="1490280"/>
            <a:ext cx="10451877" cy="8086289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900"/>
              </a:spcBef>
              <a:buSzTx/>
              <a:buNone/>
            </a:pPr>
            <a:r>
              <a:t>        $("#apptDatePart").hide();</a:t>
            </a:r>
          </a:p>
          <a:p>
            <a:pPr marL="0" indent="0">
              <a:spcBef>
                <a:spcPts val="900"/>
              </a:spcBef>
              <a:buSzTx/>
              <a:buNone/>
            </a:pPr>
            <a:r>
              <a:t>        $("#apptNotesPart").hide();    </a:t>
            </a:r>
          </a:p>
          <a:p>
            <a:pPr marL="0" indent="0">
              <a:spcBef>
                <a:spcPts val="900"/>
              </a:spcBef>
              <a:buSzTx/>
              <a:buNone/>
            </a:pPr>
          </a:p>
          <a:p>
            <a:pPr marL="0" indent="0">
              <a:spcBef>
                <a:spcPts val="900"/>
              </a:spcBef>
              <a:buSzTx/>
              <a:buNone/>
            </a:pPr>
            <a:r>
              <a:t>            &lt;tr id="apptDatePart"&gt;</a:t>
            </a:r>
          </a:p>
          <a:p>
            <a:pPr marL="0" indent="0">
              <a:spcBef>
                <a:spcPts val="900"/>
              </a:spcBef>
              <a:buSzTx/>
              <a:buNone/>
            </a:pPr>
            <a:r>
              <a:t>                &lt;td&gt;Date/Time:&lt;/td&gt;</a:t>
            </a:r>
          </a:p>
          <a:p>
            <a:pPr marL="0" indent="0">
              <a:spcBef>
                <a:spcPts val="900"/>
              </a:spcBef>
              <a:buSzTx/>
              <a:buNone/>
            </a:pPr>
            <a:r>
              <a:t>                &lt;td&gt;&lt;/td&gt;</a:t>
            </a:r>
          </a:p>
          <a:p>
            <a:pPr marL="0" indent="0">
              <a:spcBef>
                <a:spcPts val="900"/>
              </a:spcBef>
              <a:buSzTx/>
              <a:buNone/>
            </a:pPr>
            <a:r>
              <a:t>            &lt;/tr&gt;</a:t>
            </a:r>
          </a:p>
          <a:p>
            <a:pPr marL="0" indent="0">
              <a:spcBef>
                <a:spcPts val="900"/>
              </a:spcBef>
              <a:buSzTx/>
              <a:buNone/>
            </a:pPr>
            <a:r>
              <a:t>            &lt;tr id="apptNotesPart"&gt;</a:t>
            </a:r>
          </a:p>
          <a:p>
            <a:pPr marL="0" indent="0">
              <a:spcBef>
                <a:spcPts val="900"/>
              </a:spcBef>
              <a:buSzTx/>
              <a:buNone/>
            </a:pPr>
            <a:r>
              <a:t>                &lt;td valign="top"&gt;Notes:&lt;/td&gt;</a:t>
            </a:r>
          </a:p>
          <a:p>
            <a:pPr marL="0" indent="0">
              <a:spcBef>
                <a:spcPts val="900"/>
              </a:spcBef>
              <a:buSzTx/>
              <a:buNone/>
            </a:pPr>
            <a:r>
              <a:t>                &lt;td&gt;&lt;/td&gt;</a:t>
            </a:r>
          </a:p>
          <a:p>
            <a:pPr marL="0" indent="0">
              <a:spcBef>
                <a:spcPts val="900"/>
              </a:spcBef>
              <a:buSzTx/>
              <a:buNone/>
            </a:pPr>
            <a:r>
              <a:t>            &lt;/tr&gt;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952500" y="254000"/>
            <a:ext cx="11099800" cy="1187115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Javascript Object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xfrm>
            <a:off x="1132479" y="1490280"/>
            <a:ext cx="10451877" cy="8086289"/>
          </a:xfrm>
          <a:prstGeom prst="rect">
            <a:avLst/>
          </a:prstGeom>
        </p:spPr>
        <p:txBody>
          <a:bodyPr anchor="t"/>
          <a:lstStyle/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function Patient(patientId, firstName, lastName) {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'use strict';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var self = this;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self.patientId = patientId;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self.firstName = firstName;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self.lastName = lastName;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	self.isActive = "Y";			// Patient is default active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self.appointments = [];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self.ToJSON = function () {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    var jsonString = {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        "Id" : self.patientId,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        "FirstName" : self.firstName,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        "LastName" : self.lastName,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        "Appointments" : self.appointments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    };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    return jsonString;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    };</a:t>
            </a:r>
          </a:p>
          <a:p>
            <a:pPr marL="0" indent="0" defTabSz="344677">
              <a:spcBef>
                <a:spcPts val="500"/>
              </a:spcBef>
              <a:buSzTx/>
              <a:buNone/>
              <a:defRPr sz="2241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Me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Full stack developer</a:t>
            </a:r>
          </a:p>
          <a:p>
            <a:pPr lvl="1"/>
            <a:r>
              <a:t>Front End, Server Side &amp; Databases</a:t>
            </a:r>
          </a:p>
          <a:p>
            <a:pPr/>
            <a:r>
              <a:t>Using Javascript and various server side languages since 1997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we will cover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Javascript</a:t>
            </a:r>
          </a:p>
          <a:p>
            <a:pPr/>
            <a:r>
              <a:t>What is jQuery</a:t>
            </a:r>
          </a:p>
          <a:p>
            <a:pPr/>
            <a:r>
              <a:t>Some useful components to be aware of (jqGrid)</a:t>
            </a:r>
          </a:p>
          <a:p>
            <a:pPr/>
            <a:r>
              <a:t>Javascript Fundamentals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Javascript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Assignments, Loops and Arrays</a:t>
            </a:r>
          </a:p>
          <a:p>
            <a:pPr/>
            <a:r>
              <a:t>Control Statements</a:t>
            </a:r>
          </a:p>
          <a:p>
            <a:pPr/>
            <a:r>
              <a:t>Objects</a:t>
            </a:r>
          </a:p>
          <a:p>
            <a:pPr/>
            <a:r>
              <a:t>Function Prototypes</a:t>
            </a:r>
          </a:p>
          <a:p>
            <a:pPr/>
            <a:r>
              <a:t>Json and Javascript</a:t>
            </a:r>
          </a:p>
          <a:p>
            <a:pPr/>
            <a:r>
              <a:t>Debugging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What is Javascript (contd)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jQuery and the DOM</a:t>
            </a:r>
          </a:p>
          <a:p>
            <a:pPr/>
            <a:r>
              <a:t>jQuery and CSS</a:t>
            </a:r>
          </a:p>
          <a:p>
            <a:pPr/>
            <a:r>
              <a:t>jqGrid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What are we going to build?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simple starter web 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Starter Application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simple patient appointment page</a:t>
            </a:r>
          </a:p>
          <a:p>
            <a:pPr/>
            <a:r>
              <a:t>List appointments</a:t>
            </a:r>
          </a:p>
          <a:p>
            <a:pPr/>
            <a:r>
              <a:t>Add an appointment</a:t>
            </a:r>
          </a:p>
          <a:p>
            <a:pPr/>
            <a:r>
              <a:t>Edit an appointment</a:t>
            </a:r>
          </a:p>
          <a:p>
            <a:pPr/>
            <a:r>
              <a:t>Cancel an appointment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/>
            <a:r>
              <a:t>Skills you will learn by following along and writing code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1165" indent="-431165" defTabSz="566674">
              <a:spcBef>
                <a:spcPts val="4000"/>
              </a:spcBef>
              <a:defRPr sz="3686"/>
            </a:pPr>
            <a:r>
              <a:t>What a web application is as opposed to a static web site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What businesses like to see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How to take advantage of components that are freely available and integrate them into your application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How to debug your application when it goes wrong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Without further ado… Let’s get started !!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