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degreesymbol.net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degreesymbol.net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ircle"/>
          <p:cNvSpPr/>
          <p:nvPr/>
        </p:nvSpPr>
        <p:spPr>
          <a:xfrm>
            <a:off x="1600200" y="30988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Circle"/>
          <p:cNvSpPr/>
          <p:nvPr/>
        </p:nvSpPr>
        <p:spPr>
          <a:xfrm>
            <a:off x="4267200" y="30988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Circle"/>
          <p:cNvSpPr/>
          <p:nvPr/>
        </p:nvSpPr>
        <p:spPr>
          <a:xfrm>
            <a:off x="1600200" y="57658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Circle"/>
          <p:cNvSpPr/>
          <p:nvPr/>
        </p:nvSpPr>
        <p:spPr>
          <a:xfrm>
            <a:off x="4267200" y="57658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Line"/>
          <p:cNvSpPr/>
          <p:nvPr/>
        </p:nvSpPr>
        <p:spPr>
          <a:xfrm>
            <a:off x="2235200" y="3784600"/>
            <a:ext cx="267244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a"/>
          <p:cNvSpPr txBox="1"/>
          <p:nvPr/>
        </p:nvSpPr>
        <p:spPr>
          <a:xfrm>
            <a:off x="3426795" y="3300070"/>
            <a:ext cx="2892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25" name="a"/>
          <p:cNvSpPr txBox="1"/>
          <p:nvPr/>
        </p:nvSpPr>
        <p:spPr>
          <a:xfrm>
            <a:off x="5357195" y="4836770"/>
            <a:ext cx="2892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26" name="Line"/>
          <p:cNvSpPr/>
          <p:nvPr/>
        </p:nvSpPr>
        <p:spPr>
          <a:xfrm flipV="1">
            <a:off x="4889499" y="3769177"/>
            <a:ext cx="1" cy="267244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Circle"/>
          <p:cNvSpPr/>
          <p:nvPr/>
        </p:nvSpPr>
        <p:spPr>
          <a:xfrm>
            <a:off x="6858000" y="30480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Circle"/>
          <p:cNvSpPr/>
          <p:nvPr/>
        </p:nvSpPr>
        <p:spPr>
          <a:xfrm>
            <a:off x="9779000" y="30480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Circle"/>
          <p:cNvSpPr/>
          <p:nvPr/>
        </p:nvSpPr>
        <p:spPr>
          <a:xfrm>
            <a:off x="7721600" y="55753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Circle"/>
          <p:cNvSpPr/>
          <p:nvPr/>
        </p:nvSpPr>
        <p:spPr>
          <a:xfrm>
            <a:off x="10388600" y="55753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a"/>
          <p:cNvSpPr txBox="1"/>
          <p:nvPr/>
        </p:nvSpPr>
        <p:spPr>
          <a:xfrm>
            <a:off x="7516194" y="4836770"/>
            <a:ext cx="2892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32" name="Line"/>
          <p:cNvSpPr/>
          <p:nvPr/>
        </p:nvSpPr>
        <p:spPr>
          <a:xfrm>
            <a:off x="8356600" y="6210300"/>
            <a:ext cx="267244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a"/>
          <p:cNvSpPr txBox="1"/>
          <p:nvPr/>
        </p:nvSpPr>
        <p:spPr>
          <a:xfrm>
            <a:off x="9548194" y="6462370"/>
            <a:ext cx="2892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34" name="Line"/>
          <p:cNvSpPr/>
          <p:nvPr/>
        </p:nvSpPr>
        <p:spPr>
          <a:xfrm flipH="1" flipV="1">
            <a:off x="7505885" y="3811661"/>
            <a:ext cx="914031" cy="251127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Connection Line"/>
          <p:cNvSpPr/>
          <p:nvPr/>
        </p:nvSpPr>
        <p:spPr>
          <a:xfrm>
            <a:off x="8016114" y="5067613"/>
            <a:ext cx="1361778" cy="1135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1" fill="norm" stroke="1" extrusionOk="0">
                <a:moveTo>
                  <a:pt x="21600" y="19111"/>
                </a:moveTo>
                <a:cubicBezTo>
                  <a:pt x="21483" y="3574"/>
                  <a:pt x="14283" y="-2489"/>
                  <a:pt x="0" y="921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36" name="120 °"/>
          <p:cNvSpPr txBox="1"/>
          <p:nvPr/>
        </p:nvSpPr>
        <p:spPr>
          <a:xfrm>
            <a:off x="8686952" y="4690720"/>
            <a:ext cx="87778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120 </a:t>
            </a:r>
            <a:r>
              <a:rPr>
                <a:hlinkClick r:id="rId2" invalidUrl="" action="" tgtFrame="" tooltip="" history="1" highlightClick="0" endSnd="0"/>
              </a:rPr>
              <a:t>°</a:t>
            </a:r>
          </a:p>
        </p:txBody>
      </p:sp>
      <p:sp>
        <p:nvSpPr>
          <p:cNvPr id="137" name="Square Lattice"/>
          <p:cNvSpPr txBox="1"/>
          <p:nvPr/>
        </p:nvSpPr>
        <p:spPr>
          <a:xfrm>
            <a:off x="2326638" y="1852823"/>
            <a:ext cx="2489569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Square Lattice</a:t>
            </a:r>
          </a:p>
        </p:txBody>
      </p:sp>
      <p:sp>
        <p:nvSpPr>
          <p:cNvPr id="138" name="Hexagonal Lattice"/>
          <p:cNvSpPr txBox="1"/>
          <p:nvPr/>
        </p:nvSpPr>
        <p:spPr>
          <a:xfrm>
            <a:off x="7589422" y="1852823"/>
            <a:ext cx="3072842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Hexagonal Lattice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absorption-cubic.pdf" descr="absorption-cubic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4180" y="-746012"/>
            <a:ext cx="14553160" cy="112456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quare Lattice Absorption Relevant for a&lt; 550 nm"/>
          <p:cNvSpPr txBox="1"/>
          <p:nvPr/>
        </p:nvSpPr>
        <p:spPr>
          <a:xfrm>
            <a:off x="2834284" y="277470"/>
            <a:ext cx="733623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Square Lattice Absorption Relevant for a&lt; 550 nm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latex-image-1.pdf" descr="latex-image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8700" y="2330351"/>
            <a:ext cx="1257300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8600" y="3032224"/>
            <a:ext cx="800100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7500" y="3730724"/>
            <a:ext cx="698500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94150" y="4429224"/>
            <a:ext cx="838200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32250" y="5127724"/>
            <a:ext cx="787400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absorption cross section"/>
          <p:cNvSpPr txBox="1"/>
          <p:nvPr/>
        </p:nvSpPr>
        <p:spPr>
          <a:xfrm>
            <a:off x="5277053" y="2239521"/>
            <a:ext cx="372069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absorption cross section</a:t>
            </a:r>
          </a:p>
        </p:txBody>
      </p:sp>
      <p:sp>
        <p:nvSpPr>
          <p:cNvPr id="150" name="power of illumination"/>
          <p:cNvSpPr txBox="1"/>
          <p:nvPr/>
        </p:nvSpPr>
        <p:spPr>
          <a:xfrm>
            <a:off x="5554573" y="2960445"/>
            <a:ext cx="316565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power of illumination</a:t>
            </a:r>
          </a:p>
        </p:txBody>
      </p:sp>
      <p:sp>
        <p:nvSpPr>
          <p:cNvPr id="151" name="average thermal conductivity"/>
          <p:cNvSpPr txBox="1"/>
          <p:nvPr/>
        </p:nvSpPr>
        <p:spPr>
          <a:xfrm>
            <a:off x="4972100" y="3646245"/>
            <a:ext cx="433060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average thermal conductivity</a:t>
            </a:r>
          </a:p>
        </p:txBody>
      </p:sp>
      <p:sp>
        <p:nvSpPr>
          <p:cNvPr id="152" name="diameter of heated area"/>
          <p:cNvSpPr txBox="1"/>
          <p:nvPr/>
        </p:nvSpPr>
        <p:spPr>
          <a:xfrm>
            <a:off x="5344871" y="4357445"/>
            <a:ext cx="358505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diameter of heated area</a:t>
            </a:r>
          </a:p>
        </p:txBody>
      </p:sp>
      <p:sp>
        <p:nvSpPr>
          <p:cNvPr id="153" name="unit cell area of NP lattice"/>
          <p:cNvSpPr txBox="1"/>
          <p:nvPr/>
        </p:nvSpPr>
        <p:spPr>
          <a:xfrm>
            <a:off x="5215331" y="5078368"/>
            <a:ext cx="38441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unit cell area of NP lattice</a:t>
            </a:r>
          </a:p>
        </p:txBody>
      </p:sp>
      <p:grpSp>
        <p:nvGrpSpPr>
          <p:cNvPr id="161" name="Group"/>
          <p:cNvGrpSpPr/>
          <p:nvPr/>
        </p:nvGrpSpPr>
        <p:grpSpPr>
          <a:xfrm>
            <a:off x="4418627" y="6331291"/>
            <a:ext cx="4167546" cy="2872533"/>
            <a:chOff x="0" y="0"/>
            <a:chExt cx="4167544" cy="2872531"/>
          </a:xfrm>
        </p:grpSpPr>
        <p:pic>
          <p:nvPicPr>
            <p:cNvPr id="154" name="latex-image-1.pdf" descr="latex-image-1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8031" y="0"/>
              <a:ext cx="1778001" cy="1028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latex-image-1.pdf" descr="latex-image-1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4524" y="1330925"/>
              <a:ext cx="71120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latex-image-1.pdf" descr="latex-image-1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3394" y="1868641"/>
              <a:ext cx="7620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latex-image-1.pdf" descr="latex-image-1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2470552"/>
              <a:ext cx="800100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interparticle distance"/>
            <p:cNvSpPr txBox="1"/>
            <p:nvPr/>
          </p:nvSpPr>
          <p:spPr>
            <a:xfrm>
              <a:off x="858556" y="1182251"/>
              <a:ext cx="330898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interparticle distance </a:t>
              </a:r>
            </a:p>
          </p:txBody>
        </p:sp>
        <p:sp>
          <p:nvSpPr>
            <p:cNvPr id="159" name="beam diameter"/>
            <p:cNvSpPr txBox="1"/>
            <p:nvPr/>
          </p:nvSpPr>
          <p:spPr>
            <a:xfrm>
              <a:off x="990201" y="1796862"/>
              <a:ext cx="230306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beam diameter</a:t>
              </a:r>
            </a:p>
          </p:txBody>
        </p:sp>
        <p:sp>
          <p:nvSpPr>
            <p:cNvPr id="160" name="NP radius"/>
            <p:cNvSpPr txBox="1"/>
            <p:nvPr/>
          </p:nvSpPr>
          <p:spPr>
            <a:xfrm>
              <a:off x="902571" y="2411472"/>
              <a:ext cx="1531012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NP radius</a:t>
              </a:r>
            </a:p>
          </p:txBody>
        </p:sp>
      </p:grpSp>
      <p:sp>
        <p:nvSpPr>
          <p:cNvPr id="162" name="Line"/>
          <p:cNvSpPr/>
          <p:nvPr/>
        </p:nvSpPr>
        <p:spPr>
          <a:xfrm>
            <a:off x="36472" y="5905147"/>
            <a:ext cx="129318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Confinement"/>
          <p:cNvSpPr txBox="1"/>
          <p:nvPr/>
        </p:nvSpPr>
        <p:spPr>
          <a:xfrm>
            <a:off x="485216" y="6270867"/>
            <a:ext cx="2534768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Confinement</a:t>
            </a:r>
          </a:p>
        </p:txBody>
      </p:sp>
      <p:sp>
        <p:nvSpPr>
          <p:cNvPr id="164" name="Temperature Change"/>
          <p:cNvSpPr txBox="1"/>
          <p:nvPr/>
        </p:nvSpPr>
        <p:spPr>
          <a:xfrm>
            <a:off x="510806" y="314567"/>
            <a:ext cx="2483588" cy="1055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/>
            </a:pPr>
            <a:r>
              <a:t>Temperature</a:t>
            </a:r>
            <a:br/>
            <a:r>
              <a:t>Change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h-comp-dT.pdf" descr="h-comp-dT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147241" y="-160636"/>
            <a:ext cx="13429282" cy="1037717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Heated Area Greatly Influences Temperature Change in the Lattice"/>
          <p:cNvSpPr txBox="1"/>
          <p:nvPr/>
        </p:nvSpPr>
        <p:spPr>
          <a:xfrm>
            <a:off x="1636115" y="582270"/>
            <a:ext cx="97325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Heated Area Greatly Influences Temperature Change in the Lattice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confinement.pdf" descr="confinemen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19" y="-120335"/>
            <a:ext cx="12933762" cy="999427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Confinement  Occurs with Reduced H"/>
          <p:cNvSpPr txBox="1"/>
          <p:nvPr/>
        </p:nvSpPr>
        <p:spPr>
          <a:xfrm>
            <a:off x="3702050" y="531470"/>
            <a:ext cx="56007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Confinement  Occurs with Reduced 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am_square_dT.pdf" descr="Pam_square_d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4850" y="-427872"/>
            <a:ext cx="13729738" cy="10609344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PAM Reduces the Temperature Change"/>
          <p:cNvSpPr txBox="1"/>
          <p:nvPr/>
        </p:nvSpPr>
        <p:spPr>
          <a:xfrm>
            <a:off x="3552240" y="404470"/>
            <a:ext cx="59003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PAM Reduces the Temperature Change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ircle"/>
          <p:cNvSpPr/>
          <p:nvPr/>
        </p:nvSpPr>
        <p:spPr>
          <a:xfrm>
            <a:off x="1600200" y="30988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Circle"/>
          <p:cNvSpPr/>
          <p:nvPr/>
        </p:nvSpPr>
        <p:spPr>
          <a:xfrm>
            <a:off x="4267200" y="30988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Circle"/>
          <p:cNvSpPr/>
          <p:nvPr/>
        </p:nvSpPr>
        <p:spPr>
          <a:xfrm>
            <a:off x="1600200" y="57658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Circle"/>
          <p:cNvSpPr/>
          <p:nvPr/>
        </p:nvSpPr>
        <p:spPr>
          <a:xfrm>
            <a:off x="4267200" y="57658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Line"/>
          <p:cNvSpPr/>
          <p:nvPr/>
        </p:nvSpPr>
        <p:spPr>
          <a:xfrm>
            <a:off x="2235200" y="3784600"/>
            <a:ext cx="267244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a"/>
          <p:cNvSpPr txBox="1"/>
          <p:nvPr/>
        </p:nvSpPr>
        <p:spPr>
          <a:xfrm>
            <a:off x="3426795" y="3300070"/>
            <a:ext cx="2892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81" name="a"/>
          <p:cNvSpPr txBox="1"/>
          <p:nvPr/>
        </p:nvSpPr>
        <p:spPr>
          <a:xfrm>
            <a:off x="5357195" y="4836770"/>
            <a:ext cx="2892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82" name="Line"/>
          <p:cNvSpPr/>
          <p:nvPr/>
        </p:nvSpPr>
        <p:spPr>
          <a:xfrm flipV="1">
            <a:off x="4889499" y="3769177"/>
            <a:ext cx="1" cy="267244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Circle"/>
          <p:cNvSpPr/>
          <p:nvPr/>
        </p:nvSpPr>
        <p:spPr>
          <a:xfrm>
            <a:off x="6858000" y="30480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Circle"/>
          <p:cNvSpPr/>
          <p:nvPr/>
        </p:nvSpPr>
        <p:spPr>
          <a:xfrm>
            <a:off x="9779000" y="30480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Circle"/>
          <p:cNvSpPr/>
          <p:nvPr/>
        </p:nvSpPr>
        <p:spPr>
          <a:xfrm>
            <a:off x="7721600" y="55753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Circle"/>
          <p:cNvSpPr/>
          <p:nvPr/>
        </p:nvSpPr>
        <p:spPr>
          <a:xfrm>
            <a:off x="10388600" y="55753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a"/>
          <p:cNvSpPr txBox="1"/>
          <p:nvPr/>
        </p:nvSpPr>
        <p:spPr>
          <a:xfrm>
            <a:off x="7516194" y="4836770"/>
            <a:ext cx="2892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88" name="Line"/>
          <p:cNvSpPr/>
          <p:nvPr/>
        </p:nvSpPr>
        <p:spPr>
          <a:xfrm>
            <a:off x="8356600" y="6210300"/>
            <a:ext cx="267244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a"/>
          <p:cNvSpPr txBox="1"/>
          <p:nvPr/>
        </p:nvSpPr>
        <p:spPr>
          <a:xfrm>
            <a:off x="9548194" y="6462370"/>
            <a:ext cx="2892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90" name="Line"/>
          <p:cNvSpPr/>
          <p:nvPr/>
        </p:nvSpPr>
        <p:spPr>
          <a:xfrm flipH="1" flipV="1">
            <a:off x="7505885" y="3811661"/>
            <a:ext cx="914031" cy="251127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Connection Line"/>
          <p:cNvSpPr/>
          <p:nvPr/>
        </p:nvSpPr>
        <p:spPr>
          <a:xfrm>
            <a:off x="8016114" y="5067613"/>
            <a:ext cx="1361778" cy="1135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1" fill="norm" stroke="1" extrusionOk="0">
                <a:moveTo>
                  <a:pt x="21600" y="19111"/>
                </a:moveTo>
                <a:cubicBezTo>
                  <a:pt x="21483" y="3574"/>
                  <a:pt x="14283" y="-2489"/>
                  <a:pt x="0" y="921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2" name="120 °"/>
          <p:cNvSpPr txBox="1"/>
          <p:nvPr/>
        </p:nvSpPr>
        <p:spPr>
          <a:xfrm>
            <a:off x="8686952" y="4690720"/>
            <a:ext cx="87778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120 </a:t>
            </a:r>
            <a:r>
              <a:rPr>
                <a:hlinkClick r:id="rId2" invalidUrl="" action="" tgtFrame="" tooltip="" history="1" highlightClick="0" endSnd="0"/>
              </a:rPr>
              <a:t>°</a:t>
            </a:r>
          </a:p>
        </p:txBody>
      </p:sp>
      <p:sp>
        <p:nvSpPr>
          <p:cNvPr id="193" name="Square Lattice"/>
          <p:cNvSpPr txBox="1"/>
          <p:nvPr/>
        </p:nvSpPr>
        <p:spPr>
          <a:xfrm>
            <a:off x="2326638" y="1852823"/>
            <a:ext cx="2489569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Square Lattice</a:t>
            </a:r>
          </a:p>
        </p:txBody>
      </p:sp>
      <p:sp>
        <p:nvSpPr>
          <p:cNvPr id="194" name="Hexagonal Lattice"/>
          <p:cNvSpPr txBox="1"/>
          <p:nvPr/>
        </p:nvSpPr>
        <p:spPr>
          <a:xfrm>
            <a:off x="7589422" y="1852823"/>
            <a:ext cx="3072842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Hexagonal Lattice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abs-hex.pdf" descr="abs-hex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9378" y="-239956"/>
            <a:ext cx="13703556" cy="10589112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Hexagonal Absorption Also Shifts with Lattice Spacing"/>
          <p:cNvSpPr txBox="1"/>
          <p:nvPr/>
        </p:nvSpPr>
        <p:spPr>
          <a:xfrm>
            <a:off x="2486507" y="531470"/>
            <a:ext cx="80317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Hexagonal Absorption Also Shifts with Lattice Spacing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hexagonal_dT-PAM.pdf" descr="hexagonal_dT-PAM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2462" y="-466503"/>
            <a:ext cx="13829724" cy="10686606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PAM Hexagonal Arrays have Lower Temperature Even with small H"/>
          <p:cNvSpPr txBox="1"/>
          <p:nvPr/>
        </p:nvSpPr>
        <p:spPr>
          <a:xfrm>
            <a:off x="1523492" y="404470"/>
            <a:ext cx="995781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PAM Hexagonal Arrays have Lower Temperature Even with small H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