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F95A-8458-4A7B-ADE3-B170F41ED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4548F39-7476-4A77-B251-C713AC882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B20C37-9544-4685-9260-C2F7BD342EA2}"/>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9199C8D6-7288-4A68-8FE4-6FF25E6E11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D9BD91-15EE-49A3-B588-FB1F0829DBE5}"/>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290180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C64F-4721-4F6F-936F-442CF292996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4035707-7951-472E-807F-B6B01198B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D49240-329E-420E-B2BF-C715AD51EC43}"/>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99833386-29E3-42D9-9999-AB3703E86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455F14-0BEC-41F8-B2E9-5F0F1CE39195}"/>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340344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381D3-0F9E-4DAE-BDED-FA2AA80EE8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712305-1BD6-4C09-A976-D7DB0F8B8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F67038-72A9-47B6-8368-181CEAA661FD}"/>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7715E1B3-75D6-4D1A-852C-2656188248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AF7CEB-B7B3-49E6-89A4-43FBCABC6DB2}"/>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86243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3167-4A93-4544-8C8B-1CEBE27C8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20F5B0-101B-4845-9620-E264E4E414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316A4-5347-4A2A-AB89-2CCAAEC32C6E}"/>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96436415-5A36-4129-ABF7-7F5C0C0E04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3EF0F0-C493-4A9C-A986-F1AFB583ADB6}"/>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311523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79C7-921F-4E70-982F-22C28ED60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95FC06-A27D-4319-8AB0-15BDA2E982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B0410-F4AE-4498-9F96-7E2870F98CD7}"/>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DCBDC289-4571-4417-9DCF-68A69636CF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0E652E-0F47-4947-8119-76F52F4C54C6}"/>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141358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99FD-5CE7-445C-BB8D-7ED130264D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D8558A-1BAD-4F6F-A11B-9DD310EFE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ED8798-88CA-4C4D-9C71-129BDE9EA0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48E34E-F9DE-4F06-B3B9-3111C6E02614}"/>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6" name="Footer Placeholder 5">
            <a:extLst>
              <a:ext uri="{FF2B5EF4-FFF2-40B4-BE49-F238E27FC236}">
                <a16:creationId xmlns:a16="http://schemas.microsoft.com/office/drawing/2014/main" id="{49C1E388-D6A4-4F7A-8F2E-E997AF3E1A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55E4D9-5A19-40A1-8577-EDBB21D4131B}"/>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105204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FD5-E923-4ADF-8ABC-51E12885E0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E0BA8A-8299-4AB1-9041-19B8F853F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D6BAC-2870-4B33-81D8-D52642F5E8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D882707-9A16-457B-91C8-6EE5AE38CC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72166C-45A5-4EAA-85DF-3AF93DA67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05B5B2-FC6A-42D0-AAE6-5A9ACA79E434}"/>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8" name="Footer Placeholder 7">
            <a:extLst>
              <a:ext uri="{FF2B5EF4-FFF2-40B4-BE49-F238E27FC236}">
                <a16:creationId xmlns:a16="http://schemas.microsoft.com/office/drawing/2014/main" id="{9C56E993-5A94-4391-B0CB-C7AD903F58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D88367-A75C-4156-9CA9-175B3F71DED3}"/>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231158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5850-503E-4572-A00F-0E3E0BC9A54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EDAB4F5-8485-447A-9EDB-131E78052835}"/>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4" name="Footer Placeholder 3">
            <a:extLst>
              <a:ext uri="{FF2B5EF4-FFF2-40B4-BE49-F238E27FC236}">
                <a16:creationId xmlns:a16="http://schemas.microsoft.com/office/drawing/2014/main" id="{8E5A1CAC-BCAB-400A-A170-2F58A274AE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7B9D68-02A3-418E-92DB-201BD9B50E7B}"/>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43855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A6C38-EE7A-45DA-BDB7-5F9D574555DD}"/>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3" name="Footer Placeholder 2">
            <a:extLst>
              <a:ext uri="{FF2B5EF4-FFF2-40B4-BE49-F238E27FC236}">
                <a16:creationId xmlns:a16="http://schemas.microsoft.com/office/drawing/2014/main" id="{021C9323-9967-4723-AD41-55685914969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7FC8DA-6D34-4898-9780-F1CD02BE2DE5}"/>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122456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692F-36A1-4404-A4C8-690224553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4961089-A655-450A-9E4E-660942603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4C4CC0C-FDCB-48F1-8E43-6942F0E91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3A7AC-80B4-43E2-8629-FE3E8A5EBA0D}"/>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6" name="Footer Placeholder 5">
            <a:extLst>
              <a:ext uri="{FF2B5EF4-FFF2-40B4-BE49-F238E27FC236}">
                <a16:creationId xmlns:a16="http://schemas.microsoft.com/office/drawing/2014/main" id="{E6005BE9-CD59-4524-8DCD-17D06EA0EA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CA952D-D288-49C6-A38A-30649B81CAFD}"/>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22593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34D3-7FC0-45DA-A07D-A84FCD74F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C9930E-28D4-425D-BB87-A36B2EED2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A8A510-6FE0-421B-A203-A21EA84D0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912E7-97F4-4719-BAEC-54CA9A6C414F}"/>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6" name="Footer Placeholder 5">
            <a:extLst>
              <a:ext uri="{FF2B5EF4-FFF2-40B4-BE49-F238E27FC236}">
                <a16:creationId xmlns:a16="http://schemas.microsoft.com/office/drawing/2014/main" id="{8D694ACB-4D50-4185-8532-DA3F972C1E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3FB792-E6AA-432C-B7CE-64D15E5E0A4D}"/>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388430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4BC16-1AEB-4B64-8F75-F38A00D24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CC9236-162D-4822-9DA8-755AE2F383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ED459D-897B-440E-AAE8-BF985AEB4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26FC570A-3995-4A3E-8A24-552144D14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DE981DD-FEAE-4245-954E-36D61EDE6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EA7E9-3701-4126-B02D-94330E467887}" type="slidenum">
              <a:rPr lang="en-GB" smtClean="0"/>
              <a:t>‹#›</a:t>
            </a:fld>
            <a:endParaRPr lang="en-GB"/>
          </a:p>
        </p:txBody>
      </p:sp>
    </p:spTree>
    <p:extLst>
      <p:ext uri="{BB962C8B-B14F-4D97-AF65-F5344CB8AC3E}">
        <p14:creationId xmlns:p14="http://schemas.microsoft.com/office/powerpoint/2010/main" val="390093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forms/ControlValueAccessor" TargetMode="External"/><Relationship Id="rId2" Type="http://schemas.openxmlformats.org/officeDocument/2006/relationships/hyperlink" Target="https://angular.io/guide/reactive-forms" TargetMode="External"/><Relationship Id="rId1" Type="http://schemas.openxmlformats.org/officeDocument/2006/relationships/slideLayout" Target="../slideLayouts/slideLayout1.xml"/><Relationship Id="rId4" Type="http://schemas.openxmlformats.org/officeDocument/2006/relationships/hyperlink" Target="https://github.com/skuchhadiya/ReactiveFormsDe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1122363"/>
            <a:ext cx="9144000" cy="974885"/>
          </a:xfrm>
        </p:spPr>
        <p:txBody>
          <a:bodyPr/>
          <a:lstStyle/>
          <a:p>
            <a:r>
              <a:rPr lang="en-GB" dirty="0"/>
              <a:t>Reactive forms</a:t>
            </a:r>
          </a:p>
        </p:txBody>
      </p:sp>
      <p:sp>
        <p:nvSpPr>
          <p:cNvPr id="3" name="Subtitle 2">
            <a:extLst>
              <a:ext uri="{FF2B5EF4-FFF2-40B4-BE49-F238E27FC236}">
                <a16:creationId xmlns:a16="http://schemas.microsoft.com/office/drawing/2014/main" id="{CECBC485-06F2-4FA6-941F-9F12594AD9C3}"/>
              </a:ext>
            </a:extLst>
          </p:cNvPr>
          <p:cNvSpPr>
            <a:spLocks noGrp="1"/>
          </p:cNvSpPr>
          <p:nvPr>
            <p:ph type="subTitle" idx="1"/>
          </p:nvPr>
        </p:nvSpPr>
        <p:spPr>
          <a:xfrm>
            <a:off x="1524000" y="2466364"/>
            <a:ext cx="9144000" cy="4194496"/>
          </a:xfrm>
        </p:spPr>
        <p:txBody>
          <a:bodyPr>
            <a:normAutofit/>
          </a:bodyPr>
          <a:lstStyle/>
          <a:p>
            <a:pPr marL="457200" indent="-457200" algn="l">
              <a:buFont typeface="+mj-lt"/>
              <a:buAutoNum type="arabicPeriod"/>
            </a:pPr>
            <a:r>
              <a:rPr lang="en-GB" dirty="0"/>
              <a:t>What is reactive forms ? </a:t>
            </a:r>
          </a:p>
          <a:p>
            <a:pPr marL="457200" indent="-457200" algn="l">
              <a:buFont typeface="+mj-lt"/>
              <a:buAutoNum type="arabicPeriod"/>
            </a:pPr>
            <a:r>
              <a:rPr lang="en-GB" dirty="0"/>
              <a:t>Pros and cons of reactive forms.</a:t>
            </a:r>
          </a:p>
          <a:p>
            <a:pPr marL="457200" indent="-457200" algn="l">
              <a:buFont typeface="+mj-lt"/>
              <a:buAutoNum type="arabicPeriod"/>
            </a:pPr>
            <a:r>
              <a:rPr lang="en-GB" dirty="0">
                <a:latin typeface="Gotham SSm A"/>
              </a:rPr>
              <a:t>High-level Differences between Template-driven and Reactive Forms</a:t>
            </a:r>
            <a:endParaRPr lang="en-GB" dirty="0"/>
          </a:p>
          <a:p>
            <a:pPr marL="457200" indent="-457200" algn="l">
              <a:buFont typeface="+mj-lt"/>
              <a:buAutoNum type="arabicPeriod"/>
            </a:pPr>
            <a:r>
              <a:rPr lang="en-GB" dirty="0"/>
              <a:t>Set up Module to use Reactive Forms.</a:t>
            </a:r>
          </a:p>
          <a:p>
            <a:pPr marL="457200" indent="-457200" algn="l">
              <a:buFont typeface="+mj-lt"/>
              <a:buAutoNum type="arabicPeriod"/>
            </a:pPr>
            <a:r>
              <a:rPr lang="en-GB" dirty="0"/>
              <a:t>Real world example.</a:t>
            </a:r>
          </a:p>
          <a:p>
            <a:pPr marL="457200" indent="-457200" algn="l">
              <a:buFont typeface="+mj-lt"/>
              <a:buAutoNum type="arabicPeriod"/>
            </a:pPr>
            <a:r>
              <a:rPr lang="en-GB" dirty="0"/>
              <a:t>Control value accessor.</a:t>
            </a:r>
          </a:p>
          <a:p>
            <a:pPr marL="457200" indent="-457200" algn="l">
              <a:buFont typeface="+mj-lt"/>
              <a:buAutoNum type="arabicPeriod"/>
            </a:pPr>
            <a:r>
              <a:rPr lang="en-GB" dirty="0"/>
              <a:t>Testing using reactive forms.</a:t>
            </a:r>
          </a:p>
          <a:p>
            <a:pPr marL="457200" indent="-457200" algn="l">
              <a:buFont typeface="+mj-lt"/>
              <a:buAutoNum type="arabicPeriod"/>
            </a:pPr>
            <a:r>
              <a:rPr lang="en-GB" dirty="0"/>
              <a:t>References</a:t>
            </a:r>
          </a:p>
          <a:p>
            <a:pPr algn="l"/>
            <a:endParaRPr lang="en-GB" dirty="0"/>
          </a:p>
          <a:p>
            <a:endParaRPr lang="en-GB" dirty="0"/>
          </a:p>
        </p:txBody>
      </p:sp>
    </p:spTree>
    <p:extLst>
      <p:ext uri="{BB962C8B-B14F-4D97-AF65-F5344CB8AC3E}">
        <p14:creationId xmlns:p14="http://schemas.microsoft.com/office/powerpoint/2010/main" val="394471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1122363"/>
            <a:ext cx="9144000" cy="974885"/>
          </a:xfrm>
        </p:spPr>
        <p:txBody>
          <a:bodyPr/>
          <a:lstStyle/>
          <a:p>
            <a:pPr marL="457200" indent="-457200" algn="l">
              <a:buFont typeface="+mj-lt"/>
              <a:buAutoNum type="arabicPeriod"/>
            </a:pPr>
            <a:r>
              <a:rPr lang="en-GB" dirty="0"/>
              <a:t>What is reactive forms ? </a:t>
            </a:r>
          </a:p>
        </p:txBody>
      </p:sp>
      <p:sp>
        <p:nvSpPr>
          <p:cNvPr id="3" name="Subtitle 2">
            <a:extLst>
              <a:ext uri="{FF2B5EF4-FFF2-40B4-BE49-F238E27FC236}">
                <a16:creationId xmlns:a16="http://schemas.microsoft.com/office/drawing/2014/main" id="{CECBC485-06F2-4FA6-941F-9F12594AD9C3}"/>
              </a:ext>
            </a:extLst>
          </p:cNvPr>
          <p:cNvSpPr>
            <a:spLocks noGrp="1"/>
          </p:cNvSpPr>
          <p:nvPr>
            <p:ph type="subTitle" idx="1"/>
          </p:nvPr>
        </p:nvSpPr>
        <p:spPr>
          <a:xfrm>
            <a:off x="1524000" y="2466364"/>
            <a:ext cx="9144000" cy="4194496"/>
          </a:xfrm>
        </p:spPr>
        <p:txBody>
          <a:bodyPr>
            <a:normAutofit/>
          </a:bodyPr>
          <a:lstStyle/>
          <a:p>
            <a:pPr algn="just"/>
            <a:endParaRPr lang="en-GB" dirty="0"/>
          </a:p>
          <a:p>
            <a:pPr algn="just"/>
            <a:r>
              <a:rPr lang="en-GB" dirty="0"/>
              <a:t>Reactive form controls is very easy to use and maintain additionally very easy to test and we can generate more powerful dynamic forms. </a:t>
            </a:r>
            <a:endParaRPr lang="en-GB" dirty="0">
              <a:effectLst/>
            </a:endParaRPr>
          </a:p>
          <a:p>
            <a:pPr algn="just"/>
            <a:r>
              <a:rPr lang="en-GB" dirty="0"/>
              <a:t>When the angular component has multiple props and function in one component is very hard to maintain. In [(</a:t>
            </a:r>
            <a:r>
              <a:rPr lang="en-GB" dirty="0" err="1"/>
              <a:t>ngModel</a:t>
            </a:r>
            <a:r>
              <a:rPr lang="en-GB" dirty="0"/>
              <a:t>)] forms we need to maintain each field and it's state separately, but reactive form gives power to organised all controls together. It follows SOLID principle very nicely.  It also have some  inbuilt validator and allowed us to write our custom validator</a:t>
            </a:r>
            <a:endParaRPr lang="en-GB" dirty="0">
              <a:effectLst/>
            </a:endParaRPr>
          </a:p>
          <a:p>
            <a:pPr marL="457200" indent="-457200" algn="l">
              <a:buFont typeface="+mj-lt"/>
              <a:buAutoNum type="arabicPeriod"/>
            </a:pPr>
            <a:endParaRPr lang="en-GB" dirty="0"/>
          </a:p>
          <a:p>
            <a:endParaRPr lang="en-GB" dirty="0"/>
          </a:p>
        </p:txBody>
      </p:sp>
    </p:spTree>
    <p:extLst>
      <p:ext uri="{BB962C8B-B14F-4D97-AF65-F5344CB8AC3E}">
        <p14:creationId xmlns:p14="http://schemas.microsoft.com/office/powerpoint/2010/main" val="359503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1122363"/>
            <a:ext cx="9144000" cy="974885"/>
          </a:xfrm>
        </p:spPr>
        <p:txBody>
          <a:bodyPr/>
          <a:lstStyle/>
          <a:p>
            <a:pPr marL="457200" indent="-457200" algn="l">
              <a:buFont typeface="+mj-lt"/>
              <a:buAutoNum type="arabicPeriod"/>
            </a:pPr>
            <a:r>
              <a:rPr lang="en-GB" dirty="0"/>
              <a:t>What is reactive forms ? </a:t>
            </a:r>
          </a:p>
        </p:txBody>
      </p:sp>
      <p:sp>
        <p:nvSpPr>
          <p:cNvPr id="5" name="Subtitle 4">
            <a:extLst>
              <a:ext uri="{FF2B5EF4-FFF2-40B4-BE49-F238E27FC236}">
                <a16:creationId xmlns:a16="http://schemas.microsoft.com/office/drawing/2014/main" id="{BBAC9296-199E-4B52-A5FD-BDB4BA77EF5A}"/>
              </a:ext>
            </a:extLst>
          </p:cNvPr>
          <p:cNvSpPr>
            <a:spLocks noGrp="1"/>
          </p:cNvSpPr>
          <p:nvPr>
            <p:ph type="subTitle" idx="1"/>
          </p:nvPr>
        </p:nvSpPr>
        <p:spPr>
          <a:xfrm>
            <a:off x="1524000" y="2164702"/>
            <a:ext cx="9144000" cy="4534678"/>
          </a:xfrm>
        </p:spPr>
        <p:txBody>
          <a:bodyPr/>
          <a:lstStyle/>
          <a:p>
            <a:endParaRPr lang="en-GB" dirty="0"/>
          </a:p>
        </p:txBody>
      </p:sp>
      <p:pic>
        <p:nvPicPr>
          <p:cNvPr id="6" name="Picture 5">
            <a:extLst>
              <a:ext uri="{FF2B5EF4-FFF2-40B4-BE49-F238E27FC236}">
                <a16:creationId xmlns:a16="http://schemas.microsoft.com/office/drawing/2014/main" id="{CE08C293-AF7A-41E1-9336-286ACC455B6C}"/>
              </a:ext>
            </a:extLst>
          </p:cNvPr>
          <p:cNvPicPr>
            <a:picLocks noChangeAspect="1"/>
          </p:cNvPicPr>
          <p:nvPr/>
        </p:nvPicPr>
        <p:blipFill>
          <a:blip r:embed="rId2"/>
          <a:stretch>
            <a:fillRect/>
          </a:stretch>
        </p:blipFill>
        <p:spPr>
          <a:xfrm>
            <a:off x="3622707" y="2164702"/>
            <a:ext cx="5092085" cy="4275945"/>
          </a:xfrm>
          <a:prstGeom prst="rect">
            <a:avLst/>
          </a:prstGeom>
        </p:spPr>
      </p:pic>
    </p:spTree>
    <p:extLst>
      <p:ext uri="{BB962C8B-B14F-4D97-AF65-F5344CB8AC3E}">
        <p14:creationId xmlns:p14="http://schemas.microsoft.com/office/powerpoint/2010/main" val="220685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1122363"/>
            <a:ext cx="9144000" cy="387655"/>
          </a:xfrm>
        </p:spPr>
        <p:txBody>
          <a:bodyPr>
            <a:normAutofit fontScale="90000"/>
          </a:bodyPr>
          <a:lstStyle/>
          <a:p>
            <a:pPr lvl="0" algn="l">
              <a:spcBef>
                <a:spcPts val="1000"/>
              </a:spcBef>
            </a:pPr>
            <a:r>
              <a:rPr lang="en-GB" sz="2400" dirty="0">
                <a:solidFill>
                  <a:prstClr val="black"/>
                </a:solidFill>
                <a:latin typeface="Calibri" panose="020F0502020204030204"/>
                <a:ea typeface="+mn-ea"/>
                <a:cs typeface="+mn-cs"/>
              </a:rPr>
              <a:t> 2. Pros and cons of reactive forms</a:t>
            </a:r>
          </a:p>
        </p:txBody>
      </p:sp>
      <p:sp>
        <p:nvSpPr>
          <p:cNvPr id="3" name="Subtitle 2">
            <a:extLst>
              <a:ext uri="{FF2B5EF4-FFF2-40B4-BE49-F238E27FC236}">
                <a16:creationId xmlns:a16="http://schemas.microsoft.com/office/drawing/2014/main" id="{CECBC485-06F2-4FA6-941F-9F12594AD9C3}"/>
              </a:ext>
            </a:extLst>
          </p:cNvPr>
          <p:cNvSpPr>
            <a:spLocks noGrp="1"/>
          </p:cNvSpPr>
          <p:nvPr>
            <p:ph type="subTitle" idx="1"/>
          </p:nvPr>
        </p:nvSpPr>
        <p:spPr>
          <a:xfrm>
            <a:off x="1524000" y="1585519"/>
            <a:ext cx="9144000" cy="5184397"/>
          </a:xfrm>
        </p:spPr>
        <p:txBody>
          <a:bodyPr>
            <a:normAutofit/>
          </a:bodyPr>
          <a:lstStyle/>
          <a:p>
            <a:pPr algn="l"/>
            <a:endParaRPr lang="en-GB" dirty="0"/>
          </a:p>
          <a:p>
            <a:endParaRPr lang="en-GB" dirty="0"/>
          </a:p>
        </p:txBody>
      </p:sp>
      <p:graphicFrame>
        <p:nvGraphicFramePr>
          <p:cNvPr id="4" name="Table 4">
            <a:extLst>
              <a:ext uri="{FF2B5EF4-FFF2-40B4-BE49-F238E27FC236}">
                <a16:creationId xmlns:a16="http://schemas.microsoft.com/office/drawing/2014/main" id="{3D014E9F-4A81-4AEA-AC36-00282225B7E9}"/>
              </a:ext>
            </a:extLst>
          </p:cNvPr>
          <p:cNvGraphicFramePr>
            <a:graphicFrameLocks noGrp="1"/>
          </p:cNvGraphicFramePr>
          <p:nvPr>
            <p:extLst>
              <p:ext uri="{D42A27DB-BD31-4B8C-83A1-F6EECF244321}">
                <p14:modId xmlns:p14="http://schemas.microsoft.com/office/powerpoint/2010/main" val="1316005485"/>
              </p:ext>
            </p:extLst>
          </p:nvPr>
        </p:nvGraphicFramePr>
        <p:xfrm>
          <a:off x="1442906" y="1770077"/>
          <a:ext cx="8717094" cy="5236128"/>
        </p:xfrm>
        <a:graphic>
          <a:graphicData uri="http://schemas.openxmlformats.org/drawingml/2006/table">
            <a:tbl>
              <a:tblPr firstRow="1" bandRow="1">
                <a:tableStyleId>{5C22544A-7EE6-4342-B048-85BDC9FD1C3A}</a:tableStyleId>
              </a:tblPr>
              <a:tblGrid>
                <a:gridCol w="4358547">
                  <a:extLst>
                    <a:ext uri="{9D8B030D-6E8A-4147-A177-3AD203B41FA5}">
                      <a16:colId xmlns:a16="http://schemas.microsoft.com/office/drawing/2014/main" val="650668538"/>
                    </a:ext>
                  </a:extLst>
                </a:gridCol>
                <a:gridCol w="4358547">
                  <a:extLst>
                    <a:ext uri="{9D8B030D-6E8A-4147-A177-3AD203B41FA5}">
                      <a16:colId xmlns:a16="http://schemas.microsoft.com/office/drawing/2014/main" val="2554810364"/>
                    </a:ext>
                  </a:extLst>
                </a:gridCol>
              </a:tblGrid>
              <a:tr h="495696">
                <a:tc>
                  <a:txBody>
                    <a:bodyPr/>
                    <a:lstStyle/>
                    <a:p>
                      <a:r>
                        <a:rPr lang="en-GB" dirty="0"/>
                        <a:t>Positive </a:t>
                      </a:r>
                    </a:p>
                  </a:txBody>
                  <a:tcPr/>
                </a:tc>
                <a:tc>
                  <a:txBody>
                    <a:bodyPr/>
                    <a:lstStyle/>
                    <a:p>
                      <a:r>
                        <a:rPr lang="en-GB" dirty="0"/>
                        <a:t>Negative </a:t>
                      </a:r>
                    </a:p>
                  </a:txBody>
                  <a:tcPr/>
                </a:tc>
                <a:extLst>
                  <a:ext uri="{0D108BD9-81ED-4DB2-BD59-A6C34878D82A}">
                    <a16:rowId xmlns:a16="http://schemas.microsoft.com/office/drawing/2014/main" val="694664865"/>
                  </a:ext>
                </a:extLst>
              </a:tr>
              <a:tr h="495696">
                <a:tc>
                  <a:txBody>
                    <a:bodyPr/>
                    <a:lstStyle/>
                    <a:p>
                      <a:r>
                        <a:rPr lang="en-GB" dirty="0"/>
                        <a:t>Using we can build dynamic forms very easily</a:t>
                      </a:r>
                    </a:p>
                  </a:txBody>
                  <a:tcPr/>
                </a:tc>
                <a:tc>
                  <a:txBody>
                    <a:bodyPr/>
                    <a:lstStyle/>
                    <a:p>
                      <a:r>
                        <a:rPr lang="en-GB" dirty="0"/>
                        <a:t>It add some extra code in .</a:t>
                      </a:r>
                      <a:r>
                        <a:rPr lang="en-GB" dirty="0" err="1"/>
                        <a:t>ts</a:t>
                      </a:r>
                      <a:r>
                        <a:rPr lang="en-GB" dirty="0"/>
                        <a:t> file</a:t>
                      </a:r>
                    </a:p>
                  </a:txBody>
                  <a:tcPr/>
                </a:tc>
                <a:extLst>
                  <a:ext uri="{0D108BD9-81ED-4DB2-BD59-A6C34878D82A}">
                    <a16:rowId xmlns:a16="http://schemas.microsoft.com/office/drawing/2014/main" val="645178226"/>
                  </a:ext>
                </a:extLst>
              </a:tr>
              <a:tr h="495696">
                <a:tc>
                  <a:txBody>
                    <a:bodyPr/>
                    <a:lstStyle/>
                    <a:p>
                      <a:r>
                        <a:rPr lang="en-GB" dirty="0"/>
                        <a:t>We can use batter single responsibility principle </a:t>
                      </a:r>
                    </a:p>
                  </a:txBody>
                  <a:tcPr/>
                </a:tc>
                <a:tc>
                  <a:txBody>
                    <a:bodyPr/>
                    <a:lstStyle/>
                    <a:p>
                      <a:r>
                        <a:rPr lang="en-GB" dirty="0"/>
                        <a:t>It need’s bit high level understanding of angular </a:t>
                      </a:r>
                    </a:p>
                  </a:txBody>
                  <a:tcPr/>
                </a:tc>
                <a:extLst>
                  <a:ext uri="{0D108BD9-81ED-4DB2-BD59-A6C34878D82A}">
                    <a16:rowId xmlns:a16="http://schemas.microsoft.com/office/drawing/2014/main" val="4281360354"/>
                  </a:ext>
                </a:extLst>
              </a:tr>
              <a:tr h="495696">
                <a:tc>
                  <a:txBody>
                    <a:bodyPr/>
                    <a:lstStyle/>
                    <a:p>
                      <a:r>
                        <a:rPr lang="en-GB" dirty="0"/>
                        <a:t>Can build very complex forms easily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Need extra import of Reactive Forms Module</a:t>
                      </a:r>
                    </a:p>
                    <a:p>
                      <a:endParaRPr lang="en-GB" dirty="0"/>
                    </a:p>
                  </a:txBody>
                  <a:tcPr/>
                </a:tc>
                <a:extLst>
                  <a:ext uri="{0D108BD9-81ED-4DB2-BD59-A6C34878D82A}">
                    <a16:rowId xmlns:a16="http://schemas.microsoft.com/office/drawing/2014/main" val="92165560"/>
                  </a:ext>
                </a:extLst>
              </a:tr>
              <a:tr h="495696">
                <a:tc>
                  <a:txBody>
                    <a:bodyPr/>
                    <a:lstStyle/>
                    <a:p>
                      <a:r>
                        <a:rPr lang="en-GB" dirty="0"/>
                        <a:t>Can build custom validator very easily </a:t>
                      </a:r>
                    </a:p>
                  </a:txBody>
                  <a:tcPr/>
                </a:tc>
                <a:tc>
                  <a:txBody>
                    <a:bodyPr/>
                    <a:lstStyle/>
                    <a:p>
                      <a:endParaRPr lang="en-GB" dirty="0"/>
                    </a:p>
                  </a:txBody>
                  <a:tcPr/>
                </a:tc>
                <a:extLst>
                  <a:ext uri="{0D108BD9-81ED-4DB2-BD59-A6C34878D82A}">
                    <a16:rowId xmlns:a16="http://schemas.microsoft.com/office/drawing/2014/main" val="2855535938"/>
                  </a:ext>
                </a:extLst>
              </a:tr>
              <a:tr h="495696">
                <a:tc>
                  <a:txBody>
                    <a:bodyPr/>
                    <a:lstStyle/>
                    <a:p>
                      <a:r>
                        <a:rPr lang="en-GB" dirty="0"/>
                        <a:t>Reduce code in complex scenario where we need to use multiple state  and related field value validation.</a:t>
                      </a:r>
                    </a:p>
                  </a:txBody>
                  <a:tcPr/>
                </a:tc>
                <a:tc>
                  <a:txBody>
                    <a:bodyPr/>
                    <a:lstStyle/>
                    <a:p>
                      <a:endParaRPr lang="en-GB" dirty="0"/>
                    </a:p>
                  </a:txBody>
                  <a:tcPr/>
                </a:tc>
                <a:extLst>
                  <a:ext uri="{0D108BD9-81ED-4DB2-BD59-A6C34878D82A}">
                    <a16:rowId xmlns:a16="http://schemas.microsoft.com/office/drawing/2014/main" val="275151710"/>
                  </a:ext>
                </a:extLst>
              </a:tr>
              <a:tr h="495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Avoid </a:t>
                      </a:r>
                      <a:r>
                        <a:rPr lang="en-GB" sz="1800" b="0" i="0" kern="1200" dirty="0">
                          <a:solidFill>
                            <a:schemeClr val="dk1"/>
                          </a:solidFill>
                          <a:effectLst/>
                          <a:latin typeface="+mn-lt"/>
                          <a:ea typeface="+mn-ea"/>
                          <a:cs typeface="+mn-cs"/>
                        </a:rPr>
                        <a:t>repetition</a:t>
                      </a:r>
                      <a:r>
                        <a:rPr lang="en-GB" dirty="0"/>
                        <a:t> logic </a:t>
                      </a:r>
                    </a:p>
                    <a:p>
                      <a:endParaRPr lang="en-GB" dirty="0"/>
                    </a:p>
                  </a:txBody>
                  <a:tcPr/>
                </a:tc>
                <a:tc>
                  <a:txBody>
                    <a:bodyPr/>
                    <a:lstStyle/>
                    <a:p>
                      <a:endParaRPr lang="en-GB"/>
                    </a:p>
                  </a:txBody>
                  <a:tcPr/>
                </a:tc>
                <a:extLst>
                  <a:ext uri="{0D108BD9-81ED-4DB2-BD59-A6C34878D82A}">
                    <a16:rowId xmlns:a16="http://schemas.microsoft.com/office/drawing/2014/main" val="3207213974"/>
                  </a:ext>
                </a:extLst>
              </a:tr>
              <a:tr h="495696">
                <a:tc>
                  <a:txBody>
                    <a:bodyPr/>
                    <a:lstStyle/>
                    <a:p>
                      <a:endParaRPr lang="en-GB"/>
                    </a:p>
                  </a:txBody>
                  <a:tcPr/>
                </a:tc>
                <a:tc>
                  <a:txBody>
                    <a:bodyPr/>
                    <a:lstStyle/>
                    <a:p>
                      <a:endParaRPr lang="en-GB" dirty="0"/>
                    </a:p>
                  </a:txBody>
                  <a:tcPr/>
                </a:tc>
                <a:extLst>
                  <a:ext uri="{0D108BD9-81ED-4DB2-BD59-A6C34878D82A}">
                    <a16:rowId xmlns:a16="http://schemas.microsoft.com/office/drawing/2014/main" val="2213957343"/>
                  </a:ext>
                </a:extLst>
              </a:tr>
            </a:tbl>
          </a:graphicData>
        </a:graphic>
      </p:graphicFrame>
    </p:spTree>
    <p:extLst>
      <p:ext uri="{BB962C8B-B14F-4D97-AF65-F5344CB8AC3E}">
        <p14:creationId xmlns:p14="http://schemas.microsoft.com/office/powerpoint/2010/main" val="97969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746621"/>
            <a:ext cx="9144000" cy="656483"/>
          </a:xfrm>
        </p:spPr>
        <p:txBody>
          <a:bodyPr>
            <a:normAutofit fontScale="90000"/>
          </a:bodyPr>
          <a:lstStyle/>
          <a:p>
            <a:pPr algn="l"/>
            <a:r>
              <a:rPr lang="en-GB" sz="2400" dirty="0">
                <a:solidFill>
                  <a:prstClr val="black"/>
                </a:solidFill>
                <a:latin typeface="Calibri" panose="020F0502020204030204"/>
                <a:ea typeface="+mn-ea"/>
                <a:cs typeface="+mn-cs"/>
              </a:rPr>
              <a:t> 3. </a:t>
            </a:r>
            <a:r>
              <a:rPr lang="en-GB" sz="2400" dirty="0">
                <a:latin typeface="Gotham SSm A"/>
              </a:rPr>
              <a:t>High-level Differences between Template-driven and Reactive Forms</a:t>
            </a:r>
            <a:br>
              <a:rPr lang="en-GB" sz="2400" dirty="0">
                <a:latin typeface="Gotham SSm A"/>
              </a:rPr>
            </a:br>
            <a:endParaRPr lang="en-GB" sz="2400" dirty="0">
              <a:solidFill>
                <a:prstClr val="black"/>
              </a:solidFill>
              <a:latin typeface="Calibri" panose="020F0502020204030204"/>
              <a:ea typeface="+mn-ea"/>
              <a:cs typeface="+mn-cs"/>
            </a:endParaRPr>
          </a:p>
        </p:txBody>
      </p:sp>
      <p:sp>
        <p:nvSpPr>
          <p:cNvPr id="3" name="Subtitle 2">
            <a:extLst>
              <a:ext uri="{FF2B5EF4-FFF2-40B4-BE49-F238E27FC236}">
                <a16:creationId xmlns:a16="http://schemas.microsoft.com/office/drawing/2014/main" id="{CECBC485-06F2-4FA6-941F-9F12594AD9C3}"/>
              </a:ext>
            </a:extLst>
          </p:cNvPr>
          <p:cNvSpPr>
            <a:spLocks noGrp="1"/>
          </p:cNvSpPr>
          <p:nvPr>
            <p:ph type="subTitle" idx="1"/>
          </p:nvPr>
        </p:nvSpPr>
        <p:spPr>
          <a:xfrm>
            <a:off x="1524000" y="1585519"/>
            <a:ext cx="9144000" cy="5184397"/>
          </a:xfrm>
        </p:spPr>
        <p:txBody>
          <a:bodyPr>
            <a:normAutofit/>
          </a:bodyPr>
          <a:lstStyle/>
          <a:p>
            <a:pPr algn="l"/>
            <a:endParaRPr lang="en-GB" dirty="0"/>
          </a:p>
          <a:p>
            <a:endParaRPr lang="en-GB" dirty="0"/>
          </a:p>
        </p:txBody>
      </p:sp>
      <p:graphicFrame>
        <p:nvGraphicFramePr>
          <p:cNvPr id="4" name="Table 4">
            <a:extLst>
              <a:ext uri="{FF2B5EF4-FFF2-40B4-BE49-F238E27FC236}">
                <a16:creationId xmlns:a16="http://schemas.microsoft.com/office/drawing/2014/main" id="{3D014E9F-4A81-4AEA-AC36-00282225B7E9}"/>
              </a:ext>
            </a:extLst>
          </p:cNvPr>
          <p:cNvGraphicFramePr>
            <a:graphicFrameLocks noGrp="1"/>
          </p:cNvGraphicFramePr>
          <p:nvPr>
            <p:extLst>
              <p:ext uri="{D42A27DB-BD31-4B8C-83A1-F6EECF244321}">
                <p14:modId xmlns:p14="http://schemas.microsoft.com/office/powerpoint/2010/main" val="3322646427"/>
              </p:ext>
            </p:extLst>
          </p:nvPr>
        </p:nvGraphicFramePr>
        <p:xfrm>
          <a:off x="1442906" y="1770077"/>
          <a:ext cx="8717094" cy="2560320"/>
        </p:xfrm>
        <a:graphic>
          <a:graphicData uri="http://schemas.openxmlformats.org/drawingml/2006/table">
            <a:tbl>
              <a:tblPr firstRow="1" bandRow="1">
                <a:tableStyleId>{5C22544A-7EE6-4342-B048-85BDC9FD1C3A}</a:tableStyleId>
              </a:tblPr>
              <a:tblGrid>
                <a:gridCol w="4358547">
                  <a:extLst>
                    <a:ext uri="{9D8B030D-6E8A-4147-A177-3AD203B41FA5}">
                      <a16:colId xmlns:a16="http://schemas.microsoft.com/office/drawing/2014/main" val="650668538"/>
                    </a:ext>
                  </a:extLst>
                </a:gridCol>
                <a:gridCol w="4358547">
                  <a:extLst>
                    <a:ext uri="{9D8B030D-6E8A-4147-A177-3AD203B41FA5}">
                      <a16:colId xmlns:a16="http://schemas.microsoft.com/office/drawing/2014/main" val="2554810364"/>
                    </a:ext>
                  </a:extLst>
                </a:gridCol>
              </a:tblGrid>
              <a:tr h="352388">
                <a:tc>
                  <a:txBody>
                    <a:bodyPr/>
                    <a:lstStyle/>
                    <a:p>
                      <a:r>
                        <a:rPr lang="en-GB" sz="1800" dirty="0">
                          <a:latin typeface="Gotham SSm A"/>
                        </a:rPr>
                        <a:t>Template-driven</a:t>
                      </a:r>
                      <a:r>
                        <a:rPr lang="en-GB" dirty="0"/>
                        <a:t> </a:t>
                      </a:r>
                    </a:p>
                  </a:txBody>
                  <a:tcPr/>
                </a:tc>
                <a:tc>
                  <a:txBody>
                    <a:bodyPr/>
                    <a:lstStyle/>
                    <a:p>
                      <a:r>
                        <a:rPr lang="en-GB" sz="1800" dirty="0">
                          <a:latin typeface="Gotham SSm A"/>
                        </a:rPr>
                        <a:t>Reactive Forms</a:t>
                      </a:r>
                      <a:r>
                        <a:rPr lang="en-GB" dirty="0"/>
                        <a:t> </a:t>
                      </a:r>
                    </a:p>
                  </a:txBody>
                  <a:tcPr/>
                </a:tc>
                <a:extLst>
                  <a:ext uri="{0D108BD9-81ED-4DB2-BD59-A6C34878D82A}">
                    <a16:rowId xmlns:a16="http://schemas.microsoft.com/office/drawing/2014/main" val="694664865"/>
                  </a:ext>
                </a:extLst>
              </a:tr>
              <a:tr h="455030">
                <a:tc>
                  <a:txBody>
                    <a:bodyPr/>
                    <a:lstStyle/>
                    <a:p>
                      <a:r>
                        <a:rPr lang="en-GB" sz="1800" b="0" i="0" kern="1200" dirty="0">
                          <a:solidFill>
                            <a:schemeClr val="dk1"/>
                          </a:solidFill>
                          <a:effectLst/>
                          <a:latin typeface="+mn-lt"/>
                          <a:ea typeface="+mn-ea"/>
                          <a:cs typeface="+mn-cs"/>
                        </a:rPr>
                        <a:t>Template-driven forms make use of the "FormsModule"</a:t>
                      </a:r>
                      <a:endParaRPr lang="en-GB" dirty="0"/>
                    </a:p>
                  </a:txBody>
                  <a:tcPr/>
                </a:tc>
                <a:tc>
                  <a:txBody>
                    <a:bodyPr/>
                    <a:lstStyle/>
                    <a:p>
                      <a:r>
                        <a:rPr lang="en-GB" sz="1800" b="0" i="0" kern="1200" dirty="0">
                          <a:solidFill>
                            <a:schemeClr val="dk1"/>
                          </a:solidFill>
                          <a:effectLst/>
                          <a:latin typeface="+mn-lt"/>
                          <a:ea typeface="+mn-ea"/>
                          <a:cs typeface="+mn-cs"/>
                        </a:rPr>
                        <a:t>reactive forms are based on "ReactiveFormsModule</a:t>
                      </a:r>
                      <a:endParaRPr lang="en-GB" dirty="0"/>
                    </a:p>
                  </a:txBody>
                  <a:tcPr/>
                </a:tc>
                <a:extLst>
                  <a:ext uri="{0D108BD9-81ED-4DB2-BD59-A6C34878D82A}">
                    <a16:rowId xmlns:a16="http://schemas.microsoft.com/office/drawing/2014/main" val="645178226"/>
                  </a:ext>
                </a:extLst>
              </a:tr>
              <a:tr h="547343">
                <a:tc>
                  <a:txBody>
                    <a:bodyPr/>
                    <a:lstStyle/>
                    <a:p>
                      <a:r>
                        <a:rPr lang="en-GB" sz="1800" b="0" i="0" kern="1200" dirty="0">
                          <a:solidFill>
                            <a:schemeClr val="dk1"/>
                          </a:solidFill>
                          <a:effectLst/>
                          <a:latin typeface="+mn-lt"/>
                          <a:ea typeface="+mn-ea"/>
                          <a:cs typeface="+mn-cs"/>
                        </a:rPr>
                        <a:t>Template-driven forms are asynchronous in nature</a:t>
                      </a:r>
                      <a:endParaRPr lang="en-GB" dirty="0"/>
                    </a:p>
                  </a:txBody>
                  <a:tcPr/>
                </a:tc>
                <a:tc>
                  <a:txBody>
                    <a:bodyPr/>
                    <a:lstStyle/>
                    <a:p>
                      <a:r>
                        <a:rPr lang="en-GB" sz="1800" b="0" i="0" kern="1200" dirty="0">
                          <a:solidFill>
                            <a:schemeClr val="dk1"/>
                          </a:solidFill>
                          <a:effectLst/>
                          <a:latin typeface="+mn-lt"/>
                          <a:ea typeface="+mn-ea"/>
                          <a:cs typeface="+mn-cs"/>
                        </a:rPr>
                        <a:t>Reactive forms are mostly synchronous.</a:t>
                      </a:r>
                      <a:endParaRPr lang="en-GB" dirty="0"/>
                    </a:p>
                  </a:txBody>
                  <a:tcPr/>
                </a:tc>
                <a:extLst>
                  <a:ext uri="{0D108BD9-81ED-4DB2-BD59-A6C34878D82A}">
                    <a16:rowId xmlns:a16="http://schemas.microsoft.com/office/drawing/2014/main" val="4281360354"/>
                  </a:ext>
                </a:extLst>
              </a:tr>
              <a:tr h="650042">
                <a:tc>
                  <a:txBody>
                    <a:bodyPr/>
                    <a:lstStyle/>
                    <a:p>
                      <a:r>
                        <a:rPr lang="en-GB" sz="1800" b="0" i="0" kern="1200" dirty="0">
                          <a:solidFill>
                            <a:schemeClr val="dk1"/>
                          </a:solidFill>
                          <a:effectLst/>
                          <a:latin typeface="+mn-lt"/>
                          <a:ea typeface="+mn-ea"/>
                          <a:cs typeface="+mn-cs"/>
                        </a:rPr>
                        <a:t>In a template-driven approach, most of the logic is driven from the template</a:t>
                      </a:r>
                      <a:endParaRPr lang="en-GB" dirty="0"/>
                    </a:p>
                  </a:txBody>
                  <a:tcPr/>
                </a:tc>
                <a:tc>
                  <a:txBody>
                    <a:bodyPr/>
                    <a:lstStyle/>
                    <a:p>
                      <a:r>
                        <a:rPr lang="en-GB" sz="1800" b="0" i="0" kern="1200" dirty="0">
                          <a:solidFill>
                            <a:schemeClr val="dk1"/>
                          </a:solidFill>
                          <a:effectLst/>
                          <a:latin typeface="+mn-lt"/>
                          <a:ea typeface="+mn-ea"/>
                          <a:cs typeface="+mn-cs"/>
                        </a:rPr>
                        <a:t>whereas in reactive-driven approach, the logic resides mainly in the component or typescript code</a:t>
                      </a:r>
                      <a:endParaRPr lang="en-GB" dirty="0"/>
                    </a:p>
                  </a:txBody>
                  <a:tcPr/>
                </a:tc>
                <a:extLst>
                  <a:ext uri="{0D108BD9-81ED-4DB2-BD59-A6C34878D82A}">
                    <a16:rowId xmlns:a16="http://schemas.microsoft.com/office/drawing/2014/main" val="92165560"/>
                  </a:ext>
                </a:extLst>
              </a:tr>
            </a:tbl>
          </a:graphicData>
        </a:graphic>
      </p:graphicFrame>
    </p:spTree>
    <p:extLst>
      <p:ext uri="{BB962C8B-B14F-4D97-AF65-F5344CB8AC3E}">
        <p14:creationId xmlns:p14="http://schemas.microsoft.com/office/powerpoint/2010/main" val="151141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746621"/>
            <a:ext cx="9144000" cy="656483"/>
          </a:xfrm>
        </p:spPr>
        <p:txBody>
          <a:bodyPr>
            <a:normAutofit fontScale="90000"/>
          </a:bodyPr>
          <a:lstStyle/>
          <a:p>
            <a:pPr algn="l"/>
            <a:r>
              <a:rPr lang="en-GB" sz="2400" dirty="0">
                <a:solidFill>
                  <a:prstClr val="black"/>
                </a:solidFill>
                <a:latin typeface="Calibri" panose="020F0502020204030204"/>
                <a:ea typeface="+mn-ea"/>
                <a:cs typeface="+mn-cs"/>
              </a:rPr>
              <a:t> 4. </a:t>
            </a:r>
            <a:r>
              <a:rPr lang="en-GB" sz="2400" dirty="0"/>
              <a:t>Set up Module to use Reactive Forms.</a:t>
            </a:r>
            <a:br>
              <a:rPr lang="en-GB" sz="2400" dirty="0">
                <a:latin typeface="Gotham SSm A"/>
              </a:rPr>
            </a:br>
            <a:endParaRPr lang="en-GB" sz="2400" dirty="0">
              <a:solidFill>
                <a:prstClr val="black"/>
              </a:solidFill>
              <a:latin typeface="Calibri" panose="020F0502020204030204"/>
              <a:ea typeface="+mn-ea"/>
              <a:cs typeface="+mn-cs"/>
            </a:endParaRPr>
          </a:p>
        </p:txBody>
      </p:sp>
      <p:graphicFrame>
        <p:nvGraphicFramePr>
          <p:cNvPr id="8" name="Object 7">
            <a:extLst>
              <a:ext uri="{FF2B5EF4-FFF2-40B4-BE49-F238E27FC236}">
                <a16:creationId xmlns:a16="http://schemas.microsoft.com/office/drawing/2014/main" id="{5EA116F9-96C9-4F72-8462-AA4C441F689A}"/>
              </a:ext>
            </a:extLst>
          </p:cNvPr>
          <p:cNvGraphicFramePr>
            <a:graphicFrameLocks noChangeAspect="1"/>
          </p:cNvGraphicFramePr>
          <p:nvPr>
            <p:extLst>
              <p:ext uri="{D42A27DB-BD31-4B8C-83A1-F6EECF244321}">
                <p14:modId xmlns:p14="http://schemas.microsoft.com/office/powerpoint/2010/main" val="1946469898"/>
              </p:ext>
            </p:extLst>
          </p:nvPr>
        </p:nvGraphicFramePr>
        <p:xfrm>
          <a:off x="1524000" y="1403350"/>
          <a:ext cx="8772525" cy="5454650"/>
        </p:xfrm>
        <a:graphic>
          <a:graphicData uri="http://schemas.openxmlformats.org/presentationml/2006/ole">
            <mc:AlternateContent xmlns:mc="http://schemas.openxmlformats.org/markup-compatibility/2006">
              <mc:Choice xmlns:v="urn:schemas-microsoft-com:vml" Requires="v">
                <p:oleObj spid="_x0000_s1029" name="Document" r:id="rId3" imgW="8131680" imgH="5418000" progId="Word.OpenDocumentText.12">
                  <p:embed/>
                </p:oleObj>
              </mc:Choice>
              <mc:Fallback>
                <p:oleObj name="Document" r:id="rId3" imgW="8131680" imgH="5418000" progId="Word.OpenDocumentText.12">
                  <p:embed/>
                  <p:pic>
                    <p:nvPicPr>
                      <p:cNvPr id="8" name="Object 7">
                        <a:extLst>
                          <a:ext uri="{FF2B5EF4-FFF2-40B4-BE49-F238E27FC236}">
                            <a16:creationId xmlns:a16="http://schemas.microsoft.com/office/drawing/2014/main" id="{5EA116F9-96C9-4F72-8462-AA4C441F689A}"/>
                          </a:ext>
                        </a:extLst>
                      </p:cNvPr>
                      <p:cNvPicPr/>
                      <p:nvPr/>
                    </p:nvPicPr>
                    <p:blipFill>
                      <a:blip r:embed="rId4"/>
                      <a:stretch>
                        <a:fillRect/>
                      </a:stretch>
                    </p:blipFill>
                    <p:spPr>
                      <a:xfrm>
                        <a:off x="1524000" y="1403350"/>
                        <a:ext cx="8772525" cy="5454650"/>
                      </a:xfrm>
                      <a:prstGeom prst="rect">
                        <a:avLst/>
                      </a:prstGeom>
                    </p:spPr>
                  </p:pic>
                </p:oleObj>
              </mc:Fallback>
            </mc:AlternateContent>
          </a:graphicData>
        </a:graphic>
      </p:graphicFrame>
    </p:spTree>
    <p:extLst>
      <p:ext uri="{BB962C8B-B14F-4D97-AF65-F5344CB8AC3E}">
        <p14:creationId xmlns:p14="http://schemas.microsoft.com/office/powerpoint/2010/main" val="283796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746621"/>
            <a:ext cx="9144000" cy="656483"/>
          </a:xfrm>
        </p:spPr>
        <p:txBody>
          <a:bodyPr>
            <a:normAutofit fontScale="90000"/>
          </a:bodyPr>
          <a:lstStyle/>
          <a:p>
            <a:pPr algn="l"/>
            <a:r>
              <a:rPr lang="en-GB" sz="2400" dirty="0">
                <a:solidFill>
                  <a:prstClr val="black"/>
                </a:solidFill>
                <a:latin typeface="Calibri" panose="020F0502020204030204"/>
                <a:ea typeface="+mn-ea"/>
                <a:cs typeface="+mn-cs"/>
              </a:rPr>
              <a:t> 5. References </a:t>
            </a:r>
            <a:r>
              <a:rPr lang="en-GB" sz="2400" dirty="0"/>
              <a:t>.</a:t>
            </a:r>
            <a:br>
              <a:rPr lang="en-GB" sz="2400" dirty="0">
                <a:latin typeface="Gotham SSm A"/>
              </a:rPr>
            </a:br>
            <a:endParaRPr lang="en-GB" sz="2400" dirty="0">
              <a:solidFill>
                <a:prstClr val="black"/>
              </a:solidFill>
              <a:latin typeface="Calibri" panose="020F0502020204030204"/>
              <a:ea typeface="+mn-ea"/>
              <a:cs typeface="+mn-cs"/>
            </a:endParaRPr>
          </a:p>
        </p:txBody>
      </p:sp>
      <p:sp>
        <p:nvSpPr>
          <p:cNvPr id="3" name="TextBox 2">
            <a:extLst>
              <a:ext uri="{FF2B5EF4-FFF2-40B4-BE49-F238E27FC236}">
                <a16:creationId xmlns:a16="http://schemas.microsoft.com/office/drawing/2014/main" id="{6742D5EF-7E38-421C-A65B-AE036D8979A3}"/>
              </a:ext>
            </a:extLst>
          </p:cNvPr>
          <p:cNvSpPr txBox="1"/>
          <p:nvPr/>
        </p:nvSpPr>
        <p:spPr>
          <a:xfrm>
            <a:off x="788564" y="1560352"/>
            <a:ext cx="8732940" cy="923330"/>
          </a:xfrm>
          <a:prstGeom prst="rect">
            <a:avLst/>
          </a:prstGeom>
          <a:noFill/>
        </p:spPr>
        <p:txBody>
          <a:bodyPr wrap="square" rtlCol="0">
            <a:spAutoFit/>
          </a:bodyPr>
          <a:lstStyle/>
          <a:p>
            <a:pPr marL="342900" indent="-342900">
              <a:buFont typeface="+mj-lt"/>
              <a:buAutoNum type="arabicPeriod"/>
            </a:pPr>
            <a:r>
              <a:rPr lang="en-GB" dirty="0">
                <a:hlinkClick r:id="rId2"/>
              </a:rPr>
              <a:t>https://angular.io/guide/reactive-forms</a:t>
            </a:r>
            <a:endParaRPr lang="en-GB" dirty="0"/>
          </a:p>
          <a:p>
            <a:pPr marL="342900" indent="-342900">
              <a:buFont typeface="+mj-lt"/>
              <a:buAutoNum type="arabicPeriod"/>
            </a:pPr>
            <a:r>
              <a:rPr lang="en-GB" dirty="0">
                <a:hlinkClick r:id="rId3"/>
              </a:rPr>
              <a:t>https://angular.io/api/forms/ControlValueAccessor</a:t>
            </a:r>
            <a:endParaRPr lang="en-GB" dirty="0"/>
          </a:p>
          <a:p>
            <a:pPr marL="342900" indent="-342900">
              <a:buFont typeface="+mj-lt"/>
              <a:buAutoNum type="arabicPeriod"/>
            </a:pPr>
            <a:r>
              <a:rPr lang="en-GB" dirty="0">
                <a:hlinkClick r:id="rId4"/>
              </a:rPr>
              <a:t>https://github.com/skuchhadiya/ReactiveFormsDemo</a:t>
            </a:r>
            <a:endParaRPr lang="en-GB" dirty="0"/>
          </a:p>
        </p:txBody>
      </p:sp>
    </p:spTree>
    <p:extLst>
      <p:ext uri="{BB962C8B-B14F-4D97-AF65-F5344CB8AC3E}">
        <p14:creationId xmlns:p14="http://schemas.microsoft.com/office/powerpoint/2010/main" val="242855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5B3887789AE944924979F1A410C969" ma:contentTypeVersion="11" ma:contentTypeDescription="Create a new document." ma:contentTypeScope="" ma:versionID="8384c841601884825c5771a2d594a7f0">
  <xsd:schema xmlns:xsd="http://www.w3.org/2001/XMLSchema" xmlns:xs="http://www.w3.org/2001/XMLSchema" xmlns:p="http://schemas.microsoft.com/office/2006/metadata/properties" xmlns:ns3="a1bc6315-00f5-4887-a91d-93f9f32e99fe" xmlns:ns4="b71a48c1-5990-43e2-8fb9-b5ec1bbb7e0b" targetNamespace="http://schemas.microsoft.com/office/2006/metadata/properties" ma:root="true" ma:fieldsID="d0c1994812d562133b3d69d477b3f2a3" ns3:_="" ns4:_="">
    <xsd:import namespace="a1bc6315-00f5-4887-a91d-93f9f32e99fe"/>
    <xsd:import namespace="b71a48c1-5990-43e2-8fb9-b5ec1bbb7e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bc6315-00f5-4887-a91d-93f9f32e99f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1a48c1-5990-43e2-8fb9-b5ec1bbb7e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BFA56E-1A27-49FA-BAFB-00039929A023}">
  <ds:schemaRefs>
    <ds:schemaRef ds:uri="http://purl.org/dc/dcmitype/"/>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b71a48c1-5990-43e2-8fb9-b5ec1bbb7e0b"/>
    <ds:schemaRef ds:uri="a1bc6315-00f5-4887-a91d-93f9f32e99fe"/>
    <ds:schemaRef ds:uri="http://purl.org/dc/terms/"/>
    <ds:schemaRef ds:uri="http://purl.org/dc/elements/1.1/"/>
  </ds:schemaRefs>
</ds:datastoreItem>
</file>

<file path=customXml/itemProps2.xml><?xml version="1.0" encoding="utf-8"?>
<ds:datastoreItem xmlns:ds="http://schemas.openxmlformats.org/officeDocument/2006/customXml" ds:itemID="{00060E32-6289-40D1-A23E-EB370AC5D4AA}">
  <ds:schemaRefs>
    <ds:schemaRef ds:uri="http://schemas.microsoft.com/sharepoint/v3/contenttype/forms"/>
  </ds:schemaRefs>
</ds:datastoreItem>
</file>

<file path=customXml/itemProps3.xml><?xml version="1.0" encoding="utf-8"?>
<ds:datastoreItem xmlns:ds="http://schemas.openxmlformats.org/officeDocument/2006/customXml" ds:itemID="{AC98C8A4-D3C8-4B2A-8EAB-B8E422D6AF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bc6315-00f5-4887-a91d-93f9f32e99fe"/>
    <ds:schemaRef ds:uri="b71a48c1-5990-43e2-8fb9-b5ec1bbb7e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383</TotalTime>
  <Words>344</Words>
  <Application>Microsoft Office PowerPoint</Application>
  <PresentationFormat>Widescreen</PresentationFormat>
  <Paragraphs>40</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Gotham SSm A</vt:lpstr>
      <vt:lpstr>Office Theme</vt:lpstr>
      <vt:lpstr>Document</vt:lpstr>
      <vt:lpstr>Reactive forms</vt:lpstr>
      <vt:lpstr>What is reactive forms ? </vt:lpstr>
      <vt:lpstr>What is reactive forms ? </vt:lpstr>
      <vt:lpstr> 2. Pros and cons of reactive forms</vt:lpstr>
      <vt:lpstr> 3. High-level Differences between Template-driven and Reactive Forms </vt:lpstr>
      <vt:lpstr> 4. Set up Module to use Reactive Forms. </vt:lpstr>
      <vt:lpstr> 5. References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forms</dc:title>
  <dc:creator>Kuchhadiya, Sanjay (LNG-HBE)</dc:creator>
  <cp:lastModifiedBy>Kuchhadiya, Sanjay (LNG-HBE)</cp:lastModifiedBy>
  <cp:revision>14</cp:revision>
  <dcterms:created xsi:type="dcterms:W3CDTF">2020-11-09T17:04:50Z</dcterms:created>
  <dcterms:modified xsi:type="dcterms:W3CDTF">2020-11-16T13:35:24Z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0x010100EC5B3887789AE944924979F1A410C969</vt:lpwstr>
  </property>
</Properties>
</file>