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0" r:id="rId5"/>
    <p:sldId id="271" r:id="rId6"/>
    <p:sldId id="259" r:id="rId7"/>
    <p:sldId id="260" r:id="rId8"/>
    <p:sldId id="262" r:id="rId9"/>
    <p:sldId id="264" r:id="rId10"/>
    <p:sldId id="263" r:id="rId11"/>
    <p:sldId id="261" r:id="rId12"/>
    <p:sldId id="267" r:id="rId13"/>
    <p:sldId id="265" r:id="rId14"/>
    <p:sldId id="266" r:id="rId15"/>
    <p:sldId id="274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>
      <p:cViewPr>
        <p:scale>
          <a:sx n="90" d="100"/>
          <a:sy n="90" d="100"/>
        </p:scale>
        <p:origin x="117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F909-DF6D-4607-84F2-83F24E61A6C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70D95-475E-4027-BDF4-1E1E70643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elements of the term-document matrix are the occurrences of each word in a particular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1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5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Underlined words appear in more than one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Unique words (such as, “Course” and “Attractors”) and functional words (such as, “and,” “of,” etc.) are ignored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insensitive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* this matrix is usually sparse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* local and global term weightings can also be applied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weighted, linear combination of the singular vectors for the query terms</a:t>
                </a:r>
              </a:p>
              <a:p>
                <a:r>
                  <a:rPr lang="en-US" dirty="0"/>
                  <a:t>intuitively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r>
                  <a:rPr lang="en-US" baseline="0" dirty="0"/>
                  <a:t> the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baseline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baseline="0" smtClean="0">
                        <a:latin typeface="Cambria Math" panose="02040503050406030204" pitchFamily="18" charset="0"/>
                      </a:rPr>
                      <m:t>dimensional</m:t>
                    </m:r>
                  </m:oMath>
                </a14:m>
                <a:r>
                  <a:rPr lang="en-US" dirty="0"/>
                  <a:t> encoding of</a:t>
                </a:r>
                <a:r>
                  <a:rPr lang="en-US" baseline="0" dirty="0"/>
                  <a:t> the search terms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baseline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baseline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is their relative weights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weighted, linear combination of the singular vectors for the query terms</a:t>
                </a:r>
              </a:p>
              <a:p>
                <a:r>
                  <a:rPr lang="en-US" dirty="0"/>
                  <a:t>intuitively </a:t>
                </a:r>
                <a:r>
                  <a:rPr lang="en-US" b="0" i="0">
                    <a:latin typeface="Cambria Math" panose="02040503050406030204" pitchFamily="18" charset="0"/>
                  </a:rPr>
                  <a:t>𝑞^𝑇 𝑈_𝑘</a:t>
                </a:r>
                <a:r>
                  <a:rPr lang="en-US" dirty="0"/>
                  <a:t> is</a:t>
                </a:r>
                <a:r>
                  <a:rPr lang="en-US" baseline="0" dirty="0"/>
                  <a:t> the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𝑘"-dimensional"</a:t>
                </a:r>
                <a:r>
                  <a:rPr lang="en-US" dirty="0"/>
                  <a:t> encoding of</a:t>
                </a:r>
                <a:r>
                  <a:rPr lang="en-US" baseline="0" dirty="0"/>
                  <a:t> the search terms and </a:t>
                </a:r>
                <a:r>
                  <a:rPr lang="en-US" b="0" i="0" baseline="0">
                    <a:latin typeface="Cambria Math" panose="02040503050406030204" pitchFamily="18" charset="0"/>
                  </a:rPr>
                  <a:t>Σ_𝑘^(−1)</a:t>
                </a:r>
                <a:r>
                  <a:rPr lang="en-US" dirty="0"/>
                  <a:t> is their relative weights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cosine similarity the magnitude of the vector does not matter, only the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Underlined words appear in more than one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Unique words (such as, “Course” and “Attractors”) and functional words (such as, “and,” “of,” etc.) are ignored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Case insensitive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70D95-475E-4027-BDF4-1E1E706433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DA0FF-EB68-47F7-9F4B-DB25D8D9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LSI and LSA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90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9959C6-F09B-49A2-9594-2AF74D860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6689"/>
            <a:ext cx="9067800" cy="4737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8055ED-B44F-49D4-8A4C-953123749C8C}"/>
              </a:ext>
            </a:extLst>
          </p:cNvPr>
          <p:cNvSpPr/>
          <p:nvPr/>
        </p:nvSpPr>
        <p:spPr>
          <a:xfrm rot="5400000">
            <a:off x="-552156" y="2242733"/>
            <a:ext cx="4502563" cy="52120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44923-71B7-45A1-B39C-AB0C962D61E8}"/>
              </a:ext>
            </a:extLst>
          </p:cNvPr>
          <p:cNvSpPr txBox="1"/>
          <p:nvPr/>
        </p:nvSpPr>
        <p:spPr>
          <a:xfrm>
            <a:off x="9525" y="5320909"/>
            <a:ext cx="910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each element </a:t>
            </a:r>
            <a:r>
              <a:rPr lang="en-US" sz="2800" dirty="0"/>
              <a:t>in the term-vector matrix is the 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</a:rPr>
              <a:t>frequency</a:t>
            </a:r>
            <a:r>
              <a:rPr lang="en-US" sz="2800" dirty="0">
                <a:solidFill>
                  <a:schemeClr val="accent2"/>
                </a:solidFill>
              </a:rPr>
              <a:t> of a term’s occurrence</a:t>
            </a:r>
            <a:r>
              <a:rPr lang="en-US" sz="2800" dirty="0"/>
              <a:t> in a given document.</a:t>
            </a:r>
          </a:p>
        </p:txBody>
      </p:sp>
    </p:spTree>
    <p:extLst>
      <p:ext uri="{BB962C8B-B14F-4D97-AF65-F5344CB8AC3E}">
        <p14:creationId xmlns:p14="http://schemas.microsoft.com/office/powerpoint/2010/main" val="175975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BB67D8-37DA-4797-8EE9-FB4F2AC8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44" y="111814"/>
            <a:ext cx="8318912" cy="66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6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5AAC1-5037-4F9F-8CF7-840013F3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31" y="643467"/>
            <a:ext cx="4247937" cy="5571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BFD1D3C-61E4-400A-86AB-57AFA15E708A}"/>
              </a:ext>
            </a:extLst>
          </p:cNvPr>
          <p:cNvSpPr/>
          <p:nvPr/>
        </p:nvSpPr>
        <p:spPr>
          <a:xfrm>
            <a:off x="3962400" y="3200400"/>
            <a:ext cx="762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88D34-FAFB-450B-AE05-46ED58122C50}"/>
              </a:ext>
            </a:extLst>
          </p:cNvPr>
          <p:cNvSpPr txBox="1"/>
          <p:nvPr/>
        </p:nvSpPr>
        <p:spPr>
          <a:xfrm>
            <a:off x="4724400" y="3243590"/>
            <a:ext cx="153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why aren’t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these identical???</a:t>
            </a:r>
          </a:p>
        </p:txBody>
      </p:sp>
    </p:spTree>
    <p:extLst>
      <p:ext uri="{BB962C8B-B14F-4D97-AF65-F5344CB8AC3E}">
        <p14:creationId xmlns:p14="http://schemas.microsoft.com/office/powerpoint/2010/main" val="413376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5BE0-782B-42B9-9367-8DC63934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Queries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B3CE5-84AF-43F8-85FB-F72AAB502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854572"/>
                <a:ext cx="8229600" cy="1524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B3CE5-84AF-43F8-85FB-F72AAB502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854572"/>
                <a:ext cx="8229600" cy="1524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AE4D52-02BA-422F-BB3D-EE0428BB477A}"/>
                  </a:ext>
                </a:extLst>
              </p:cNvPr>
              <p:cNvSpPr txBox="1"/>
              <p:nvPr/>
            </p:nvSpPr>
            <p:spPr>
              <a:xfrm>
                <a:off x="609600" y="1571316"/>
                <a:ext cx="7924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Queries can be understood as a projections onto the span of the term vectors (in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They are conceptually treated as documents (“bags of words”)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AE4D52-02BA-422F-BB3D-EE0428BB4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71316"/>
                <a:ext cx="7924800" cy="1569660"/>
              </a:xfrm>
              <a:prstGeom prst="rect">
                <a:avLst/>
              </a:prstGeom>
              <a:blipFill>
                <a:blip r:embed="rId4"/>
                <a:stretch>
                  <a:fillRect l="-1000" t="-3113" r="-2000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B2C0CC-C722-452A-A0A7-C4C431B8E665}"/>
              </a:ext>
            </a:extLst>
          </p:cNvPr>
          <p:cNvSpPr txBox="1"/>
          <p:nvPr/>
        </p:nvSpPr>
        <p:spPr>
          <a:xfrm>
            <a:off x="1635368" y="5207410"/>
            <a:ext cx="1424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encoded query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64C20-6323-4931-B4FC-AFC24C4187D4}"/>
              </a:ext>
            </a:extLst>
          </p:cNvPr>
          <p:cNvSpPr txBox="1"/>
          <p:nvPr/>
        </p:nvSpPr>
        <p:spPr>
          <a:xfrm>
            <a:off x="3214272" y="5207410"/>
            <a:ext cx="14249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term</a:t>
            </a:r>
          </a:p>
          <a:p>
            <a:r>
              <a:rPr lang="en-US" sz="2000" i="1" dirty="0"/>
              <a:t>vector</a:t>
            </a:r>
          </a:p>
          <a:p>
            <a:r>
              <a:rPr lang="en-US" sz="2000" i="1" dirty="0"/>
              <a:t>for</a:t>
            </a:r>
          </a:p>
          <a:p>
            <a:r>
              <a:rPr lang="en-US" sz="2000" i="1" dirty="0"/>
              <a:t>query</a:t>
            </a:r>
          </a:p>
          <a:p>
            <a:r>
              <a:rPr lang="en-US" sz="2000" i="1" dirty="0"/>
              <a:t>terms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02385-CB1A-4176-B71E-BC43F3F7BAAA}"/>
              </a:ext>
            </a:extLst>
          </p:cNvPr>
          <p:cNvSpPr txBox="1"/>
          <p:nvPr/>
        </p:nvSpPr>
        <p:spPr>
          <a:xfrm>
            <a:off x="4793176" y="5207410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corresponding</a:t>
            </a:r>
          </a:p>
          <a:p>
            <a:r>
              <a:rPr lang="en-US" sz="2000" i="1" dirty="0"/>
              <a:t>left</a:t>
            </a:r>
          </a:p>
          <a:p>
            <a:r>
              <a:rPr lang="en-US" sz="2000" i="1" dirty="0"/>
              <a:t>singular</a:t>
            </a:r>
          </a:p>
          <a:p>
            <a:r>
              <a:rPr lang="en-US" sz="2000" i="1" dirty="0"/>
              <a:t>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F3D4C-8CFE-4F2D-AA0A-E56DFDCEDD55}"/>
              </a:ext>
            </a:extLst>
          </p:cNvPr>
          <p:cNvSpPr txBox="1"/>
          <p:nvPr/>
        </p:nvSpPr>
        <p:spPr>
          <a:xfrm>
            <a:off x="6623538" y="5207410"/>
            <a:ext cx="3434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singular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44447-42A4-48E6-8277-5B1D262ABBE0}"/>
              </a:ext>
            </a:extLst>
          </p:cNvPr>
          <p:cNvCxnSpPr/>
          <p:nvPr/>
        </p:nvCxnSpPr>
        <p:spPr>
          <a:xfrm flipV="1">
            <a:off x="2209800" y="3938952"/>
            <a:ext cx="1143000" cy="1268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BAF03B-9FFA-4579-83B0-11F27B6F173D}"/>
              </a:ext>
            </a:extLst>
          </p:cNvPr>
          <p:cNvCxnSpPr>
            <a:cxnSpLocks/>
          </p:cNvCxnSpPr>
          <p:nvPr/>
        </p:nvCxnSpPr>
        <p:spPr>
          <a:xfrm flipV="1">
            <a:off x="3634740" y="3938952"/>
            <a:ext cx="632460" cy="1268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46F6AE-A989-475A-B008-E571DD21DAC5}"/>
              </a:ext>
            </a:extLst>
          </p:cNvPr>
          <p:cNvCxnSpPr>
            <a:cxnSpLocks/>
          </p:cNvCxnSpPr>
          <p:nvPr/>
        </p:nvCxnSpPr>
        <p:spPr>
          <a:xfrm flipH="1" flipV="1">
            <a:off x="4793175" y="3938952"/>
            <a:ext cx="521189" cy="1268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DEE3A1-DF9E-4C32-A538-4775137A8794}"/>
              </a:ext>
            </a:extLst>
          </p:cNvPr>
          <p:cNvCxnSpPr>
            <a:cxnSpLocks/>
          </p:cNvCxnSpPr>
          <p:nvPr/>
        </p:nvCxnSpPr>
        <p:spPr>
          <a:xfrm flipH="1" flipV="1">
            <a:off x="5631376" y="3938952"/>
            <a:ext cx="1302825" cy="1268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4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0DB7-5D92-4A28-97BC-9CCFD253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Encoding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F25F3-6B8A-4AE5-B19B-704C12A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68" y="2373948"/>
            <a:ext cx="6935665" cy="43982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2CC58A-E857-4018-AF64-58B89289CEA3}"/>
              </a:ext>
            </a:extLst>
          </p:cNvPr>
          <p:cNvSpPr/>
          <p:nvPr/>
        </p:nvSpPr>
        <p:spPr>
          <a:xfrm>
            <a:off x="304800" y="1201732"/>
            <a:ext cx="6352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Given the query: “</a:t>
            </a:r>
            <a:r>
              <a:rPr lang="en-US" sz="2800" b="1" i="1" dirty="0"/>
              <a:t>application</a:t>
            </a:r>
            <a:r>
              <a:rPr lang="en-US" sz="2800" dirty="0"/>
              <a:t> and </a:t>
            </a:r>
            <a:r>
              <a:rPr lang="en-US" sz="2800" b="1" i="1" dirty="0"/>
              <a:t>theory</a:t>
            </a:r>
            <a:r>
              <a:rPr lang="en-US" sz="2800" dirty="0"/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AC1E9-AD55-49EF-A7C4-A630F4C776D7}"/>
                  </a:ext>
                </a:extLst>
              </p:cNvPr>
              <p:cNvSpPr txBox="1"/>
              <p:nvPr/>
            </p:nvSpPr>
            <p:spPr>
              <a:xfrm>
                <a:off x="3505200" y="6096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 i="1">
                    <a:solidFill>
                      <a:schemeClr val="accent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/>
                        <m:t>𝟏</m:t>
                      </m:r>
                      <m:r>
                        <a:rPr lang="en-US" b="1"/>
                        <m:t>×</m:t>
                      </m:r>
                      <m:r>
                        <a:rPr lang="en-US" b="1" i="1"/>
                        <m:t>𝟏𝟔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AC1E9-AD55-49EF-A7C4-A630F4C7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96000"/>
                <a:ext cx="1066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C9E609-2F69-4365-853A-746804707D41}"/>
                  </a:ext>
                </a:extLst>
              </p:cNvPr>
              <p:cNvSpPr txBox="1"/>
              <p:nvPr/>
            </p:nvSpPr>
            <p:spPr>
              <a:xfrm>
                <a:off x="5590316" y="609600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C9E609-2F69-4365-853A-74680470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16" y="6096000"/>
                <a:ext cx="1066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D6F5F-AD83-4BD3-8F23-C53FE8F07347}"/>
                  </a:ext>
                </a:extLst>
              </p:cNvPr>
              <p:cNvSpPr txBox="1"/>
              <p:nvPr/>
            </p:nvSpPr>
            <p:spPr>
              <a:xfrm>
                <a:off x="7506432" y="4573061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8D6F5F-AD83-4BD3-8F23-C53FE8F0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432" y="4573061"/>
                <a:ext cx="1066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DE4585-EBDD-4B4C-BD30-5AC0D3DF7C0A}"/>
                  </a:ext>
                </a:extLst>
              </p:cNvPr>
              <p:cNvSpPr/>
              <p:nvPr/>
            </p:nvSpPr>
            <p:spPr>
              <a:xfrm>
                <a:off x="3302001" y="1937693"/>
                <a:ext cx="4958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DE4585-EBDD-4B4C-BD30-5AC0D3DF7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1" y="1937693"/>
                <a:ext cx="4958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40F2E1-0B05-4A27-87E8-3981542EFD10}"/>
                  </a:ext>
                </a:extLst>
              </p:cNvPr>
              <p:cNvSpPr/>
              <p:nvPr/>
            </p:nvSpPr>
            <p:spPr>
              <a:xfrm>
                <a:off x="4728314" y="1937693"/>
                <a:ext cx="5180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40F2E1-0B05-4A27-87E8-3981542EF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14" y="1937693"/>
                <a:ext cx="5180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E4BE85-54FE-4D52-9C34-192D76993FAA}"/>
                  </a:ext>
                </a:extLst>
              </p:cNvPr>
              <p:cNvSpPr/>
              <p:nvPr/>
            </p:nvSpPr>
            <p:spPr>
              <a:xfrm>
                <a:off x="6623248" y="3522137"/>
                <a:ext cx="617412" cy="392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E4BE85-54FE-4D52-9C34-192D76993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248" y="3522137"/>
                <a:ext cx="617412" cy="3926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8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483822-521C-4943-B922-F3930A49E8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Cosine Similarity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483822-521C-4943-B922-F3930A49E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42FD5-B439-48F9-A5E0-C164F20F7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0"/>
                <a:ext cx="8229600" cy="1143000"/>
              </a:xfr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‖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C42FD5-B439-48F9-A5E0-C164F20F7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0"/>
                <a:ext cx="8229600" cy="1143000"/>
              </a:xfr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0F7CE1C-984F-4A17-9456-63FA4BE4C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467559"/>
                  </p:ext>
                </p:extLst>
              </p:nvPr>
            </p:nvGraphicFramePr>
            <p:xfrm>
              <a:off x="190500" y="4132580"/>
              <a:ext cx="8763000" cy="103632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7740414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50582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4880410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and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“point” in </a:t>
                          </a:r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same</a:t>
                          </a:r>
                          <a:r>
                            <a:rPr lang="en-US" sz="2400" dirty="0"/>
                            <a:t> direction 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baseline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baseline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sz="2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3228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and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“point” in </a:t>
                          </a:r>
                          <a:r>
                            <a:rPr lang="en-US" sz="2400" dirty="0">
                              <a:solidFill>
                                <a:schemeClr val="accent2"/>
                              </a:solidFill>
                            </a:rPr>
                            <a:t>opposite</a:t>
                          </a:r>
                          <a:r>
                            <a:rPr lang="en-US" sz="2400" dirty="0"/>
                            <a:t> direction 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baseline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2800" baseline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oMath>
                          </a14:m>
                          <a:r>
                            <a:rPr lang="en-US" sz="24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401743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0F7CE1C-984F-4A17-9456-63FA4BE4CD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467559"/>
                  </p:ext>
                </p:extLst>
              </p:nvPr>
            </p:nvGraphicFramePr>
            <p:xfrm>
              <a:off x="190500" y="4132580"/>
              <a:ext cx="8763000" cy="1036320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7740414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50582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48804101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1" t="-8140" r="-74545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3000" t="-8140" r="-207500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8426" t="-8140" r="-484" b="-113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22851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1" t="-109412" r="-74545" b="-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3000" t="-109412" r="-207500" b="-1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8426" t="-109412" r="-484" b="-1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1743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83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4BDCFC2-7840-42A0-AB1A-07A4EAAD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33" y="643467"/>
            <a:ext cx="4094733" cy="5571066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42EB578-0021-436B-AAD9-EC9DB9B22DAB}"/>
              </a:ext>
            </a:extLst>
          </p:cNvPr>
          <p:cNvSpPr/>
          <p:nvPr/>
        </p:nvSpPr>
        <p:spPr>
          <a:xfrm>
            <a:off x="2798231" y="1981200"/>
            <a:ext cx="1466851" cy="3886200"/>
          </a:xfrm>
          <a:prstGeom prst="triangle">
            <a:avLst>
              <a:gd name="adj" fmla="val 0"/>
            </a:avLst>
          </a:prstGeom>
          <a:solidFill>
            <a:schemeClr val="accent1">
              <a:alpha val="14902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6C9FF-2293-41A7-B039-41F2D4DE2AC0}"/>
              </a:ext>
            </a:extLst>
          </p:cNvPr>
          <p:cNvSpPr txBox="1"/>
          <p:nvPr/>
        </p:nvSpPr>
        <p:spPr>
          <a:xfrm>
            <a:off x="5759703" y="4495800"/>
            <a:ext cx="171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FF0000"/>
                </a:solidFill>
              </a:defRPr>
            </a:lvl1pPr>
          </a:lstStyle>
          <a:p>
            <a:pPr algn="ctr"/>
            <a:r>
              <a:rPr lang="en-US" dirty="0"/>
              <a:t>0.9 cosine similarity threshold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17E5B44-3807-4FD2-A8F1-4D8C2282B1B7}"/>
              </a:ext>
            </a:extLst>
          </p:cNvPr>
          <p:cNvCxnSpPr>
            <a:cxnSpLocks/>
            <a:stCxn id="5" idx="0"/>
            <a:endCxn id="13" idx="7"/>
          </p:cNvCxnSpPr>
          <p:nvPr/>
        </p:nvCxnSpPr>
        <p:spPr>
          <a:xfrm rot="16200000" flipH="1" flipV="1">
            <a:off x="5130452" y="3257804"/>
            <a:ext cx="250919" cy="2726909"/>
          </a:xfrm>
          <a:prstGeom prst="curvedConnector3">
            <a:avLst>
              <a:gd name="adj1" fmla="val -9110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018A0B5-328F-4348-909F-719F0A31E2B2}"/>
              </a:ext>
            </a:extLst>
          </p:cNvPr>
          <p:cNvSpPr/>
          <p:nvPr/>
        </p:nvSpPr>
        <p:spPr>
          <a:xfrm>
            <a:off x="3762375" y="4724401"/>
            <a:ext cx="152400" cy="1524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6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47165-997D-4667-84BE-052EB94F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-35169"/>
            <a:ext cx="5638800" cy="68791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F40C17-8D2D-4002-B4B9-F8F30903731F}"/>
              </a:ext>
            </a:extLst>
          </p:cNvPr>
          <p:cNvSpPr/>
          <p:nvPr/>
        </p:nvSpPr>
        <p:spPr>
          <a:xfrm>
            <a:off x="1905000" y="939801"/>
            <a:ext cx="5410200" cy="4572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3BF18-5ABC-4CDD-B08D-44F6010D73D4}"/>
              </a:ext>
            </a:extLst>
          </p:cNvPr>
          <p:cNvSpPr/>
          <p:nvPr/>
        </p:nvSpPr>
        <p:spPr>
          <a:xfrm>
            <a:off x="1875367" y="1651002"/>
            <a:ext cx="5410200" cy="4191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44FE-2964-45A2-9894-BC9B1CA1B6F0}"/>
              </a:ext>
            </a:extLst>
          </p:cNvPr>
          <p:cNvSpPr/>
          <p:nvPr/>
        </p:nvSpPr>
        <p:spPr>
          <a:xfrm>
            <a:off x="1900767" y="2133600"/>
            <a:ext cx="5410200" cy="4191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6E876-1F36-4F17-AC9F-C7B0F7E2EF1C}"/>
              </a:ext>
            </a:extLst>
          </p:cNvPr>
          <p:cNvSpPr/>
          <p:nvPr/>
        </p:nvSpPr>
        <p:spPr>
          <a:xfrm>
            <a:off x="1866900" y="2610500"/>
            <a:ext cx="5410200" cy="155331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0C71F-03A2-438E-A06A-8591C56E9EFD}"/>
              </a:ext>
            </a:extLst>
          </p:cNvPr>
          <p:cNvSpPr/>
          <p:nvPr/>
        </p:nvSpPr>
        <p:spPr>
          <a:xfrm>
            <a:off x="1875367" y="5647267"/>
            <a:ext cx="5410200" cy="4191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FBDF9-1902-4A42-A405-BFE35942D63E}"/>
              </a:ext>
            </a:extLst>
          </p:cNvPr>
          <p:cNvSpPr/>
          <p:nvPr/>
        </p:nvSpPr>
        <p:spPr>
          <a:xfrm>
            <a:off x="1875367" y="6096000"/>
            <a:ext cx="5410200" cy="53340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8E1DD-B7A1-4914-9155-BA4F785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Latent Semantic Indexing (LSI)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2E0E0-D210-4A88-B8D2-B9C7B6BE4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1" y="152400"/>
                <a:ext cx="5410200" cy="662940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Problem</a:t>
                </a:r>
                <a:r>
                  <a:rPr lang="en-US" sz="2200" dirty="0"/>
                  <a:t>: find best matching documents based on keyword queries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/>
                  <a:t>Proposal</a:t>
                </a:r>
                <a:r>
                  <a:rPr lang="en-US" sz="2200" dirty="0"/>
                  <a:t>: retrieval based on the similarity of semantic encodings rather than string comparisons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/>
                  <a:t>Method Overview</a:t>
                </a:r>
                <a:r>
                  <a:rPr lang="en-US" sz="2200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Use </a:t>
                </a:r>
                <a:r>
                  <a:rPr lang="en-US" sz="2200" i="1" dirty="0"/>
                  <a:t>truncated</a:t>
                </a:r>
                <a:r>
                  <a:rPr lang="en-US" sz="2200" dirty="0"/>
                  <a:t> SVD to characterize the “higher-order structure” in a term-document matrix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Represent each document using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largest singular vectors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Represent query using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largest singular vectors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200" dirty="0"/>
                  <a:t>Find best matches by (cosine) similarity between query and documents</a:t>
                </a:r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2E0E0-D210-4A88-B8D2-B9C7B6BE4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1" y="152400"/>
                <a:ext cx="5410200" cy="6629400"/>
              </a:xfrm>
              <a:blipFill>
                <a:blip r:embed="rId3"/>
                <a:stretch>
                  <a:fillRect l="-1578" t="-643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7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5FD9-574B-4858-B1F1-D780C9D6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Intuition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18EF-E99A-4046-861E-1715F9D0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1" y="932688"/>
            <a:ext cx="5410200" cy="499262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“The main idea in LSI is to </a:t>
            </a:r>
            <a:r>
              <a:rPr lang="en-US" sz="2800" dirty="0">
                <a:solidFill>
                  <a:schemeClr val="accent2"/>
                </a:solidFill>
              </a:rPr>
              <a:t>explicitly model the interrelationships among terms</a:t>
            </a:r>
            <a:r>
              <a:rPr lang="en-US" sz="2800" dirty="0"/>
              <a:t> [based on their co-occurrence in documents]… and to exploit this to improve [document] retrieval”</a:t>
            </a:r>
          </a:p>
        </p:txBody>
      </p:sp>
    </p:spTree>
    <p:extLst>
      <p:ext uri="{BB962C8B-B14F-4D97-AF65-F5344CB8AC3E}">
        <p14:creationId xmlns:p14="http://schemas.microsoft.com/office/powerpoint/2010/main" val="87920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188D5-58AE-4610-A0B3-DFEA60DB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Intuition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90F3D-71C8-4933-9B9C-E7565D75D2D0}"/>
              </a:ext>
            </a:extLst>
          </p:cNvPr>
          <p:cNvSpPr txBox="1"/>
          <p:nvPr/>
        </p:nvSpPr>
        <p:spPr>
          <a:xfrm>
            <a:off x="3733801" y="932688"/>
            <a:ext cx="5410200" cy="4992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“the truncated SVD… </a:t>
            </a:r>
            <a:r>
              <a:rPr lang="en-US" sz="2800" dirty="0">
                <a:solidFill>
                  <a:schemeClr val="accent2"/>
                </a:solidFill>
              </a:rPr>
              <a:t>captures most of the important underlying structure</a:t>
            </a:r>
            <a:r>
              <a:rPr lang="en-US" sz="2800" dirty="0"/>
              <a:t>…, yet at the same time </a:t>
            </a:r>
            <a:r>
              <a:rPr lang="en-US" sz="2800" dirty="0">
                <a:solidFill>
                  <a:schemeClr val="accent2"/>
                </a:solidFill>
              </a:rPr>
              <a:t>removes the noise</a:t>
            </a:r>
            <a:r>
              <a:rPr lang="en-US" sz="2800" dirty="0"/>
              <a:t> or variability in word usage”</a:t>
            </a:r>
          </a:p>
        </p:txBody>
      </p:sp>
    </p:spTree>
    <p:extLst>
      <p:ext uri="{BB962C8B-B14F-4D97-AF65-F5344CB8AC3E}">
        <p14:creationId xmlns:p14="http://schemas.microsoft.com/office/powerpoint/2010/main" val="92734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8BE2-316B-436E-A315-4A5E83D0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Intuition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6195-37D5-43ED-B7D8-F935F2FBC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Given the terms: 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b="1" i="1" dirty="0"/>
              <a:t>car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b="1" i="1" dirty="0"/>
              <a:t>automobile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b="1" i="1" dirty="0"/>
              <a:t>driver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900" b="1" i="1" dirty="0"/>
              <a:t>elephant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900" b="1" i="1" dirty="0"/>
              <a:t>car</a:t>
            </a:r>
            <a:r>
              <a:rPr lang="en-US" dirty="0"/>
              <a:t> and </a:t>
            </a:r>
            <a:r>
              <a:rPr lang="en-US" sz="2900" b="1" i="1" dirty="0"/>
              <a:t>automobile</a:t>
            </a:r>
            <a:r>
              <a:rPr lang="en-US" dirty="0"/>
              <a:t> will occur with </a:t>
            </a:r>
            <a:r>
              <a:rPr lang="en-US" dirty="0">
                <a:solidFill>
                  <a:schemeClr val="accent2"/>
                </a:solidFill>
              </a:rPr>
              <a:t>many</a:t>
            </a:r>
            <a:r>
              <a:rPr lang="en-US" dirty="0"/>
              <a:t> of the same words</a:t>
            </a:r>
          </a:p>
          <a:p>
            <a:pPr lvl="1"/>
            <a:r>
              <a:rPr lang="en-US" sz="2900" b="1" i="1" dirty="0"/>
              <a:t>driver</a:t>
            </a:r>
            <a:r>
              <a:rPr lang="en-US" dirty="0"/>
              <a:t> will overlap </a:t>
            </a:r>
            <a:r>
              <a:rPr lang="en-US" dirty="0">
                <a:solidFill>
                  <a:schemeClr val="accent2"/>
                </a:solidFill>
              </a:rPr>
              <a:t>somewhat</a:t>
            </a:r>
            <a:r>
              <a:rPr lang="en-US" dirty="0"/>
              <a:t> </a:t>
            </a:r>
          </a:p>
          <a:p>
            <a:pPr lvl="1"/>
            <a:r>
              <a:rPr lang="en-US" b="1" i="1" dirty="0"/>
              <a:t>elephant</a:t>
            </a:r>
            <a:r>
              <a:rPr lang="en-US" dirty="0"/>
              <a:t> will overlap </a:t>
            </a:r>
            <a:r>
              <a:rPr lang="en-US" dirty="0">
                <a:solidFill>
                  <a:schemeClr val="accent2"/>
                </a:solidFill>
              </a:rPr>
              <a:t>very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Therefore, in semantic space, </a:t>
            </a:r>
          </a:p>
          <a:p>
            <a:pPr marL="0" indent="0">
              <a:buNone/>
            </a:pPr>
            <a:endParaRPr lang="en-US" dirty="0"/>
          </a:p>
          <a:p>
            <a:pPr marL="857250" lvl="1" indent="-457200"/>
            <a:r>
              <a:rPr lang="en-US" sz="2900" b="1" i="1" dirty="0"/>
              <a:t>car</a:t>
            </a:r>
            <a:r>
              <a:rPr lang="en-US" dirty="0"/>
              <a:t> and </a:t>
            </a:r>
            <a:r>
              <a:rPr lang="en-US" sz="2900" b="1" i="1" dirty="0"/>
              <a:t>automobile</a:t>
            </a:r>
            <a:r>
              <a:rPr lang="en-US" dirty="0"/>
              <a:t> will be </a:t>
            </a:r>
            <a:r>
              <a:rPr lang="en-US" dirty="0">
                <a:solidFill>
                  <a:schemeClr val="accent2"/>
                </a:solidFill>
              </a:rPr>
              <a:t>most similar</a:t>
            </a:r>
            <a:endParaRPr lang="en-US" dirty="0"/>
          </a:p>
          <a:p>
            <a:pPr marL="857250" lvl="1" indent="-457200"/>
            <a:r>
              <a:rPr lang="en-US" sz="2900" b="1" i="1" dirty="0"/>
              <a:t>driver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somewhat similar</a:t>
            </a:r>
          </a:p>
          <a:p>
            <a:pPr marL="857250" lvl="1" indent="-457200"/>
            <a:r>
              <a:rPr lang="en-US" dirty="0"/>
              <a:t>and </a:t>
            </a:r>
            <a:r>
              <a:rPr lang="en-US" sz="2900" b="1" i="1" dirty="0"/>
              <a:t>elephant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dissimilar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E30A-8B29-4BB2-AB08-9C8B3585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74B5-776F-4788-9A3E-22A9087DD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6388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Given:</a:t>
                </a:r>
                <a:r>
                  <a:rPr lang="en-US" sz="2400" dirty="0"/>
                  <a:t> </a:t>
                </a:r>
              </a:p>
              <a:p>
                <a:pPr marL="571500" indent="0">
                  <a:buNone/>
                </a:pPr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matrix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    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can be </a:t>
                </a:r>
                <a:r>
                  <a:rPr lang="en-US" sz="2400" i="1" dirty="0"/>
                  <a:t>decomposed </a:t>
                </a:r>
                <a:r>
                  <a:rPr lang="en-US" sz="2400" dirty="0"/>
                  <a:t>into 3 matrices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) using SVD as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5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5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5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3500" b="1" i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sSup>
                        <m:sSupPr>
                          <m:ctrlP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5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5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000" b="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100" b="0" i="1" dirty="0">
                  <a:latin typeface="Cambria Math" panose="02040503050406030204" pitchFamily="18" charset="0"/>
                </a:endParaRPr>
              </a:p>
              <a:p>
                <a:pPr marL="569913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       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i="1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i="1" dirty="0"/>
                  <a:t> are orthogonal matrices</a:t>
                </a:r>
                <a:r>
                  <a:rPr lang="en-US" sz="2400" dirty="0"/>
                  <a:t>)</a:t>
                </a:r>
              </a:p>
              <a:p>
                <a:pPr marL="569913" indent="0">
                  <a:buNone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diag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left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singular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vectors</m:t>
                      </m:r>
                    </m:oMath>
                  </m:oMathPara>
                </a14:m>
                <a:endParaRPr lang="en-US" sz="24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right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singular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vectors</m:t>
                      </m:r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singular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values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D74B5-776F-4788-9A3E-22A9087DD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638800"/>
              </a:xfrm>
              <a:blipFill>
                <a:blip r:embed="rId2"/>
                <a:stretch>
                  <a:fillRect l="-920" t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3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A9B7F4-4AA5-4825-9D83-67098395F4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br>
                  <a:rPr lang="en-US" dirty="0"/>
                </a:br>
                <a:r>
                  <a:rPr lang="en-US" sz="4000" dirty="0"/>
                  <a:t>(in terms of eigenvectors and eigenvalues)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A9B7F4-4AA5-4825-9D83-67098395F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41" t="-14362" r="-741" b="-2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2B8D5-A802-4CEA-8CE2-FC9975E1D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U</a:t>
                </a:r>
              </a:p>
              <a:p>
                <a:pPr marL="461962" indent="0">
                  <a:buNone/>
                </a:pPr>
                <a:r>
                  <a:rPr lang="en-US" sz="2400" b="0" dirty="0"/>
                  <a:t>1</a:t>
                </a:r>
                <a:r>
                  <a:rPr lang="en-US" sz="2400" b="0" baseline="30000" dirty="0"/>
                  <a:t>st</a:t>
                </a:r>
                <a:r>
                  <a:rPr lang="en-US" sz="2400" b="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b="0" dirty="0"/>
                  <a:t> columns are the orthonormal eigenvectors of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indent="-452438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V</a:t>
                </a:r>
              </a:p>
              <a:p>
                <a:pPr marL="511175" indent="0">
                  <a:buNone/>
                </a:pPr>
                <a:r>
                  <a:rPr lang="en-US" sz="2400" dirty="0"/>
                  <a:t>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columns are the orthonormal eigenvectors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11175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61962" indent="0">
                  <a:buNone/>
                </a:pPr>
                <a:r>
                  <a:rPr lang="en-US" sz="2400" dirty="0"/>
                  <a:t>Non-negative square roots of 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42B8D5-A802-4CEA-8CE2-FC9975E1D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9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47165-997D-4667-84BE-052EB94F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61" y="-35169"/>
            <a:ext cx="5638800" cy="6879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F26BD1-EF1F-4680-A373-8CBFC362B0C1}"/>
              </a:ext>
            </a:extLst>
          </p:cNvPr>
          <p:cNvSpPr txBox="1"/>
          <p:nvPr/>
        </p:nvSpPr>
        <p:spPr>
          <a:xfrm>
            <a:off x="0" y="0"/>
            <a:ext cx="335280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</a:t>
            </a:r>
          </a:p>
          <a:p>
            <a:pPr algn="ctr"/>
            <a:r>
              <a:rPr lang="en-US" sz="2800" dirty="0"/>
              <a:t>Corpus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E2FC2-9E97-41CD-94C0-CEF51C7C8279}"/>
              </a:ext>
            </a:extLst>
          </p:cNvPr>
          <p:cNvSpPr txBox="1"/>
          <p:nvPr/>
        </p:nvSpPr>
        <p:spPr>
          <a:xfrm>
            <a:off x="0" y="3810000"/>
            <a:ext cx="3352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Preprocessing: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sz="2000" dirty="0"/>
              <a:t>Only consider words that appear in more than 1 document</a:t>
            </a:r>
          </a:p>
          <a:p>
            <a:pPr marL="342900" indent="-342900">
              <a:buAutoNum type="arabicParenBoth"/>
            </a:pPr>
            <a:r>
              <a:rPr lang="en-US" sz="2000" dirty="0"/>
              <a:t>Remove functional words (for example, “and” “of”)</a:t>
            </a:r>
          </a:p>
          <a:p>
            <a:pPr marL="342900" indent="-342900">
              <a:buAutoNum type="arabicParenBoth"/>
            </a:pPr>
            <a:r>
              <a:rPr lang="en-US" sz="2000" dirty="0"/>
              <a:t>Case insensitive</a:t>
            </a:r>
          </a:p>
          <a:p>
            <a:pPr marL="342900" indent="-3429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AEE-D7C2-46CC-BD9D-FD2FE25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Term-Document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B3C3-40B5-4E8D-8A69-CB31A02F1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“A Course on Integral Equations”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31C3D-F956-4FF0-B01F-49E3AB176C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8400" y="1206954"/>
            <a:ext cx="2186994" cy="5614175"/>
          </a:xfrm>
          <a:prstGeom prst="rect">
            <a:avLst/>
          </a:prstGeom>
        </p:spPr>
      </p:pic>
      <p:sp>
        <p:nvSpPr>
          <p:cNvPr id="7" name="Arrow: Bent-Up 6">
            <a:extLst>
              <a:ext uri="{FF2B5EF4-FFF2-40B4-BE49-F238E27FC236}">
                <a16:creationId xmlns:a16="http://schemas.microsoft.com/office/drawing/2014/main" id="{B08B17D4-FAF1-41D4-B3AF-B96D60C47B58}"/>
              </a:ext>
            </a:extLst>
          </p:cNvPr>
          <p:cNvSpPr/>
          <p:nvPr/>
        </p:nvSpPr>
        <p:spPr>
          <a:xfrm rot="5400000">
            <a:off x="3657599" y="1219201"/>
            <a:ext cx="1143000" cy="327660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49EC7-EA1A-4717-8089-32CDD64D3EDB}"/>
              </a:ext>
            </a:extLst>
          </p:cNvPr>
          <p:cNvSpPr/>
          <p:nvPr/>
        </p:nvSpPr>
        <p:spPr>
          <a:xfrm>
            <a:off x="6259802" y="3709241"/>
            <a:ext cx="2186995" cy="25315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1FCC0A-A3FD-4271-8A25-A3A6039A3874}"/>
              </a:ext>
            </a:extLst>
          </p:cNvPr>
          <p:cNvSpPr/>
          <p:nvPr/>
        </p:nvSpPr>
        <p:spPr>
          <a:xfrm>
            <a:off x="6259802" y="3099641"/>
            <a:ext cx="2186995" cy="25315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10CA79-9989-4750-B9F4-FE112F98CD63}"/>
                  </a:ext>
                </a:extLst>
              </p:cNvPr>
              <p:cNvSpPr txBox="1"/>
              <p:nvPr/>
            </p:nvSpPr>
            <p:spPr>
              <a:xfrm>
                <a:off x="2432537" y="3488415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encoded as a column vector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10CA79-9989-4750-B9F4-FE112F98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537" y="3488415"/>
                <a:ext cx="34290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1D8FD17-C910-4FF6-B4E3-9C05B3D56E59}"/>
              </a:ext>
            </a:extLst>
          </p:cNvPr>
          <p:cNvSpPr txBox="1"/>
          <p:nvPr/>
        </p:nvSpPr>
        <p:spPr>
          <a:xfrm>
            <a:off x="1080149" y="5057071"/>
            <a:ext cx="4076699" cy="783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documents are treated as </a:t>
            </a:r>
          </a:p>
          <a:p>
            <a:pPr algn="ctr"/>
            <a:r>
              <a:rPr lang="en-US" sz="2000" dirty="0"/>
              <a:t>“bags of words”</a:t>
            </a:r>
          </a:p>
        </p:txBody>
      </p:sp>
    </p:spTree>
    <p:extLst>
      <p:ext uri="{BB962C8B-B14F-4D97-AF65-F5344CB8AC3E}">
        <p14:creationId xmlns:p14="http://schemas.microsoft.com/office/powerpoint/2010/main" val="399389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699</Words>
  <Application>Microsoft Office PowerPoint</Application>
  <PresentationFormat>On-screen Show (4:3)</PresentationFormat>
  <Paragraphs>127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LSI and LSA</vt:lpstr>
      <vt:lpstr>Latent Semantic Indexing (LSI)</vt:lpstr>
      <vt:lpstr>Intuition</vt:lpstr>
      <vt:lpstr>Intuition</vt:lpstr>
      <vt:lpstr>Intuition</vt:lpstr>
      <vt:lpstr>Singular Value Decomposition (SVD)</vt:lpstr>
      <vt:lpstr>U,V and Σ (in terms of eigenvectors and eigenvalues)</vt:lpstr>
      <vt:lpstr>PowerPoint Presentation</vt:lpstr>
      <vt:lpstr>Term-Document Matrices</vt:lpstr>
      <vt:lpstr>PowerPoint Presentation</vt:lpstr>
      <vt:lpstr>PowerPoint Presentation</vt:lpstr>
      <vt:lpstr>PowerPoint Presentation</vt:lpstr>
      <vt:lpstr>Encoding Queries</vt:lpstr>
      <vt:lpstr>Query Encoding</vt:lpstr>
      <vt:lpstr>Cosine Similarity (δ)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LSI and LSA</dc:title>
  <dc:creator>Sean Kugele</dc:creator>
  <cp:lastModifiedBy>Sean Kugele</cp:lastModifiedBy>
  <cp:revision>43</cp:revision>
  <dcterms:created xsi:type="dcterms:W3CDTF">2020-05-30T11:11:54Z</dcterms:created>
  <dcterms:modified xsi:type="dcterms:W3CDTF">2020-05-30T18:10:36Z</dcterms:modified>
</cp:coreProperties>
</file>